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ctiveX/activeX1.xml" ContentType="application/vnd.ms-office.activeX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ctiveX/activeX2.xml" ContentType="application/vnd.ms-office.activeX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772" r:id="rId2"/>
  </p:sldMasterIdLst>
  <p:notesMasterIdLst>
    <p:notesMasterId r:id="rId41"/>
  </p:notesMasterIdLst>
  <p:sldIdLst>
    <p:sldId id="256" r:id="rId3"/>
    <p:sldId id="272" r:id="rId4"/>
    <p:sldId id="265" r:id="rId5"/>
    <p:sldId id="266" r:id="rId6"/>
    <p:sldId id="267" r:id="rId7"/>
    <p:sldId id="268" r:id="rId8"/>
    <p:sldId id="286" r:id="rId9"/>
    <p:sldId id="269" r:id="rId10"/>
    <p:sldId id="301" r:id="rId11"/>
    <p:sldId id="300" r:id="rId12"/>
    <p:sldId id="297" r:id="rId13"/>
    <p:sldId id="299" r:id="rId14"/>
    <p:sldId id="298" r:id="rId15"/>
    <p:sldId id="285" r:id="rId16"/>
    <p:sldId id="287" r:id="rId17"/>
    <p:sldId id="271" r:id="rId18"/>
    <p:sldId id="296" r:id="rId19"/>
    <p:sldId id="263" r:id="rId20"/>
    <p:sldId id="270" r:id="rId21"/>
    <p:sldId id="261" r:id="rId22"/>
    <p:sldId id="262" r:id="rId23"/>
    <p:sldId id="264" r:id="rId24"/>
    <p:sldId id="294" r:id="rId25"/>
    <p:sldId id="273" r:id="rId26"/>
    <p:sldId id="281" r:id="rId27"/>
    <p:sldId id="282" r:id="rId28"/>
    <p:sldId id="274" r:id="rId29"/>
    <p:sldId id="275" r:id="rId30"/>
    <p:sldId id="276" r:id="rId31"/>
    <p:sldId id="277" r:id="rId32"/>
    <p:sldId id="289" r:id="rId33"/>
    <p:sldId id="278" r:id="rId34"/>
    <p:sldId id="290" r:id="rId35"/>
    <p:sldId id="283" r:id="rId36"/>
    <p:sldId id="284" r:id="rId37"/>
    <p:sldId id="291" r:id="rId38"/>
    <p:sldId id="292" r:id="rId39"/>
    <p:sldId id="293" r:id="rId40"/>
  </p:sldIdLst>
  <p:sldSz cx="9144000" cy="6858000" type="screen4x3"/>
  <p:notesSz cx="6858000" cy="9144000"/>
  <p:embeddedFontLst>
    <p:embeddedFont>
      <p:font typeface="Lucida Console" panose="020B0609040504020204" pitchFamily="49" charset="0"/>
      <p:regular r:id="rId42"/>
    </p:embeddedFont>
    <p:embeddedFont>
      <p:font typeface="cmsy10" panose="020B0500000000000000" pitchFamily="34" charset="0"/>
      <p:regular r:id="rId43"/>
    </p:embeddedFont>
    <p:embeddedFont>
      <p:font typeface="Calibri" panose="020F0502020204030204" pitchFamily="34" charset="0"/>
      <p:regular r:id="rId44"/>
      <p:bold r:id="rId45"/>
      <p:italic r:id="rId46"/>
      <p:boldItalic r:id="rId47"/>
    </p:embeddedFont>
  </p:embeddedFontLst>
  <p:custDataLst>
    <p:tags r:id="rId48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890"/>
    <a:srgbClr val="4290BC"/>
    <a:srgbClr val="990000"/>
    <a:srgbClr val="175F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198" autoAdjust="0"/>
  </p:normalViewPr>
  <p:slideViewPr>
    <p:cSldViewPr snapToGrid="0">
      <p:cViewPr>
        <p:scale>
          <a:sx n="60" d="100"/>
          <a:sy n="60" d="100"/>
        </p:scale>
        <p:origin x="-1434" y="-444"/>
      </p:cViewPr>
      <p:guideLst>
        <p:guide orient="horz" pos="2160"/>
        <p:guide orient="horz" pos="4207"/>
        <p:guide orient="horz" pos="3678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-3810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font" Target="fonts/font4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3.fntdata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2.fntdata"/><Relationship Id="rId48" Type="http://schemas.openxmlformats.org/officeDocument/2006/relationships/tags" Target="tags/tag1.xml"/><Relationship Id="rId8" Type="http://schemas.openxmlformats.org/officeDocument/2006/relationships/slide" Target="slides/slide6.xml"/><Relationship Id="rId51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8.xml"/><Relationship Id="rId2" Type="http://schemas.openxmlformats.org/officeDocument/2006/relationships/slide" Target="slides/slide17.xml"/><Relationship Id="rId1" Type="http://schemas.openxmlformats.org/officeDocument/2006/relationships/slide" Target="slides/slide16.xml"/><Relationship Id="rId4" Type="http://schemas.openxmlformats.org/officeDocument/2006/relationships/slide" Target="slides/slide22.xml"/></Relationships>
</file>

<file path=ppt/activeX/activeX1.xml><?xml version="1.0" encoding="utf-8"?>
<ax:ocx xmlns:ax="http://schemas.microsoft.com/office/2006/activeX" xmlns:r="http://schemas.openxmlformats.org/officeDocument/2006/relationships" ax:classid="{6BF52A52-394A-11D3-B153-00C04F79FAA6}" ax:persistence="persistPropertyBag">
  <ax:ocxPr ax:name="URL" ax:value="C:\Users\oli\Documents\Videos\Extracting Kinematic Degrees of Freedom\2D\InteractivePerception_new.wmv"/>
  <ax:ocxPr ax:name="rate" ax:value="1"/>
  <ax:ocxPr ax:name="balance" ax:value="0"/>
  <ax:ocxPr ax:name="currentPosition" ax:value="0"/>
  <ax:ocxPr ax:name="defaultFrame" ax:value=""/>
  <ax:ocxPr ax:name="playCount" ax:value="1"/>
  <ax:ocxPr ax:name="autoStart" ax:value="-1"/>
  <ax:ocxPr ax:name="currentMarker" ax:value="0"/>
  <ax:ocxPr ax:name="invokeURLs" ax:value="-1"/>
  <ax:ocxPr ax:name="baseURL" ax:value=""/>
  <ax:ocxPr ax:name="volume" ax:value="50"/>
  <ax:ocxPr ax:name="mute" ax:value="0"/>
  <ax:ocxPr ax:name="uiMode" ax:value="full"/>
  <ax:ocxPr ax:name="stretchToFit" ax:value="-1"/>
  <ax:ocxPr ax:name="windowlessVideo" ax:value="0"/>
  <ax:ocxPr ax:name="enabled" ax:value="-1"/>
  <ax:ocxPr ax:name="enableContextMenu" ax:value="-1"/>
  <ax:ocxPr ax:name="fullScreen" ax:value="0"/>
  <ax:ocxPr ax:name="SAMIStyle" ax:value=""/>
  <ax:ocxPr ax:name="SAMILang" ax:value=""/>
  <ax:ocxPr ax:name="SAMIFilename" ax:value=""/>
  <ax:ocxPr ax:name="captioningID" ax:value=""/>
  <ax:ocxPr ax:name="enableErrorDialogs" ax:value="0"/>
  <ax:ocxPr ax:name="_cx" ax:value="25396"/>
  <ax:ocxPr ax:name="_cy" ax:value="19046"/>
</ax:ocx>
</file>

<file path=ppt/activeX/activeX2.xml><?xml version="1.0" encoding="utf-8"?>
<ax:ocx xmlns:ax="http://schemas.microsoft.com/office/2006/activeX" xmlns:r="http://schemas.openxmlformats.org/officeDocument/2006/relationships" ax:classid="{6BF52A52-394A-11D3-B153-00C04F79FAA6}" ax:persistence="persistPropertyBag">
  <ax:ocxPr ax:name="URL" ax:value="C:\Users\oli\Documents\Videos\Extracting Kinematic Degrees of Freedom\3D\ISERv1.wmv"/>
  <ax:ocxPr ax:name="rate" ax:value="1"/>
  <ax:ocxPr ax:name="balance" ax:value="0"/>
  <ax:ocxPr ax:name="currentPosition" ax:value="0"/>
  <ax:ocxPr ax:name="defaultFrame" ax:value=""/>
  <ax:ocxPr ax:name="playCount" ax:value="1"/>
  <ax:ocxPr ax:name="autoStart" ax:value="-1"/>
  <ax:ocxPr ax:name="currentMarker" ax:value="0"/>
  <ax:ocxPr ax:name="invokeURLs" ax:value="-1"/>
  <ax:ocxPr ax:name="baseURL" ax:value=""/>
  <ax:ocxPr ax:name="volume" ax:value="50"/>
  <ax:ocxPr ax:name="mute" ax:value="0"/>
  <ax:ocxPr ax:name="uiMode" ax:value="full"/>
  <ax:ocxPr ax:name="stretchToFit" ax:value="-1"/>
  <ax:ocxPr ax:name="windowlessVideo" ax:value="0"/>
  <ax:ocxPr ax:name="enabled" ax:value="-1"/>
  <ax:ocxPr ax:name="enableContextMenu" ax:value="-1"/>
  <ax:ocxPr ax:name="fullScreen" ax:value="0"/>
  <ax:ocxPr ax:name="SAMIStyle" ax:value=""/>
  <ax:ocxPr ax:name="SAMILang" ax:value=""/>
  <ax:ocxPr ax:name="SAMIFilename" ax:value=""/>
  <ax:ocxPr ax:name="captioningID" ax:value=""/>
  <ax:ocxPr ax:name="enableErrorDialogs" ax:value="0"/>
  <ax:ocxPr ax:name="_cx" ax:value="25396"/>
  <ax:ocxPr ax:name="_cy" ax:value="19046"/>
</ax:ocx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image" Target="../media/image40.wmf"/><Relationship Id="rId7" Type="http://schemas.openxmlformats.org/officeDocument/2006/relationships/image" Target="../media/image44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6A19A7E-EEA9-4116-946B-0042122AFC12}" type="datetimeFigureOut">
              <a:rPr lang="en-US"/>
              <a:pPr>
                <a:defRPr/>
              </a:pPr>
              <a:t>6/16/2016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A23699B-7972-42AB-9DD1-42952970C8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6660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How can we</a:t>
            </a:r>
            <a:r>
              <a:rPr lang="de-DE" baseline="0" dirty="0" smtClean="0"/>
              <a:t> manipulate these objects in unstructured environments?</a:t>
            </a:r>
          </a:p>
          <a:p>
            <a:r>
              <a:rPr lang="de-DE" baseline="0" dirty="0" smtClean="0"/>
              <a:t>Models won‘t work...</a:t>
            </a:r>
            <a:r>
              <a:rPr lang="en-US" baseline="0" dirty="0" smtClean="0"/>
              <a:t>  we need to sense to acquire models</a:t>
            </a:r>
            <a:r>
              <a:rPr lang="de-DE" baseline="0" dirty="0" smtClean="0"/>
              <a:t>.</a:t>
            </a:r>
          </a:p>
          <a:p>
            <a:r>
              <a:rPr lang="de-DE" baseline="0" dirty="0" smtClean="0"/>
              <a:t>Default approach: vision.</a:t>
            </a:r>
          </a:p>
          <a:p>
            <a:r>
              <a:rPr lang="de-DE" baseline="0" dirty="0" smtClean="0"/>
              <a:t>follows: But images betray us...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4756E-D21F-410B-8304-42E9F4CA69B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Extracting Kinematic Degrees of Freedom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81F6-5041-4939-9EEF-63BCF2D6E89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by revealing</a:t>
            </a:r>
            <a:r>
              <a:rPr lang="de-DE" baseline="0" dirty="0" smtClean="0"/>
              <a:t> the „right“ structure, the problem becomes easy</a:t>
            </a:r>
          </a:p>
          <a:p>
            <a:endParaRPr lang="de-DE" baseline="0" dirty="0" smtClean="0"/>
          </a:p>
          <a:p>
            <a:r>
              <a:rPr lang="de-DE" baseline="0" dirty="0" smtClean="0"/>
              <a:t>Runtime of HCS is bounded by 2N * f(n,m);  f(n,m) = cost of mincut, N=#of clusters, n edges, m vertices</a:t>
            </a:r>
          </a:p>
          <a:p>
            <a:r>
              <a:rPr lang="de-DE" baseline="0" dirty="0" smtClean="0"/>
              <a:t>deterministinc min-cut O(nm), randomized O(m log^3 n) (by Karger)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4756E-D21F-410B-8304-42E9F4CA69B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Extracting Kinematic Degrees of Freedom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81F6-5041-4939-9EEF-63BCF2D6E89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8A4CED-67F4-4440-B485-ED015109E7FB}" type="slidenum">
              <a:rPr lang="de-DE"/>
              <a:pPr/>
              <a:t>16</a:t>
            </a:fld>
            <a:endParaRPr lang="de-DE"/>
          </a:p>
        </p:txBody>
      </p:sp>
      <p:sp>
        <p:nvSpPr>
          <p:cNvPr id="43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Elementzeichen fehlt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8A4CED-67F4-4440-B485-ED015109E7FB}" type="slidenum">
              <a:rPr lang="de-DE"/>
              <a:pPr/>
              <a:t>17</a:t>
            </a:fld>
            <a:endParaRPr lang="de-DE"/>
          </a:p>
        </p:txBody>
      </p:sp>
      <p:sp>
        <p:nvSpPr>
          <p:cNvPr id="43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98DFC-6E90-984A-AD97-2477CD98520F}" type="slidenum">
              <a:rPr lang="de-DE" smtClean="0"/>
              <a:pPr/>
              <a:t>37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 descr="RBO_logo_rgb_l_300dpi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60875" y="238125"/>
            <a:ext cx="4418013" cy="187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7"/>
          <p:cNvSpPr>
            <a:spLocks noChangeShapeType="1"/>
          </p:cNvSpPr>
          <p:nvPr userDrawn="1"/>
        </p:nvSpPr>
        <p:spPr bwMode="auto">
          <a:xfrm>
            <a:off x="450850" y="5138738"/>
            <a:ext cx="8240713" cy="0"/>
          </a:xfrm>
          <a:prstGeom prst="line">
            <a:avLst/>
          </a:prstGeom>
          <a:noFill/>
          <a:ln w="9525">
            <a:solidFill>
              <a:srgbClr val="4290B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18" descr="tu-logo_schriftzug_sw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3638" y="6010275"/>
            <a:ext cx="2493962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4210" name="Titelplatzhalter 1"/>
          <p:cNvSpPr>
            <a:spLocks noGrp="1"/>
          </p:cNvSpPr>
          <p:nvPr>
            <p:ph type="ctrTitle"/>
          </p:nvPr>
        </p:nvSpPr>
        <p:spPr>
          <a:xfrm>
            <a:off x="450850" y="3914775"/>
            <a:ext cx="8247063" cy="1143000"/>
          </a:xfrm>
        </p:spPr>
        <p:txBody>
          <a:bodyPr anchor="b"/>
          <a:lstStyle>
            <a:lvl1pPr algn="l">
              <a:defRPr sz="3200" smtClean="0"/>
            </a:lvl1pPr>
          </a:lstStyle>
          <a:p>
            <a:r>
              <a:rPr lang="en-US" dirty="0" smtClean="0"/>
              <a:t>Click to edit Master title style</a:t>
            </a:r>
          </a:p>
        </p:txBody>
      </p:sp>
      <p:sp>
        <p:nvSpPr>
          <p:cNvPr id="94211" name="Textplatzhalter 2"/>
          <p:cNvSpPr>
            <a:spLocks noGrp="1"/>
          </p:cNvSpPr>
          <p:nvPr>
            <p:ph type="subTitle" idx="1"/>
          </p:nvPr>
        </p:nvSpPr>
        <p:spPr>
          <a:xfrm>
            <a:off x="450850" y="5226050"/>
            <a:ext cx="6240463" cy="1304925"/>
          </a:xfrm>
        </p:spPr>
        <p:txBody>
          <a:bodyPr/>
          <a:lstStyle>
            <a:lvl1pPr marL="0" indent="0">
              <a:spcBef>
                <a:spcPct val="10000"/>
              </a:spcBef>
              <a:buNone/>
              <a:defRPr sz="2000" smtClean="0"/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A8F306D-5DC5-4341-A225-345DB770BFF5}" type="datetimeFigureOut">
              <a:rPr lang="de-DE"/>
              <a:pPr>
                <a:defRPr/>
              </a:pPr>
              <a:t>16.06.2016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60F0155-858A-4870-94CC-4F65E8FD2626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BA96F6-1016-4D16-A9ED-8E6C0FF741CE}" type="datetimeFigureOut">
              <a:rPr lang="de-DE"/>
              <a:pPr>
                <a:defRPr/>
              </a:pPr>
              <a:t>16.06.2016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CDB766-72FE-4A35-B157-2A0EE7B2F85F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170C3E-33AD-4B87-8E9D-054EDDDD0678}" type="datetimeFigureOut">
              <a:rPr lang="de-DE"/>
              <a:pPr>
                <a:defRPr/>
              </a:pPr>
              <a:t>16.06.2016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5E0B55-AC75-4CD4-B8F5-059842DC5CF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7" name="Line 7"/>
          <p:cNvSpPr>
            <a:spLocks noChangeShapeType="1"/>
          </p:cNvSpPr>
          <p:nvPr userDrawn="1"/>
        </p:nvSpPr>
        <p:spPr bwMode="auto">
          <a:xfrm>
            <a:off x="450850" y="928003"/>
            <a:ext cx="8240713" cy="0"/>
          </a:xfrm>
          <a:prstGeom prst="line">
            <a:avLst/>
          </a:prstGeom>
          <a:noFill/>
          <a:ln w="9525">
            <a:solidFill>
              <a:srgbClr val="00589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86B179-DBC7-4A0D-955F-0C5FDDF70249}" type="datetimeFigureOut">
              <a:rPr lang="de-DE"/>
              <a:pPr>
                <a:defRPr/>
              </a:pPr>
              <a:t>16.06.2016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DA5979-C73A-4FE5-9005-C3A792C2ED8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D5B3D3-9848-4E5F-87E6-135AF1046F50}" type="datetime1">
              <a:rPr lang="de-DE">
                <a:solidFill>
                  <a:srgbClr val="000000"/>
                </a:solidFill>
              </a:rPr>
              <a:pPr>
                <a:defRPr/>
              </a:pPr>
              <a:t>16.06.2016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Name, Fachgebiet/Anlass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D81AA-E125-4F0F-BE2D-DF794D1BE8F4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6363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12CADF-D341-45B3-ABF1-D3EE9650B300}" type="datetime1">
              <a:rPr lang="de-DE">
                <a:solidFill>
                  <a:srgbClr val="000000"/>
                </a:solidFill>
              </a:rPr>
              <a:pPr>
                <a:defRPr/>
              </a:pPr>
              <a:t>16.06.2016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Name, Fachgebiet/Anlass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0BAC6E-A969-4349-9535-F25C1EF53DBD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470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720A2C-E745-4B6C-99D3-7E7EB3EB92E2}" type="datetime1">
              <a:rPr lang="de-DE">
                <a:solidFill>
                  <a:srgbClr val="000000"/>
                </a:solidFill>
              </a:rPr>
              <a:pPr>
                <a:defRPr/>
              </a:pPr>
              <a:t>16.06.2016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Name, Fachgebiet/Anlass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CBE77C-0DD7-424D-9437-AF431610918E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9461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9DDD6A-6771-426C-9ED6-0CCA706D923B}" type="datetime1">
              <a:rPr lang="de-DE">
                <a:solidFill>
                  <a:srgbClr val="000000"/>
                </a:solidFill>
              </a:rPr>
              <a:pPr>
                <a:defRPr/>
              </a:pPr>
              <a:t>16.06.2016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Name, Fachgebiet/Anlass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02C6F9-741B-4B84-A343-FDABFF2BE6F9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569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BD61B2-A550-47A5-BC2B-1E25B81137A7}" type="datetime1">
              <a:rPr lang="de-DE">
                <a:solidFill>
                  <a:srgbClr val="000000"/>
                </a:solidFill>
              </a:rPr>
              <a:pPr>
                <a:defRPr/>
              </a:pPr>
              <a:t>16.06.2016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Name, Fachgebiet/Anlass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EFD02F-7A08-438D-A6DD-52B94B480DFF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9231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CE14F6-334D-4C8D-BD82-85A848446DC7}" type="datetime1">
              <a:rPr lang="de-DE">
                <a:solidFill>
                  <a:srgbClr val="000000"/>
                </a:solidFill>
              </a:rPr>
              <a:pPr>
                <a:defRPr/>
              </a:pPr>
              <a:t>16.06.2016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Name, Fachgebiet/Anlass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30E06D-1FC0-4896-8E9C-0509BA3AFB9B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751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BED5B9-F234-4D3D-8FC9-C8C604142895}" type="datetime1">
              <a:rPr lang="de-DE">
                <a:solidFill>
                  <a:srgbClr val="000000"/>
                </a:solidFill>
              </a:rPr>
              <a:pPr>
                <a:defRPr/>
              </a:pPr>
              <a:t>16.06.2016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Name, Fachgebiet/Anlass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2AA4AE-1BA4-4FAF-B56D-3EFF35A03B77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51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3ED296-C870-45F5-A4C4-FE867AA8E843}" type="datetimeFigureOut">
              <a:rPr lang="de-DE"/>
              <a:pPr>
                <a:defRPr/>
              </a:pPr>
              <a:t>16.06.2016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BC2198-EDB6-4DE8-91E4-4AAF7EA406DC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7BEFA8-6F8E-4EAC-978F-C3F185847EA2}" type="datetime1">
              <a:rPr lang="de-DE">
                <a:solidFill>
                  <a:srgbClr val="000000"/>
                </a:solidFill>
              </a:rPr>
              <a:pPr>
                <a:defRPr/>
              </a:pPr>
              <a:t>16.06.2016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Name, Fachgebiet/Anlass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BF1E8A-9C04-4D9D-B4A8-562A7616E1AB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8768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97F82E-84CC-45AB-B4FD-AF262FDBEF9B}" type="datetime1">
              <a:rPr lang="de-DE">
                <a:solidFill>
                  <a:srgbClr val="000000"/>
                </a:solidFill>
              </a:rPr>
              <a:pPr>
                <a:defRPr/>
              </a:pPr>
              <a:t>16.06.2016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Name, Fachgebiet/Anlass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0BB556-B445-4023-A912-34E0D701682D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2997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70EE67-7462-405B-B166-A4532786DD2F}" type="datetime1">
              <a:rPr lang="de-DE">
                <a:solidFill>
                  <a:srgbClr val="000000"/>
                </a:solidFill>
              </a:rPr>
              <a:pPr>
                <a:defRPr/>
              </a:pPr>
              <a:t>16.06.2016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Name, Fachgebiet/Anlass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A625CD-6F87-4650-8D03-E438CCA2C1F7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3329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D7CB6B-2457-4B07-8A2F-96991CD9A076}" type="datetime1">
              <a:rPr lang="de-DE">
                <a:solidFill>
                  <a:srgbClr val="000000"/>
                </a:solidFill>
              </a:rPr>
              <a:pPr>
                <a:defRPr/>
              </a:pPr>
              <a:t>16.06.2016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Name, Fachgebiet/Anlass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8EC0C5-FB90-487D-82CE-5BDC83C7702F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1135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7B1281-F749-4B35-B7B2-63A71EC8C788}" type="datetime1">
              <a:rPr lang="de-DE">
                <a:solidFill>
                  <a:srgbClr val="000000"/>
                </a:solidFill>
              </a:rPr>
              <a:pPr>
                <a:defRPr/>
              </a:pPr>
              <a:t>16.06.2016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Name, Fachgebiet/Anlass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3FF023-DBBE-4698-91C2-0F60D505FFAE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919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58D2A1-30F9-4F31-A0CB-1B9A35DF7195}" type="datetimeFigureOut">
              <a:rPr lang="de-DE"/>
              <a:pPr>
                <a:defRPr/>
              </a:pPr>
              <a:t>16.06.2016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1D95C8-52BE-41E3-9971-CDA7EFE78446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7" name="Line 7"/>
          <p:cNvSpPr>
            <a:spLocks noChangeShapeType="1"/>
          </p:cNvSpPr>
          <p:nvPr userDrawn="1"/>
        </p:nvSpPr>
        <p:spPr bwMode="auto">
          <a:xfrm>
            <a:off x="450850" y="911225"/>
            <a:ext cx="8240713" cy="0"/>
          </a:xfrm>
          <a:prstGeom prst="line">
            <a:avLst/>
          </a:prstGeom>
          <a:noFill/>
          <a:ln w="9525">
            <a:solidFill>
              <a:srgbClr val="00589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44381F-2BBE-4326-AB92-F331EE97AC27}" type="datetimeFigureOut">
              <a:rPr lang="de-DE"/>
              <a:pPr>
                <a:defRPr/>
              </a:pPr>
              <a:t>16.06.2016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19D9D4-A983-46C7-BFC4-9D7069A00AC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B6C26D-952B-49FB-ACF4-F3EAC7EC6CAF}" type="datetimeFigureOut">
              <a:rPr lang="de-DE"/>
              <a:pPr>
                <a:defRPr/>
              </a:pPr>
              <a:t>16.06.2016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DAEAB-AB1C-4F7C-9A1F-904EF79F2D1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8" name="Line 7"/>
          <p:cNvSpPr>
            <a:spLocks noChangeShapeType="1"/>
          </p:cNvSpPr>
          <p:nvPr userDrawn="1"/>
        </p:nvSpPr>
        <p:spPr bwMode="auto">
          <a:xfrm>
            <a:off x="450850" y="911225"/>
            <a:ext cx="8240713" cy="0"/>
          </a:xfrm>
          <a:prstGeom prst="line">
            <a:avLst/>
          </a:prstGeom>
          <a:noFill/>
          <a:ln w="9525">
            <a:solidFill>
              <a:srgbClr val="00589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41A4EF-E8B2-46F7-AB29-58C637F0D970}" type="datetimeFigureOut">
              <a:rPr lang="de-DE"/>
              <a:pPr>
                <a:defRPr/>
              </a:pPr>
              <a:t>16.06.2016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2C57DF-8E65-4F87-B370-31BBD828F59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11" name="Line 7"/>
          <p:cNvSpPr>
            <a:spLocks noChangeShapeType="1"/>
          </p:cNvSpPr>
          <p:nvPr userDrawn="1"/>
        </p:nvSpPr>
        <p:spPr bwMode="auto">
          <a:xfrm>
            <a:off x="450850" y="911225"/>
            <a:ext cx="8240713" cy="0"/>
          </a:xfrm>
          <a:prstGeom prst="line">
            <a:avLst/>
          </a:prstGeom>
          <a:noFill/>
          <a:ln w="9525">
            <a:solidFill>
              <a:srgbClr val="00589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E0A395-5833-498F-92B0-B69E74A9637C}" type="datetimeFigureOut">
              <a:rPr lang="de-DE"/>
              <a:pPr>
                <a:defRPr/>
              </a:pPr>
              <a:t>16.06.2016</a:t>
            </a:fld>
            <a:endParaRPr 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3FE107-22AC-4786-A69C-B8854FC2BF4F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6" name="Line 7"/>
          <p:cNvSpPr>
            <a:spLocks noChangeShapeType="1"/>
          </p:cNvSpPr>
          <p:nvPr userDrawn="1"/>
        </p:nvSpPr>
        <p:spPr bwMode="auto">
          <a:xfrm>
            <a:off x="450850" y="911225"/>
            <a:ext cx="8240713" cy="0"/>
          </a:xfrm>
          <a:prstGeom prst="line">
            <a:avLst/>
          </a:prstGeom>
          <a:noFill/>
          <a:ln w="9525">
            <a:solidFill>
              <a:srgbClr val="00589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AFE05F-9E8B-405E-B8CC-3E4C7DDDDF3B}" type="datetimeFigureOut">
              <a:rPr lang="de-DE"/>
              <a:pPr>
                <a:defRPr/>
              </a:pPr>
              <a:t>16.06.2016</a:t>
            </a:fld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F4F84D-953E-4078-A342-39872C885E4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49D951-4E09-4827-B3B9-AF28ED3DB110}" type="datetimeFigureOut">
              <a:rPr lang="de-DE"/>
              <a:pPr>
                <a:defRPr/>
              </a:pPr>
              <a:t>16.06.2016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66F7B6-642A-43C5-9194-37DB2A5E630A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RBO_logo_rgb_s_300dpi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93675" y="6162675"/>
            <a:ext cx="13700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elplatzhalter 1"/>
          <p:cNvSpPr>
            <a:spLocks noGrp="1"/>
          </p:cNvSpPr>
          <p:nvPr>
            <p:ph type="title"/>
          </p:nvPr>
        </p:nvSpPr>
        <p:spPr bwMode="auto">
          <a:xfrm>
            <a:off x="450850" y="430213"/>
            <a:ext cx="82296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Click to edit Master title style</a:t>
            </a:r>
          </a:p>
        </p:txBody>
      </p:sp>
      <p:sp>
        <p:nvSpPr>
          <p:cNvPr id="1028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0850" y="1047750"/>
            <a:ext cx="8229600" cy="532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styles</a:t>
            </a:r>
            <a:endParaRPr lang="de-DE" dirty="0" smtClean="0"/>
          </a:p>
          <a:p>
            <a:pPr lvl="1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2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0232C5A-0869-4CB8-BCCB-B970AC4E5B08}" type="datetimeFigureOut">
              <a:rPr lang="de-DE"/>
              <a:pPr>
                <a:defRPr/>
              </a:pPr>
              <a:t>16.06.2016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CCDE473-F9F5-4C52-BD65-8C644DD9976B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A9B07EA-1E23-4FE1-9D2C-2D000F016DA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pic>
        <p:nvPicPr>
          <p:cNvPr id="1033" name="Picture 11" descr="tu-logo_schriftzug_sw"/>
          <p:cNvPicPr>
            <a:picLocks noChangeAspect="1" noChangeArrowheads="1"/>
          </p:cNvPicPr>
          <p:nvPr userDrawn="1"/>
        </p:nvPicPr>
        <p:blipFill>
          <a:blip r:embed="rId15" cstate="print"/>
          <a:srcRect l="68941" b="1608"/>
          <a:stretch>
            <a:fillRect/>
          </a:stretch>
        </p:blipFill>
        <p:spPr bwMode="auto">
          <a:xfrm>
            <a:off x="8396288" y="6375400"/>
            <a:ext cx="547687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 kern="1200">
          <a:solidFill>
            <a:schemeClr val="tx1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9pPr>
    </p:titleStyle>
    <p:bodyStyle>
      <a:lvl1pPr marL="574675" indent="-341313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85000"/>
        <a:buFont typeface="Arial" charset="0"/>
        <a:buChar char="►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38188" indent="-222250" algn="l" rtl="0" eaLnBrk="0" fontAlgn="base" hangingPunct="0">
        <a:spcBef>
          <a:spcPct val="20000"/>
        </a:spcBef>
        <a:spcAft>
          <a:spcPct val="0"/>
        </a:spcAft>
        <a:buClr>
          <a:srgbClr val="005890"/>
        </a:buClr>
        <a:buChar char="•"/>
        <a:defRPr sz="22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974725" indent="-176213" algn="l" rtl="0" eaLnBrk="0" fontAlgn="base" hangingPunct="0">
        <a:spcBef>
          <a:spcPct val="20000"/>
        </a:spcBef>
        <a:spcAft>
          <a:spcPct val="0"/>
        </a:spcAft>
        <a:buClr>
          <a:srgbClr val="4290BC"/>
        </a:buClr>
        <a:buFont typeface="Arial" charset="0"/>
        <a:buChar char="•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252538" indent="-163513" algn="l" rtl="0" eaLnBrk="0" fontAlgn="base" hangingPunct="0">
        <a:spcBef>
          <a:spcPct val="20000"/>
        </a:spcBef>
        <a:spcAft>
          <a:spcPct val="0"/>
        </a:spcAft>
        <a:buClr>
          <a:srgbClr val="4290BC"/>
        </a:buClr>
        <a:buChar char="•"/>
        <a:defRPr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1546225" indent="-174625" algn="l" rtl="0" eaLnBrk="0" fontAlgn="base" hangingPunct="0">
        <a:spcBef>
          <a:spcPct val="20000"/>
        </a:spcBef>
        <a:spcAft>
          <a:spcPct val="0"/>
        </a:spcAft>
        <a:buClr>
          <a:srgbClr val="4290BC"/>
        </a:buClr>
        <a:buChar char="•"/>
        <a:defRPr sz="16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5B826B4B-1881-445D-BDBA-FC8FD979A9D5}" type="datetime1">
              <a:rPr lang="de-DE">
                <a:solidFill>
                  <a:srgbClr val="000000"/>
                </a:solidFill>
              </a:rPr>
              <a:pPr>
                <a:defRPr/>
              </a:pPr>
              <a:t>16.06.2016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Name, Fachgebiet/Anlass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AF43D226-288E-4D84-B321-0D451840AA7B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813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5.jpeg"/><Relationship Id="rId3" Type="http://schemas.openxmlformats.org/officeDocument/2006/relationships/image" Target="../media/image5.jpeg"/><Relationship Id="rId7" Type="http://schemas.openxmlformats.org/officeDocument/2006/relationships/image" Target="../media/image9.gif"/><Relationship Id="rId12" Type="http://schemas.openxmlformats.org/officeDocument/2006/relationships/image" Target="../media/image14.jpe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jpeg"/><Relationship Id="rId11" Type="http://schemas.openxmlformats.org/officeDocument/2006/relationships/image" Target="../media/image13.jpeg"/><Relationship Id="rId5" Type="http://schemas.openxmlformats.org/officeDocument/2006/relationships/image" Target="../media/image7.jpeg"/><Relationship Id="rId15" Type="http://schemas.openxmlformats.org/officeDocument/2006/relationships/image" Target="../media/image17.jpe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Relationship Id="rId14" Type="http://schemas.openxmlformats.org/officeDocument/2006/relationships/image" Target="../media/image16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6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1.png"/><Relationship Id="rId4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7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42.wmf"/><Relationship Id="rId18" Type="http://schemas.openxmlformats.org/officeDocument/2006/relationships/oleObject" Target="../embeddings/oleObject10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39.wmf"/><Relationship Id="rId12" Type="http://schemas.openxmlformats.org/officeDocument/2006/relationships/oleObject" Target="../embeddings/oleObject7.bin"/><Relationship Id="rId17" Type="http://schemas.openxmlformats.org/officeDocument/2006/relationships/image" Target="../media/image44.wmf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9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41.wmf"/><Relationship Id="rId5" Type="http://schemas.openxmlformats.org/officeDocument/2006/relationships/image" Target="../media/image38.wmf"/><Relationship Id="rId15" Type="http://schemas.openxmlformats.org/officeDocument/2006/relationships/image" Target="../media/image43.wmf"/><Relationship Id="rId10" Type="http://schemas.openxmlformats.org/officeDocument/2006/relationships/oleObject" Target="../embeddings/oleObject6.bin"/><Relationship Id="rId19" Type="http://schemas.openxmlformats.org/officeDocument/2006/relationships/image" Target="../media/image45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40.wmf"/><Relationship Id="rId14" Type="http://schemas.openxmlformats.org/officeDocument/2006/relationships/oleObject" Target="../embeddings/oleObject8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1.png"/><Relationship Id="rId4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Spannbäume</a:t>
            </a:r>
            <a:r>
              <a:rPr lang="en-US" dirty="0" smtClean="0"/>
              <a:t>, </a:t>
            </a:r>
            <a:r>
              <a:rPr lang="en-US" dirty="0" err="1" smtClean="0"/>
              <a:t>Flüsse</a:t>
            </a:r>
            <a:r>
              <a:rPr lang="en-US" dirty="0" smtClean="0"/>
              <a:t> in </a:t>
            </a:r>
            <a:r>
              <a:rPr lang="en-US" dirty="0" err="1" smtClean="0"/>
              <a:t>Graphen</a:t>
            </a:r>
            <a:endParaRPr lang="en-US" dirty="0"/>
          </a:p>
        </p:txBody>
      </p:sp>
      <p:sp>
        <p:nvSpPr>
          <p:cNvPr id="1433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Oliver Brock</a:t>
            </a:r>
            <a:endParaRPr lang="en-US" dirty="0"/>
          </a:p>
          <a:p>
            <a:pPr eaLnBrk="1" hangingPunct="1"/>
            <a:r>
              <a:rPr lang="en-US" dirty="0"/>
              <a:t>Robotics and Biology Laboratory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s-media-cache-ak0.pinimg.com/736x/a0/d2/7d/a0d27d1ce407715bf2d983492c938e6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9090" y="0"/>
            <a:ext cx="992605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21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22" t="9512" r="8304"/>
          <a:stretch/>
        </p:blipFill>
        <p:spPr bwMode="auto">
          <a:xfrm>
            <a:off x="16197" y="0"/>
            <a:ext cx="9127804" cy="5849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84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7820"/>
            <a:ext cx="8980516" cy="4951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928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45" y="379282"/>
            <a:ext cx="8576441" cy="3180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1" y="118300"/>
            <a:ext cx="9040608" cy="6582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791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Spanning Tree</a:t>
            </a:r>
            <a:endParaRPr lang="de-DE" dirty="0"/>
          </a:p>
        </p:txBody>
      </p:sp>
      <p:pic>
        <p:nvPicPr>
          <p:cNvPr id="5123" name="Picture 3" descr="C:\Users\oli\Desktop\300px-Minimum_spanning_tre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445" y="1262601"/>
            <a:ext cx="6293569" cy="5076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48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Spanning Tree?</a:t>
            </a:r>
            <a:endParaRPr lang="de-DE" dirty="0"/>
          </a:p>
        </p:txBody>
      </p:sp>
      <p:pic>
        <p:nvPicPr>
          <p:cNvPr id="5123" name="Picture 3" descr="C:\Users\oli\Desktop\300px-Minimum_spanning_tre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445" y="1262601"/>
            <a:ext cx="6293569" cy="5076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423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Kruskals Algorithmus</a:t>
            </a:r>
          </a:p>
        </p:txBody>
      </p:sp>
      <p:sp>
        <p:nvSpPr>
          <p:cNvPr id="3901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de-DE" sz="3200" dirty="0" smtClean="0"/>
          </a:p>
          <a:p>
            <a:pPr marL="233362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2000" b="1" dirty="0" err="1" smtClean="0">
                <a:solidFill>
                  <a:srgbClr val="993366"/>
                </a:solidFill>
                <a:latin typeface="Lucida Console" charset="0"/>
              </a:rPr>
              <a:t>void</a:t>
            </a:r>
            <a:r>
              <a:rPr lang="de-DE" sz="2000" dirty="0" smtClean="0">
                <a:latin typeface="Lucida Console" charset="0"/>
              </a:rPr>
              <a:t> </a:t>
            </a:r>
            <a:r>
              <a:rPr lang="de-DE" sz="2000" dirty="0" err="1">
                <a:latin typeface="Lucida Console" charset="0"/>
              </a:rPr>
              <a:t>kruskalMst</a:t>
            </a:r>
            <a:r>
              <a:rPr lang="de-DE" sz="2000" dirty="0">
                <a:latin typeface="Lucida Console" charset="0"/>
              </a:rPr>
              <a:t>(V, E, MST)</a:t>
            </a:r>
          </a:p>
          <a:p>
            <a:pPr marL="233362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GB" sz="2000" dirty="0" smtClean="0">
                <a:latin typeface="Lucida Console" charset="0"/>
              </a:rPr>
              <a:t>{  </a:t>
            </a:r>
            <a:r>
              <a:rPr lang="en-GB" sz="2000" dirty="0">
                <a:latin typeface="Lucida Console" charset="0"/>
              </a:rPr>
              <a:t>// calculates minimum spanning tree</a:t>
            </a:r>
            <a:endParaRPr lang="de-DE" sz="2000" dirty="0">
              <a:latin typeface="Lucida Console" charset="0"/>
            </a:endParaRPr>
          </a:p>
          <a:p>
            <a:pPr marL="233362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GB" sz="2000" b="1" dirty="0" smtClean="0">
                <a:latin typeface="Lucida Console" charset="0"/>
              </a:rPr>
              <a:t>   </a:t>
            </a:r>
            <a:r>
              <a:rPr lang="en-GB" sz="2000" b="1" dirty="0">
                <a:solidFill>
                  <a:srgbClr val="993366"/>
                </a:solidFill>
                <a:latin typeface="Lucida Console" charset="0"/>
              </a:rPr>
              <a:t>for</a:t>
            </a:r>
            <a:r>
              <a:rPr lang="en-GB" sz="2000" dirty="0">
                <a:latin typeface="Lucida Console" charset="0"/>
              </a:rPr>
              <a:t> (each </a:t>
            </a:r>
            <a:r>
              <a:rPr lang="en-GB" sz="2000" dirty="0" err="1">
                <a:latin typeface="Lucida Console" charset="0"/>
              </a:rPr>
              <a:t>v</a:t>
            </a:r>
            <a:r>
              <a:rPr lang="en-GB" sz="2000" dirty="0" err="1">
                <a:latin typeface="Lucida Console" charset="0"/>
                <a:sym typeface="Symbol" charset="2"/>
              </a:rPr>
              <a:t></a:t>
            </a:r>
            <a:r>
              <a:rPr lang="en-GB" sz="2000" dirty="0" err="1">
                <a:latin typeface="Lucida Console" charset="0"/>
              </a:rPr>
              <a:t>V</a:t>
            </a:r>
            <a:r>
              <a:rPr lang="en-GB" sz="2000" dirty="0">
                <a:latin typeface="Lucida Console" charset="0"/>
              </a:rPr>
              <a:t>) </a:t>
            </a:r>
            <a:endParaRPr lang="en-GB" sz="2000" dirty="0" smtClean="0">
              <a:latin typeface="Lucida Console" charset="0"/>
            </a:endParaRPr>
          </a:p>
          <a:p>
            <a:pPr marL="233362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GB" sz="2000" dirty="0">
                <a:latin typeface="Lucida Console" charset="0"/>
              </a:rPr>
              <a:t> </a:t>
            </a:r>
            <a:r>
              <a:rPr lang="en-GB" sz="2000" dirty="0" smtClean="0">
                <a:latin typeface="Lucida Console" charset="0"/>
              </a:rPr>
              <a:t>     </a:t>
            </a:r>
            <a:r>
              <a:rPr lang="en-GB" sz="2000" dirty="0" err="1" smtClean="0">
                <a:latin typeface="Lucida Console" charset="0"/>
              </a:rPr>
              <a:t>makeSet</a:t>
            </a:r>
            <a:r>
              <a:rPr lang="en-GB" sz="2000" dirty="0" smtClean="0">
                <a:latin typeface="Lucida Console" charset="0"/>
              </a:rPr>
              <a:t>(v</a:t>
            </a:r>
            <a:r>
              <a:rPr lang="en-GB" sz="2000" dirty="0">
                <a:latin typeface="Lucida Console" charset="0"/>
              </a:rPr>
              <a:t>); // generate 1-element-sets</a:t>
            </a:r>
            <a:endParaRPr lang="de-DE" sz="2000" dirty="0">
              <a:latin typeface="Lucida Console" charset="0"/>
            </a:endParaRPr>
          </a:p>
          <a:p>
            <a:pPr marL="233362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GB" sz="2000" dirty="0" smtClean="0">
                <a:latin typeface="Lucida Console" charset="0"/>
              </a:rPr>
              <a:t>   sort(E</a:t>
            </a:r>
            <a:r>
              <a:rPr lang="en-GB" sz="2000" dirty="0">
                <a:latin typeface="Lucida Console" charset="0"/>
              </a:rPr>
              <a:t>);</a:t>
            </a:r>
            <a:endParaRPr lang="de-DE" sz="2000" dirty="0">
              <a:latin typeface="Lucida Console" charset="0"/>
            </a:endParaRPr>
          </a:p>
          <a:p>
            <a:pPr marL="233362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GB" sz="2000" dirty="0" smtClean="0">
                <a:latin typeface="Lucida Console" charset="0"/>
              </a:rPr>
              <a:t>   MST</a:t>
            </a:r>
            <a:r>
              <a:rPr lang="en-GB" sz="2000" dirty="0">
                <a:latin typeface="Lucida Console" charset="0"/>
              </a:rPr>
              <a:t>= </a:t>
            </a:r>
            <a:r>
              <a:rPr lang="en-GB" sz="2000" dirty="0">
                <a:latin typeface="Lucida Console" charset="0"/>
                <a:sym typeface="Symbol" charset="2"/>
              </a:rPr>
              <a:t></a:t>
            </a:r>
            <a:r>
              <a:rPr lang="en-GB" sz="2000" dirty="0">
                <a:latin typeface="Lucida Console" charset="0"/>
              </a:rPr>
              <a:t>;</a:t>
            </a:r>
            <a:endParaRPr lang="de-DE" sz="2000" dirty="0">
              <a:latin typeface="Lucida Console" charset="0"/>
            </a:endParaRPr>
          </a:p>
          <a:p>
            <a:pPr marL="233362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GB" sz="2000" b="1" dirty="0" smtClean="0">
                <a:latin typeface="Lucida Console" charset="0"/>
              </a:rPr>
              <a:t>   </a:t>
            </a:r>
            <a:r>
              <a:rPr lang="en-GB" sz="2000" b="1" dirty="0" smtClean="0">
                <a:solidFill>
                  <a:srgbClr val="993366"/>
                </a:solidFill>
                <a:latin typeface="Lucida Console" charset="0"/>
              </a:rPr>
              <a:t>for</a:t>
            </a:r>
            <a:r>
              <a:rPr lang="en-GB" sz="2000" dirty="0" smtClean="0">
                <a:latin typeface="Lucida Console" charset="0"/>
              </a:rPr>
              <a:t> </a:t>
            </a:r>
            <a:r>
              <a:rPr lang="en-GB" sz="2000" dirty="0">
                <a:latin typeface="Lucida Console" charset="0"/>
              </a:rPr>
              <a:t>(</a:t>
            </a:r>
            <a:r>
              <a:rPr lang="en-GB" sz="2000" dirty="0" smtClean="0">
                <a:latin typeface="Lucida Console" charset="0"/>
              </a:rPr>
              <a:t>each (</a:t>
            </a:r>
            <a:r>
              <a:rPr lang="en-GB" sz="2000" dirty="0" err="1" smtClean="0">
                <a:latin typeface="Lucida Console" charset="0"/>
              </a:rPr>
              <a:t>u,v</a:t>
            </a:r>
            <a:r>
              <a:rPr lang="en-GB" sz="2000" dirty="0">
                <a:latin typeface="Lucida Console" charset="0"/>
              </a:rPr>
              <a:t>) </a:t>
            </a:r>
            <a:r>
              <a:rPr lang="en-GB" sz="2000" dirty="0">
                <a:latin typeface="Lucida Console" charset="0"/>
                <a:sym typeface="Symbol" charset="2"/>
              </a:rPr>
              <a:t></a:t>
            </a:r>
            <a:r>
              <a:rPr lang="en-GB" sz="2000" dirty="0">
                <a:latin typeface="Lucida Console" charset="0"/>
              </a:rPr>
              <a:t> E in </a:t>
            </a:r>
            <a:r>
              <a:rPr lang="en-GB" sz="2000" dirty="0" smtClean="0">
                <a:latin typeface="Lucida Console" charset="0"/>
              </a:rPr>
              <a:t>non-decreasing </a:t>
            </a:r>
            <a:r>
              <a:rPr lang="en-GB" sz="2000" dirty="0">
                <a:latin typeface="Lucida Console" charset="0"/>
              </a:rPr>
              <a:t>order) {</a:t>
            </a:r>
            <a:endParaRPr lang="de-DE" sz="2000" dirty="0">
              <a:latin typeface="Lucida Console" charset="0"/>
            </a:endParaRPr>
          </a:p>
          <a:p>
            <a:pPr marL="233362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GB" sz="2000" b="1" dirty="0">
                <a:latin typeface="Lucida Console" charset="0"/>
              </a:rPr>
              <a:t>   </a:t>
            </a:r>
            <a:r>
              <a:rPr lang="en-GB" sz="2000" b="1" dirty="0" smtClean="0">
                <a:latin typeface="Lucida Console" charset="0"/>
              </a:rPr>
              <a:t>    </a:t>
            </a:r>
            <a:r>
              <a:rPr lang="en-GB" sz="2000" b="1" dirty="0">
                <a:solidFill>
                  <a:srgbClr val="993366"/>
                </a:solidFill>
                <a:latin typeface="Lucida Console" charset="0"/>
              </a:rPr>
              <a:t>if</a:t>
            </a:r>
            <a:r>
              <a:rPr lang="en-GB" sz="2000" dirty="0">
                <a:latin typeface="Lucida Console" charset="0"/>
              </a:rPr>
              <a:t> (</a:t>
            </a:r>
            <a:r>
              <a:rPr lang="en-GB" sz="2000" dirty="0" err="1" smtClean="0">
                <a:latin typeface="Lucida Console" charset="0"/>
              </a:rPr>
              <a:t>findSet</a:t>
            </a:r>
            <a:r>
              <a:rPr lang="en-GB" sz="2000" dirty="0" smtClean="0">
                <a:latin typeface="Lucida Console" charset="0"/>
              </a:rPr>
              <a:t>(u</a:t>
            </a:r>
            <a:r>
              <a:rPr lang="en-GB" sz="2000" dirty="0">
                <a:latin typeface="Lucida Console" charset="0"/>
              </a:rPr>
              <a:t>) ≠ </a:t>
            </a:r>
            <a:r>
              <a:rPr lang="en-GB" sz="2000" dirty="0" err="1" smtClean="0">
                <a:latin typeface="Lucida Console" charset="0"/>
              </a:rPr>
              <a:t>findSet</a:t>
            </a:r>
            <a:r>
              <a:rPr lang="en-GB" sz="2000" dirty="0" smtClean="0">
                <a:latin typeface="Lucida Console" charset="0"/>
              </a:rPr>
              <a:t>(v</a:t>
            </a:r>
            <a:r>
              <a:rPr lang="en-GB" sz="2000" dirty="0">
                <a:latin typeface="Lucida Console" charset="0"/>
              </a:rPr>
              <a:t>)) {</a:t>
            </a:r>
          </a:p>
          <a:p>
            <a:pPr marL="233362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GB" sz="2000" dirty="0">
                <a:latin typeface="Lucida Console" charset="0"/>
              </a:rPr>
              <a:t>	</a:t>
            </a:r>
            <a:r>
              <a:rPr lang="en-GB" sz="2000" dirty="0" smtClean="0">
                <a:latin typeface="Lucida Console" charset="0"/>
              </a:rPr>
              <a:t>      // </a:t>
            </a:r>
            <a:r>
              <a:rPr lang="en-GB" sz="2000" dirty="0">
                <a:latin typeface="Lucida Console" charset="0"/>
              </a:rPr>
              <a:t>edge connects different sets</a:t>
            </a:r>
            <a:endParaRPr lang="de-DE" sz="2000" dirty="0">
              <a:latin typeface="Lucida Console" charset="0"/>
            </a:endParaRPr>
          </a:p>
          <a:p>
            <a:pPr marL="233362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GB" sz="2000" dirty="0">
                <a:latin typeface="Lucida Console" charset="0"/>
              </a:rPr>
              <a:t>          </a:t>
            </a:r>
            <a:r>
              <a:rPr lang="en-GB" sz="2000" dirty="0" smtClean="0">
                <a:latin typeface="Lucida Console" charset="0"/>
              </a:rPr>
              <a:t>union(</a:t>
            </a:r>
            <a:r>
              <a:rPr lang="en-GB" sz="2000" dirty="0" err="1" smtClean="0">
                <a:latin typeface="Lucida Console" charset="0"/>
              </a:rPr>
              <a:t>u,v</a:t>
            </a:r>
            <a:r>
              <a:rPr lang="en-GB" sz="2000" dirty="0">
                <a:latin typeface="Lucida Console" charset="0"/>
              </a:rPr>
              <a:t>);</a:t>
            </a:r>
            <a:endParaRPr lang="de-DE" sz="2000" dirty="0">
              <a:latin typeface="Lucida Console" charset="0"/>
            </a:endParaRPr>
          </a:p>
          <a:p>
            <a:pPr marL="233362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GB" sz="2000" dirty="0">
                <a:latin typeface="Lucida Console" charset="0"/>
              </a:rPr>
              <a:t>          </a:t>
            </a:r>
            <a:r>
              <a:rPr lang="en-GB" sz="2000" dirty="0" smtClean="0">
                <a:latin typeface="Lucida Console" charset="0"/>
              </a:rPr>
              <a:t>MST</a:t>
            </a:r>
            <a:r>
              <a:rPr lang="en-GB" sz="2000" dirty="0">
                <a:latin typeface="Lucida Console" charset="0"/>
              </a:rPr>
              <a:t>= MST </a:t>
            </a:r>
            <a:r>
              <a:rPr lang="en-GB" sz="2000" dirty="0">
                <a:latin typeface="Lucida Console" charset="0"/>
                <a:sym typeface="Symbol" charset="2"/>
              </a:rPr>
              <a:t></a:t>
            </a:r>
            <a:r>
              <a:rPr lang="en-GB" sz="2000" dirty="0">
                <a:latin typeface="Lucida Console" charset="0"/>
              </a:rPr>
              <a:t> {(</a:t>
            </a:r>
            <a:r>
              <a:rPr lang="en-GB" sz="2000" dirty="0" err="1">
                <a:latin typeface="Lucida Console" charset="0"/>
              </a:rPr>
              <a:t>u,v</a:t>
            </a:r>
            <a:r>
              <a:rPr lang="en-GB" sz="2000" dirty="0">
                <a:latin typeface="Lucida Console" charset="0"/>
              </a:rPr>
              <a:t>)}; </a:t>
            </a:r>
            <a:endParaRPr lang="de-DE" sz="2000" dirty="0">
              <a:latin typeface="Lucida Console" charset="0"/>
            </a:endParaRPr>
          </a:p>
          <a:p>
            <a:pPr marL="233362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GB" sz="2000" dirty="0">
                <a:latin typeface="Lucida Console" charset="0"/>
              </a:rPr>
              <a:t>	    </a:t>
            </a:r>
            <a:r>
              <a:rPr lang="en-GB" sz="2000" dirty="0" smtClean="0">
                <a:latin typeface="Lucida Console" charset="0"/>
              </a:rPr>
              <a:t> } </a:t>
            </a:r>
            <a:r>
              <a:rPr lang="en-GB" sz="2000" dirty="0">
                <a:latin typeface="Lucida Console" charset="0"/>
              </a:rPr>
              <a:t>// end if</a:t>
            </a:r>
            <a:endParaRPr lang="de-DE" sz="2000" dirty="0">
              <a:latin typeface="Lucida Console" charset="0"/>
            </a:endParaRPr>
          </a:p>
          <a:p>
            <a:pPr marL="233362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2000" dirty="0">
                <a:latin typeface="Lucida Console" charset="0"/>
              </a:rPr>
              <a:t>   </a:t>
            </a:r>
            <a:r>
              <a:rPr lang="de-DE" sz="2000" dirty="0" smtClean="0">
                <a:latin typeface="Lucida Console" charset="0"/>
              </a:rPr>
              <a:t>} </a:t>
            </a:r>
            <a:r>
              <a:rPr lang="de-DE" sz="2000" dirty="0">
                <a:latin typeface="Lucida Console" charset="0"/>
              </a:rPr>
              <a:t>// end </a:t>
            </a:r>
            <a:r>
              <a:rPr lang="de-DE" sz="2000" dirty="0" err="1">
                <a:latin typeface="Lucida Console" charset="0"/>
              </a:rPr>
              <a:t>for</a:t>
            </a:r>
            <a:endParaRPr lang="de-DE" sz="2000" dirty="0">
              <a:latin typeface="Lucida Console" charset="0"/>
            </a:endParaRPr>
          </a:p>
          <a:p>
            <a:pPr marL="233362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2000" dirty="0" smtClean="0">
                <a:latin typeface="Lucida Console" charset="0"/>
              </a:rPr>
              <a:t>}</a:t>
            </a:r>
            <a:r>
              <a:rPr lang="de-DE" sz="3200" dirty="0" smtClean="0">
                <a:latin typeface="Lucida Console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24441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Kruskals Algorithmus</a:t>
            </a:r>
          </a:p>
        </p:txBody>
      </p:sp>
      <p:sp>
        <p:nvSpPr>
          <p:cNvPr id="3901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450850" y="1047750"/>
            <a:ext cx="8595614" cy="5321300"/>
          </a:xfrm>
        </p:spPr>
        <p:txBody>
          <a:bodyPr/>
          <a:lstStyle/>
          <a:p>
            <a:pPr marL="233362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000" dirty="0" smtClean="0">
                <a:latin typeface="Lucida Console" charset="0"/>
              </a:rPr>
              <a:t>KRUSKAL(G(V,E)):</a:t>
            </a:r>
            <a:endParaRPr lang="en-US" sz="2000" dirty="0">
              <a:latin typeface="Lucida Console" charset="0"/>
            </a:endParaRPr>
          </a:p>
          <a:p>
            <a:pPr marL="233362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000" dirty="0">
                <a:latin typeface="Lucida Console" charset="0"/>
              </a:rPr>
              <a:t>1 A = ∅</a:t>
            </a:r>
          </a:p>
          <a:p>
            <a:pPr marL="233362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000" dirty="0">
                <a:latin typeface="Lucida Console" charset="0"/>
              </a:rPr>
              <a:t>2 </a:t>
            </a:r>
            <a:r>
              <a:rPr lang="en-US" sz="2000" dirty="0" err="1">
                <a:latin typeface="Lucida Console" charset="0"/>
              </a:rPr>
              <a:t>foreach</a:t>
            </a:r>
            <a:r>
              <a:rPr lang="en-US" sz="2000" dirty="0">
                <a:latin typeface="Lucida Console" charset="0"/>
              </a:rPr>
              <a:t> v ∈ </a:t>
            </a:r>
            <a:r>
              <a:rPr lang="en-US" sz="2000" dirty="0" smtClean="0">
                <a:latin typeface="Lucida Console" charset="0"/>
              </a:rPr>
              <a:t>V:</a:t>
            </a:r>
            <a:endParaRPr lang="en-US" sz="2000" dirty="0">
              <a:latin typeface="Lucida Console" charset="0"/>
            </a:endParaRPr>
          </a:p>
          <a:p>
            <a:pPr marL="233362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000" dirty="0">
                <a:latin typeface="Lucida Console" charset="0"/>
              </a:rPr>
              <a:t>3    MAKE-SET(v)</a:t>
            </a:r>
          </a:p>
          <a:p>
            <a:pPr marL="233362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000" dirty="0">
                <a:latin typeface="Lucida Console" charset="0"/>
              </a:rPr>
              <a:t>4 </a:t>
            </a:r>
            <a:r>
              <a:rPr lang="en-US" sz="2000" dirty="0" err="1">
                <a:latin typeface="Lucida Console" charset="0"/>
              </a:rPr>
              <a:t>foreach</a:t>
            </a:r>
            <a:r>
              <a:rPr lang="en-US" sz="2000" dirty="0">
                <a:latin typeface="Lucida Console" charset="0"/>
              </a:rPr>
              <a:t> (</a:t>
            </a:r>
            <a:r>
              <a:rPr lang="en-US" sz="2000" dirty="0" err="1" smtClean="0">
                <a:latin typeface="Lucida Console" charset="0"/>
              </a:rPr>
              <a:t>u,v</a:t>
            </a:r>
            <a:r>
              <a:rPr lang="en-US" sz="2000" dirty="0" smtClean="0">
                <a:latin typeface="Lucida Console" charset="0"/>
              </a:rPr>
              <a:t>) in E </a:t>
            </a:r>
            <a:r>
              <a:rPr lang="en-US" sz="2000" dirty="0">
                <a:latin typeface="Lucida Console" charset="0"/>
              </a:rPr>
              <a:t>ordered by </a:t>
            </a:r>
            <a:r>
              <a:rPr lang="en-US" sz="2000" dirty="0" smtClean="0">
                <a:latin typeface="Lucida Console" charset="0"/>
              </a:rPr>
              <a:t>w(</a:t>
            </a:r>
            <a:r>
              <a:rPr lang="en-US" sz="2000" dirty="0" err="1" smtClean="0">
                <a:latin typeface="Lucida Console" charset="0"/>
              </a:rPr>
              <a:t>u,v</a:t>
            </a:r>
            <a:r>
              <a:rPr lang="en-US" sz="2000" dirty="0" smtClean="0">
                <a:latin typeface="Lucida Console" charset="0"/>
              </a:rPr>
              <a:t>), increasing</a:t>
            </a:r>
            <a:r>
              <a:rPr lang="en-US" sz="2000" dirty="0">
                <a:latin typeface="Lucida Console" charset="0"/>
              </a:rPr>
              <a:t>:</a:t>
            </a:r>
          </a:p>
          <a:p>
            <a:pPr marL="233362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000" dirty="0">
                <a:latin typeface="Lucida Console" charset="0"/>
              </a:rPr>
              <a:t>5    if FIND-SET(u) ≠ FIND-SET(v):</a:t>
            </a:r>
          </a:p>
          <a:p>
            <a:pPr marL="233362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000" dirty="0">
                <a:latin typeface="Lucida Console" charset="0"/>
              </a:rPr>
              <a:t>6       A = A ∪ {(u, v)}</a:t>
            </a:r>
          </a:p>
          <a:p>
            <a:pPr marL="233362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000" dirty="0">
                <a:latin typeface="Lucida Console" charset="0"/>
              </a:rPr>
              <a:t>7       UNION(u, v)</a:t>
            </a:r>
          </a:p>
          <a:p>
            <a:pPr marL="233362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000" dirty="0">
                <a:latin typeface="Lucida Console" charset="0"/>
              </a:rPr>
              <a:t>8 return A</a:t>
            </a:r>
            <a:endParaRPr lang="de-DE" sz="3200" dirty="0" smtClean="0">
              <a:latin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320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Prims Algorithmus</a:t>
            </a:r>
          </a:p>
        </p:txBody>
      </p:sp>
      <p:sp>
        <p:nvSpPr>
          <p:cNvPr id="4003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/>
              <a:t>In grober Formulierung sieht der Algorithmus folgendermaßen </a:t>
            </a:r>
            <a:r>
              <a:rPr lang="de-DE" sz="2400" dirty="0" smtClean="0"/>
              <a:t>aus</a:t>
            </a:r>
            <a:endParaRPr lang="de-DE" sz="2400" dirty="0">
              <a:latin typeface="cmsy10"/>
            </a:endParaRPr>
          </a:p>
          <a:p>
            <a:pPr algn="just"/>
            <a:endParaRPr lang="de-DE" dirty="0">
              <a:latin typeface="Lucida Console" charset="0"/>
            </a:endParaRPr>
          </a:p>
          <a:p>
            <a:pPr algn="just">
              <a:buFont typeface="+mj-lt"/>
              <a:buAutoNum type="arabicPeriod"/>
            </a:pPr>
            <a:r>
              <a:rPr lang="de-DE" sz="1700" b="1" dirty="0">
                <a:solidFill>
                  <a:srgbClr val="993366"/>
                </a:solidFill>
                <a:latin typeface="Lucida Console" charset="0"/>
              </a:rPr>
              <a:t>   </a:t>
            </a:r>
            <a:r>
              <a:rPr lang="de-DE" sz="1700" b="1" dirty="0" err="1">
                <a:solidFill>
                  <a:srgbClr val="993366"/>
                </a:solidFill>
                <a:latin typeface="Lucida Console" charset="0"/>
              </a:rPr>
              <a:t>void</a:t>
            </a:r>
            <a:r>
              <a:rPr lang="de-DE" sz="1700" dirty="0">
                <a:latin typeface="Lucida Console" charset="0"/>
              </a:rPr>
              <a:t> </a:t>
            </a:r>
            <a:r>
              <a:rPr lang="de-DE" sz="1700" dirty="0" err="1">
                <a:latin typeface="Lucida Console" charset="0"/>
              </a:rPr>
              <a:t>primMst(V</a:t>
            </a:r>
            <a:r>
              <a:rPr lang="de-DE" sz="1700" dirty="0">
                <a:latin typeface="Lucida Console" charset="0"/>
              </a:rPr>
              <a:t>, E, v0, MST) {</a:t>
            </a:r>
          </a:p>
          <a:p>
            <a:pPr algn="just">
              <a:buFont typeface="+mj-lt"/>
              <a:buAutoNum type="arabicPeriod"/>
            </a:pPr>
            <a:r>
              <a:rPr lang="de-DE" sz="1700" dirty="0">
                <a:latin typeface="Lucida Console" charset="0"/>
              </a:rPr>
              <a:t>   // </a:t>
            </a:r>
            <a:r>
              <a:rPr lang="de-DE" sz="1700" dirty="0" err="1">
                <a:latin typeface="Lucida Console" charset="0"/>
              </a:rPr>
              <a:t>calculates</a:t>
            </a:r>
            <a:r>
              <a:rPr lang="de-DE" sz="1700" dirty="0">
                <a:latin typeface="Lucida Console" charset="0"/>
              </a:rPr>
              <a:t> </a:t>
            </a:r>
            <a:r>
              <a:rPr lang="de-DE" sz="1700" dirty="0" err="1">
                <a:latin typeface="Lucida Console" charset="0"/>
              </a:rPr>
              <a:t>minimum</a:t>
            </a:r>
            <a:r>
              <a:rPr lang="de-DE" sz="1700" dirty="0">
                <a:latin typeface="Lucida Console" charset="0"/>
              </a:rPr>
              <a:t> </a:t>
            </a:r>
            <a:r>
              <a:rPr lang="de-DE" sz="1700" dirty="0" err="1">
                <a:latin typeface="Lucida Console" charset="0"/>
              </a:rPr>
              <a:t>spanning</a:t>
            </a:r>
            <a:r>
              <a:rPr lang="de-DE" sz="1700" dirty="0">
                <a:latin typeface="Lucida Console" charset="0"/>
              </a:rPr>
              <a:t> </a:t>
            </a:r>
            <a:r>
              <a:rPr lang="de-DE" sz="1700" dirty="0" err="1">
                <a:latin typeface="Lucida Console" charset="0"/>
              </a:rPr>
              <a:t>tree</a:t>
            </a:r>
            <a:r>
              <a:rPr lang="de-DE" sz="1700" dirty="0">
                <a:latin typeface="Lucida Console" charset="0"/>
              </a:rPr>
              <a:t> </a:t>
            </a:r>
          </a:p>
          <a:p>
            <a:pPr algn="just">
              <a:buFont typeface="+mj-lt"/>
              <a:buAutoNum type="arabicPeriod"/>
            </a:pPr>
            <a:r>
              <a:rPr lang="de-DE" sz="1700" dirty="0">
                <a:latin typeface="Lucida Console" charset="0"/>
              </a:rPr>
              <a:t>      MST</a:t>
            </a:r>
            <a:r>
              <a:rPr lang="de-DE" sz="1700" dirty="0" smtClean="0">
                <a:latin typeface="Lucida Console" charset="0"/>
              </a:rPr>
              <a:t>= </a:t>
            </a:r>
            <a:r>
              <a:rPr lang="de-DE" sz="1700" dirty="0" smtClean="0">
                <a:latin typeface="cmsy10"/>
              </a:rPr>
              <a:t>;</a:t>
            </a:r>
            <a:r>
              <a:rPr lang="de-DE" sz="1700" dirty="0" smtClean="0">
                <a:latin typeface="Lucida Console" charset="0"/>
              </a:rPr>
              <a:t>;</a:t>
            </a:r>
            <a:r>
              <a:rPr lang="de-DE" sz="1700" dirty="0">
                <a:latin typeface="Lucida Console" charset="0"/>
              </a:rPr>
              <a:t>	// </a:t>
            </a:r>
            <a:r>
              <a:rPr lang="de-DE" sz="1700" dirty="0" err="1">
                <a:latin typeface="Lucida Console" charset="0"/>
              </a:rPr>
              <a:t>initialize</a:t>
            </a:r>
            <a:r>
              <a:rPr lang="de-DE" sz="1700" dirty="0">
                <a:latin typeface="Lucida Console" charset="0"/>
              </a:rPr>
              <a:t> </a:t>
            </a:r>
            <a:r>
              <a:rPr lang="de-DE" sz="1700" dirty="0" err="1">
                <a:latin typeface="Lucida Console" charset="0"/>
              </a:rPr>
              <a:t>tree</a:t>
            </a:r>
            <a:endParaRPr lang="de-DE" sz="1700" dirty="0">
              <a:latin typeface="Lucida Console" charset="0"/>
            </a:endParaRPr>
          </a:p>
          <a:p>
            <a:pPr algn="just">
              <a:buFont typeface="+mj-lt"/>
              <a:buAutoNum type="arabicPeriod"/>
            </a:pPr>
            <a:r>
              <a:rPr lang="de-DE" sz="1700" dirty="0">
                <a:latin typeface="Lucida Console" charset="0"/>
              </a:rPr>
              <a:t>      U= V\{</a:t>
            </a:r>
            <a:r>
              <a:rPr lang="de-DE" sz="1700" dirty="0" smtClean="0">
                <a:latin typeface="Lucida Console" charset="0"/>
              </a:rPr>
              <a:t>v0</a:t>
            </a:r>
            <a:r>
              <a:rPr lang="de-DE" sz="1700" dirty="0">
                <a:latin typeface="Lucida Console" charset="0"/>
              </a:rPr>
              <a:t>};	// start </a:t>
            </a:r>
            <a:r>
              <a:rPr lang="de-DE" sz="1700" dirty="0" err="1">
                <a:latin typeface="Lucida Console" charset="0"/>
              </a:rPr>
              <a:t>node</a:t>
            </a:r>
            <a:r>
              <a:rPr lang="de-DE" sz="1700" dirty="0">
                <a:latin typeface="Lucida Console" charset="0"/>
              </a:rPr>
              <a:t> v0 (</a:t>
            </a:r>
            <a:r>
              <a:rPr lang="de-DE" sz="1700" dirty="0" err="1">
                <a:latin typeface="Lucida Console" charset="0"/>
              </a:rPr>
              <a:t>input</a:t>
            </a:r>
            <a:r>
              <a:rPr lang="de-DE" sz="1700" dirty="0">
                <a:latin typeface="Lucida Console" charset="0"/>
              </a:rPr>
              <a:t> </a:t>
            </a:r>
            <a:r>
              <a:rPr lang="de-DE" sz="1700" dirty="0" err="1">
                <a:latin typeface="Lucida Console" charset="0"/>
              </a:rPr>
              <a:t>parameter</a:t>
            </a:r>
            <a:r>
              <a:rPr lang="de-DE" sz="1700" dirty="0">
                <a:latin typeface="Lucida Console" charset="0"/>
              </a:rPr>
              <a:t>)</a:t>
            </a:r>
          </a:p>
          <a:p>
            <a:pPr algn="just">
              <a:buFont typeface="+mj-lt"/>
              <a:buAutoNum type="arabicPeriod"/>
            </a:pPr>
            <a:r>
              <a:rPr lang="de-DE" sz="1700" dirty="0">
                <a:latin typeface="Lucida Console" charset="0"/>
              </a:rPr>
              <a:t>      </a:t>
            </a:r>
            <a:r>
              <a:rPr lang="de-DE" sz="1700" b="1" dirty="0" err="1">
                <a:solidFill>
                  <a:srgbClr val="993366"/>
                </a:solidFill>
                <a:latin typeface="Lucida Console" charset="0"/>
              </a:rPr>
              <a:t>while</a:t>
            </a:r>
            <a:r>
              <a:rPr lang="de-DE" sz="1700" dirty="0">
                <a:latin typeface="Lucida Console" charset="0"/>
              </a:rPr>
              <a:t> (U ≠</a:t>
            </a:r>
            <a:r>
              <a:rPr lang="de-DE" sz="1700" dirty="0" smtClean="0">
                <a:latin typeface="Lucida Console" charset="0"/>
              </a:rPr>
              <a:t> </a:t>
            </a:r>
            <a:r>
              <a:rPr lang="de-DE" sz="1700" dirty="0" smtClean="0">
                <a:latin typeface="cmsy10"/>
              </a:rPr>
              <a:t>;</a:t>
            </a:r>
            <a:r>
              <a:rPr lang="de-DE" sz="1700" dirty="0" smtClean="0">
                <a:latin typeface="Lucida Console" charset="0"/>
              </a:rPr>
              <a:t>) </a:t>
            </a:r>
            <a:r>
              <a:rPr lang="de-DE" sz="1700" dirty="0">
                <a:latin typeface="Lucida Console" charset="0"/>
              </a:rPr>
              <a:t>{</a:t>
            </a:r>
          </a:p>
          <a:p>
            <a:pPr algn="just">
              <a:buFont typeface="+mj-lt"/>
              <a:buAutoNum type="arabicPeriod"/>
            </a:pPr>
            <a:r>
              <a:rPr lang="de-DE" sz="1700" dirty="0">
                <a:latin typeface="Lucida Console" charset="0"/>
              </a:rPr>
              <a:t>         </a:t>
            </a:r>
            <a:r>
              <a:rPr lang="de-DE" sz="1700" dirty="0" err="1">
                <a:latin typeface="Lucida Console" charset="0"/>
              </a:rPr>
              <a:t>select</a:t>
            </a:r>
            <a:r>
              <a:rPr lang="de-DE" sz="1700" dirty="0">
                <a:latin typeface="Lucida Console" charset="0"/>
              </a:rPr>
              <a:t> (</a:t>
            </a:r>
            <a:r>
              <a:rPr lang="de-DE" sz="1700" dirty="0" err="1">
                <a:latin typeface="Lucida Console" charset="0"/>
              </a:rPr>
              <a:t>u,v</a:t>
            </a:r>
            <a:r>
              <a:rPr lang="de-DE" sz="1700" dirty="0">
                <a:latin typeface="Lucida Console" charset="0"/>
              </a:rPr>
              <a:t>) </a:t>
            </a:r>
            <a:r>
              <a:rPr lang="de-DE" sz="1700" dirty="0" err="1">
                <a:latin typeface="Lucida Console" charset="0"/>
              </a:rPr>
              <a:t>with</a:t>
            </a:r>
            <a:r>
              <a:rPr lang="de-DE" sz="1700" dirty="0">
                <a:latin typeface="Lucida Console" charset="0"/>
              </a:rPr>
              <a:t> </a:t>
            </a:r>
            <a:r>
              <a:rPr lang="de-DE" sz="1700" dirty="0" err="1">
                <a:latin typeface="Lucida Console" charset="0"/>
              </a:rPr>
              <a:t>lowest</a:t>
            </a:r>
            <a:r>
              <a:rPr lang="de-DE" sz="1700" dirty="0">
                <a:latin typeface="Lucida Console" charset="0"/>
              </a:rPr>
              <a:t> </a:t>
            </a:r>
            <a:r>
              <a:rPr lang="de-DE" sz="1700" dirty="0" err="1">
                <a:latin typeface="Lucida Console" charset="0"/>
              </a:rPr>
              <a:t>cost</a:t>
            </a:r>
            <a:r>
              <a:rPr lang="de-DE" sz="1700" dirty="0">
                <a:latin typeface="Lucida Console" charset="0"/>
              </a:rPr>
              <a:t> and </a:t>
            </a:r>
            <a:r>
              <a:rPr lang="de-DE" sz="1700" dirty="0" err="1">
                <a:latin typeface="Lucida Console" charset="0"/>
              </a:rPr>
              <a:t>u</a:t>
            </a:r>
            <a:r>
              <a:rPr lang="de-DE" sz="1700" dirty="0" err="1">
                <a:latin typeface="Lucida Console" charset="0"/>
                <a:sym typeface="Symbol" charset="2"/>
              </a:rPr>
              <a:t></a:t>
            </a:r>
            <a:r>
              <a:rPr lang="de-DE" sz="1700" dirty="0" err="1">
                <a:latin typeface="Lucida Console" charset="0"/>
              </a:rPr>
              <a:t>U</a:t>
            </a:r>
            <a:r>
              <a:rPr lang="de-DE" sz="1700" dirty="0">
                <a:latin typeface="Lucida Console" charset="0"/>
              </a:rPr>
              <a:t> and </a:t>
            </a:r>
            <a:r>
              <a:rPr lang="de-DE" sz="1700" dirty="0" err="1">
                <a:latin typeface="Lucida Console" charset="0"/>
              </a:rPr>
              <a:t>v</a:t>
            </a:r>
            <a:r>
              <a:rPr lang="de-DE" sz="1700" dirty="0" err="1">
                <a:latin typeface="Lucida Console" charset="0"/>
                <a:sym typeface="Symbol" charset="2"/>
              </a:rPr>
              <a:t></a:t>
            </a:r>
            <a:r>
              <a:rPr lang="de-DE" sz="1700" dirty="0" err="1">
                <a:latin typeface="Lucida Console" charset="0"/>
              </a:rPr>
              <a:t>V\U</a:t>
            </a:r>
            <a:r>
              <a:rPr lang="de-DE" sz="1700" dirty="0">
                <a:latin typeface="Lucida Console" charset="0"/>
              </a:rPr>
              <a:t>;</a:t>
            </a:r>
          </a:p>
          <a:p>
            <a:pPr algn="just">
              <a:buFont typeface="+mj-lt"/>
              <a:buAutoNum type="arabicPeriod"/>
            </a:pPr>
            <a:r>
              <a:rPr lang="de-DE" sz="1700" dirty="0">
                <a:latin typeface="Lucida Console" charset="0"/>
              </a:rPr>
              <a:t>         MST= MST</a:t>
            </a:r>
            <a:r>
              <a:rPr lang="de-DE" sz="1700" dirty="0" smtClean="0">
                <a:latin typeface="Lucida Console" charset="0"/>
              </a:rPr>
              <a:t> </a:t>
            </a:r>
            <a:r>
              <a:rPr lang="de-DE" sz="1700" b="1" dirty="0" smtClean="0">
                <a:latin typeface="Lucida Console" charset="0"/>
                <a:sym typeface="Symbol" charset="2"/>
              </a:rPr>
              <a:t>U</a:t>
            </a:r>
            <a:r>
              <a:rPr lang="de-DE" sz="1700" dirty="0" smtClean="0">
                <a:latin typeface="Lucida Console" charset="0"/>
              </a:rPr>
              <a:t> </a:t>
            </a:r>
            <a:r>
              <a:rPr lang="de-DE" sz="1700" dirty="0">
                <a:latin typeface="Lucida Console" charset="0"/>
              </a:rPr>
              <a:t>{(</a:t>
            </a:r>
            <a:r>
              <a:rPr lang="de-DE" sz="1700" dirty="0" err="1">
                <a:latin typeface="Lucida Console" charset="0"/>
              </a:rPr>
              <a:t>u,v</a:t>
            </a:r>
            <a:r>
              <a:rPr lang="de-DE" sz="1700" dirty="0">
                <a:latin typeface="Lucida Console" charset="0"/>
              </a:rPr>
              <a:t>)}; 	 // </a:t>
            </a:r>
            <a:r>
              <a:rPr lang="de-DE" sz="1700" dirty="0" err="1">
                <a:latin typeface="Lucida Console" charset="0"/>
              </a:rPr>
              <a:t>add</a:t>
            </a:r>
            <a:r>
              <a:rPr lang="de-DE" sz="1700" dirty="0">
                <a:latin typeface="Lucida Console" charset="0"/>
              </a:rPr>
              <a:t> </a:t>
            </a:r>
            <a:r>
              <a:rPr lang="de-DE" sz="1700" dirty="0" err="1">
                <a:latin typeface="Lucida Console" charset="0"/>
              </a:rPr>
              <a:t>edge</a:t>
            </a:r>
            <a:r>
              <a:rPr lang="de-DE" sz="1700" dirty="0">
                <a:latin typeface="Lucida Console" charset="0"/>
              </a:rPr>
              <a:t> to </a:t>
            </a:r>
            <a:r>
              <a:rPr lang="de-DE" sz="1700" dirty="0" err="1">
                <a:latin typeface="Lucida Console" charset="0"/>
              </a:rPr>
              <a:t>tree</a:t>
            </a:r>
            <a:endParaRPr lang="de-DE" sz="1700" dirty="0">
              <a:latin typeface="Lucida Console" charset="0"/>
            </a:endParaRPr>
          </a:p>
          <a:p>
            <a:pPr algn="just">
              <a:buFont typeface="+mj-lt"/>
              <a:buAutoNum type="arabicPeriod"/>
            </a:pPr>
            <a:r>
              <a:rPr lang="de-DE" sz="1700" dirty="0">
                <a:latin typeface="Lucida Console" charset="0"/>
              </a:rPr>
              <a:t>         U=  </a:t>
            </a:r>
            <a:r>
              <a:rPr lang="de-DE" sz="1700" dirty="0" err="1">
                <a:latin typeface="Lucida Console" charset="0"/>
              </a:rPr>
              <a:t>U\{u</a:t>
            </a:r>
            <a:r>
              <a:rPr lang="de-DE" sz="1700" dirty="0">
                <a:latin typeface="Lucida Console" charset="0"/>
              </a:rPr>
              <a:t>};  		 // </a:t>
            </a:r>
            <a:r>
              <a:rPr lang="de-DE" sz="1700" dirty="0" err="1">
                <a:latin typeface="Lucida Console" charset="0"/>
              </a:rPr>
              <a:t>remove</a:t>
            </a:r>
            <a:r>
              <a:rPr lang="de-DE" sz="1700" dirty="0">
                <a:latin typeface="Lucida Console" charset="0"/>
              </a:rPr>
              <a:t> </a:t>
            </a:r>
            <a:r>
              <a:rPr lang="de-DE" sz="1700" dirty="0" err="1">
                <a:latin typeface="Lucida Console" charset="0"/>
              </a:rPr>
              <a:t>node</a:t>
            </a:r>
            <a:r>
              <a:rPr lang="de-DE" sz="1700" dirty="0">
                <a:latin typeface="Lucida Console" charset="0"/>
              </a:rPr>
              <a:t> </a:t>
            </a:r>
            <a:r>
              <a:rPr lang="de-DE" sz="1700" dirty="0" err="1">
                <a:latin typeface="Lucida Console" charset="0"/>
              </a:rPr>
              <a:t>from</a:t>
            </a:r>
            <a:r>
              <a:rPr lang="de-DE" sz="1700" dirty="0">
                <a:latin typeface="Lucida Console" charset="0"/>
              </a:rPr>
              <a:t> U</a:t>
            </a:r>
          </a:p>
          <a:p>
            <a:pPr algn="just">
              <a:buFont typeface="+mj-lt"/>
              <a:buAutoNum type="arabicPeriod"/>
            </a:pPr>
            <a:r>
              <a:rPr lang="de-DE" sz="1700" dirty="0">
                <a:latin typeface="Lucida Console" charset="0"/>
              </a:rPr>
              <a:t>      } // end </a:t>
            </a:r>
            <a:r>
              <a:rPr lang="de-DE" sz="1700" dirty="0" err="1">
                <a:latin typeface="Lucida Console" charset="0"/>
              </a:rPr>
              <a:t>while</a:t>
            </a:r>
            <a:endParaRPr lang="de-DE" sz="1700" dirty="0">
              <a:latin typeface="Lucida Console" charset="0"/>
            </a:endParaRPr>
          </a:p>
          <a:p>
            <a:pPr>
              <a:buFont typeface="+mj-lt"/>
              <a:buAutoNum type="arabicPeriod"/>
            </a:pPr>
            <a:r>
              <a:rPr lang="de-DE" sz="1700" dirty="0">
                <a:latin typeface="Lucida Console" charset="0"/>
              </a:rPr>
              <a:t>   } </a:t>
            </a:r>
          </a:p>
        </p:txBody>
      </p:sp>
    </p:spTree>
    <p:extLst>
      <p:ext uri="{BB962C8B-B14F-4D97-AF65-F5344CB8AC3E}">
        <p14:creationId xmlns:p14="http://schemas.microsoft.com/office/powerpoint/2010/main" val="818861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12: Graphs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67030-57DE-42A0-9C1C-14B7062375B3}" type="slidenum">
              <a:rPr lang="en-US"/>
              <a:pPr/>
              <a:t>19</a:t>
            </a:fld>
            <a:endParaRPr lang="en-US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Nochmal</a:t>
            </a:r>
            <a:r>
              <a:rPr lang="en-US" dirty="0" smtClean="0"/>
              <a:t> </a:t>
            </a:r>
            <a:r>
              <a:rPr lang="en-US" dirty="0" err="1" smtClean="0"/>
              <a:t>Dijkstra’s</a:t>
            </a:r>
            <a:r>
              <a:rPr lang="en-US" dirty="0" smtClean="0"/>
              <a:t> shortest path algorithm</a:t>
            </a:r>
            <a:endParaRPr lang="en-US" dirty="0"/>
          </a:p>
        </p:txBody>
      </p:sp>
      <p:pic>
        <p:nvPicPr>
          <p:cNvPr id="38917" name="Picture 5"/>
          <p:cNvPicPr>
            <a:picLocks noChangeAspect="1" noChangeArrowheads="1"/>
          </p:cNvPicPr>
          <p:nvPr/>
        </p:nvPicPr>
        <p:blipFill rotWithShape="1">
          <a:blip r:embed="rId2"/>
          <a:srcRect t="7273"/>
          <a:stretch/>
        </p:blipFill>
        <p:spPr bwMode="auto">
          <a:xfrm>
            <a:off x="370114" y="1132115"/>
            <a:ext cx="8585095" cy="4386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8714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oo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2514600"/>
            <a:ext cx="1732211" cy="1978853"/>
          </a:xfrm>
          <a:prstGeom prst="rect">
            <a:avLst/>
          </a:prstGeom>
        </p:spPr>
      </p:pic>
      <p:pic>
        <p:nvPicPr>
          <p:cNvPr id="5" name="Picture 4" descr="faucet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91000" y="2514600"/>
            <a:ext cx="1910678" cy="1126846"/>
          </a:xfrm>
          <a:prstGeom prst="rect">
            <a:avLst/>
          </a:prstGeom>
        </p:spPr>
      </p:pic>
      <p:pic>
        <p:nvPicPr>
          <p:cNvPr id="6" name="Picture 5" descr="filingcabinet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0" y="685800"/>
            <a:ext cx="1492641" cy="1375138"/>
          </a:xfrm>
          <a:prstGeom prst="rect">
            <a:avLst/>
          </a:prstGeom>
        </p:spPr>
      </p:pic>
      <p:pic>
        <p:nvPicPr>
          <p:cNvPr id="9" name="Picture 8" descr="lightswitch2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7400" y="4038600"/>
            <a:ext cx="1356946" cy="1250126"/>
          </a:xfrm>
          <a:prstGeom prst="rect">
            <a:avLst/>
          </a:prstGeom>
        </p:spPr>
      </p:pic>
      <p:pic>
        <p:nvPicPr>
          <p:cNvPr id="11" name="Picture 10" descr="officechair.gi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6400" y="609600"/>
            <a:ext cx="1487242" cy="1957377"/>
          </a:xfrm>
          <a:prstGeom prst="rect">
            <a:avLst/>
          </a:prstGeom>
        </p:spPr>
      </p:pic>
      <p:pic>
        <p:nvPicPr>
          <p:cNvPr id="12" name="Picture 11" descr="pliers.jpg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29400" y="4876800"/>
            <a:ext cx="1180935" cy="1312632"/>
          </a:xfrm>
          <a:prstGeom prst="rect">
            <a:avLst/>
          </a:prstGeom>
        </p:spPr>
      </p:pic>
      <p:pic>
        <p:nvPicPr>
          <p:cNvPr id="13" name="Picture 12" descr="scissors.jpg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7030825">
            <a:off x="4445808" y="3272990"/>
            <a:ext cx="1045414" cy="1343885"/>
          </a:xfrm>
          <a:prstGeom prst="rect">
            <a:avLst/>
          </a:prstGeom>
        </p:spPr>
      </p:pic>
      <p:pic>
        <p:nvPicPr>
          <p:cNvPr id="14" name="Picture 13" descr="toolbox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43800" y="4114800"/>
            <a:ext cx="1152380" cy="739133"/>
          </a:xfrm>
          <a:prstGeom prst="rect">
            <a:avLst/>
          </a:prstGeom>
        </p:spPr>
      </p:pic>
      <p:pic>
        <p:nvPicPr>
          <p:cNvPr id="15" name="Picture 14" descr="tools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15200" y="1752600"/>
            <a:ext cx="1230054" cy="1133223"/>
          </a:xfrm>
          <a:prstGeom prst="rect">
            <a:avLst/>
          </a:prstGeom>
        </p:spPr>
      </p:pic>
      <p:pic>
        <p:nvPicPr>
          <p:cNvPr id="16" name="Picture 15" descr="vise.jp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29400" y="2819400"/>
            <a:ext cx="1221252" cy="1125113"/>
          </a:xfrm>
          <a:prstGeom prst="rect">
            <a:avLst/>
          </a:prstGeom>
        </p:spPr>
      </p:pic>
      <p:pic>
        <p:nvPicPr>
          <p:cNvPr id="7" name="Picture 6" descr="lamp.jpg"/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43400" y="4663473"/>
            <a:ext cx="1885778" cy="1737327"/>
          </a:xfrm>
          <a:prstGeom prst="rect">
            <a:avLst/>
          </a:prstGeom>
        </p:spPr>
      </p:pic>
      <p:grpSp>
        <p:nvGrpSpPr>
          <p:cNvPr id="2" name="Group 18"/>
          <p:cNvGrpSpPr/>
          <p:nvPr/>
        </p:nvGrpSpPr>
        <p:grpSpPr>
          <a:xfrm>
            <a:off x="7848600" y="5334000"/>
            <a:ext cx="949862" cy="875088"/>
            <a:chOff x="1600200" y="1524000"/>
            <a:chExt cx="1066800" cy="1066800"/>
          </a:xfrm>
        </p:grpSpPr>
        <p:pic>
          <p:nvPicPr>
            <p:cNvPr id="4" name="Picture 3" descr="doorhandle.jpg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00200" y="1524000"/>
              <a:ext cx="1028850" cy="102885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2362200" y="2438400"/>
              <a:ext cx="304800" cy="1524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27"/>
          <p:cNvGrpSpPr/>
          <p:nvPr/>
        </p:nvGrpSpPr>
        <p:grpSpPr>
          <a:xfrm>
            <a:off x="7467600" y="381000"/>
            <a:ext cx="1424794" cy="1266293"/>
            <a:chOff x="6840645" y="1230113"/>
            <a:chExt cx="2292119" cy="2142396"/>
          </a:xfrm>
        </p:grpSpPr>
        <p:grpSp>
          <p:nvGrpSpPr>
            <p:cNvPr id="10" name="Group 22"/>
            <p:cNvGrpSpPr>
              <a:grpSpLocks/>
            </p:cNvGrpSpPr>
            <p:nvPr/>
          </p:nvGrpSpPr>
          <p:grpSpPr bwMode="auto">
            <a:xfrm>
              <a:off x="7162800" y="1524000"/>
              <a:ext cx="1685925" cy="1652587"/>
              <a:chOff x="2329" y="1556"/>
              <a:chExt cx="1062" cy="1041"/>
            </a:xfrm>
          </p:grpSpPr>
          <p:pic>
            <p:nvPicPr>
              <p:cNvPr id="21" name="Picture 9" descr="The image “http://www.fake58.co.uk/images/PK_0184-023-285%20reflector%20knob%20vol.jpg” cannot be displayed, because it contains errors."/>
              <p:cNvPicPr>
                <a:picLocks noChangeAspect="1" noChangeArrowheads="1"/>
              </p:cNvPicPr>
              <p:nvPr/>
            </p:nvPicPr>
            <p:blipFill>
              <a:blip r:embed="rId15" cstate="print"/>
              <a:srcRect/>
              <a:stretch>
                <a:fillRect/>
              </a:stretch>
            </p:blipFill>
            <p:spPr bwMode="auto">
              <a:xfrm>
                <a:off x="2329" y="1556"/>
                <a:ext cx="1062" cy="1041"/>
              </a:xfrm>
              <a:prstGeom prst="rect">
                <a:avLst/>
              </a:prstGeom>
              <a:noFill/>
            </p:spPr>
          </p:pic>
          <p:sp>
            <p:nvSpPr>
              <p:cNvPr id="22" name="Rectangle 21"/>
              <p:cNvSpPr>
                <a:spLocks noChangeArrowheads="1"/>
              </p:cNvSpPr>
              <p:nvPr/>
            </p:nvSpPr>
            <p:spPr bwMode="auto">
              <a:xfrm>
                <a:off x="2664" y="1882"/>
                <a:ext cx="329" cy="124"/>
              </a:xfrm>
              <a:prstGeom prst="rect">
                <a:avLst/>
              </a:prstGeom>
              <a:solidFill>
                <a:srgbClr val="FFFFFF"/>
              </a:solidFill>
              <a:ln w="25400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" name="Donut 22"/>
            <p:cNvSpPr/>
            <p:nvPr/>
          </p:nvSpPr>
          <p:spPr>
            <a:xfrm>
              <a:off x="7091172" y="1435608"/>
              <a:ext cx="1837944" cy="1815084"/>
            </a:xfrm>
            <a:prstGeom prst="donut">
              <a:avLst>
                <a:gd name="adj" fmla="val 1051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 rot="18913056">
              <a:off x="6840645" y="1447810"/>
              <a:ext cx="770795" cy="4846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 rot="18913056">
              <a:off x="8361969" y="2831311"/>
              <a:ext cx="770795" cy="3494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 rot="13505538">
              <a:off x="6868433" y="2812380"/>
              <a:ext cx="770795" cy="3494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 rot="13505538">
              <a:off x="8362771" y="1440779"/>
              <a:ext cx="770795" cy="3494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09600" y="1676400"/>
            <a:ext cx="180120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2623457" y="5181600"/>
            <a:ext cx="151039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6640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12: Graphs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FAD05-5829-427B-B8B0-7DDB6E514107}" type="slidenum">
              <a:rPr lang="en-US"/>
              <a:pPr/>
              <a:t>20</a:t>
            </a:fld>
            <a:endParaRPr 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Prim’s Algorithm</a:t>
            </a:r>
          </a:p>
        </p:txBody>
      </p:sp>
      <p:pic>
        <p:nvPicPr>
          <p:cNvPr id="40965" name="Picture 5"/>
          <p:cNvPicPr>
            <a:picLocks noChangeAspect="1" noChangeArrowheads="1"/>
          </p:cNvPicPr>
          <p:nvPr/>
        </p:nvPicPr>
        <p:blipFill rotWithShape="1">
          <a:blip r:embed="rId2"/>
          <a:srcRect t="6553"/>
          <a:stretch/>
        </p:blipFill>
        <p:spPr bwMode="auto">
          <a:xfrm>
            <a:off x="316367" y="1012370"/>
            <a:ext cx="8500598" cy="4615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1472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12: Graphs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67030-57DE-42A0-9C1C-14B7062375B3}" type="slidenum">
              <a:rPr lang="en-US"/>
              <a:pPr/>
              <a:t>21</a:t>
            </a:fld>
            <a:endParaRPr lang="en-US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Plagiat</a:t>
            </a:r>
            <a:r>
              <a:rPr lang="en-US" dirty="0" smtClean="0"/>
              <a:t>!  </a:t>
            </a:r>
            <a:r>
              <a:rPr lang="en-US" dirty="0" err="1" smtClean="0"/>
              <a:t>Dijkstra</a:t>
            </a:r>
            <a:r>
              <a:rPr lang="en-US" dirty="0" smtClean="0"/>
              <a:t> und Prim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Verlgeich</a:t>
            </a:r>
            <a:endParaRPr lang="en-US" dirty="0"/>
          </a:p>
        </p:txBody>
      </p:sp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82510"/>
            <a:ext cx="6522411" cy="359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60069" y="1582510"/>
            <a:ext cx="6427842" cy="373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2849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Prims Minimalbaumsuche</a:t>
            </a:r>
          </a:p>
        </p:txBody>
      </p:sp>
      <p:sp>
        <p:nvSpPr>
          <p:cNvPr id="4024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914400" y="1066800"/>
            <a:ext cx="8229600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1600" dirty="0"/>
              <a:t>In etwas feinerer Auflösung gelangen wir dann zu folgender Formulierung:</a:t>
            </a:r>
          </a:p>
          <a:p>
            <a:pPr algn="just">
              <a:lnSpc>
                <a:spcPct val="90000"/>
              </a:lnSpc>
            </a:pPr>
            <a:r>
              <a:rPr lang="de-DE" sz="1400" dirty="0"/>
              <a:t> </a:t>
            </a:r>
          </a:p>
          <a:p>
            <a:pPr algn="just">
              <a:lnSpc>
                <a:spcPct val="90000"/>
              </a:lnSpc>
            </a:pPr>
            <a:r>
              <a:rPr lang="en-GB" sz="1400" b="1" dirty="0">
                <a:solidFill>
                  <a:schemeClr val="tx2"/>
                </a:solidFill>
                <a:latin typeface="Lucida Console" charset="0"/>
              </a:rPr>
              <a:t>void</a:t>
            </a:r>
            <a:r>
              <a:rPr lang="en-GB" sz="1400" dirty="0">
                <a:latin typeface="Lucida Console" charset="0"/>
              </a:rPr>
              <a:t> </a:t>
            </a:r>
            <a:r>
              <a:rPr lang="en-GB" sz="1400" dirty="0" err="1">
                <a:latin typeface="Lucida Console" charset="0"/>
              </a:rPr>
              <a:t>primMst</a:t>
            </a:r>
            <a:r>
              <a:rPr lang="en-GB" sz="1400" dirty="0">
                <a:latin typeface="Lucida Console" charset="0"/>
              </a:rPr>
              <a:t>(V, E, v0, p){  // calculates minimum spanning tree</a:t>
            </a:r>
            <a:endParaRPr lang="de-DE" sz="1400" dirty="0">
              <a:latin typeface="Lucida Console" charset="0"/>
            </a:endParaRPr>
          </a:p>
          <a:p>
            <a:pPr algn="just">
              <a:lnSpc>
                <a:spcPct val="90000"/>
              </a:lnSpc>
            </a:pPr>
            <a:r>
              <a:rPr lang="en-GB" sz="1400" dirty="0">
                <a:latin typeface="Lucida Console" charset="0"/>
              </a:rPr>
              <a:t>   </a:t>
            </a:r>
            <a:r>
              <a:rPr lang="en-GB" sz="1400" dirty="0" err="1">
                <a:latin typeface="Lucida Console" charset="0"/>
              </a:rPr>
              <a:t>priority_queue</a:t>
            </a:r>
            <a:r>
              <a:rPr lang="en-GB" sz="1400" dirty="0">
                <a:latin typeface="Lucida Console" charset="0"/>
              </a:rPr>
              <a:t> Q; // values in increasing order</a:t>
            </a:r>
            <a:endParaRPr lang="de-DE" sz="1400" dirty="0">
              <a:latin typeface="Lucida Console" charset="0"/>
            </a:endParaRPr>
          </a:p>
          <a:p>
            <a:pPr algn="just">
              <a:lnSpc>
                <a:spcPct val="90000"/>
              </a:lnSpc>
            </a:pPr>
            <a:r>
              <a:rPr lang="de-DE" sz="1400" dirty="0">
                <a:latin typeface="Lucida Console" charset="0"/>
              </a:rPr>
              <a:t>   </a:t>
            </a:r>
            <a:r>
              <a:rPr lang="en-GB" sz="1400" dirty="0">
                <a:latin typeface="Lucida Console" charset="0"/>
              </a:rPr>
              <a:t>MST= </a:t>
            </a:r>
            <a:r>
              <a:rPr lang="en-GB" sz="1400" b="1" dirty="0">
                <a:latin typeface="Lucida Console" charset="0"/>
                <a:sym typeface="Symbol" charset="2"/>
              </a:rPr>
              <a:t></a:t>
            </a:r>
            <a:r>
              <a:rPr lang="en-GB" sz="1400" dirty="0">
                <a:latin typeface="Lucida Console" charset="0"/>
              </a:rPr>
              <a:t>;	    // initialize tree</a:t>
            </a:r>
            <a:endParaRPr lang="de-DE" sz="1400" dirty="0">
              <a:latin typeface="Lucida Console" charset="0"/>
            </a:endParaRPr>
          </a:p>
          <a:p>
            <a:pPr algn="just">
              <a:lnSpc>
                <a:spcPct val="90000"/>
              </a:lnSpc>
            </a:pPr>
            <a:r>
              <a:rPr lang="en-GB" sz="1400" dirty="0">
                <a:latin typeface="Lucida Console" charset="0"/>
              </a:rPr>
              <a:t>   </a:t>
            </a:r>
            <a:r>
              <a:rPr lang="en-GB" sz="1400" b="1" dirty="0">
                <a:solidFill>
                  <a:schemeClr val="tx2"/>
                </a:solidFill>
                <a:latin typeface="Lucida Console" charset="0"/>
              </a:rPr>
              <a:t>for</a:t>
            </a:r>
            <a:r>
              <a:rPr lang="en-GB" sz="1400" dirty="0">
                <a:latin typeface="Lucida Console" charset="0"/>
              </a:rPr>
              <a:t> (each </a:t>
            </a:r>
            <a:r>
              <a:rPr lang="en-GB" sz="1400" dirty="0" err="1">
                <a:latin typeface="Lucida Console" charset="0"/>
              </a:rPr>
              <a:t>v</a:t>
            </a:r>
            <a:r>
              <a:rPr lang="en-GB" sz="1400" dirty="0" err="1">
                <a:latin typeface="Lucida Console" charset="0"/>
                <a:sym typeface="Symbol" charset="2"/>
              </a:rPr>
              <a:t></a:t>
            </a:r>
            <a:r>
              <a:rPr lang="en-GB" sz="1400" dirty="0" err="1">
                <a:latin typeface="Lucida Console" charset="0"/>
              </a:rPr>
              <a:t>V</a:t>
            </a:r>
            <a:r>
              <a:rPr lang="en-GB" sz="1400" dirty="0">
                <a:latin typeface="Lucida Console" charset="0"/>
              </a:rPr>
              <a:t>) key[v] = </a:t>
            </a:r>
            <a:r>
              <a:rPr lang="en-GB" sz="1400" b="1" dirty="0">
                <a:latin typeface="Lucida Console" charset="0"/>
                <a:sym typeface="Symbol" charset="2"/>
              </a:rPr>
              <a:t></a:t>
            </a:r>
            <a:r>
              <a:rPr lang="en-GB" sz="1400" dirty="0">
                <a:latin typeface="Lucida Console" charset="0"/>
              </a:rPr>
              <a:t>;</a:t>
            </a:r>
            <a:endParaRPr lang="de-DE" sz="1400" dirty="0">
              <a:latin typeface="Lucida Console" charset="0"/>
            </a:endParaRPr>
          </a:p>
          <a:p>
            <a:pPr algn="just">
              <a:lnSpc>
                <a:spcPct val="90000"/>
              </a:lnSpc>
            </a:pPr>
            <a:r>
              <a:rPr lang="en-GB" sz="1400" dirty="0">
                <a:latin typeface="Lucida Console" charset="0"/>
              </a:rPr>
              <a:t>   </a:t>
            </a:r>
            <a:r>
              <a:rPr lang="en-GB" sz="1400" dirty="0" err="1">
                <a:latin typeface="Lucida Console" charset="0"/>
              </a:rPr>
              <a:t>build_heap</a:t>
            </a:r>
            <a:r>
              <a:rPr lang="en-GB" sz="1400" dirty="0">
                <a:latin typeface="Lucida Console" charset="0"/>
              </a:rPr>
              <a:t>(Q,V); // builds heap of elements from V</a:t>
            </a:r>
            <a:endParaRPr lang="de-DE" sz="1400" dirty="0">
              <a:latin typeface="Lucida Console" charset="0"/>
            </a:endParaRPr>
          </a:p>
          <a:p>
            <a:pPr algn="just">
              <a:lnSpc>
                <a:spcPct val="90000"/>
              </a:lnSpc>
            </a:pPr>
            <a:r>
              <a:rPr lang="en-GB" sz="1400" dirty="0">
                <a:latin typeface="Lucida Console" charset="0"/>
              </a:rPr>
              <a:t>   key[v0]= 0;</a:t>
            </a:r>
            <a:endParaRPr lang="de-DE" sz="1400" dirty="0">
              <a:latin typeface="Lucida Console" charset="0"/>
            </a:endParaRPr>
          </a:p>
          <a:p>
            <a:pPr algn="just">
              <a:lnSpc>
                <a:spcPct val="90000"/>
              </a:lnSpc>
            </a:pPr>
            <a:r>
              <a:rPr lang="en-GB" sz="1400" dirty="0">
                <a:latin typeface="Lucida Console" charset="0"/>
              </a:rPr>
              <a:t>   p[v0]= undefined;// p[v]indicates predecessor of v</a:t>
            </a:r>
            <a:endParaRPr lang="de-DE" sz="1400" dirty="0">
              <a:latin typeface="Lucida Console" charset="0"/>
            </a:endParaRPr>
          </a:p>
          <a:p>
            <a:pPr algn="just">
              <a:lnSpc>
                <a:spcPct val="90000"/>
              </a:lnSpc>
            </a:pPr>
            <a:r>
              <a:rPr lang="en-GB" sz="1400" dirty="0">
                <a:latin typeface="Lucida Console" charset="0"/>
              </a:rPr>
              <a:t>   </a:t>
            </a:r>
            <a:r>
              <a:rPr lang="en-GB" sz="1400" b="1" dirty="0">
                <a:solidFill>
                  <a:schemeClr val="tx2"/>
                </a:solidFill>
                <a:latin typeface="Lucida Console" charset="0"/>
              </a:rPr>
              <a:t>while</a:t>
            </a:r>
            <a:r>
              <a:rPr lang="en-GB" sz="1400" dirty="0">
                <a:latin typeface="Lucida Console" charset="0"/>
              </a:rPr>
              <a:t> (!</a:t>
            </a:r>
            <a:r>
              <a:rPr lang="en-GB" sz="1400" dirty="0" err="1">
                <a:latin typeface="Lucida Console" charset="0"/>
              </a:rPr>
              <a:t>Q.empty</a:t>
            </a:r>
            <a:r>
              <a:rPr lang="en-GB" sz="1400" dirty="0">
                <a:latin typeface="Lucida Console" charset="0"/>
              </a:rPr>
              <a:t>){</a:t>
            </a:r>
          </a:p>
          <a:p>
            <a:pPr algn="just">
              <a:lnSpc>
                <a:spcPct val="90000"/>
              </a:lnSpc>
            </a:pPr>
            <a:r>
              <a:rPr lang="en-GB" sz="1400" dirty="0">
                <a:latin typeface="Lucida Console" charset="0"/>
              </a:rPr>
              <a:t>   u= </a:t>
            </a:r>
            <a:r>
              <a:rPr lang="en-GB" sz="1400" dirty="0" err="1">
                <a:latin typeface="Lucida Console" charset="0"/>
              </a:rPr>
              <a:t>Q.dequeue</a:t>
            </a:r>
            <a:r>
              <a:rPr lang="en-GB" sz="1400" dirty="0">
                <a:latin typeface="Lucida Console" charset="0"/>
              </a:rPr>
              <a:t>();//removes element with smallest key from Q</a:t>
            </a:r>
            <a:endParaRPr lang="de-DE" sz="1400" dirty="0">
              <a:latin typeface="Lucida Console" charset="0"/>
            </a:endParaRPr>
          </a:p>
          <a:p>
            <a:pPr algn="just">
              <a:lnSpc>
                <a:spcPct val="90000"/>
              </a:lnSpc>
            </a:pPr>
            <a:r>
              <a:rPr lang="en-GB" sz="1400" dirty="0">
                <a:latin typeface="Lucida Console" charset="0"/>
              </a:rPr>
              <a:t>      </a:t>
            </a:r>
            <a:r>
              <a:rPr lang="en-GB" sz="1400" b="1" dirty="0">
                <a:solidFill>
                  <a:schemeClr val="tx2"/>
                </a:solidFill>
                <a:latin typeface="Lucida Console" charset="0"/>
              </a:rPr>
              <a:t>for</a:t>
            </a:r>
            <a:r>
              <a:rPr lang="en-GB" sz="1400" dirty="0">
                <a:latin typeface="Lucida Console" charset="0"/>
              </a:rPr>
              <a:t> (each v </a:t>
            </a:r>
            <a:r>
              <a:rPr lang="en-GB" sz="1400" dirty="0">
                <a:latin typeface="Lucida Console" charset="0"/>
                <a:sym typeface="Symbol" charset="2"/>
              </a:rPr>
              <a:t></a:t>
            </a:r>
            <a:r>
              <a:rPr lang="en-GB" sz="1400" dirty="0">
                <a:latin typeface="Lucida Console" charset="0"/>
              </a:rPr>
              <a:t> </a:t>
            </a:r>
            <a:r>
              <a:rPr lang="en-GB" sz="1400" dirty="0" err="1">
                <a:latin typeface="Lucida Console" charset="0"/>
              </a:rPr>
              <a:t>adj</a:t>
            </a:r>
            <a:r>
              <a:rPr lang="en-GB" sz="1400" dirty="0">
                <a:latin typeface="Lucida Console" charset="0"/>
              </a:rPr>
              <a:t>[u]){</a:t>
            </a:r>
            <a:endParaRPr lang="de-DE" sz="1400" dirty="0">
              <a:latin typeface="Lucida Console" charset="0"/>
            </a:endParaRPr>
          </a:p>
          <a:p>
            <a:pPr algn="just">
              <a:lnSpc>
                <a:spcPct val="90000"/>
              </a:lnSpc>
            </a:pPr>
            <a:r>
              <a:rPr lang="en-GB" sz="1400" dirty="0">
                <a:latin typeface="Lucida Console" charset="0"/>
              </a:rPr>
              <a:t>         </a:t>
            </a:r>
            <a:r>
              <a:rPr lang="en-GB" sz="1400" b="1" dirty="0">
                <a:solidFill>
                  <a:schemeClr val="tx2"/>
                </a:solidFill>
                <a:latin typeface="Lucida Console" charset="0"/>
              </a:rPr>
              <a:t>if</a:t>
            </a:r>
            <a:r>
              <a:rPr lang="en-GB" sz="1400" dirty="0">
                <a:latin typeface="Lucida Console" charset="0"/>
              </a:rPr>
              <a:t> (</a:t>
            </a:r>
            <a:r>
              <a:rPr lang="en-GB" sz="1400" dirty="0" err="1">
                <a:latin typeface="Lucida Console" charset="0"/>
              </a:rPr>
              <a:t>Q.is_in</a:t>
            </a:r>
            <a:r>
              <a:rPr lang="en-GB" sz="1400" dirty="0">
                <a:latin typeface="Lucida Console" charset="0"/>
              </a:rPr>
              <a:t>(v) and c(</a:t>
            </a:r>
            <a:r>
              <a:rPr lang="en-GB" sz="1400" dirty="0" err="1">
                <a:latin typeface="Lucida Console" charset="0"/>
              </a:rPr>
              <a:t>u,v</a:t>
            </a:r>
            <a:r>
              <a:rPr lang="en-GB" sz="1400" dirty="0">
                <a:latin typeface="Lucida Console" charset="0"/>
              </a:rPr>
              <a:t>) &lt; key[v]) {	</a:t>
            </a:r>
          </a:p>
          <a:p>
            <a:pPr algn="just">
              <a:lnSpc>
                <a:spcPct val="90000"/>
              </a:lnSpc>
            </a:pPr>
            <a:r>
              <a:rPr lang="en-GB" sz="1400" dirty="0">
                <a:latin typeface="Lucida Console" charset="0"/>
              </a:rPr>
              <a:t>	           // replace key[v] by c(</a:t>
            </a:r>
            <a:r>
              <a:rPr lang="en-GB" sz="1400" dirty="0" err="1">
                <a:latin typeface="Lucida Console" charset="0"/>
              </a:rPr>
              <a:t>u,v</a:t>
            </a:r>
            <a:r>
              <a:rPr lang="en-GB" sz="1400" dirty="0">
                <a:latin typeface="Lucida Console" charset="0"/>
              </a:rPr>
              <a:t>) and reorder heap:</a:t>
            </a:r>
            <a:endParaRPr lang="de-DE" sz="1400" dirty="0">
              <a:latin typeface="Lucida Console" charset="0"/>
            </a:endParaRPr>
          </a:p>
          <a:p>
            <a:pPr algn="just">
              <a:lnSpc>
                <a:spcPct val="90000"/>
              </a:lnSpc>
            </a:pPr>
            <a:r>
              <a:rPr lang="en-GB" sz="1400" dirty="0">
                <a:latin typeface="Lucida Console" charset="0"/>
              </a:rPr>
              <a:t>            </a:t>
            </a:r>
            <a:r>
              <a:rPr lang="en-GB" sz="1400" dirty="0" err="1">
                <a:latin typeface="Lucida Console" charset="0"/>
              </a:rPr>
              <a:t>Q.decrease</a:t>
            </a:r>
            <a:r>
              <a:rPr lang="en-GB" sz="1400" dirty="0">
                <a:latin typeface="Lucida Console" charset="0"/>
              </a:rPr>
              <a:t>(v, c(</a:t>
            </a:r>
            <a:r>
              <a:rPr lang="en-GB" sz="1400" dirty="0" err="1">
                <a:latin typeface="Lucida Console" charset="0"/>
              </a:rPr>
              <a:t>u,v</a:t>
            </a:r>
            <a:r>
              <a:rPr lang="en-GB" sz="1400" dirty="0">
                <a:latin typeface="Lucida Console" charset="0"/>
              </a:rPr>
              <a:t>)); // decrease is an additional</a:t>
            </a:r>
            <a:endParaRPr lang="de-DE" sz="1400" dirty="0">
              <a:latin typeface="Lucida Console" charset="0"/>
            </a:endParaRPr>
          </a:p>
          <a:p>
            <a:pPr algn="just">
              <a:lnSpc>
                <a:spcPct val="90000"/>
              </a:lnSpc>
            </a:pPr>
            <a:r>
              <a:rPr lang="en-GB" sz="1400" dirty="0">
                <a:latin typeface="Lucida Console" charset="0"/>
              </a:rPr>
              <a:t>            p[v]= u;    // operation of the priority queue 	</a:t>
            </a:r>
            <a:endParaRPr lang="de-DE" sz="1400" dirty="0">
              <a:latin typeface="Lucida Console" charset="0"/>
            </a:endParaRPr>
          </a:p>
          <a:p>
            <a:pPr algn="just">
              <a:lnSpc>
                <a:spcPct val="90000"/>
              </a:lnSpc>
            </a:pPr>
            <a:r>
              <a:rPr lang="en-GB" sz="1400" dirty="0">
                <a:latin typeface="Lucida Console" charset="0"/>
              </a:rPr>
              <a:t>         } // end if</a:t>
            </a:r>
            <a:endParaRPr lang="de-DE" sz="1400" dirty="0">
              <a:latin typeface="Lucida Console" charset="0"/>
            </a:endParaRPr>
          </a:p>
          <a:p>
            <a:pPr algn="just">
              <a:lnSpc>
                <a:spcPct val="90000"/>
              </a:lnSpc>
            </a:pPr>
            <a:r>
              <a:rPr lang="en-GB" sz="1400" dirty="0">
                <a:latin typeface="Lucida Console" charset="0"/>
              </a:rPr>
              <a:t>      } // end for</a:t>
            </a:r>
            <a:endParaRPr lang="de-DE" sz="1400" dirty="0">
              <a:latin typeface="Lucida Console" charset="0"/>
            </a:endParaRPr>
          </a:p>
          <a:p>
            <a:pPr algn="just">
              <a:lnSpc>
                <a:spcPct val="90000"/>
              </a:lnSpc>
            </a:pPr>
            <a:r>
              <a:rPr lang="en-GB" sz="1400" dirty="0">
                <a:latin typeface="Lucida Console" charset="0"/>
              </a:rPr>
              <a:t>   } // p now contains minimum spanning tree</a:t>
            </a:r>
            <a:endParaRPr lang="de-DE" sz="1400" dirty="0">
              <a:latin typeface="Lucida Console" charset="0"/>
            </a:endParaRPr>
          </a:p>
          <a:p>
            <a:pPr algn="just">
              <a:lnSpc>
                <a:spcPct val="90000"/>
              </a:lnSpc>
            </a:pPr>
            <a:r>
              <a:rPr lang="de-DE" sz="1400" dirty="0">
                <a:latin typeface="Lucida Console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70246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776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Fluss</a:t>
            </a:r>
            <a:r>
              <a:rPr lang="en-US" dirty="0" smtClean="0"/>
              <a:t> in </a:t>
            </a:r>
            <a:r>
              <a:rPr lang="en-US" dirty="0" err="1" smtClean="0"/>
              <a:t>einem</a:t>
            </a:r>
            <a:r>
              <a:rPr lang="en-US" dirty="0" smtClean="0"/>
              <a:t> </a:t>
            </a:r>
            <a:r>
              <a:rPr lang="en-US" dirty="0" err="1" smtClean="0"/>
              <a:t>Graphen</a:t>
            </a:r>
            <a:endParaRPr lang="de-DE" dirty="0"/>
          </a:p>
        </p:txBody>
      </p:sp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6070630" y="3829583"/>
            <a:ext cx="385762" cy="387350"/>
            <a:chOff x="3502" y="2024"/>
            <a:chExt cx="243" cy="244"/>
          </a:xfrm>
        </p:grpSpPr>
        <p:sp>
          <p:nvSpPr>
            <p:cNvPr id="8" name="Oval 14"/>
            <p:cNvSpPr>
              <a:spLocks noChangeArrowheads="1"/>
            </p:cNvSpPr>
            <p:nvPr/>
          </p:nvSpPr>
          <p:spPr bwMode="auto">
            <a:xfrm>
              <a:off x="3502" y="2024"/>
              <a:ext cx="243" cy="244"/>
            </a:xfrm>
            <a:prstGeom prst="ellipse">
              <a:avLst/>
            </a:prstGeom>
            <a:solidFill>
              <a:srgbClr val="CCEC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15"/>
            <p:cNvSpPr>
              <a:spLocks noChangeArrowheads="1"/>
            </p:cNvSpPr>
            <p:nvPr/>
          </p:nvSpPr>
          <p:spPr bwMode="auto">
            <a:xfrm>
              <a:off x="3544" y="2029"/>
              <a:ext cx="133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900"/>
                <a:t>v</a:t>
              </a:r>
              <a:r>
                <a:rPr lang="de-DE" sz="1900" baseline="-25000"/>
                <a:t>4</a:t>
              </a:r>
              <a:endParaRPr lang="de-DE" baseline="-25000"/>
            </a:p>
          </p:txBody>
        </p:sp>
        <p:sp>
          <p:nvSpPr>
            <p:cNvPr id="10" name="Rectangle 16"/>
            <p:cNvSpPr>
              <a:spLocks noChangeArrowheads="1"/>
            </p:cNvSpPr>
            <p:nvPr/>
          </p:nvSpPr>
          <p:spPr bwMode="auto">
            <a:xfrm>
              <a:off x="3619" y="2057"/>
              <a:ext cx="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endParaRPr lang="de-DE"/>
            </a:p>
          </p:txBody>
        </p:sp>
      </p:grpSp>
      <p:grpSp>
        <p:nvGrpSpPr>
          <p:cNvPr id="11" name="Group 17"/>
          <p:cNvGrpSpPr>
            <a:grpSpLocks/>
          </p:cNvGrpSpPr>
          <p:nvPr/>
        </p:nvGrpSpPr>
        <p:grpSpPr bwMode="auto">
          <a:xfrm>
            <a:off x="2713068" y="3829583"/>
            <a:ext cx="387350" cy="387350"/>
            <a:chOff x="1387" y="2024"/>
            <a:chExt cx="244" cy="244"/>
          </a:xfrm>
        </p:grpSpPr>
        <p:sp>
          <p:nvSpPr>
            <p:cNvPr id="12" name="Oval 18"/>
            <p:cNvSpPr>
              <a:spLocks noChangeArrowheads="1"/>
            </p:cNvSpPr>
            <p:nvPr/>
          </p:nvSpPr>
          <p:spPr bwMode="auto">
            <a:xfrm>
              <a:off x="1387" y="2024"/>
              <a:ext cx="244" cy="244"/>
            </a:xfrm>
            <a:prstGeom prst="ellipse">
              <a:avLst/>
            </a:prstGeom>
            <a:solidFill>
              <a:srgbClr val="CCEC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9"/>
            <p:cNvSpPr>
              <a:spLocks noChangeArrowheads="1"/>
            </p:cNvSpPr>
            <p:nvPr/>
          </p:nvSpPr>
          <p:spPr bwMode="auto">
            <a:xfrm>
              <a:off x="1430" y="2029"/>
              <a:ext cx="133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900"/>
                <a:t>v</a:t>
              </a:r>
              <a:r>
                <a:rPr lang="de-DE" sz="1900" baseline="-25000"/>
                <a:t>0</a:t>
              </a:r>
              <a:endParaRPr lang="de-DE" baseline="-25000"/>
            </a:p>
          </p:txBody>
        </p:sp>
        <p:sp>
          <p:nvSpPr>
            <p:cNvPr id="14" name="Rectangle 20"/>
            <p:cNvSpPr>
              <a:spLocks noChangeArrowheads="1"/>
            </p:cNvSpPr>
            <p:nvPr/>
          </p:nvSpPr>
          <p:spPr bwMode="auto">
            <a:xfrm>
              <a:off x="1504" y="2057"/>
              <a:ext cx="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endParaRPr lang="de-DE"/>
            </a:p>
          </p:txBody>
        </p:sp>
      </p:grpSp>
      <p:grpSp>
        <p:nvGrpSpPr>
          <p:cNvPr id="15" name="Group 21"/>
          <p:cNvGrpSpPr>
            <a:grpSpLocks/>
          </p:cNvGrpSpPr>
          <p:nvPr/>
        </p:nvGrpSpPr>
        <p:grpSpPr bwMode="auto">
          <a:xfrm>
            <a:off x="3778282" y="3061233"/>
            <a:ext cx="371475" cy="387350"/>
            <a:chOff x="2058" y="1540"/>
            <a:chExt cx="234" cy="244"/>
          </a:xfrm>
        </p:grpSpPr>
        <p:sp>
          <p:nvSpPr>
            <p:cNvPr id="16" name="Oval 22"/>
            <p:cNvSpPr>
              <a:spLocks noChangeArrowheads="1"/>
            </p:cNvSpPr>
            <p:nvPr/>
          </p:nvSpPr>
          <p:spPr bwMode="auto">
            <a:xfrm>
              <a:off x="2058" y="1540"/>
              <a:ext cx="234" cy="244"/>
            </a:xfrm>
            <a:prstGeom prst="ellipse">
              <a:avLst/>
            </a:prstGeom>
            <a:solidFill>
              <a:srgbClr val="CCEC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23"/>
            <p:cNvSpPr>
              <a:spLocks noChangeArrowheads="1"/>
            </p:cNvSpPr>
            <p:nvPr/>
          </p:nvSpPr>
          <p:spPr bwMode="auto">
            <a:xfrm>
              <a:off x="2100" y="1545"/>
              <a:ext cx="133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900"/>
                <a:t>v</a:t>
              </a:r>
              <a:r>
                <a:rPr lang="de-DE" sz="1900" baseline="-25000"/>
                <a:t>1</a:t>
              </a:r>
              <a:endParaRPr lang="de-DE" baseline="-25000"/>
            </a:p>
          </p:txBody>
        </p:sp>
        <p:sp>
          <p:nvSpPr>
            <p:cNvPr id="18" name="Rectangle 24"/>
            <p:cNvSpPr>
              <a:spLocks noChangeArrowheads="1"/>
            </p:cNvSpPr>
            <p:nvPr/>
          </p:nvSpPr>
          <p:spPr bwMode="auto">
            <a:xfrm>
              <a:off x="2175" y="1573"/>
              <a:ext cx="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endParaRPr lang="de-DE"/>
            </a:p>
          </p:txBody>
        </p:sp>
      </p:grpSp>
      <p:grpSp>
        <p:nvGrpSpPr>
          <p:cNvPr id="19" name="Group 25"/>
          <p:cNvGrpSpPr>
            <a:grpSpLocks/>
          </p:cNvGrpSpPr>
          <p:nvPr/>
        </p:nvGrpSpPr>
        <p:grpSpPr bwMode="auto">
          <a:xfrm>
            <a:off x="3778282" y="4466171"/>
            <a:ext cx="371475" cy="387350"/>
            <a:chOff x="2058" y="2425"/>
            <a:chExt cx="234" cy="244"/>
          </a:xfrm>
        </p:grpSpPr>
        <p:sp>
          <p:nvSpPr>
            <p:cNvPr id="20" name="Oval 26"/>
            <p:cNvSpPr>
              <a:spLocks noChangeArrowheads="1"/>
            </p:cNvSpPr>
            <p:nvPr/>
          </p:nvSpPr>
          <p:spPr bwMode="auto">
            <a:xfrm>
              <a:off x="2058" y="2425"/>
              <a:ext cx="234" cy="244"/>
            </a:xfrm>
            <a:prstGeom prst="ellipse">
              <a:avLst/>
            </a:prstGeom>
            <a:solidFill>
              <a:srgbClr val="CCEC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27"/>
            <p:cNvSpPr>
              <a:spLocks noChangeArrowheads="1"/>
            </p:cNvSpPr>
            <p:nvPr/>
          </p:nvSpPr>
          <p:spPr bwMode="auto">
            <a:xfrm>
              <a:off x="2100" y="2430"/>
              <a:ext cx="133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900"/>
                <a:t>v</a:t>
              </a:r>
              <a:r>
                <a:rPr lang="de-DE" sz="1900" baseline="-25000"/>
                <a:t>2</a:t>
              </a:r>
              <a:endParaRPr lang="de-DE" baseline="-25000"/>
            </a:p>
          </p:txBody>
        </p:sp>
        <p:sp>
          <p:nvSpPr>
            <p:cNvPr id="22" name="Rectangle 28"/>
            <p:cNvSpPr>
              <a:spLocks noChangeArrowheads="1"/>
            </p:cNvSpPr>
            <p:nvPr/>
          </p:nvSpPr>
          <p:spPr bwMode="auto">
            <a:xfrm>
              <a:off x="2175" y="2458"/>
              <a:ext cx="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endParaRPr lang="de-DE"/>
            </a:p>
          </p:txBody>
        </p:sp>
      </p:grpSp>
      <p:grpSp>
        <p:nvGrpSpPr>
          <p:cNvPr id="23" name="Group 29"/>
          <p:cNvGrpSpPr>
            <a:grpSpLocks/>
          </p:cNvGrpSpPr>
          <p:nvPr/>
        </p:nvGrpSpPr>
        <p:grpSpPr bwMode="auto">
          <a:xfrm>
            <a:off x="5019706" y="3061233"/>
            <a:ext cx="373062" cy="387350"/>
            <a:chOff x="2840" y="1540"/>
            <a:chExt cx="235" cy="244"/>
          </a:xfrm>
        </p:grpSpPr>
        <p:sp>
          <p:nvSpPr>
            <p:cNvPr id="24" name="Oval 30"/>
            <p:cNvSpPr>
              <a:spLocks noChangeArrowheads="1"/>
            </p:cNvSpPr>
            <p:nvPr/>
          </p:nvSpPr>
          <p:spPr bwMode="auto">
            <a:xfrm>
              <a:off x="2840" y="1540"/>
              <a:ext cx="235" cy="244"/>
            </a:xfrm>
            <a:prstGeom prst="ellipse">
              <a:avLst/>
            </a:prstGeom>
            <a:solidFill>
              <a:srgbClr val="CCEC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31"/>
            <p:cNvSpPr>
              <a:spLocks noChangeArrowheads="1"/>
            </p:cNvSpPr>
            <p:nvPr/>
          </p:nvSpPr>
          <p:spPr bwMode="auto">
            <a:xfrm>
              <a:off x="2883" y="1545"/>
              <a:ext cx="133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900" dirty="0"/>
                <a:t>v</a:t>
              </a:r>
              <a:r>
                <a:rPr lang="de-DE" sz="1900" baseline="-25000" dirty="0"/>
                <a:t>3</a:t>
              </a:r>
              <a:endParaRPr lang="de-DE" baseline="-25000" dirty="0"/>
            </a:p>
          </p:txBody>
        </p:sp>
        <p:sp>
          <p:nvSpPr>
            <p:cNvPr id="26" name="Rectangle 32"/>
            <p:cNvSpPr>
              <a:spLocks noChangeArrowheads="1"/>
            </p:cNvSpPr>
            <p:nvPr/>
          </p:nvSpPr>
          <p:spPr bwMode="auto">
            <a:xfrm>
              <a:off x="2957" y="1573"/>
              <a:ext cx="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endParaRPr lang="de-DE"/>
            </a:p>
          </p:txBody>
        </p:sp>
      </p:grpSp>
      <p:grpSp>
        <p:nvGrpSpPr>
          <p:cNvPr id="27" name="Group 33"/>
          <p:cNvGrpSpPr>
            <a:grpSpLocks/>
          </p:cNvGrpSpPr>
          <p:nvPr/>
        </p:nvGrpSpPr>
        <p:grpSpPr bwMode="auto">
          <a:xfrm>
            <a:off x="5019706" y="4466171"/>
            <a:ext cx="373062" cy="387350"/>
            <a:chOff x="2840" y="2425"/>
            <a:chExt cx="235" cy="244"/>
          </a:xfrm>
        </p:grpSpPr>
        <p:sp>
          <p:nvSpPr>
            <p:cNvPr id="28" name="Oval 34"/>
            <p:cNvSpPr>
              <a:spLocks noChangeArrowheads="1"/>
            </p:cNvSpPr>
            <p:nvPr/>
          </p:nvSpPr>
          <p:spPr bwMode="auto">
            <a:xfrm>
              <a:off x="2840" y="2425"/>
              <a:ext cx="235" cy="244"/>
            </a:xfrm>
            <a:prstGeom prst="ellipse">
              <a:avLst/>
            </a:prstGeom>
            <a:solidFill>
              <a:srgbClr val="CCEC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35"/>
            <p:cNvSpPr>
              <a:spLocks noChangeArrowheads="1"/>
            </p:cNvSpPr>
            <p:nvPr/>
          </p:nvSpPr>
          <p:spPr bwMode="auto">
            <a:xfrm>
              <a:off x="2883" y="2430"/>
              <a:ext cx="133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900"/>
                <a:t>v</a:t>
              </a:r>
              <a:r>
                <a:rPr lang="de-DE" sz="1900" baseline="-25000"/>
                <a:t>5</a:t>
              </a:r>
              <a:endParaRPr lang="de-DE" baseline="-25000"/>
            </a:p>
          </p:txBody>
        </p:sp>
        <p:sp>
          <p:nvSpPr>
            <p:cNvPr id="30" name="Rectangle 36"/>
            <p:cNvSpPr>
              <a:spLocks noChangeArrowheads="1"/>
            </p:cNvSpPr>
            <p:nvPr/>
          </p:nvSpPr>
          <p:spPr bwMode="auto">
            <a:xfrm>
              <a:off x="2957" y="2458"/>
              <a:ext cx="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endParaRPr lang="de-DE"/>
            </a:p>
          </p:txBody>
        </p:sp>
      </p:grpSp>
      <p:sp>
        <p:nvSpPr>
          <p:cNvPr id="31" name="Rectangle 67"/>
          <p:cNvSpPr>
            <a:spLocks noChangeArrowheads="1"/>
          </p:cNvSpPr>
          <p:nvPr/>
        </p:nvSpPr>
        <p:spPr bwMode="auto">
          <a:xfrm>
            <a:off x="3046442" y="3326347"/>
            <a:ext cx="39914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600"/>
              <a:t>9/16</a:t>
            </a:r>
            <a:endParaRPr lang="de-DE"/>
          </a:p>
        </p:txBody>
      </p:sp>
      <p:sp>
        <p:nvSpPr>
          <p:cNvPr id="32" name="Rectangle 68"/>
          <p:cNvSpPr>
            <a:spLocks noChangeArrowheads="1"/>
          </p:cNvSpPr>
          <p:nvPr/>
        </p:nvSpPr>
        <p:spPr bwMode="auto">
          <a:xfrm>
            <a:off x="4341842" y="2965985"/>
            <a:ext cx="4977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600"/>
              <a:t>11/12</a:t>
            </a:r>
            <a:endParaRPr lang="de-DE"/>
          </a:p>
        </p:txBody>
      </p:sp>
      <p:sp>
        <p:nvSpPr>
          <p:cNvPr id="33" name="Rectangle 69"/>
          <p:cNvSpPr>
            <a:spLocks noChangeArrowheads="1"/>
          </p:cNvSpPr>
          <p:nvPr/>
        </p:nvSpPr>
        <p:spPr bwMode="auto">
          <a:xfrm>
            <a:off x="5694392" y="3350160"/>
            <a:ext cx="51296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600" dirty="0"/>
              <a:t>14/20</a:t>
            </a:r>
            <a:endParaRPr lang="de-DE" dirty="0"/>
          </a:p>
        </p:txBody>
      </p:sp>
      <p:sp>
        <p:nvSpPr>
          <p:cNvPr id="34" name="Rectangle 70"/>
          <p:cNvSpPr>
            <a:spLocks noChangeArrowheads="1"/>
          </p:cNvSpPr>
          <p:nvPr/>
        </p:nvSpPr>
        <p:spPr bwMode="auto">
          <a:xfrm>
            <a:off x="5694393" y="4401085"/>
            <a:ext cx="28533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600"/>
              <a:t>2/4</a:t>
            </a:r>
            <a:endParaRPr lang="de-DE"/>
          </a:p>
        </p:txBody>
      </p:sp>
      <p:sp>
        <p:nvSpPr>
          <p:cNvPr id="35" name="Rectangle 71"/>
          <p:cNvSpPr>
            <a:spLocks noChangeArrowheads="1"/>
          </p:cNvSpPr>
          <p:nvPr/>
        </p:nvSpPr>
        <p:spPr bwMode="auto">
          <a:xfrm>
            <a:off x="5207031" y="3902610"/>
            <a:ext cx="28533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600"/>
              <a:t>7/7</a:t>
            </a:r>
            <a:endParaRPr lang="de-DE"/>
          </a:p>
        </p:txBody>
      </p:sp>
      <p:sp>
        <p:nvSpPr>
          <p:cNvPr id="36" name="Rectangle 72"/>
          <p:cNvSpPr>
            <a:spLocks noChangeArrowheads="1"/>
          </p:cNvSpPr>
          <p:nvPr/>
        </p:nvSpPr>
        <p:spPr bwMode="auto">
          <a:xfrm>
            <a:off x="4600606" y="3928010"/>
            <a:ext cx="28533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600"/>
              <a:t>4/9</a:t>
            </a:r>
            <a:endParaRPr lang="de-DE"/>
          </a:p>
        </p:txBody>
      </p:sp>
      <p:sp>
        <p:nvSpPr>
          <p:cNvPr id="37" name="Rectangle 73"/>
          <p:cNvSpPr>
            <a:spLocks noChangeArrowheads="1"/>
          </p:cNvSpPr>
          <p:nvPr/>
        </p:nvSpPr>
        <p:spPr bwMode="auto">
          <a:xfrm>
            <a:off x="4378356" y="4682073"/>
            <a:ext cx="39914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600"/>
              <a:t>9/14</a:t>
            </a:r>
            <a:endParaRPr lang="de-DE"/>
          </a:p>
        </p:txBody>
      </p:sp>
      <p:sp>
        <p:nvSpPr>
          <p:cNvPr id="38" name="Rectangle 75"/>
          <p:cNvSpPr>
            <a:spLocks noChangeArrowheads="1"/>
          </p:cNvSpPr>
          <p:nvPr/>
        </p:nvSpPr>
        <p:spPr bwMode="auto">
          <a:xfrm>
            <a:off x="4067206" y="3824823"/>
            <a:ext cx="28533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600"/>
              <a:t>2/4</a:t>
            </a:r>
            <a:endParaRPr lang="de-DE"/>
          </a:p>
        </p:txBody>
      </p:sp>
      <p:sp>
        <p:nvSpPr>
          <p:cNvPr id="39" name="Rectangle 76"/>
          <p:cNvSpPr>
            <a:spLocks noChangeArrowheads="1"/>
          </p:cNvSpPr>
          <p:nvPr/>
        </p:nvSpPr>
        <p:spPr bwMode="auto">
          <a:xfrm>
            <a:off x="3046442" y="4405848"/>
            <a:ext cx="39914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600"/>
              <a:t>7/13</a:t>
            </a:r>
            <a:endParaRPr lang="de-DE"/>
          </a:p>
        </p:txBody>
      </p:sp>
      <p:cxnSp>
        <p:nvCxnSpPr>
          <p:cNvPr id="40" name="AutoShape 77"/>
          <p:cNvCxnSpPr>
            <a:cxnSpLocks noChangeShapeType="1"/>
          </p:cNvCxnSpPr>
          <p:nvPr/>
        </p:nvCxnSpPr>
        <p:spPr bwMode="auto">
          <a:xfrm flipV="1">
            <a:off x="3043268" y="3254910"/>
            <a:ext cx="728663" cy="625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41" name="AutoShape 78"/>
          <p:cNvCxnSpPr>
            <a:cxnSpLocks noChangeShapeType="1"/>
          </p:cNvCxnSpPr>
          <p:nvPr/>
        </p:nvCxnSpPr>
        <p:spPr bwMode="auto">
          <a:xfrm>
            <a:off x="3043268" y="4166135"/>
            <a:ext cx="728663" cy="493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42" name="AutoShape 79"/>
          <p:cNvCxnSpPr>
            <a:cxnSpLocks noChangeShapeType="1"/>
          </p:cNvCxnSpPr>
          <p:nvPr/>
        </p:nvCxnSpPr>
        <p:spPr bwMode="auto">
          <a:xfrm>
            <a:off x="4156105" y="3254908"/>
            <a:ext cx="8572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43" name="AutoShape 80"/>
          <p:cNvCxnSpPr>
            <a:cxnSpLocks noChangeShapeType="1"/>
          </p:cNvCxnSpPr>
          <p:nvPr/>
        </p:nvCxnSpPr>
        <p:spPr bwMode="auto">
          <a:xfrm>
            <a:off x="4156105" y="4659846"/>
            <a:ext cx="8572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44" name="AutoShape 81"/>
          <p:cNvCxnSpPr>
            <a:cxnSpLocks noChangeShapeType="1"/>
          </p:cNvCxnSpPr>
          <p:nvPr/>
        </p:nvCxnSpPr>
        <p:spPr bwMode="auto">
          <a:xfrm flipV="1">
            <a:off x="5399118" y="4166135"/>
            <a:ext cx="728663" cy="493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45" name="AutoShape 82"/>
          <p:cNvCxnSpPr>
            <a:cxnSpLocks noChangeShapeType="1"/>
          </p:cNvCxnSpPr>
          <p:nvPr/>
        </p:nvCxnSpPr>
        <p:spPr bwMode="auto">
          <a:xfrm>
            <a:off x="5399118" y="3254910"/>
            <a:ext cx="728663" cy="625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46" name="AutoShape 83"/>
          <p:cNvCxnSpPr>
            <a:cxnSpLocks noChangeShapeType="1"/>
          </p:cNvCxnSpPr>
          <p:nvPr/>
        </p:nvCxnSpPr>
        <p:spPr bwMode="auto">
          <a:xfrm flipV="1">
            <a:off x="5207031" y="3454933"/>
            <a:ext cx="0" cy="10048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47" name="AutoShape 84"/>
          <p:cNvCxnSpPr>
            <a:cxnSpLocks noChangeShapeType="1"/>
          </p:cNvCxnSpPr>
          <p:nvPr/>
        </p:nvCxnSpPr>
        <p:spPr bwMode="auto">
          <a:xfrm flipH="1">
            <a:off x="4095780" y="3397783"/>
            <a:ext cx="977900" cy="11191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48" name="AutoShape 86"/>
          <p:cNvCxnSpPr>
            <a:cxnSpLocks noChangeShapeType="1"/>
          </p:cNvCxnSpPr>
          <p:nvPr/>
        </p:nvCxnSpPr>
        <p:spPr bwMode="auto">
          <a:xfrm flipV="1">
            <a:off x="3964017" y="3454933"/>
            <a:ext cx="0" cy="10048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31453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Restflussgraph</a:t>
            </a:r>
            <a:endParaRPr lang="de-DE" dirty="0"/>
          </a:p>
        </p:txBody>
      </p:sp>
      <p:sp>
        <p:nvSpPr>
          <p:cNvPr id="4864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Ein gerichteter Graph G mit Fluss f und Flusswert </a:t>
            </a:r>
            <a:r>
              <a:rPr lang="en-US" dirty="0" smtClean="0"/>
              <a:t>|</a:t>
            </a:r>
            <a:r>
              <a:rPr lang="en-US" dirty="0" err="1" smtClean="0"/>
              <a:t>f</a:t>
            </a:r>
            <a:r>
              <a:rPr lang="en-US" dirty="0" smtClean="0"/>
              <a:t>|</a:t>
            </a:r>
            <a:r>
              <a:rPr lang="de-DE" dirty="0" smtClean="0"/>
              <a:t>= 16.		</a:t>
            </a:r>
            <a:endParaRPr lang="de-DE" dirty="0"/>
          </a:p>
        </p:txBody>
      </p:sp>
      <p:grpSp>
        <p:nvGrpSpPr>
          <p:cNvPr id="2" name="Group 109"/>
          <p:cNvGrpSpPr>
            <a:grpSpLocks/>
          </p:cNvGrpSpPr>
          <p:nvPr/>
        </p:nvGrpSpPr>
        <p:grpSpPr bwMode="auto">
          <a:xfrm>
            <a:off x="5459413" y="2375954"/>
            <a:ext cx="385762" cy="387350"/>
            <a:chOff x="3502" y="2024"/>
            <a:chExt cx="243" cy="244"/>
          </a:xfrm>
        </p:grpSpPr>
        <p:sp>
          <p:nvSpPr>
            <p:cNvPr id="486510" name="Oval 110"/>
            <p:cNvSpPr>
              <a:spLocks noChangeArrowheads="1"/>
            </p:cNvSpPr>
            <p:nvPr/>
          </p:nvSpPr>
          <p:spPr bwMode="auto">
            <a:xfrm>
              <a:off x="3502" y="2024"/>
              <a:ext cx="243" cy="244"/>
            </a:xfrm>
            <a:prstGeom prst="ellipse">
              <a:avLst/>
            </a:prstGeom>
            <a:solidFill>
              <a:srgbClr val="CCEC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511" name="Rectangle 111"/>
            <p:cNvSpPr>
              <a:spLocks noChangeArrowheads="1"/>
            </p:cNvSpPr>
            <p:nvPr/>
          </p:nvSpPr>
          <p:spPr bwMode="auto">
            <a:xfrm>
              <a:off x="3544" y="2029"/>
              <a:ext cx="133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900"/>
                <a:t>v</a:t>
              </a:r>
              <a:r>
                <a:rPr lang="de-DE" sz="1900" baseline="-25000"/>
                <a:t>4</a:t>
              </a:r>
              <a:endParaRPr lang="de-DE" baseline="-25000"/>
            </a:p>
          </p:txBody>
        </p:sp>
        <p:sp>
          <p:nvSpPr>
            <p:cNvPr id="486512" name="Rectangle 112"/>
            <p:cNvSpPr>
              <a:spLocks noChangeArrowheads="1"/>
            </p:cNvSpPr>
            <p:nvPr/>
          </p:nvSpPr>
          <p:spPr bwMode="auto">
            <a:xfrm>
              <a:off x="3619" y="2057"/>
              <a:ext cx="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endParaRPr lang="de-DE"/>
            </a:p>
          </p:txBody>
        </p:sp>
      </p:grpSp>
      <p:grpSp>
        <p:nvGrpSpPr>
          <p:cNvPr id="3" name="Group 113"/>
          <p:cNvGrpSpPr>
            <a:grpSpLocks/>
          </p:cNvGrpSpPr>
          <p:nvPr/>
        </p:nvGrpSpPr>
        <p:grpSpPr bwMode="auto">
          <a:xfrm>
            <a:off x="2101850" y="2375954"/>
            <a:ext cx="387350" cy="387350"/>
            <a:chOff x="1387" y="2024"/>
            <a:chExt cx="244" cy="244"/>
          </a:xfrm>
        </p:grpSpPr>
        <p:sp>
          <p:nvSpPr>
            <p:cNvPr id="486514" name="Oval 114"/>
            <p:cNvSpPr>
              <a:spLocks noChangeArrowheads="1"/>
            </p:cNvSpPr>
            <p:nvPr/>
          </p:nvSpPr>
          <p:spPr bwMode="auto">
            <a:xfrm>
              <a:off x="1387" y="2024"/>
              <a:ext cx="244" cy="244"/>
            </a:xfrm>
            <a:prstGeom prst="ellipse">
              <a:avLst/>
            </a:prstGeom>
            <a:solidFill>
              <a:srgbClr val="CCEC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515" name="Rectangle 115"/>
            <p:cNvSpPr>
              <a:spLocks noChangeArrowheads="1"/>
            </p:cNvSpPr>
            <p:nvPr/>
          </p:nvSpPr>
          <p:spPr bwMode="auto">
            <a:xfrm>
              <a:off x="1430" y="2029"/>
              <a:ext cx="133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900"/>
                <a:t>v</a:t>
              </a:r>
              <a:r>
                <a:rPr lang="de-DE" sz="1900" baseline="-25000"/>
                <a:t>0</a:t>
              </a:r>
              <a:endParaRPr lang="de-DE" baseline="-25000"/>
            </a:p>
          </p:txBody>
        </p:sp>
        <p:sp>
          <p:nvSpPr>
            <p:cNvPr id="486516" name="Rectangle 116"/>
            <p:cNvSpPr>
              <a:spLocks noChangeArrowheads="1"/>
            </p:cNvSpPr>
            <p:nvPr/>
          </p:nvSpPr>
          <p:spPr bwMode="auto">
            <a:xfrm>
              <a:off x="1504" y="2057"/>
              <a:ext cx="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endParaRPr lang="de-DE"/>
            </a:p>
          </p:txBody>
        </p:sp>
      </p:grpSp>
      <p:grpSp>
        <p:nvGrpSpPr>
          <p:cNvPr id="4" name="Group 117"/>
          <p:cNvGrpSpPr>
            <a:grpSpLocks/>
          </p:cNvGrpSpPr>
          <p:nvPr/>
        </p:nvGrpSpPr>
        <p:grpSpPr bwMode="auto">
          <a:xfrm>
            <a:off x="3167064" y="1607604"/>
            <a:ext cx="371475" cy="387350"/>
            <a:chOff x="2058" y="1540"/>
            <a:chExt cx="234" cy="244"/>
          </a:xfrm>
        </p:grpSpPr>
        <p:sp>
          <p:nvSpPr>
            <p:cNvPr id="486518" name="Oval 118"/>
            <p:cNvSpPr>
              <a:spLocks noChangeArrowheads="1"/>
            </p:cNvSpPr>
            <p:nvPr/>
          </p:nvSpPr>
          <p:spPr bwMode="auto">
            <a:xfrm>
              <a:off x="2058" y="1540"/>
              <a:ext cx="234" cy="244"/>
            </a:xfrm>
            <a:prstGeom prst="ellipse">
              <a:avLst/>
            </a:prstGeom>
            <a:solidFill>
              <a:srgbClr val="CCEC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519" name="Rectangle 119"/>
            <p:cNvSpPr>
              <a:spLocks noChangeArrowheads="1"/>
            </p:cNvSpPr>
            <p:nvPr/>
          </p:nvSpPr>
          <p:spPr bwMode="auto">
            <a:xfrm>
              <a:off x="2100" y="1545"/>
              <a:ext cx="133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900"/>
                <a:t>v</a:t>
              </a:r>
              <a:r>
                <a:rPr lang="de-DE" sz="1900" baseline="-25000"/>
                <a:t>1</a:t>
              </a:r>
              <a:endParaRPr lang="de-DE" baseline="-25000"/>
            </a:p>
          </p:txBody>
        </p:sp>
        <p:sp>
          <p:nvSpPr>
            <p:cNvPr id="486520" name="Rectangle 120"/>
            <p:cNvSpPr>
              <a:spLocks noChangeArrowheads="1"/>
            </p:cNvSpPr>
            <p:nvPr/>
          </p:nvSpPr>
          <p:spPr bwMode="auto">
            <a:xfrm>
              <a:off x="2175" y="1573"/>
              <a:ext cx="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endParaRPr lang="de-DE"/>
            </a:p>
          </p:txBody>
        </p:sp>
      </p:grpSp>
      <p:grpSp>
        <p:nvGrpSpPr>
          <p:cNvPr id="5" name="Group 121"/>
          <p:cNvGrpSpPr>
            <a:grpSpLocks/>
          </p:cNvGrpSpPr>
          <p:nvPr/>
        </p:nvGrpSpPr>
        <p:grpSpPr bwMode="auto">
          <a:xfrm>
            <a:off x="3167064" y="3012542"/>
            <a:ext cx="371475" cy="387350"/>
            <a:chOff x="2058" y="2425"/>
            <a:chExt cx="234" cy="244"/>
          </a:xfrm>
        </p:grpSpPr>
        <p:sp>
          <p:nvSpPr>
            <p:cNvPr id="486522" name="Oval 122"/>
            <p:cNvSpPr>
              <a:spLocks noChangeArrowheads="1"/>
            </p:cNvSpPr>
            <p:nvPr/>
          </p:nvSpPr>
          <p:spPr bwMode="auto">
            <a:xfrm>
              <a:off x="2058" y="2425"/>
              <a:ext cx="234" cy="244"/>
            </a:xfrm>
            <a:prstGeom prst="ellipse">
              <a:avLst/>
            </a:prstGeom>
            <a:solidFill>
              <a:srgbClr val="CCEC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523" name="Rectangle 123"/>
            <p:cNvSpPr>
              <a:spLocks noChangeArrowheads="1"/>
            </p:cNvSpPr>
            <p:nvPr/>
          </p:nvSpPr>
          <p:spPr bwMode="auto">
            <a:xfrm>
              <a:off x="2100" y="2430"/>
              <a:ext cx="133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900"/>
                <a:t>v</a:t>
              </a:r>
              <a:r>
                <a:rPr lang="de-DE" sz="1900" baseline="-25000"/>
                <a:t>2</a:t>
              </a:r>
              <a:endParaRPr lang="de-DE" baseline="-25000"/>
            </a:p>
          </p:txBody>
        </p:sp>
        <p:sp>
          <p:nvSpPr>
            <p:cNvPr id="486524" name="Rectangle 124"/>
            <p:cNvSpPr>
              <a:spLocks noChangeArrowheads="1"/>
            </p:cNvSpPr>
            <p:nvPr/>
          </p:nvSpPr>
          <p:spPr bwMode="auto">
            <a:xfrm>
              <a:off x="2175" y="2458"/>
              <a:ext cx="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endParaRPr lang="de-DE"/>
            </a:p>
          </p:txBody>
        </p:sp>
      </p:grpSp>
      <p:grpSp>
        <p:nvGrpSpPr>
          <p:cNvPr id="6" name="Group 125"/>
          <p:cNvGrpSpPr>
            <a:grpSpLocks/>
          </p:cNvGrpSpPr>
          <p:nvPr/>
        </p:nvGrpSpPr>
        <p:grpSpPr bwMode="auto">
          <a:xfrm>
            <a:off x="4408489" y="1607604"/>
            <a:ext cx="373062" cy="387350"/>
            <a:chOff x="2840" y="1540"/>
            <a:chExt cx="235" cy="244"/>
          </a:xfrm>
        </p:grpSpPr>
        <p:sp>
          <p:nvSpPr>
            <p:cNvPr id="486526" name="Oval 126"/>
            <p:cNvSpPr>
              <a:spLocks noChangeArrowheads="1"/>
            </p:cNvSpPr>
            <p:nvPr/>
          </p:nvSpPr>
          <p:spPr bwMode="auto">
            <a:xfrm>
              <a:off x="2840" y="1540"/>
              <a:ext cx="235" cy="244"/>
            </a:xfrm>
            <a:prstGeom prst="ellipse">
              <a:avLst/>
            </a:prstGeom>
            <a:solidFill>
              <a:srgbClr val="CCEC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527" name="Rectangle 127"/>
            <p:cNvSpPr>
              <a:spLocks noChangeArrowheads="1"/>
            </p:cNvSpPr>
            <p:nvPr/>
          </p:nvSpPr>
          <p:spPr bwMode="auto">
            <a:xfrm>
              <a:off x="2883" y="1545"/>
              <a:ext cx="133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900"/>
                <a:t>v</a:t>
              </a:r>
              <a:r>
                <a:rPr lang="de-DE" sz="1900" baseline="-25000"/>
                <a:t>3</a:t>
              </a:r>
              <a:endParaRPr lang="de-DE" baseline="-25000"/>
            </a:p>
          </p:txBody>
        </p:sp>
        <p:sp>
          <p:nvSpPr>
            <p:cNvPr id="486528" name="Rectangle 128"/>
            <p:cNvSpPr>
              <a:spLocks noChangeArrowheads="1"/>
            </p:cNvSpPr>
            <p:nvPr/>
          </p:nvSpPr>
          <p:spPr bwMode="auto">
            <a:xfrm>
              <a:off x="2957" y="1573"/>
              <a:ext cx="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endParaRPr lang="de-DE"/>
            </a:p>
          </p:txBody>
        </p:sp>
      </p:grpSp>
      <p:grpSp>
        <p:nvGrpSpPr>
          <p:cNvPr id="7" name="Group 129"/>
          <p:cNvGrpSpPr>
            <a:grpSpLocks/>
          </p:cNvGrpSpPr>
          <p:nvPr/>
        </p:nvGrpSpPr>
        <p:grpSpPr bwMode="auto">
          <a:xfrm>
            <a:off x="4408489" y="3012542"/>
            <a:ext cx="373062" cy="387350"/>
            <a:chOff x="2840" y="2425"/>
            <a:chExt cx="235" cy="244"/>
          </a:xfrm>
        </p:grpSpPr>
        <p:sp>
          <p:nvSpPr>
            <p:cNvPr id="486530" name="Oval 130"/>
            <p:cNvSpPr>
              <a:spLocks noChangeArrowheads="1"/>
            </p:cNvSpPr>
            <p:nvPr/>
          </p:nvSpPr>
          <p:spPr bwMode="auto">
            <a:xfrm>
              <a:off x="2840" y="2425"/>
              <a:ext cx="235" cy="244"/>
            </a:xfrm>
            <a:prstGeom prst="ellipse">
              <a:avLst/>
            </a:prstGeom>
            <a:solidFill>
              <a:srgbClr val="CCEC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531" name="Rectangle 131"/>
            <p:cNvSpPr>
              <a:spLocks noChangeArrowheads="1"/>
            </p:cNvSpPr>
            <p:nvPr/>
          </p:nvSpPr>
          <p:spPr bwMode="auto">
            <a:xfrm>
              <a:off x="2883" y="2430"/>
              <a:ext cx="133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900"/>
                <a:t>v</a:t>
              </a:r>
              <a:r>
                <a:rPr lang="de-DE" sz="1900" baseline="-25000"/>
                <a:t>5</a:t>
              </a:r>
              <a:endParaRPr lang="de-DE" baseline="-25000"/>
            </a:p>
          </p:txBody>
        </p:sp>
        <p:sp>
          <p:nvSpPr>
            <p:cNvPr id="486532" name="Rectangle 132"/>
            <p:cNvSpPr>
              <a:spLocks noChangeArrowheads="1"/>
            </p:cNvSpPr>
            <p:nvPr/>
          </p:nvSpPr>
          <p:spPr bwMode="auto">
            <a:xfrm>
              <a:off x="2957" y="2458"/>
              <a:ext cx="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endParaRPr lang="de-DE"/>
            </a:p>
          </p:txBody>
        </p:sp>
      </p:grpSp>
      <p:sp>
        <p:nvSpPr>
          <p:cNvPr id="486533" name="Rectangle 133"/>
          <p:cNvSpPr>
            <a:spLocks noChangeArrowheads="1"/>
          </p:cNvSpPr>
          <p:nvPr/>
        </p:nvSpPr>
        <p:spPr bwMode="auto">
          <a:xfrm>
            <a:off x="2435225" y="1872719"/>
            <a:ext cx="39914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600"/>
              <a:t>9/16</a:t>
            </a:r>
            <a:endParaRPr lang="de-DE"/>
          </a:p>
        </p:txBody>
      </p:sp>
      <p:sp>
        <p:nvSpPr>
          <p:cNvPr id="486534" name="Rectangle 134"/>
          <p:cNvSpPr>
            <a:spLocks noChangeArrowheads="1"/>
          </p:cNvSpPr>
          <p:nvPr/>
        </p:nvSpPr>
        <p:spPr bwMode="auto">
          <a:xfrm>
            <a:off x="3730625" y="1512356"/>
            <a:ext cx="4977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600"/>
              <a:t>11/12</a:t>
            </a:r>
            <a:endParaRPr lang="de-DE"/>
          </a:p>
        </p:txBody>
      </p:sp>
      <p:sp>
        <p:nvSpPr>
          <p:cNvPr id="486535" name="Rectangle 135"/>
          <p:cNvSpPr>
            <a:spLocks noChangeArrowheads="1"/>
          </p:cNvSpPr>
          <p:nvPr/>
        </p:nvSpPr>
        <p:spPr bwMode="auto">
          <a:xfrm>
            <a:off x="5083175" y="1896531"/>
            <a:ext cx="51296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600"/>
              <a:t>14/20</a:t>
            </a:r>
            <a:endParaRPr lang="de-DE"/>
          </a:p>
        </p:txBody>
      </p:sp>
      <p:sp>
        <p:nvSpPr>
          <p:cNvPr id="486536" name="Rectangle 136"/>
          <p:cNvSpPr>
            <a:spLocks noChangeArrowheads="1"/>
          </p:cNvSpPr>
          <p:nvPr/>
        </p:nvSpPr>
        <p:spPr bwMode="auto">
          <a:xfrm>
            <a:off x="5083175" y="2947456"/>
            <a:ext cx="28533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600"/>
              <a:t>2/4</a:t>
            </a:r>
            <a:endParaRPr lang="de-DE"/>
          </a:p>
        </p:txBody>
      </p:sp>
      <p:sp>
        <p:nvSpPr>
          <p:cNvPr id="486537" name="Rectangle 137"/>
          <p:cNvSpPr>
            <a:spLocks noChangeArrowheads="1"/>
          </p:cNvSpPr>
          <p:nvPr/>
        </p:nvSpPr>
        <p:spPr bwMode="auto">
          <a:xfrm>
            <a:off x="4595814" y="2448981"/>
            <a:ext cx="28533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600"/>
              <a:t>7/7</a:t>
            </a:r>
            <a:endParaRPr lang="de-DE"/>
          </a:p>
        </p:txBody>
      </p:sp>
      <p:sp>
        <p:nvSpPr>
          <p:cNvPr id="486538" name="Rectangle 138"/>
          <p:cNvSpPr>
            <a:spLocks noChangeArrowheads="1"/>
          </p:cNvSpPr>
          <p:nvPr/>
        </p:nvSpPr>
        <p:spPr bwMode="auto">
          <a:xfrm>
            <a:off x="3989389" y="2474381"/>
            <a:ext cx="28533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600"/>
              <a:t>4/9</a:t>
            </a:r>
            <a:endParaRPr lang="de-DE"/>
          </a:p>
        </p:txBody>
      </p:sp>
      <p:sp>
        <p:nvSpPr>
          <p:cNvPr id="486539" name="Rectangle 139"/>
          <p:cNvSpPr>
            <a:spLocks noChangeArrowheads="1"/>
          </p:cNvSpPr>
          <p:nvPr/>
        </p:nvSpPr>
        <p:spPr bwMode="auto">
          <a:xfrm>
            <a:off x="3767139" y="3228444"/>
            <a:ext cx="39914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600"/>
              <a:t>9/14</a:t>
            </a:r>
            <a:endParaRPr lang="de-DE"/>
          </a:p>
        </p:txBody>
      </p:sp>
      <p:sp>
        <p:nvSpPr>
          <p:cNvPr id="486541" name="Rectangle 141"/>
          <p:cNvSpPr>
            <a:spLocks noChangeArrowheads="1"/>
          </p:cNvSpPr>
          <p:nvPr/>
        </p:nvSpPr>
        <p:spPr bwMode="auto">
          <a:xfrm>
            <a:off x="3059114" y="2353731"/>
            <a:ext cx="28533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600"/>
              <a:t>2/4</a:t>
            </a:r>
            <a:endParaRPr lang="de-DE"/>
          </a:p>
        </p:txBody>
      </p:sp>
      <p:sp>
        <p:nvSpPr>
          <p:cNvPr id="486542" name="Rectangle 142"/>
          <p:cNvSpPr>
            <a:spLocks noChangeArrowheads="1"/>
          </p:cNvSpPr>
          <p:nvPr/>
        </p:nvSpPr>
        <p:spPr bwMode="auto">
          <a:xfrm>
            <a:off x="2435225" y="2952219"/>
            <a:ext cx="39914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600"/>
              <a:t>7/13</a:t>
            </a:r>
            <a:endParaRPr lang="de-DE"/>
          </a:p>
        </p:txBody>
      </p:sp>
      <p:cxnSp>
        <p:nvCxnSpPr>
          <p:cNvPr id="486543" name="AutoShape 143"/>
          <p:cNvCxnSpPr>
            <a:cxnSpLocks noChangeShapeType="1"/>
          </p:cNvCxnSpPr>
          <p:nvPr/>
        </p:nvCxnSpPr>
        <p:spPr bwMode="auto">
          <a:xfrm flipV="1">
            <a:off x="2432051" y="1801281"/>
            <a:ext cx="728663" cy="625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486544" name="AutoShape 144"/>
          <p:cNvCxnSpPr>
            <a:cxnSpLocks noChangeShapeType="1"/>
          </p:cNvCxnSpPr>
          <p:nvPr/>
        </p:nvCxnSpPr>
        <p:spPr bwMode="auto">
          <a:xfrm>
            <a:off x="2432051" y="2712506"/>
            <a:ext cx="728663" cy="493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486545" name="AutoShape 145"/>
          <p:cNvCxnSpPr>
            <a:cxnSpLocks noChangeShapeType="1"/>
          </p:cNvCxnSpPr>
          <p:nvPr/>
        </p:nvCxnSpPr>
        <p:spPr bwMode="auto">
          <a:xfrm>
            <a:off x="3544888" y="1801279"/>
            <a:ext cx="8572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486546" name="AutoShape 146"/>
          <p:cNvCxnSpPr>
            <a:cxnSpLocks noChangeShapeType="1"/>
          </p:cNvCxnSpPr>
          <p:nvPr/>
        </p:nvCxnSpPr>
        <p:spPr bwMode="auto">
          <a:xfrm>
            <a:off x="3544888" y="3206217"/>
            <a:ext cx="8572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486547" name="AutoShape 147"/>
          <p:cNvCxnSpPr>
            <a:cxnSpLocks noChangeShapeType="1"/>
          </p:cNvCxnSpPr>
          <p:nvPr/>
        </p:nvCxnSpPr>
        <p:spPr bwMode="auto">
          <a:xfrm flipV="1">
            <a:off x="4787901" y="2712506"/>
            <a:ext cx="728663" cy="493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486548" name="AutoShape 148"/>
          <p:cNvCxnSpPr>
            <a:cxnSpLocks noChangeShapeType="1"/>
          </p:cNvCxnSpPr>
          <p:nvPr/>
        </p:nvCxnSpPr>
        <p:spPr bwMode="auto">
          <a:xfrm>
            <a:off x="4787901" y="1801281"/>
            <a:ext cx="728663" cy="625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486549" name="AutoShape 149"/>
          <p:cNvCxnSpPr>
            <a:cxnSpLocks noChangeShapeType="1"/>
          </p:cNvCxnSpPr>
          <p:nvPr/>
        </p:nvCxnSpPr>
        <p:spPr bwMode="auto">
          <a:xfrm flipV="1">
            <a:off x="4595813" y="2001304"/>
            <a:ext cx="0" cy="10048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486550" name="AutoShape 150"/>
          <p:cNvCxnSpPr>
            <a:cxnSpLocks noChangeShapeType="1"/>
          </p:cNvCxnSpPr>
          <p:nvPr/>
        </p:nvCxnSpPr>
        <p:spPr bwMode="auto">
          <a:xfrm flipH="1">
            <a:off x="3484563" y="1944154"/>
            <a:ext cx="977900" cy="11191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486551" name="AutoShape 151"/>
          <p:cNvCxnSpPr>
            <a:cxnSpLocks noChangeShapeType="1"/>
          </p:cNvCxnSpPr>
          <p:nvPr/>
        </p:nvCxnSpPr>
        <p:spPr bwMode="auto">
          <a:xfrm flipV="1">
            <a:off x="3348038" y="1993369"/>
            <a:ext cx="0" cy="10048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grpSp>
        <p:nvGrpSpPr>
          <p:cNvPr id="8" name="Group 172"/>
          <p:cNvGrpSpPr>
            <a:grpSpLocks/>
          </p:cNvGrpSpPr>
          <p:nvPr/>
        </p:nvGrpSpPr>
        <p:grpSpPr bwMode="auto">
          <a:xfrm>
            <a:off x="2141538" y="4272487"/>
            <a:ext cx="3871912" cy="2924175"/>
            <a:chOff x="1349" y="2478"/>
            <a:chExt cx="2439" cy="1842"/>
          </a:xfrm>
        </p:grpSpPr>
        <p:sp>
          <p:nvSpPr>
            <p:cNvPr id="486555" name="Text Box 155"/>
            <p:cNvSpPr txBox="1">
              <a:spLocks noChangeArrowheads="1"/>
            </p:cNvSpPr>
            <p:nvPr/>
          </p:nvSpPr>
          <p:spPr bwMode="auto">
            <a:xfrm>
              <a:off x="1429" y="3829"/>
              <a:ext cx="2359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charset="2"/>
                <a:buNone/>
              </a:pPr>
              <a:r>
                <a:rPr lang="de-DE" sz="1800"/>
                <a:t>Zugehöriger Restflussgraph </a:t>
              </a:r>
              <a:r>
                <a:rPr lang="de-DE" sz="1800" i="1"/>
                <a:t>G</a:t>
              </a:r>
              <a:r>
                <a:rPr lang="de-DE" sz="1800" i="1" baseline="-25000"/>
                <a:t>f</a:t>
              </a:r>
            </a:p>
            <a:p>
              <a:pPr>
                <a:spcBef>
                  <a:spcPct val="50000"/>
                </a:spcBef>
              </a:pPr>
              <a:endParaRPr lang="de-DE" sz="1800"/>
            </a:p>
          </p:txBody>
        </p:sp>
        <p:grpSp>
          <p:nvGrpSpPr>
            <p:cNvPr id="9" name="Group 171"/>
            <p:cNvGrpSpPr>
              <a:grpSpLocks/>
            </p:cNvGrpSpPr>
            <p:nvPr/>
          </p:nvGrpSpPr>
          <p:grpSpPr bwMode="auto">
            <a:xfrm>
              <a:off x="1349" y="2478"/>
              <a:ext cx="2271" cy="1214"/>
              <a:chOff x="1349" y="2478"/>
              <a:chExt cx="2271" cy="1214"/>
            </a:xfrm>
          </p:grpSpPr>
          <p:cxnSp>
            <p:nvCxnSpPr>
              <p:cNvPr id="486556" name="AutoShape 156"/>
              <p:cNvCxnSpPr>
                <a:cxnSpLocks noChangeShapeType="1"/>
              </p:cNvCxnSpPr>
              <p:nvPr/>
            </p:nvCxnSpPr>
            <p:spPr bwMode="auto">
              <a:xfrm flipV="1">
                <a:off x="2925" y="3134"/>
                <a:ext cx="459" cy="318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</p:cxnSp>
          <p:cxnSp>
            <p:nvCxnSpPr>
              <p:cNvPr id="486557" name="AutoShape 157"/>
              <p:cNvCxnSpPr>
                <a:cxnSpLocks noChangeShapeType="1"/>
              </p:cNvCxnSpPr>
              <p:nvPr/>
            </p:nvCxnSpPr>
            <p:spPr bwMode="auto">
              <a:xfrm flipH="1">
                <a:off x="2971" y="3203"/>
                <a:ext cx="436" cy="294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</p:cxnSp>
          <p:sp>
            <p:nvSpPr>
              <p:cNvPr id="486446" name="Oval 46"/>
              <p:cNvSpPr>
                <a:spLocks noChangeArrowheads="1"/>
              </p:cNvSpPr>
              <p:nvPr/>
            </p:nvSpPr>
            <p:spPr bwMode="auto">
              <a:xfrm>
                <a:off x="3378" y="2996"/>
                <a:ext cx="242" cy="242"/>
              </a:xfrm>
              <a:prstGeom prst="ellipse">
                <a:avLst/>
              </a:prstGeom>
              <a:solidFill>
                <a:srgbClr val="CCECFF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6447" name="Rectangle 47"/>
              <p:cNvSpPr>
                <a:spLocks noChangeArrowheads="1"/>
              </p:cNvSpPr>
              <p:nvPr/>
            </p:nvSpPr>
            <p:spPr bwMode="auto">
              <a:xfrm>
                <a:off x="3427" y="3010"/>
                <a:ext cx="126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r>
                  <a:rPr lang="de-DE" sz="1800"/>
                  <a:t>v</a:t>
                </a:r>
                <a:r>
                  <a:rPr lang="de-DE" sz="1800" baseline="-25000"/>
                  <a:t>4</a:t>
                </a:r>
                <a:endParaRPr lang="de-DE" baseline="-25000"/>
              </a:p>
            </p:txBody>
          </p:sp>
          <p:sp>
            <p:nvSpPr>
              <p:cNvPr id="486448" name="Oval 48"/>
              <p:cNvSpPr>
                <a:spLocks noChangeArrowheads="1"/>
              </p:cNvSpPr>
              <p:nvPr/>
            </p:nvSpPr>
            <p:spPr bwMode="auto">
              <a:xfrm>
                <a:off x="1349" y="2996"/>
                <a:ext cx="242" cy="242"/>
              </a:xfrm>
              <a:prstGeom prst="ellipse">
                <a:avLst/>
              </a:prstGeom>
              <a:solidFill>
                <a:srgbClr val="CCECFF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6449" name="Rectangle 49"/>
              <p:cNvSpPr>
                <a:spLocks noChangeArrowheads="1"/>
              </p:cNvSpPr>
              <p:nvPr/>
            </p:nvSpPr>
            <p:spPr bwMode="auto">
              <a:xfrm>
                <a:off x="1399" y="3010"/>
                <a:ext cx="126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r>
                  <a:rPr lang="de-DE" sz="1800"/>
                  <a:t>v</a:t>
                </a:r>
                <a:r>
                  <a:rPr lang="de-DE" sz="1800" baseline="-25000"/>
                  <a:t>0</a:t>
                </a:r>
                <a:endParaRPr lang="de-DE" baseline="-25000"/>
              </a:p>
            </p:txBody>
          </p:sp>
          <p:sp>
            <p:nvSpPr>
              <p:cNvPr id="486450" name="Oval 50"/>
              <p:cNvSpPr>
                <a:spLocks noChangeArrowheads="1"/>
              </p:cNvSpPr>
              <p:nvPr/>
            </p:nvSpPr>
            <p:spPr bwMode="auto">
              <a:xfrm>
                <a:off x="1993" y="2531"/>
                <a:ext cx="233" cy="242"/>
              </a:xfrm>
              <a:prstGeom prst="ellipse">
                <a:avLst/>
              </a:prstGeom>
              <a:solidFill>
                <a:srgbClr val="CCECFF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6451" name="Rectangle 51"/>
              <p:cNvSpPr>
                <a:spLocks noChangeArrowheads="1"/>
              </p:cNvSpPr>
              <p:nvPr/>
            </p:nvSpPr>
            <p:spPr bwMode="auto">
              <a:xfrm>
                <a:off x="2042" y="2545"/>
                <a:ext cx="126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r>
                  <a:rPr lang="de-DE" sz="1800"/>
                  <a:t>v</a:t>
                </a:r>
                <a:r>
                  <a:rPr lang="de-DE" sz="1800" baseline="-25000"/>
                  <a:t>1</a:t>
                </a:r>
                <a:endParaRPr lang="de-DE" baseline="-25000"/>
              </a:p>
            </p:txBody>
          </p:sp>
          <p:sp>
            <p:nvSpPr>
              <p:cNvPr id="486452" name="Oval 52"/>
              <p:cNvSpPr>
                <a:spLocks noChangeArrowheads="1"/>
              </p:cNvSpPr>
              <p:nvPr/>
            </p:nvSpPr>
            <p:spPr bwMode="auto">
              <a:xfrm>
                <a:off x="1993" y="3389"/>
                <a:ext cx="233" cy="233"/>
              </a:xfrm>
              <a:prstGeom prst="ellipse">
                <a:avLst/>
              </a:prstGeom>
              <a:solidFill>
                <a:srgbClr val="CCECFF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6453" name="Rectangle 53"/>
              <p:cNvSpPr>
                <a:spLocks noChangeArrowheads="1"/>
              </p:cNvSpPr>
              <p:nvPr/>
            </p:nvSpPr>
            <p:spPr bwMode="auto">
              <a:xfrm>
                <a:off x="2042" y="3394"/>
                <a:ext cx="126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r>
                  <a:rPr lang="de-DE" sz="1800"/>
                  <a:t>v</a:t>
                </a:r>
                <a:r>
                  <a:rPr lang="de-DE" sz="1800" baseline="-25000"/>
                  <a:t>2</a:t>
                </a:r>
                <a:endParaRPr lang="de-DE" baseline="-25000"/>
              </a:p>
            </p:txBody>
          </p:sp>
          <p:sp>
            <p:nvSpPr>
              <p:cNvPr id="486454" name="Oval 54"/>
              <p:cNvSpPr>
                <a:spLocks noChangeArrowheads="1"/>
              </p:cNvSpPr>
              <p:nvPr/>
            </p:nvSpPr>
            <p:spPr bwMode="auto">
              <a:xfrm>
                <a:off x="2743" y="2531"/>
                <a:ext cx="234" cy="242"/>
              </a:xfrm>
              <a:prstGeom prst="ellipse">
                <a:avLst/>
              </a:prstGeom>
              <a:solidFill>
                <a:srgbClr val="CCECFF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6455" name="Rectangle 55"/>
              <p:cNvSpPr>
                <a:spLocks noChangeArrowheads="1"/>
              </p:cNvSpPr>
              <p:nvPr/>
            </p:nvSpPr>
            <p:spPr bwMode="auto">
              <a:xfrm>
                <a:off x="2793" y="2545"/>
                <a:ext cx="126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r>
                  <a:rPr lang="de-DE" sz="1800"/>
                  <a:t>v</a:t>
                </a:r>
                <a:r>
                  <a:rPr lang="de-DE" sz="1800" baseline="-25000"/>
                  <a:t>3</a:t>
                </a:r>
                <a:endParaRPr lang="de-DE" baseline="-25000"/>
              </a:p>
            </p:txBody>
          </p:sp>
          <p:sp>
            <p:nvSpPr>
              <p:cNvPr id="486456" name="Oval 56"/>
              <p:cNvSpPr>
                <a:spLocks noChangeArrowheads="1"/>
              </p:cNvSpPr>
              <p:nvPr/>
            </p:nvSpPr>
            <p:spPr bwMode="auto">
              <a:xfrm>
                <a:off x="2743" y="3389"/>
                <a:ext cx="234" cy="233"/>
              </a:xfrm>
              <a:prstGeom prst="ellipse">
                <a:avLst/>
              </a:prstGeom>
              <a:solidFill>
                <a:srgbClr val="CCECFF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6457" name="Rectangle 57"/>
              <p:cNvSpPr>
                <a:spLocks noChangeArrowheads="1"/>
              </p:cNvSpPr>
              <p:nvPr/>
            </p:nvSpPr>
            <p:spPr bwMode="auto">
              <a:xfrm>
                <a:off x="2793" y="3394"/>
                <a:ext cx="126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r>
                  <a:rPr lang="de-DE" sz="1800"/>
                  <a:t>v</a:t>
                </a:r>
                <a:r>
                  <a:rPr lang="de-DE" sz="1800" baseline="-25000"/>
                  <a:t>5</a:t>
                </a:r>
                <a:endParaRPr lang="de-DE" baseline="-25000"/>
              </a:p>
            </p:txBody>
          </p:sp>
          <p:sp>
            <p:nvSpPr>
              <p:cNvPr id="486472" name="Rectangle 72"/>
              <p:cNvSpPr>
                <a:spLocks noChangeArrowheads="1"/>
              </p:cNvSpPr>
              <p:nvPr/>
            </p:nvSpPr>
            <p:spPr bwMode="auto">
              <a:xfrm>
                <a:off x="1667" y="2724"/>
                <a:ext cx="72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r>
                  <a:rPr lang="de-DE" sz="1600"/>
                  <a:t>7</a:t>
                </a:r>
                <a:endParaRPr lang="de-DE"/>
              </a:p>
            </p:txBody>
          </p:sp>
          <p:sp>
            <p:nvSpPr>
              <p:cNvPr id="486473" name="Rectangle 73"/>
              <p:cNvSpPr>
                <a:spLocks noChangeArrowheads="1"/>
              </p:cNvSpPr>
              <p:nvPr/>
            </p:nvSpPr>
            <p:spPr bwMode="auto">
              <a:xfrm>
                <a:off x="2426" y="2478"/>
                <a:ext cx="72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r>
                  <a:rPr lang="de-DE" sz="1600"/>
                  <a:t>1</a:t>
                </a:r>
                <a:endParaRPr lang="de-DE"/>
              </a:p>
            </p:txBody>
          </p:sp>
          <p:sp>
            <p:nvSpPr>
              <p:cNvPr id="486474" name="Rectangle 74"/>
              <p:cNvSpPr>
                <a:spLocks noChangeArrowheads="1"/>
              </p:cNvSpPr>
              <p:nvPr/>
            </p:nvSpPr>
            <p:spPr bwMode="auto">
              <a:xfrm>
                <a:off x="3195" y="2715"/>
                <a:ext cx="72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r>
                  <a:rPr lang="de-DE" sz="1600"/>
                  <a:t>6</a:t>
                </a:r>
                <a:endParaRPr lang="de-DE"/>
              </a:p>
            </p:txBody>
          </p:sp>
          <p:sp>
            <p:nvSpPr>
              <p:cNvPr id="486475" name="Rectangle 75"/>
              <p:cNvSpPr>
                <a:spLocks noChangeArrowheads="1"/>
              </p:cNvSpPr>
              <p:nvPr/>
            </p:nvSpPr>
            <p:spPr bwMode="auto">
              <a:xfrm>
                <a:off x="3243" y="3294"/>
                <a:ext cx="72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r>
                  <a:rPr lang="de-DE" sz="1600"/>
                  <a:t>2</a:t>
                </a:r>
                <a:endParaRPr lang="de-DE"/>
              </a:p>
            </p:txBody>
          </p:sp>
          <p:sp>
            <p:nvSpPr>
              <p:cNvPr id="486476" name="Rectangle 76"/>
              <p:cNvSpPr>
                <a:spLocks noChangeArrowheads="1"/>
              </p:cNvSpPr>
              <p:nvPr/>
            </p:nvSpPr>
            <p:spPr bwMode="auto">
              <a:xfrm>
                <a:off x="2784" y="3099"/>
                <a:ext cx="72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r>
                  <a:rPr lang="de-DE" sz="1600"/>
                  <a:t>7</a:t>
                </a:r>
                <a:endParaRPr lang="de-DE"/>
              </a:p>
            </p:txBody>
          </p:sp>
          <p:sp>
            <p:nvSpPr>
              <p:cNvPr id="486477" name="Rectangle 77"/>
              <p:cNvSpPr>
                <a:spLocks noChangeArrowheads="1"/>
              </p:cNvSpPr>
              <p:nvPr/>
            </p:nvSpPr>
            <p:spPr bwMode="auto">
              <a:xfrm>
                <a:off x="2381" y="2931"/>
                <a:ext cx="72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r>
                  <a:rPr lang="de-DE" sz="1600"/>
                  <a:t>5</a:t>
                </a:r>
                <a:endParaRPr lang="de-DE"/>
              </a:p>
            </p:txBody>
          </p:sp>
          <p:sp>
            <p:nvSpPr>
              <p:cNvPr id="486478" name="Rectangle 78"/>
              <p:cNvSpPr>
                <a:spLocks noChangeArrowheads="1"/>
              </p:cNvSpPr>
              <p:nvPr/>
            </p:nvSpPr>
            <p:spPr bwMode="auto">
              <a:xfrm>
                <a:off x="2472" y="3339"/>
                <a:ext cx="72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r>
                  <a:rPr lang="de-DE" sz="1600"/>
                  <a:t>5</a:t>
                </a:r>
                <a:endParaRPr lang="de-DE"/>
              </a:p>
            </p:txBody>
          </p:sp>
          <p:sp>
            <p:nvSpPr>
              <p:cNvPr id="486479" name="Rectangle 79"/>
              <p:cNvSpPr>
                <a:spLocks noChangeArrowheads="1"/>
              </p:cNvSpPr>
              <p:nvPr/>
            </p:nvSpPr>
            <p:spPr bwMode="auto">
              <a:xfrm>
                <a:off x="1973" y="3022"/>
                <a:ext cx="72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r>
                  <a:rPr lang="de-DE" sz="1600"/>
                  <a:t>2</a:t>
                </a:r>
                <a:endParaRPr lang="de-DE"/>
              </a:p>
            </p:txBody>
          </p:sp>
          <p:sp>
            <p:nvSpPr>
              <p:cNvPr id="486480" name="Rectangle 80"/>
              <p:cNvSpPr>
                <a:spLocks noChangeArrowheads="1"/>
              </p:cNvSpPr>
              <p:nvPr/>
            </p:nvSpPr>
            <p:spPr bwMode="auto">
              <a:xfrm>
                <a:off x="2176" y="3001"/>
                <a:ext cx="72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r>
                  <a:rPr lang="de-DE" sz="1600"/>
                  <a:t>2</a:t>
                </a:r>
                <a:endParaRPr lang="de-DE"/>
              </a:p>
            </p:txBody>
          </p:sp>
          <p:sp>
            <p:nvSpPr>
              <p:cNvPr id="486481" name="Rectangle 81"/>
              <p:cNvSpPr>
                <a:spLocks noChangeArrowheads="1"/>
              </p:cNvSpPr>
              <p:nvPr/>
            </p:nvSpPr>
            <p:spPr bwMode="auto">
              <a:xfrm>
                <a:off x="1613" y="3314"/>
                <a:ext cx="72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r>
                  <a:rPr lang="de-DE" sz="1600"/>
                  <a:t>7</a:t>
                </a:r>
                <a:endParaRPr lang="de-DE"/>
              </a:p>
            </p:txBody>
          </p:sp>
          <p:sp>
            <p:nvSpPr>
              <p:cNvPr id="486484" name="Rectangle 84"/>
              <p:cNvSpPr>
                <a:spLocks noChangeArrowheads="1"/>
              </p:cNvSpPr>
              <p:nvPr/>
            </p:nvSpPr>
            <p:spPr bwMode="auto">
              <a:xfrm>
                <a:off x="2426" y="2659"/>
                <a:ext cx="134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r>
                  <a:rPr lang="de-DE" sz="1600"/>
                  <a:t>11</a:t>
                </a:r>
                <a:endParaRPr lang="de-DE"/>
              </a:p>
            </p:txBody>
          </p:sp>
          <p:sp>
            <p:nvSpPr>
              <p:cNvPr id="486485" name="Rectangle 85"/>
              <p:cNvSpPr>
                <a:spLocks noChangeArrowheads="1"/>
              </p:cNvSpPr>
              <p:nvPr/>
            </p:nvSpPr>
            <p:spPr bwMode="auto">
              <a:xfrm>
                <a:off x="2587" y="3046"/>
                <a:ext cx="72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r>
                  <a:rPr lang="de-DE" sz="1600"/>
                  <a:t>4</a:t>
                </a:r>
                <a:endParaRPr lang="de-DE"/>
              </a:p>
            </p:txBody>
          </p:sp>
          <p:sp>
            <p:nvSpPr>
              <p:cNvPr id="486488" name="Rectangle 88"/>
              <p:cNvSpPr>
                <a:spLocks noChangeArrowheads="1"/>
              </p:cNvSpPr>
              <p:nvPr/>
            </p:nvSpPr>
            <p:spPr bwMode="auto">
              <a:xfrm>
                <a:off x="1810" y="2920"/>
                <a:ext cx="72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r>
                  <a:rPr lang="de-DE" sz="1600"/>
                  <a:t>9</a:t>
                </a:r>
                <a:endParaRPr lang="de-DE"/>
              </a:p>
            </p:txBody>
          </p:sp>
          <p:sp>
            <p:nvSpPr>
              <p:cNvPr id="486497" name="Rectangle 97"/>
              <p:cNvSpPr>
                <a:spLocks noChangeArrowheads="1"/>
              </p:cNvSpPr>
              <p:nvPr/>
            </p:nvSpPr>
            <p:spPr bwMode="auto">
              <a:xfrm>
                <a:off x="1837" y="3198"/>
                <a:ext cx="72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r>
                  <a:rPr lang="de-DE" sz="1600"/>
                  <a:t>6</a:t>
                </a:r>
                <a:endParaRPr lang="de-DE"/>
              </a:p>
            </p:txBody>
          </p:sp>
          <p:sp>
            <p:nvSpPr>
              <p:cNvPr id="486498" name="Rectangle 98"/>
              <p:cNvSpPr>
                <a:spLocks noChangeArrowheads="1"/>
              </p:cNvSpPr>
              <p:nvPr/>
            </p:nvSpPr>
            <p:spPr bwMode="auto">
              <a:xfrm>
                <a:off x="2561" y="3537"/>
                <a:ext cx="72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r>
                  <a:rPr lang="de-DE" sz="1600"/>
                  <a:t>9</a:t>
                </a:r>
                <a:endParaRPr lang="de-DE"/>
              </a:p>
            </p:txBody>
          </p:sp>
          <p:sp>
            <p:nvSpPr>
              <p:cNvPr id="486499" name="Rectangle 99"/>
              <p:cNvSpPr>
                <a:spLocks noChangeArrowheads="1"/>
              </p:cNvSpPr>
              <p:nvPr/>
            </p:nvSpPr>
            <p:spPr bwMode="auto">
              <a:xfrm>
                <a:off x="3016" y="3158"/>
                <a:ext cx="72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r>
                  <a:rPr lang="de-DE" sz="1600"/>
                  <a:t>2</a:t>
                </a:r>
                <a:endParaRPr lang="de-DE"/>
              </a:p>
            </p:txBody>
          </p:sp>
          <p:sp>
            <p:nvSpPr>
              <p:cNvPr id="486500" name="Rectangle 100"/>
              <p:cNvSpPr>
                <a:spLocks noChangeArrowheads="1"/>
              </p:cNvSpPr>
              <p:nvPr/>
            </p:nvSpPr>
            <p:spPr bwMode="auto">
              <a:xfrm>
                <a:off x="3097" y="2938"/>
                <a:ext cx="143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r>
                  <a:rPr lang="de-DE" sz="1600"/>
                  <a:t>14</a:t>
                </a:r>
                <a:endParaRPr lang="de-DE"/>
              </a:p>
            </p:txBody>
          </p:sp>
          <p:cxnSp>
            <p:nvCxnSpPr>
              <p:cNvPr id="486553" name="AutoShape 153"/>
              <p:cNvCxnSpPr>
                <a:cxnSpLocks noChangeShapeType="1"/>
              </p:cNvCxnSpPr>
              <p:nvPr/>
            </p:nvCxnSpPr>
            <p:spPr bwMode="auto">
              <a:xfrm flipV="1">
                <a:off x="1549" y="2652"/>
                <a:ext cx="459" cy="394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</p:cxnSp>
          <p:cxnSp>
            <p:nvCxnSpPr>
              <p:cNvPr id="486554" name="AutoShape 154"/>
              <p:cNvCxnSpPr>
                <a:cxnSpLocks noChangeShapeType="1"/>
              </p:cNvCxnSpPr>
              <p:nvPr/>
            </p:nvCxnSpPr>
            <p:spPr bwMode="auto">
              <a:xfrm flipH="1">
                <a:off x="1594" y="2721"/>
                <a:ext cx="437" cy="363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</p:cxnSp>
          <p:sp>
            <p:nvSpPr>
              <p:cNvPr id="486558" name="Line 158"/>
              <p:cNvSpPr>
                <a:spLocks noChangeShapeType="1"/>
              </p:cNvSpPr>
              <p:nvPr/>
            </p:nvSpPr>
            <p:spPr bwMode="auto">
              <a:xfrm flipV="1">
                <a:off x="2230" y="2763"/>
                <a:ext cx="571" cy="7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6559" name="Line 159"/>
              <p:cNvSpPr>
                <a:spLocks noChangeShapeType="1"/>
              </p:cNvSpPr>
              <p:nvPr/>
            </p:nvSpPr>
            <p:spPr bwMode="auto">
              <a:xfrm flipH="1">
                <a:off x="2185" y="2714"/>
                <a:ext cx="568" cy="71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6560" name="Line 160"/>
              <p:cNvSpPr>
                <a:spLocks noChangeShapeType="1"/>
              </p:cNvSpPr>
              <p:nvPr/>
            </p:nvSpPr>
            <p:spPr bwMode="auto">
              <a:xfrm>
                <a:off x="2229" y="2618"/>
                <a:ext cx="52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6561" name="Line 161"/>
              <p:cNvSpPr>
                <a:spLocks noChangeShapeType="1"/>
              </p:cNvSpPr>
              <p:nvPr/>
            </p:nvSpPr>
            <p:spPr bwMode="auto">
              <a:xfrm flipH="1">
                <a:off x="2217" y="2685"/>
                <a:ext cx="5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6562" name="Line 162"/>
              <p:cNvSpPr>
                <a:spLocks noChangeShapeType="1"/>
              </p:cNvSpPr>
              <p:nvPr/>
            </p:nvSpPr>
            <p:spPr bwMode="auto">
              <a:xfrm>
                <a:off x="1581" y="3168"/>
                <a:ext cx="437" cy="26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6563" name="Line 163"/>
              <p:cNvSpPr>
                <a:spLocks noChangeShapeType="1"/>
              </p:cNvSpPr>
              <p:nvPr/>
            </p:nvSpPr>
            <p:spPr bwMode="auto">
              <a:xfrm flipH="1" flipV="1">
                <a:off x="1557" y="3219"/>
                <a:ext cx="419" cy="25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6564" name="Line 164"/>
              <p:cNvSpPr>
                <a:spLocks noChangeShapeType="1"/>
              </p:cNvSpPr>
              <p:nvPr/>
            </p:nvSpPr>
            <p:spPr bwMode="auto">
              <a:xfrm>
                <a:off x="2233" y="3471"/>
                <a:ext cx="52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6565" name="Line 165"/>
              <p:cNvSpPr>
                <a:spLocks noChangeShapeType="1"/>
              </p:cNvSpPr>
              <p:nvPr/>
            </p:nvSpPr>
            <p:spPr bwMode="auto">
              <a:xfrm flipH="1">
                <a:off x="2221" y="3538"/>
                <a:ext cx="5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6566" name="Line 166"/>
              <p:cNvSpPr>
                <a:spLocks noChangeShapeType="1"/>
              </p:cNvSpPr>
              <p:nvPr/>
            </p:nvSpPr>
            <p:spPr bwMode="auto">
              <a:xfrm>
                <a:off x="2977" y="2687"/>
                <a:ext cx="479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6567" name="Line 167"/>
              <p:cNvSpPr>
                <a:spLocks noChangeShapeType="1"/>
              </p:cNvSpPr>
              <p:nvPr/>
            </p:nvSpPr>
            <p:spPr bwMode="auto">
              <a:xfrm flipH="1" flipV="1">
                <a:off x="2949" y="2736"/>
                <a:ext cx="459" cy="2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cxnSp>
            <p:nvCxnSpPr>
              <p:cNvPr id="486568" name="AutoShape 168"/>
              <p:cNvCxnSpPr>
                <a:cxnSpLocks noChangeShapeType="1"/>
                <a:stCxn id="486454" idx="4"/>
                <a:endCxn id="486456" idx="0"/>
              </p:cNvCxnSpPr>
              <p:nvPr/>
            </p:nvCxnSpPr>
            <p:spPr bwMode="auto">
              <a:xfrm>
                <a:off x="2860" y="2777"/>
                <a:ext cx="0" cy="608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</p:cxnSp>
          <p:sp>
            <p:nvSpPr>
              <p:cNvPr id="486569" name="Line 169"/>
              <p:cNvSpPr>
                <a:spLocks noChangeShapeType="1"/>
              </p:cNvSpPr>
              <p:nvPr/>
            </p:nvSpPr>
            <p:spPr bwMode="auto">
              <a:xfrm>
                <a:off x="2076" y="2780"/>
                <a:ext cx="3" cy="60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6570" name="Line 170"/>
              <p:cNvSpPr>
                <a:spLocks noChangeShapeType="1"/>
              </p:cNvSpPr>
              <p:nvPr/>
            </p:nvSpPr>
            <p:spPr bwMode="auto">
              <a:xfrm flipV="1">
                <a:off x="2145" y="2783"/>
                <a:ext cx="0" cy="5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47733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539" name="Line 115"/>
          <p:cNvSpPr>
            <a:spLocks noChangeShapeType="1"/>
          </p:cNvSpPr>
          <p:nvPr/>
        </p:nvSpPr>
        <p:spPr bwMode="auto">
          <a:xfrm flipH="1" flipV="1">
            <a:off x="5333174" y="3918364"/>
            <a:ext cx="755650" cy="488950"/>
          </a:xfrm>
          <a:prstGeom prst="line">
            <a:avLst/>
          </a:prstGeom>
          <a:noFill/>
          <a:ln w="76200">
            <a:solidFill>
              <a:srgbClr val="FF9999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7538" name="Line 114"/>
          <p:cNvSpPr>
            <a:spLocks noChangeShapeType="1"/>
          </p:cNvSpPr>
          <p:nvPr/>
        </p:nvSpPr>
        <p:spPr bwMode="auto">
          <a:xfrm flipH="1">
            <a:off x="4139376" y="4005678"/>
            <a:ext cx="936625" cy="1152525"/>
          </a:xfrm>
          <a:prstGeom prst="line">
            <a:avLst/>
          </a:prstGeom>
          <a:noFill/>
          <a:ln w="76200">
            <a:solidFill>
              <a:srgbClr val="FF9999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7536" name="Line 112"/>
          <p:cNvSpPr>
            <a:spLocks noChangeShapeType="1"/>
          </p:cNvSpPr>
          <p:nvPr/>
        </p:nvSpPr>
        <p:spPr bwMode="auto">
          <a:xfrm flipH="1" flipV="1">
            <a:off x="3121787" y="4694653"/>
            <a:ext cx="693738" cy="417513"/>
          </a:xfrm>
          <a:prstGeom prst="line">
            <a:avLst/>
          </a:prstGeom>
          <a:noFill/>
          <a:ln w="76200">
            <a:solidFill>
              <a:srgbClr val="FF9999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Flussvergrößerungspfad </a:t>
            </a:r>
            <a:endParaRPr lang="de-DE"/>
          </a:p>
        </p:txBody>
      </p:sp>
      <p:sp>
        <p:nvSpPr>
          <p:cNvPr id="4874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Auf der Suche nach einem maximalen Fluss interessiert man sich nun für die Restkapazitäten entlang der Pfade von der Quelle zur Senke: </a:t>
            </a:r>
          </a:p>
          <a:p>
            <a:r>
              <a:rPr lang="de-DE" smtClean="0"/>
              <a:t>Ein Flussvergrößerungspfad p (augmenting path) ist ein Pfad von s nach t im Restflussgraphen. Er besitzt eine Restkapazität</a:t>
            </a:r>
            <a:endParaRPr lang="de-DE"/>
          </a:p>
        </p:txBody>
      </p:sp>
      <p:sp>
        <p:nvSpPr>
          <p:cNvPr id="487429" name="Rectangle 5"/>
          <p:cNvSpPr>
            <a:spLocks noChangeArrowheads="1"/>
          </p:cNvSpPr>
          <p:nvPr/>
        </p:nvSpPr>
        <p:spPr bwMode="auto">
          <a:xfrm>
            <a:off x="0" y="3367832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874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7790559"/>
              </p:ext>
            </p:extLst>
          </p:nvPr>
        </p:nvGraphicFramePr>
        <p:xfrm>
          <a:off x="4630356" y="1844980"/>
          <a:ext cx="3744912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" name="Equation" r:id="rId3" imgW="2806560" imgH="215640" progId="Equation.3">
                  <p:embed/>
                </p:oleObj>
              </mc:Choice>
              <mc:Fallback>
                <p:oleObj name="Equation" r:id="rId3" imgW="28065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0356" y="1844980"/>
                        <a:ext cx="3744912" cy="284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87490" name="AutoShape 66"/>
          <p:cNvCxnSpPr>
            <a:cxnSpLocks noChangeShapeType="1"/>
          </p:cNvCxnSpPr>
          <p:nvPr/>
        </p:nvCxnSpPr>
        <p:spPr bwMode="auto">
          <a:xfrm flipV="1">
            <a:off x="5253800" y="4637503"/>
            <a:ext cx="728662" cy="504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487491" name="AutoShape 67"/>
          <p:cNvCxnSpPr>
            <a:cxnSpLocks noChangeShapeType="1"/>
          </p:cNvCxnSpPr>
          <p:nvPr/>
        </p:nvCxnSpPr>
        <p:spPr bwMode="auto">
          <a:xfrm flipH="1">
            <a:off x="5326825" y="4747041"/>
            <a:ext cx="692150" cy="466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sp>
        <p:nvSpPr>
          <p:cNvPr id="487492" name="Oval 68"/>
          <p:cNvSpPr>
            <a:spLocks noChangeArrowheads="1"/>
          </p:cNvSpPr>
          <p:nvPr/>
        </p:nvSpPr>
        <p:spPr bwMode="auto">
          <a:xfrm>
            <a:off x="5972938" y="4418428"/>
            <a:ext cx="384175" cy="384175"/>
          </a:xfrm>
          <a:prstGeom prst="ellipse">
            <a:avLst/>
          </a:prstGeom>
          <a:solidFill>
            <a:srgbClr val="CCECFF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7493" name="Rectangle 69"/>
          <p:cNvSpPr>
            <a:spLocks noChangeArrowheads="1"/>
          </p:cNvSpPr>
          <p:nvPr/>
        </p:nvSpPr>
        <p:spPr bwMode="auto">
          <a:xfrm>
            <a:off x="6050725" y="4440652"/>
            <a:ext cx="20037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800"/>
              <a:t>v</a:t>
            </a:r>
            <a:r>
              <a:rPr lang="de-DE" sz="1800" baseline="-25000"/>
              <a:t>4</a:t>
            </a:r>
            <a:endParaRPr lang="de-DE" baseline="-25000"/>
          </a:p>
        </p:txBody>
      </p:sp>
      <p:sp>
        <p:nvSpPr>
          <p:cNvPr id="487494" name="Oval 70"/>
          <p:cNvSpPr>
            <a:spLocks noChangeArrowheads="1"/>
          </p:cNvSpPr>
          <p:nvPr/>
        </p:nvSpPr>
        <p:spPr bwMode="auto">
          <a:xfrm>
            <a:off x="2751900" y="4418428"/>
            <a:ext cx="384175" cy="384175"/>
          </a:xfrm>
          <a:prstGeom prst="ellipse">
            <a:avLst/>
          </a:prstGeom>
          <a:solidFill>
            <a:srgbClr val="CCECFF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7495" name="Rectangle 71"/>
          <p:cNvSpPr>
            <a:spLocks noChangeArrowheads="1"/>
          </p:cNvSpPr>
          <p:nvPr/>
        </p:nvSpPr>
        <p:spPr bwMode="auto">
          <a:xfrm>
            <a:off x="2831275" y="4440652"/>
            <a:ext cx="20037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800"/>
              <a:t>v</a:t>
            </a:r>
            <a:r>
              <a:rPr lang="de-DE" sz="1800" baseline="-25000"/>
              <a:t>0</a:t>
            </a:r>
            <a:endParaRPr lang="de-DE" baseline="-25000"/>
          </a:p>
        </p:txBody>
      </p:sp>
      <p:sp>
        <p:nvSpPr>
          <p:cNvPr id="487496" name="Oval 72"/>
          <p:cNvSpPr>
            <a:spLocks noChangeArrowheads="1"/>
          </p:cNvSpPr>
          <p:nvPr/>
        </p:nvSpPr>
        <p:spPr bwMode="auto">
          <a:xfrm>
            <a:off x="3774251" y="3680241"/>
            <a:ext cx="369887" cy="384175"/>
          </a:xfrm>
          <a:prstGeom prst="ellipse">
            <a:avLst/>
          </a:prstGeom>
          <a:solidFill>
            <a:srgbClr val="CCECFF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7497" name="Rectangle 73"/>
          <p:cNvSpPr>
            <a:spLocks noChangeArrowheads="1"/>
          </p:cNvSpPr>
          <p:nvPr/>
        </p:nvSpPr>
        <p:spPr bwMode="auto">
          <a:xfrm>
            <a:off x="3852037" y="3702466"/>
            <a:ext cx="20037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800"/>
              <a:t>v</a:t>
            </a:r>
            <a:r>
              <a:rPr lang="de-DE" sz="1800" baseline="-25000"/>
              <a:t>1</a:t>
            </a:r>
            <a:endParaRPr lang="de-DE" baseline="-25000"/>
          </a:p>
        </p:txBody>
      </p:sp>
      <p:sp>
        <p:nvSpPr>
          <p:cNvPr id="487498" name="Oval 74"/>
          <p:cNvSpPr>
            <a:spLocks noChangeArrowheads="1"/>
          </p:cNvSpPr>
          <p:nvPr/>
        </p:nvSpPr>
        <p:spPr bwMode="auto">
          <a:xfrm>
            <a:off x="3774251" y="5042316"/>
            <a:ext cx="369887" cy="369887"/>
          </a:xfrm>
          <a:prstGeom prst="ellipse">
            <a:avLst/>
          </a:prstGeom>
          <a:solidFill>
            <a:srgbClr val="CCECFF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7499" name="Rectangle 75"/>
          <p:cNvSpPr>
            <a:spLocks noChangeArrowheads="1"/>
          </p:cNvSpPr>
          <p:nvPr/>
        </p:nvSpPr>
        <p:spPr bwMode="auto">
          <a:xfrm>
            <a:off x="3852037" y="5050252"/>
            <a:ext cx="20037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800"/>
              <a:t>v</a:t>
            </a:r>
            <a:r>
              <a:rPr lang="de-DE" sz="1800" baseline="-25000"/>
              <a:t>2</a:t>
            </a:r>
            <a:endParaRPr lang="de-DE" baseline="-25000"/>
          </a:p>
        </p:txBody>
      </p:sp>
      <p:sp>
        <p:nvSpPr>
          <p:cNvPr id="487500" name="Oval 76"/>
          <p:cNvSpPr>
            <a:spLocks noChangeArrowheads="1"/>
          </p:cNvSpPr>
          <p:nvPr/>
        </p:nvSpPr>
        <p:spPr bwMode="auto">
          <a:xfrm>
            <a:off x="4964876" y="3680241"/>
            <a:ext cx="371475" cy="384175"/>
          </a:xfrm>
          <a:prstGeom prst="ellipse">
            <a:avLst/>
          </a:prstGeom>
          <a:solidFill>
            <a:srgbClr val="CCECFF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7501" name="Rectangle 77"/>
          <p:cNvSpPr>
            <a:spLocks noChangeArrowheads="1"/>
          </p:cNvSpPr>
          <p:nvPr/>
        </p:nvSpPr>
        <p:spPr bwMode="auto">
          <a:xfrm>
            <a:off x="5044250" y="3702466"/>
            <a:ext cx="20037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800"/>
              <a:t>v</a:t>
            </a:r>
            <a:r>
              <a:rPr lang="de-DE" sz="1800" baseline="-25000"/>
              <a:t>3</a:t>
            </a:r>
            <a:endParaRPr lang="de-DE" baseline="-25000"/>
          </a:p>
        </p:txBody>
      </p:sp>
      <p:sp>
        <p:nvSpPr>
          <p:cNvPr id="487502" name="Oval 78"/>
          <p:cNvSpPr>
            <a:spLocks noChangeArrowheads="1"/>
          </p:cNvSpPr>
          <p:nvPr/>
        </p:nvSpPr>
        <p:spPr bwMode="auto">
          <a:xfrm>
            <a:off x="4964876" y="5042316"/>
            <a:ext cx="371475" cy="369887"/>
          </a:xfrm>
          <a:prstGeom prst="ellipse">
            <a:avLst/>
          </a:prstGeom>
          <a:solidFill>
            <a:srgbClr val="CCECFF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7503" name="Rectangle 79"/>
          <p:cNvSpPr>
            <a:spLocks noChangeArrowheads="1"/>
          </p:cNvSpPr>
          <p:nvPr/>
        </p:nvSpPr>
        <p:spPr bwMode="auto">
          <a:xfrm>
            <a:off x="5044250" y="5050252"/>
            <a:ext cx="20037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800"/>
              <a:t>v</a:t>
            </a:r>
            <a:r>
              <a:rPr lang="de-DE" sz="1800" baseline="-25000"/>
              <a:t>5</a:t>
            </a:r>
            <a:endParaRPr lang="de-DE" baseline="-25000"/>
          </a:p>
        </p:txBody>
      </p:sp>
      <p:sp>
        <p:nvSpPr>
          <p:cNvPr id="487504" name="Rectangle 80"/>
          <p:cNvSpPr>
            <a:spLocks noChangeArrowheads="1"/>
          </p:cNvSpPr>
          <p:nvPr/>
        </p:nvSpPr>
        <p:spPr bwMode="auto">
          <a:xfrm>
            <a:off x="3256725" y="3986628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7</a:t>
            </a:r>
            <a:endParaRPr lang="de-DE" dirty="0"/>
          </a:p>
        </p:txBody>
      </p:sp>
      <p:sp>
        <p:nvSpPr>
          <p:cNvPr id="487505" name="Rectangle 81"/>
          <p:cNvSpPr>
            <a:spLocks noChangeArrowheads="1"/>
          </p:cNvSpPr>
          <p:nvPr/>
        </p:nvSpPr>
        <p:spPr bwMode="auto">
          <a:xfrm>
            <a:off x="4461638" y="3596103"/>
            <a:ext cx="11381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600"/>
              <a:t>1</a:t>
            </a:r>
            <a:endParaRPr lang="de-DE"/>
          </a:p>
        </p:txBody>
      </p:sp>
      <p:sp>
        <p:nvSpPr>
          <p:cNvPr id="487506" name="Rectangle 82"/>
          <p:cNvSpPr>
            <a:spLocks noChangeArrowheads="1"/>
          </p:cNvSpPr>
          <p:nvPr/>
        </p:nvSpPr>
        <p:spPr bwMode="auto">
          <a:xfrm>
            <a:off x="5682425" y="3972341"/>
            <a:ext cx="11381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600"/>
              <a:t>6</a:t>
            </a:r>
            <a:endParaRPr lang="de-DE"/>
          </a:p>
        </p:txBody>
      </p:sp>
      <p:sp>
        <p:nvSpPr>
          <p:cNvPr id="487507" name="Rectangle 83"/>
          <p:cNvSpPr>
            <a:spLocks noChangeArrowheads="1"/>
          </p:cNvSpPr>
          <p:nvPr/>
        </p:nvSpPr>
        <p:spPr bwMode="auto">
          <a:xfrm>
            <a:off x="5758625" y="4891503"/>
            <a:ext cx="11381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600"/>
              <a:t>2</a:t>
            </a:r>
            <a:endParaRPr lang="de-DE"/>
          </a:p>
        </p:txBody>
      </p:sp>
      <p:sp>
        <p:nvSpPr>
          <p:cNvPr id="487508" name="Rectangle 84"/>
          <p:cNvSpPr>
            <a:spLocks noChangeArrowheads="1"/>
          </p:cNvSpPr>
          <p:nvPr/>
        </p:nvSpPr>
        <p:spPr bwMode="auto">
          <a:xfrm>
            <a:off x="5029962" y="4581941"/>
            <a:ext cx="11381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600"/>
              <a:t>7</a:t>
            </a:r>
            <a:endParaRPr lang="de-DE"/>
          </a:p>
        </p:txBody>
      </p:sp>
      <p:sp>
        <p:nvSpPr>
          <p:cNvPr id="487509" name="Rectangle 85"/>
          <p:cNvSpPr>
            <a:spLocks noChangeArrowheads="1"/>
          </p:cNvSpPr>
          <p:nvPr/>
        </p:nvSpPr>
        <p:spPr bwMode="auto">
          <a:xfrm>
            <a:off x="4390199" y="4315241"/>
            <a:ext cx="11381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600"/>
              <a:t>5</a:t>
            </a:r>
            <a:endParaRPr lang="de-DE"/>
          </a:p>
        </p:txBody>
      </p:sp>
      <p:sp>
        <p:nvSpPr>
          <p:cNvPr id="487510" name="Rectangle 86"/>
          <p:cNvSpPr>
            <a:spLocks noChangeArrowheads="1"/>
          </p:cNvSpPr>
          <p:nvPr/>
        </p:nvSpPr>
        <p:spPr bwMode="auto">
          <a:xfrm>
            <a:off x="4534662" y="4962941"/>
            <a:ext cx="11381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600"/>
              <a:t>5</a:t>
            </a:r>
            <a:endParaRPr lang="de-DE"/>
          </a:p>
        </p:txBody>
      </p:sp>
      <p:sp>
        <p:nvSpPr>
          <p:cNvPr id="487511" name="Rectangle 87"/>
          <p:cNvSpPr>
            <a:spLocks noChangeArrowheads="1"/>
          </p:cNvSpPr>
          <p:nvPr/>
        </p:nvSpPr>
        <p:spPr bwMode="auto">
          <a:xfrm>
            <a:off x="3755200" y="4399378"/>
            <a:ext cx="11381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600"/>
              <a:t>2</a:t>
            </a:r>
            <a:endParaRPr lang="de-DE"/>
          </a:p>
        </p:txBody>
      </p:sp>
      <p:sp>
        <p:nvSpPr>
          <p:cNvPr id="487512" name="Rectangle 88"/>
          <p:cNvSpPr>
            <a:spLocks noChangeArrowheads="1"/>
          </p:cNvSpPr>
          <p:nvPr/>
        </p:nvSpPr>
        <p:spPr bwMode="auto">
          <a:xfrm>
            <a:off x="4064762" y="4426366"/>
            <a:ext cx="11381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600"/>
              <a:t>2</a:t>
            </a:r>
            <a:endParaRPr lang="de-DE"/>
          </a:p>
        </p:txBody>
      </p:sp>
      <p:sp>
        <p:nvSpPr>
          <p:cNvPr id="487513" name="Rectangle 89"/>
          <p:cNvSpPr>
            <a:spLocks noChangeArrowheads="1"/>
          </p:cNvSpPr>
          <p:nvPr/>
        </p:nvSpPr>
        <p:spPr bwMode="auto">
          <a:xfrm>
            <a:off x="3170999" y="4923253"/>
            <a:ext cx="11381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600"/>
              <a:t>7</a:t>
            </a:r>
            <a:endParaRPr lang="de-DE"/>
          </a:p>
        </p:txBody>
      </p:sp>
      <p:sp>
        <p:nvSpPr>
          <p:cNvPr id="487514" name="Rectangle 90"/>
          <p:cNvSpPr>
            <a:spLocks noChangeArrowheads="1"/>
          </p:cNvSpPr>
          <p:nvPr/>
        </p:nvSpPr>
        <p:spPr bwMode="auto">
          <a:xfrm>
            <a:off x="4461638" y="3883441"/>
            <a:ext cx="21236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600"/>
              <a:t>11</a:t>
            </a:r>
            <a:endParaRPr lang="de-DE"/>
          </a:p>
        </p:txBody>
      </p:sp>
      <p:sp>
        <p:nvSpPr>
          <p:cNvPr id="487515" name="Rectangle 91"/>
          <p:cNvSpPr>
            <a:spLocks noChangeArrowheads="1"/>
          </p:cNvSpPr>
          <p:nvPr/>
        </p:nvSpPr>
        <p:spPr bwMode="auto">
          <a:xfrm>
            <a:off x="4717225" y="4497803"/>
            <a:ext cx="11381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600"/>
              <a:t>4</a:t>
            </a:r>
            <a:endParaRPr lang="de-DE"/>
          </a:p>
        </p:txBody>
      </p:sp>
      <p:sp>
        <p:nvSpPr>
          <p:cNvPr id="487516" name="Rectangle 92"/>
          <p:cNvSpPr>
            <a:spLocks noChangeArrowheads="1"/>
          </p:cNvSpPr>
          <p:nvPr/>
        </p:nvSpPr>
        <p:spPr bwMode="auto">
          <a:xfrm>
            <a:off x="3483737" y="4297778"/>
            <a:ext cx="11381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600"/>
              <a:t>9</a:t>
            </a:r>
            <a:endParaRPr lang="de-DE"/>
          </a:p>
        </p:txBody>
      </p:sp>
      <p:sp>
        <p:nvSpPr>
          <p:cNvPr id="487517" name="Rectangle 93"/>
          <p:cNvSpPr>
            <a:spLocks noChangeArrowheads="1"/>
          </p:cNvSpPr>
          <p:nvPr/>
        </p:nvSpPr>
        <p:spPr bwMode="auto">
          <a:xfrm>
            <a:off x="3526599" y="4739103"/>
            <a:ext cx="11381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600"/>
              <a:t>6</a:t>
            </a:r>
            <a:endParaRPr lang="de-DE"/>
          </a:p>
        </p:txBody>
      </p:sp>
      <p:sp>
        <p:nvSpPr>
          <p:cNvPr id="487518" name="Rectangle 94"/>
          <p:cNvSpPr>
            <a:spLocks noChangeArrowheads="1"/>
          </p:cNvSpPr>
          <p:nvPr/>
        </p:nvSpPr>
        <p:spPr bwMode="auto">
          <a:xfrm>
            <a:off x="4675950" y="5277266"/>
            <a:ext cx="11381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600"/>
              <a:t>9</a:t>
            </a:r>
            <a:endParaRPr lang="de-DE"/>
          </a:p>
        </p:txBody>
      </p:sp>
      <p:sp>
        <p:nvSpPr>
          <p:cNvPr id="487519" name="Rectangle 95"/>
          <p:cNvSpPr>
            <a:spLocks noChangeArrowheads="1"/>
          </p:cNvSpPr>
          <p:nvPr/>
        </p:nvSpPr>
        <p:spPr bwMode="auto">
          <a:xfrm>
            <a:off x="5398262" y="4675603"/>
            <a:ext cx="11381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600"/>
              <a:t>2</a:t>
            </a:r>
            <a:endParaRPr lang="de-DE"/>
          </a:p>
        </p:txBody>
      </p:sp>
      <p:sp>
        <p:nvSpPr>
          <p:cNvPr id="487520" name="Rectangle 96"/>
          <p:cNvSpPr>
            <a:spLocks noChangeArrowheads="1"/>
          </p:cNvSpPr>
          <p:nvPr/>
        </p:nvSpPr>
        <p:spPr bwMode="auto">
          <a:xfrm>
            <a:off x="5526850" y="4326353"/>
            <a:ext cx="22762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600"/>
              <a:t>14</a:t>
            </a:r>
            <a:endParaRPr lang="de-DE"/>
          </a:p>
        </p:txBody>
      </p:sp>
      <p:cxnSp>
        <p:nvCxnSpPr>
          <p:cNvPr id="487521" name="AutoShape 97"/>
          <p:cNvCxnSpPr>
            <a:cxnSpLocks noChangeShapeType="1"/>
          </p:cNvCxnSpPr>
          <p:nvPr/>
        </p:nvCxnSpPr>
        <p:spPr bwMode="auto">
          <a:xfrm flipV="1">
            <a:off x="3069400" y="3872328"/>
            <a:ext cx="728662" cy="625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487522" name="AutoShape 98"/>
          <p:cNvCxnSpPr>
            <a:cxnSpLocks noChangeShapeType="1"/>
          </p:cNvCxnSpPr>
          <p:nvPr/>
        </p:nvCxnSpPr>
        <p:spPr bwMode="auto">
          <a:xfrm flipH="1">
            <a:off x="3140837" y="3981864"/>
            <a:ext cx="693738" cy="5762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sp>
        <p:nvSpPr>
          <p:cNvPr id="487523" name="Line 99"/>
          <p:cNvSpPr>
            <a:spLocks noChangeShapeType="1"/>
          </p:cNvSpPr>
          <p:nvPr/>
        </p:nvSpPr>
        <p:spPr bwMode="auto">
          <a:xfrm flipV="1">
            <a:off x="4150488" y="4048539"/>
            <a:ext cx="906463" cy="1111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7524" name="Line 100"/>
          <p:cNvSpPr>
            <a:spLocks noChangeShapeType="1"/>
          </p:cNvSpPr>
          <p:nvPr/>
        </p:nvSpPr>
        <p:spPr bwMode="auto">
          <a:xfrm flipH="1">
            <a:off x="4079050" y="3970753"/>
            <a:ext cx="901700" cy="1127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7525" name="Line 101"/>
          <p:cNvSpPr>
            <a:spLocks noChangeShapeType="1"/>
          </p:cNvSpPr>
          <p:nvPr/>
        </p:nvSpPr>
        <p:spPr bwMode="auto">
          <a:xfrm>
            <a:off x="4148900" y="3818351"/>
            <a:ext cx="8302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7526" name="Line 102"/>
          <p:cNvSpPr>
            <a:spLocks noChangeShapeType="1"/>
          </p:cNvSpPr>
          <p:nvPr/>
        </p:nvSpPr>
        <p:spPr bwMode="auto">
          <a:xfrm flipH="1">
            <a:off x="4129850" y="3924714"/>
            <a:ext cx="8509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7527" name="Line 103"/>
          <p:cNvSpPr>
            <a:spLocks noChangeShapeType="1"/>
          </p:cNvSpPr>
          <p:nvPr/>
        </p:nvSpPr>
        <p:spPr bwMode="auto">
          <a:xfrm>
            <a:off x="3120200" y="4691478"/>
            <a:ext cx="693737" cy="415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7528" name="Line 104"/>
          <p:cNvSpPr>
            <a:spLocks noChangeShapeType="1"/>
          </p:cNvSpPr>
          <p:nvPr/>
        </p:nvSpPr>
        <p:spPr bwMode="auto">
          <a:xfrm flipH="1" flipV="1">
            <a:off x="3082100" y="4772441"/>
            <a:ext cx="665162" cy="396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7529" name="Line 105"/>
          <p:cNvSpPr>
            <a:spLocks noChangeShapeType="1"/>
          </p:cNvSpPr>
          <p:nvPr/>
        </p:nvSpPr>
        <p:spPr bwMode="auto">
          <a:xfrm>
            <a:off x="4155251" y="5172489"/>
            <a:ext cx="8302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7530" name="Line 106"/>
          <p:cNvSpPr>
            <a:spLocks noChangeShapeType="1"/>
          </p:cNvSpPr>
          <p:nvPr/>
        </p:nvSpPr>
        <p:spPr bwMode="auto">
          <a:xfrm flipH="1">
            <a:off x="4136200" y="5278851"/>
            <a:ext cx="8509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7531" name="Line 107"/>
          <p:cNvSpPr>
            <a:spLocks noChangeShapeType="1"/>
          </p:cNvSpPr>
          <p:nvPr/>
        </p:nvSpPr>
        <p:spPr bwMode="auto">
          <a:xfrm>
            <a:off x="5336350" y="3927889"/>
            <a:ext cx="760412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7532" name="Line 108"/>
          <p:cNvSpPr>
            <a:spLocks noChangeShapeType="1"/>
          </p:cNvSpPr>
          <p:nvPr/>
        </p:nvSpPr>
        <p:spPr bwMode="auto">
          <a:xfrm flipH="1" flipV="1">
            <a:off x="5291900" y="4005678"/>
            <a:ext cx="728662" cy="447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487533" name="AutoShape 109"/>
          <p:cNvCxnSpPr>
            <a:cxnSpLocks noChangeShapeType="1"/>
            <a:stCxn id="487500" idx="4"/>
            <a:endCxn id="487502" idx="0"/>
          </p:cNvCxnSpPr>
          <p:nvPr/>
        </p:nvCxnSpPr>
        <p:spPr bwMode="auto">
          <a:xfrm>
            <a:off x="5150612" y="4070764"/>
            <a:ext cx="0" cy="965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sp>
        <p:nvSpPr>
          <p:cNvPr id="487534" name="Line 110"/>
          <p:cNvSpPr>
            <a:spLocks noChangeShapeType="1"/>
          </p:cNvSpPr>
          <p:nvPr/>
        </p:nvSpPr>
        <p:spPr bwMode="auto">
          <a:xfrm>
            <a:off x="3906013" y="4075526"/>
            <a:ext cx="4763" cy="9604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7535" name="Line 111"/>
          <p:cNvSpPr>
            <a:spLocks noChangeShapeType="1"/>
          </p:cNvSpPr>
          <p:nvPr/>
        </p:nvSpPr>
        <p:spPr bwMode="auto">
          <a:xfrm flipV="1">
            <a:off x="4015550" y="4080291"/>
            <a:ext cx="0" cy="936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7537" name="Text Box 113"/>
          <p:cNvSpPr txBox="1">
            <a:spLocks noChangeArrowheads="1"/>
          </p:cNvSpPr>
          <p:nvPr/>
        </p:nvSpPr>
        <p:spPr bwMode="auto">
          <a:xfrm>
            <a:off x="1368543" y="5572152"/>
            <a:ext cx="755046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de-DE" sz="1800" dirty="0"/>
              <a:t>Restflussgraph </a:t>
            </a:r>
            <a:r>
              <a:rPr lang="de-DE" sz="1800" i="1" dirty="0" err="1"/>
              <a:t>G</a:t>
            </a:r>
            <a:r>
              <a:rPr lang="de-DE" sz="1800" i="1" baseline="-25000" dirty="0" err="1"/>
              <a:t>f</a:t>
            </a:r>
            <a:r>
              <a:rPr lang="de-DE" sz="1800" baseline="-25000" dirty="0"/>
              <a:t>  </a:t>
            </a:r>
            <a:r>
              <a:rPr lang="de-DE" sz="1800" dirty="0"/>
              <a:t>mit Flussvergrößerungspfad der Restkapazität </a:t>
            </a:r>
            <a:r>
              <a:rPr lang="de-DE" sz="1800" i="1" dirty="0" err="1"/>
              <a:t>c</a:t>
            </a:r>
            <a:r>
              <a:rPr lang="de-DE" sz="1800" i="1" baseline="-25000" dirty="0" err="1"/>
              <a:t>f</a:t>
            </a:r>
            <a:r>
              <a:rPr lang="de-DE" sz="1800" baseline="-25000" dirty="0"/>
              <a:t> </a:t>
            </a:r>
            <a:r>
              <a:rPr lang="de-DE" sz="1800" dirty="0"/>
              <a:t>= 4 .</a:t>
            </a:r>
          </a:p>
          <a:p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47908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</a:t>
            </a:r>
            <a:r>
              <a:rPr lang="de-DE" dirty="0" err="1" smtClean="0"/>
              <a:t>Ford-Fulkerson-Algorithmus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4884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450849" y="1356843"/>
            <a:ext cx="9411607" cy="53213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GB" sz="1800" dirty="0" smtClean="0">
                <a:latin typeface="Courier" pitchFamily="49" charset="0"/>
                <a:cs typeface="Monaco"/>
              </a:rPr>
              <a:t>void </a:t>
            </a:r>
            <a:r>
              <a:rPr lang="en-GB" sz="1800" dirty="0" err="1" smtClean="0">
                <a:latin typeface="Courier" pitchFamily="49" charset="0"/>
                <a:cs typeface="Monaco"/>
              </a:rPr>
              <a:t>maxflow</a:t>
            </a:r>
            <a:r>
              <a:rPr lang="en-GB" sz="1800" dirty="0" smtClean="0">
                <a:latin typeface="Courier" pitchFamily="49" charset="0"/>
                <a:cs typeface="Monaco"/>
              </a:rPr>
              <a:t>(</a:t>
            </a:r>
            <a:r>
              <a:rPr lang="en-GB" sz="1800" dirty="0" err="1" smtClean="0">
                <a:latin typeface="Courier" pitchFamily="49" charset="0"/>
                <a:cs typeface="Monaco"/>
              </a:rPr>
              <a:t>V,E,s,t,f</a:t>
            </a:r>
            <a:r>
              <a:rPr lang="en-GB" sz="1800" dirty="0" smtClean="0">
                <a:latin typeface="Courier" pitchFamily="49" charset="0"/>
                <a:cs typeface="Monaco"/>
              </a:rPr>
              <a:t>) {</a:t>
            </a:r>
          </a:p>
          <a:p>
            <a:pPr>
              <a:buFont typeface="+mj-lt"/>
              <a:buAutoNum type="arabicPeriod"/>
            </a:pPr>
            <a:r>
              <a:rPr lang="en-GB" sz="1800" dirty="0">
                <a:latin typeface="Courier" pitchFamily="49" charset="0"/>
                <a:cs typeface="Monaco"/>
              </a:rPr>
              <a:t> </a:t>
            </a:r>
            <a:r>
              <a:rPr lang="en-GB" sz="1800" dirty="0" smtClean="0">
                <a:latin typeface="Courier" pitchFamily="49" charset="0"/>
                <a:cs typeface="Monaco"/>
              </a:rPr>
              <a:t>     for (each edge (</a:t>
            </a:r>
            <a:r>
              <a:rPr lang="en-GB" sz="1800" dirty="0" err="1" smtClean="0">
                <a:latin typeface="Courier" pitchFamily="49" charset="0"/>
                <a:cs typeface="Monaco"/>
              </a:rPr>
              <a:t>u,v</a:t>
            </a:r>
            <a:r>
              <a:rPr lang="en-GB" sz="1800" dirty="0" smtClean="0">
                <a:latin typeface="Courier" pitchFamily="49" charset="0"/>
                <a:cs typeface="Monaco"/>
              </a:rPr>
              <a:t>) </a:t>
            </a:r>
            <a:r>
              <a:rPr lang="en-GB" sz="1800" dirty="0" smtClean="0">
                <a:latin typeface="Courier" pitchFamily="49" charset="0"/>
                <a:cs typeface="Monaco"/>
                <a:sym typeface="Symbol" charset="2"/>
              </a:rPr>
              <a:t></a:t>
            </a:r>
            <a:r>
              <a:rPr lang="en-GB" sz="1800" dirty="0" smtClean="0">
                <a:latin typeface="Courier" pitchFamily="49" charset="0"/>
                <a:cs typeface="Monaco"/>
              </a:rPr>
              <a:t> E)</a:t>
            </a:r>
          </a:p>
          <a:p>
            <a:pPr>
              <a:buFont typeface="+mj-lt"/>
              <a:buAutoNum type="arabicPeriod"/>
            </a:pPr>
            <a:r>
              <a:rPr lang="en-GB" sz="1800" dirty="0" smtClean="0">
                <a:latin typeface="Courier" pitchFamily="49" charset="0"/>
                <a:cs typeface="Monaco"/>
              </a:rPr>
              <a:t>         f[</a:t>
            </a:r>
            <a:r>
              <a:rPr lang="en-GB" sz="1800" dirty="0" err="1" smtClean="0">
                <a:latin typeface="Courier" pitchFamily="49" charset="0"/>
                <a:cs typeface="Monaco"/>
              </a:rPr>
              <a:t>u,v</a:t>
            </a:r>
            <a:r>
              <a:rPr lang="en-GB" sz="1800" dirty="0" smtClean="0">
                <a:latin typeface="Courier" pitchFamily="49" charset="0"/>
                <a:cs typeface="Monaco"/>
              </a:rPr>
              <a:t>]</a:t>
            </a:r>
            <a:r>
              <a:rPr lang="de-DE" sz="1800" dirty="0" smtClean="0">
                <a:latin typeface="Courier" pitchFamily="49" charset="0"/>
                <a:cs typeface="Monaco"/>
              </a:rPr>
              <a:t>=</a:t>
            </a:r>
            <a:r>
              <a:rPr lang="en-GB" sz="1800" dirty="0" smtClean="0">
                <a:latin typeface="Courier" pitchFamily="49" charset="0"/>
                <a:cs typeface="Monaco"/>
              </a:rPr>
              <a:t> f[</a:t>
            </a:r>
            <a:r>
              <a:rPr lang="en-GB" sz="1800" dirty="0" err="1" smtClean="0">
                <a:latin typeface="Courier" pitchFamily="49" charset="0"/>
                <a:cs typeface="Monaco"/>
              </a:rPr>
              <a:t>v,u</a:t>
            </a:r>
            <a:r>
              <a:rPr lang="en-GB" sz="1800" dirty="0" smtClean="0">
                <a:latin typeface="Courier" pitchFamily="49" charset="0"/>
                <a:cs typeface="Monaco"/>
              </a:rPr>
              <a:t>] = 0   // initialization</a:t>
            </a:r>
          </a:p>
          <a:p>
            <a:pPr>
              <a:buFont typeface="+mj-lt"/>
              <a:buAutoNum type="arabicPeriod"/>
            </a:pPr>
            <a:endParaRPr lang="en-GB" sz="1800" dirty="0" smtClean="0">
              <a:latin typeface="Courier" pitchFamily="49" charset="0"/>
              <a:cs typeface="Monaco"/>
            </a:endParaRPr>
          </a:p>
          <a:p>
            <a:pPr>
              <a:buFont typeface="+mj-lt"/>
              <a:buAutoNum type="arabicPeriod"/>
            </a:pPr>
            <a:r>
              <a:rPr lang="en-GB" sz="1800" dirty="0" smtClean="0">
                <a:latin typeface="Courier" pitchFamily="49" charset="0"/>
                <a:cs typeface="Monaco"/>
              </a:rPr>
              <a:t>      // while there are augmenting paths from </a:t>
            </a:r>
          </a:p>
          <a:p>
            <a:pPr>
              <a:buFont typeface="+mj-lt"/>
              <a:buAutoNum type="arabicPeriod"/>
            </a:pPr>
            <a:r>
              <a:rPr lang="en-GB" sz="1800" dirty="0">
                <a:latin typeface="Courier" pitchFamily="49" charset="0"/>
                <a:cs typeface="Monaco"/>
              </a:rPr>
              <a:t> </a:t>
            </a:r>
            <a:r>
              <a:rPr lang="en-GB" sz="1800" dirty="0" smtClean="0">
                <a:latin typeface="Courier" pitchFamily="49" charset="0"/>
                <a:cs typeface="Monaco"/>
              </a:rPr>
              <a:t>     // </a:t>
            </a:r>
            <a:r>
              <a:rPr lang="en-GB" sz="1800" dirty="0">
                <a:latin typeface="Courier" pitchFamily="49" charset="0"/>
                <a:cs typeface="Monaco"/>
              </a:rPr>
              <a:t>source to </a:t>
            </a:r>
            <a:r>
              <a:rPr lang="en-GB" sz="1800" dirty="0" smtClean="0">
                <a:latin typeface="Courier" pitchFamily="49" charset="0"/>
                <a:cs typeface="Monaco"/>
              </a:rPr>
              <a:t>sink in the residual graph </a:t>
            </a:r>
            <a:r>
              <a:rPr lang="en-GB" sz="1800" dirty="0" err="1" smtClean="0">
                <a:latin typeface="Courier" pitchFamily="49" charset="0"/>
                <a:cs typeface="Monaco"/>
              </a:rPr>
              <a:t>Gf</a:t>
            </a:r>
            <a:endParaRPr lang="en-GB" sz="1800" dirty="0" smtClean="0">
              <a:latin typeface="Courier" pitchFamily="49" charset="0"/>
              <a:cs typeface="Monaco"/>
            </a:endParaRPr>
          </a:p>
          <a:p>
            <a:pPr>
              <a:buFont typeface="+mj-lt"/>
              <a:buAutoNum type="arabicPeriod"/>
            </a:pPr>
            <a:r>
              <a:rPr lang="en-GB" sz="1800" dirty="0" smtClean="0">
                <a:latin typeface="Courier" pitchFamily="49" charset="0"/>
                <a:cs typeface="Monaco"/>
              </a:rPr>
              <a:t>      while (</a:t>
            </a:r>
            <a:r>
              <a:rPr lang="en-GB" sz="1800" dirty="0" err="1" smtClean="0">
                <a:latin typeface="Courier" pitchFamily="49" charset="0"/>
                <a:cs typeface="Monaco"/>
                <a:sym typeface="Symbol" charset="2"/>
              </a:rPr>
              <a:t>find</a:t>
            </a:r>
            <a:r>
              <a:rPr lang="en-GB" sz="1800" dirty="0" err="1" smtClean="0">
                <a:latin typeface="Courier" pitchFamily="49" charset="0"/>
                <a:cs typeface="Monaco"/>
              </a:rPr>
              <a:t>path</a:t>
            </a:r>
            <a:r>
              <a:rPr lang="en-GB" sz="1800" dirty="0" smtClean="0">
                <a:latin typeface="Courier" pitchFamily="49" charset="0"/>
                <a:cs typeface="Monaco"/>
              </a:rPr>
              <a:t> p from s to t in </a:t>
            </a:r>
            <a:r>
              <a:rPr lang="en-GB" sz="1800" dirty="0" err="1" smtClean="0">
                <a:latin typeface="Courier" pitchFamily="49" charset="0"/>
                <a:cs typeface="Monaco"/>
              </a:rPr>
              <a:t>Gf</a:t>
            </a:r>
            <a:r>
              <a:rPr lang="en-GB" sz="1800" dirty="0" smtClean="0">
                <a:latin typeface="Courier" pitchFamily="49" charset="0"/>
                <a:cs typeface="Monaco"/>
              </a:rPr>
              <a:t>) {</a:t>
            </a:r>
          </a:p>
          <a:p>
            <a:pPr>
              <a:buFont typeface="+mj-lt"/>
              <a:buAutoNum type="arabicPeriod"/>
            </a:pPr>
            <a:r>
              <a:rPr lang="en-GB" sz="1800" dirty="0" smtClean="0">
                <a:latin typeface="Courier" pitchFamily="49" charset="0"/>
                <a:cs typeface="Monaco"/>
              </a:rPr>
              <a:t>            </a:t>
            </a:r>
            <a:r>
              <a:rPr lang="en-GB" sz="1800" dirty="0" err="1" smtClean="0">
                <a:latin typeface="Courier" pitchFamily="49" charset="0"/>
                <a:cs typeface="Monaco"/>
              </a:rPr>
              <a:t>cf</a:t>
            </a:r>
            <a:r>
              <a:rPr lang="en-GB" sz="1800" dirty="0" smtClean="0">
                <a:latin typeface="Courier" pitchFamily="49" charset="0"/>
                <a:cs typeface="Monaco"/>
              </a:rPr>
              <a:t>(p)= min{</a:t>
            </a:r>
            <a:r>
              <a:rPr lang="en-GB" sz="1800" dirty="0" err="1" smtClean="0">
                <a:latin typeface="Courier" pitchFamily="49" charset="0"/>
                <a:cs typeface="Monaco"/>
              </a:rPr>
              <a:t>cf</a:t>
            </a:r>
            <a:r>
              <a:rPr lang="en-GB" sz="1800" dirty="0" smtClean="0">
                <a:latin typeface="Courier" pitchFamily="49" charset="0"/>
                <a:cs typeface="Monaco"/>
              </a:rPr>
              <a:t>(</a:t>
            </a:r>
            <a:r>
              <a:rPr lang="en-GB" sz="1800" dirty="0" err="1" smtClean="0">
                <a:latin typeface="Courier" pitchFamily="49" charset="0"/>
                <a:cs typeface="Monaco"/>
              </a:rPr>
              <a:t>u,v</a:t>
            </a:r>
            <a:r>
              <a:rPr lang="en-GB" sz="1800" dirty="0" smtClean="0">
                <a:latin typeface="Courier" pitchFamily="49" charset="0"/>
                <a:cs typeface="Monaco"/>
              </a:rPr>
              <a:t>): (</a:t>
            </a:r>
            <a:r>
              <a:rPr lang="en-GB" sz="1800" dirty="0" err="1" smtClean="0">
                <a:latin typeface="Courier" pitchFamily="49" charset="0"/>
                <a:cs typeface="Monaco"/>
              </a:rPr>
              <a:t>u,v</a:t>
            </a:r>
            <a:r>
              <a:rPr lang="en-GB" sz="1800" dirty="0" smtClean="0">
                <a:latin typeface="Courier" pitchFamily="49" charset="0"/>
                <a:cs typeface="Monaco"/>
              </a:rPr>
              <a:t>) in p} // residual</a:t>
            </a:r>
          </a:p>
          <a:p>
            <a:pPr>
              <a:buFont typeface="+mj-lt"/>
              <a:buAutoNum type="arabicPeriod"/>
            </a:pPr>
            <a:r>
              <a:rPr lang="en-GB" sz="1800" dirty="0" smtClean="0">
                <a:latin typeface="Courier" pitchFamily="49" charset="0"/>
                <a:cs typeface="Monaco"/>
              </a:rPr>
              <a:t>            for </a:t>
            </a:r>
            <a:r>
              <a:rPr lang="de-DE" sz="1800" dirty="0" smtClean="0">
                <a:latin typeface="Courier" pitchFamily="49" charset="0"/>
                <a:cs typeface="Monaco"/>
              </a:rPr>
              <a:t>(</a:t>
            </a:r>
            <a:r>
              <a:rPr lang="en-GB" sz="1800" dirty="0" smtClean="0">
                <a:latin typeface="Courier" pitchFamily="49" charset="0"/>
                <a:cs typeface="Monaco"/>
              </a:rPr>
              <a:t>each edge (</a:t>
            </a:r>
            <a:r>
              <a:rPr lang="en-GB" sz="1800" dirty="0" err="1" smtClean="0">
                <a:latin typeface="Courier" pitchFamily="49" charset="0"/>
                <a:cs typeface="Monaco"/>
              </a:rPr>
              <a:t>u,v</a:t>
            </a:r>
            <a:r>
              <a:rPr lang="en-GB" sz="1800" dirty="0" smtClean="0">
                <a:latin typeface="Courier" pitchFamily="49" charset="0"/>
                <a:cs typeface="Monaco"/>
              </a:rPr>
              <a:t>) in p) {</a:t>
            </a:r>
          </a:p>
          <a:p>
            <a:pPr>
              <a:buFont typeface="+mj-lt"/>
              <a:buAutoNum type="arabicPeriod"/>
            </a:pPr>
            <a:r>
              <a:rPr lang="en-GB" sz="1800" dirty="0" smtClean="0">
                <a:latin typeface="Courier" pitchFamily="49" charset="0"/>
                <a:cs typeface="Monaco"/>
              </a:rPr>
              <a:t>               f[</a:t>
            </a:r>
            <a:r>
              <a:rPr lang="en-GB" sz="1800" dirty="0" err="1" smtClean="0">
                <a:latin typeface="Courier" pitchFamily="49" charset="0"/>
                <a:cs typeface="Monaco"/>
              </a:rPr>
              <a:t>u,v</a:t>
            </a:r>
            <a:r>
              <a:rPr lang="en-GB" sz="1800" dirty="0" smtClean="0">
                <a:latin typeface="Courier" pitchFamily="49" charset="0"/>
                <a:cs typeface="Monaco"/>
              </a:rPr>
              <a:t>]= f[</a:t>
            </a:r>
            <a:r>
              <a:rPr lang="en-GB" sz="1800" dirty="0" err="1" smtClean="0">
                <a:latin typeface="Courier" pitchFamily="49" charset="0"/>
                <a:cs typeface="Monaco"/>
              </a:rPr>
              <a:t>u,v</a:t>
            </a:r>
            <a:r>
              <a:rPr lang="en-GB" sz="1800" dirty="0" smtClean="0">
                <a:latin typeface="Courier" pitchFamily="49" charset="0"/>
                <a:cs typeface="Monaco"/>
              </a:rPr>
              <a:t>] + </a:t>
            </a:r>
            <a:r>
              <a:rPr lang="en-GB" sz="1800" dirty="0" err="1" smtClean="0">
                <a:latin typeface="Courier" pitchFamily="49" charset="0"/>
                <a:cs typeface="Monaco"/>
              </a:rPr>
              <a:t>cf</a:t>
            </a:r>
            <a:r>
              <a:rPr lang="en-GB" sz="1800" dirty="0" smtClean="0">
                <a:latin typeface="Courier" pitchFamily="49" charset="0"/>
                <a:cs typeface="Monaco"/>
              </a:rPr>
              <a:t>(p) // increase flow</a:t>
            </a:r>
          </a:p>
          <a:p>
            <a:pPr>
              <a:buFont typeface="+mj-lt"/>
              <a:buAutoNum type="arabicPeriod"/>
            </a:pPr>
            <a:r>
              <a:rPr lang="de-DE" sz="1800" dirty="0" smtClean="0">
                <a:latin typeface="Courier" pitchFamily="49" charset="0"/>
                <a:cs typeface="Monaco"/>
              </a:rPr>
              <a:t>               f[</a:t>
            </a:r>
            <a:r>
              <a:rPr lang="de-DE" sz="1800" dirty="0" err="1" smtClean="0">
                <a:latin typeface="Courier" pitchFamily="49" charset="0"/>
                <a:cs typeface="Monaco"/>
              </a:rPr>
              <a:t>v,u</a:t>
            </a:r>
            <a:r>
              <a:rPr lang="de-DE" sz="1800" dirty="0" smtClean="0">
                <a:latin typeface="Courier" pitchFamily="49" charset="0"/>
                <a:cs typeface="Monaco"/>
              </a:rPr>
              <a:t>]= - f[</a:t>
            </a:r>
            <a:r>
              <a:rPr lang="de-DE" sz="1800" dirty="0" err="1" smtClean="0">
                <a:latin typeface="Courier" pitchFamily="49" charset="0"/>
                <a:cs typeface="Monaco"/>
              </a:rPr>
              <a:t>u,v</a:t>
            </a:r>
            <a:r>
              <a:rPr lang="de-DE" sz="1800" dirty="0" smtClean="0">
                <a:latin typeface="Courier" pitchFamily="49" charset="0"/>
                <a:cs typeface="Monaco"/>
              </a:rPr>
              <a:t>]</a:t>
            </a:r>
          </a:p>
          <a:p>
            <a:pPr>
              <a:buFont typeface="+mj-lt"/>
              <a:buAutoNum type="arabicPeriod"/>
            </a:pPr>
            <a:r>
              <a:rPr lang="de-DE" sz="1800" dirty="0" smtClean="0">
                <a:latin typeface="Courier" pitchFamily="49" charset="0"/>
                <a:cs typeface="Monaco"/>
              </a:rPr>
              <a:t>            }</a:t>
            </a:r>
          </a:p>
          <a:p>
            <a:pPr>
              <a:buFont typeface="+mj-lt"/>
              <a:buAutoNum type="arabicPeriod"/>
            </a:pPr>
            <a:r>
              <a:rPr lang="de-DE" sz="1800" dirty="0" smtClean="0">
                <a:latin typeface="Courier" pitchFamily="49" charset="0"/>
                <a:cs typeface="Monaco"/>
              </a:rPr>
              <a:t>       }</a:t>
            </a:r>
          </a:p>
          <a:p>
            <a:pPr>
              <a:buFont typeface="+mj-lt"/>
              <a:buAutoNum type="arabicPeriod"/>
            </a:pPr>
            <a:r>
              <a:rPr lang="de-DE" sz="1800" dirty="0" smtClean="0">
                <a:latin typeface="Courier" pitchFamily="49" charset="0"/>
                <a:cs typeface="Monaco"/>
              </a:rPr>
              <a:t>   }	</a:t>
            </a:r>
            <a:r>
              <a:rPr lang="de-DE" sz="1800" dirty="0" smtClean="0">
                <a:latin typeface="Monaco"/>
                <a:cs typeface="Monaco"/>
              </a:rPr>
              <a:t>	</a:t>
            </a:r>
            <a:endParaRPr lang="de-DE" sz="18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15592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Beispiel</a:t>
            </a:r>
            <a:endParaRPr lang="de-DE"/>
          </a:p>
        </p:txBody>
      </p:sp>
      <p:grpSp>
        <p:nvGrpSpPr>
          <p:cNvPr id="2" name="Group 175"/>
          <p:cNvGrpSpPr>
            <a:grpSpLocks/>
          </p:cNvGrpSpPr>
          <p:nvPr/>
        </p:nvGrpSpPr>
        <p:grpSpPr bwMode="auto">
          <a:xfrm>
            <a:off x="656344" y="3677547"/>
            <a:ext cx="3478212" cy="2601913"/>
            <a:chOff x="385" y="2296"/>
            <a:chExt cx="2191" cy="1639"/>
          </a:xfrm>
        </p:grpSpPr>
        <p:sp>
          <p:nvSpPr>
            <p:cNvPr id="489568" name="Oval 96"/>
            <p:cNvSpPr>
              <a:spLocks noChangeArrowheads="1"/>
            </p:cNvSpPr>
            <p:nvPr/>
          </p:nvSpPr>
          <p:spPr bwMode="auto">
            <a:xfrm>
              <a:off x="2351" y="2973"/>
              <a:ext cx="225" cy="22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569" name="Rectangle 97"/>
            <p:cNvSpPr>
              <a:spLocks noChangeArrowheads="1"/>
            </p:cNvSpPr>
            <p:nvPr/>
          </p:nvSpPr>
          <p:spPr bwMode="auto">
            <a:xfrm>
              <a:off x="2397" y="2985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4</a:t>
              </a:r>
              <a:endParaRPr lang="de-DE" baseline="-25000"/>
            </a:p>
          </p:txBody>
        </p:sp>
        <p:sp>
          <p:nvSpPr>
            <p:cNvPr id="489570" name="Oval 98"/>
            <p:cNvSpPr>
              <a:spLocks noChangeArrowheads="1"/>
            </p:cNvSpPr>
            <p:nvPr/>
          </p:nvSpPr>
          <p:spPr bwMode="auto">
            <a:xfrm>
              <a:off x="460" y="2973"/>
              <a:ext cx="225" cy="22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571" name="Rectangle 99"/>
            <p:cNvSpPr>
              <a:spLocks noChangeArrowheads="1"/>
            </p:cNvSpPr>
            <p:nvPr/>
          </p:nvSpPr>
          <p:spPr bwMode="auto">
            <a:xfrm>
              <a:off x="506" y="2985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0</a:t>
              </a:r>
              <a:endParaRPr lang="de-DE" baseline="-25000"/>
            </a:p>
          </p:txBody>
        </p:sp>
        <p:sp>
          <p:nvSpPr>
            <p:cNvPr id="489572" name="Oval 100"/>
            <p:cNvSpPr>
              <a:spLocks noChangeArrowheads="1"/>
            </p:cNvSpPr>
            <p:nvPr/>
          </p:nvSpPr>
          <p:spPr bwMode="auto">
            <a:xfrm>
              <a:off x="1060" y="2540"/>
              <a:ext cx="217" cy="22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573" name="Rectangle 101"/>
            <p:cNvSpPr>
              <a:spLocks noChangeArrowheads="1"/>
            </p:cNvSpPr>
            <p:nvPr/>
          </p:nvSpPr>
          <p:spPr bwMode="auto">
            <a:xfrm>
              <a:off x="1106" y="2552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1</a:t>
              </a:r>
              <a:endParaRPr lang="de-DE" baseline="-25000"/>
            </a:p>
          </p:txBody>
        </p:sp>
        <p:sp>
          <p:nvSpPr>
            <p:cNvPr id="489574" name="Oval 102"/>
            <p:cNvSpPr>
              <a:spLocks noChangeArrowheads="1"/>
            </p:cNvSpPr>
            <p:nvPr/>
          </p:nvSpPr>
          <p:spPr bwMode="auto">
            <a:xfrm>
              <a:off x="1060" y="3331"/>
              <a:ext cx="217" cy="22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575" name="Rectangle 103"/>
            <p:cNvSpPr>
              <a:spLocks noChangeArrowheads="1"/>
            </p:cNvSpPr>
            <p:nvPr/>
          </p:nvSpPr>
          <p:spPr bwMode="auto">
            <a:xfrm>
              <a:off x="1106" y="3343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2</a:t>
              </a:r>
              <a:endParaRPr lang="de-DE" baseline="-25000"/>
            </a:p>
          </p:txBody>
        </p:sp>
        <p:sp>
          <p:nvSpPr>
            <p:cNvPr id="489576" name="Oval 104"/>
            <p:cNvSpPr>
              <a:spLocks noChangeArrowheads="1"/>
            </p:cNvSpPr>
            <p:nvPr/>
          </p:nvSpPr>
          <p:spPr bwMode="auto">
            <a:xfrm>
              <a:off x="1760" y="2540"/>
              <a:ext cx="216" cy="22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577" name="Rectangle 105"/>
            <p:cNvSpPr>
              <a:spLocks noChangeArrowheads="1"/>
            </p:cNvSpPr>
            <p:nvPr/>
          </p:nvSpPr>
          <p:spPr bwMode="auto">
            <a:xfrm>
              <a:off x="1806" y="2552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3</a:t>
              </a:r>
              <a:endParaRPr lang="de-DE" baseline="-25000"/>
            </a:p>
          </p:txBody>
        </p:sp>
        <p:sp>
          <p:nvSpPr>
            <p:cNvPr id="489578" name="Oval 106"/>
            <p:cNvSpPr>
              <a:spLocks noChangeArrowheads="1"/>
            </p:cNvSpPr>
            <p:nvPr/>
          </p:nvSpPr>
          <p:spPr bwMode="auto">
            <a:xfrm>
              <a:off x="1760" y="3331"/>
              <a:ext cx="216" cy="22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579" name="Rectangle 107"/>
            <p:cNvSpPr>
              <a:spLocks noChangeArrowheads="1"/>
            </p:cNvSpPr>
            <p:nvPr/>
          </p:nvSpPr>
          <p:spPr bwMode="auto">
            <a:xfrm>
              <a:off x="1806" y="3343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5</a:t>
              </a:r>
              <a:endParaRPr lang="de-DE" baseline="-25000"/>
            </a:p>
          </p:txBody>
        </p:sp>
        <p:sp>
          <p:nvSpPr>
            <p:cNvPr id="489580" name="Rectangle 108"/>
            <p:cNvSpPr>
              <a:spLocks noChangeArrowheads="1"/>
            </p:cNvSpPr>
            <p:nvPr/>
          </p:nvSpPr>
          <p:spPr bwMode="auto">
            <a:xfrm>
              <a:off x="625" y="2700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0</a:t>
              </a:r>
              <a:endParaRPr lang="de-DE"/>
            </a:p>
          </p:txBody>
        </p:sp>
        <p:sp>
          <p:nvSpPr>
            <p:cNvPr id="489581" name="Rectangle 109"/>
            <p:cNvSpPr>
              <a:spLocks noChangeArrowheads="1"/>
            </p:cNvSpPr>
            <p:nvPr/>
          </p:nvSpPr>
          <p:spPr bwMode="auto">
            <a:xfrm>
              <a:off x="683" y="2700"/>
              <a:ext cx="169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/16</a:t>
              </a:r>
              <a:endParaRPr lang="de-DE"/>
            </a:p>
          </p:txBody>
        </p:sp>
        <p:sp>
          <p:nvSpPr>
            <p:cNvPr id="489582" name="Rectangle 110"/>
            <p:cNvSpPr>
              <a:spLocks noChangeArrowheads="1"/>
            </p:cNvSpPr>
            <p:nvPr/>
          </p:nvSpPr>
          <p:spPr bwMode="auto">
            <a:xfrm>
              <a:off x="1381" y="2519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0</a:t>
              </a:r>
              <a:endParaRPr lang="de-DE"/>
            </a:p>
          </p:txBody>
        </p:sp>
        <p:sp>
          <p:nvSpPr>
            <p:cNvPr id="489583" name="Rectangle 111"/>
            <p:cNvSpPr>
              <a:spLocks noChangeArrowheads="1"/>
            </p:cNvSpPr>
            <p:nvPr/>
          </p:nvSpPr>
          <p:spPr bwMode="auto">
            <a:xfrm>
              <a:off x="1439" y="2519"/>
              <a:ext cx="169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/12</a:t>
              </a:r>
              <a:endParaRPr lang="de-DE"/>
            </a:p>
          </p:txBody>
        </p:sp>
        <p:sp>
          <p:nvSpPr>
            <p:cNvPr id="489584" name="Rectangle 112"/>
            <p:cNvSpPr>
              <a:spLocks noChangeArrowheads="1"/>
            </p:cNvSpPr>
            <p:nvPr/>
          </p:nvSpPr>
          <p:spPr bwMode="auto">
            <a:xfrm>
              <a:off x="2147" y="2711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0</a:t>
              </a:r>
              <a:endParaRPr lang="de-DE"/>
            </a:p>
          </p:txBody>
        </p:sp>
        <p:sp>
          <p:nvSpPr>
            <p:cNvPr id="489585" name="Rectangle 113"/>
            <p:cNvSpPr>
              <a:spLocks noChangeArrowheads="1"/>
            </p:cNvSpPr>
            <p:nvPr/>
          </p:nvSpPr>
          <p:spPr bwMode="auto">
            <a:xfrm>
              <a:off x="2205" y="2711"/>
              <a:ext cx="169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/20</a:t>
              </a:r>
              <a:endParaRPr lang="de-DE"/>
            </a:p>
          </p:txBody>
        </p:sp>
        <p:sp>
          <p:nvSpPr>
            <p:cNvPr id="489586" name="Rectangle 114"/>
            <p:cNvSpPr>
              <a:spLocks noChangeArrowheads="1"/>
            </p:cNvSpPr>
            <p:nvPr/>
          </p:nvSpPr>
          <p:spPr bwMode="auto">
            <a:xfrm>
              <a:off x="2147" y="3302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4</a:t>
              </a:r>
              <a:endParaRPr lang="de-DE"/>
            </a:p>
          </p:txBody>
        </p:sp>
        <p:sp>
          <p:nvSpPr>
            <p:cNvPr id="489587" name="Rectangle 115"/>
            <p:cNvSpPr>
              <a:spLocks noChangeArrowheads="1"/>
            </p:cNvSpPr>
            <p:nvPr/>
          </p:nvSpPr>
          <p:spPr bwMode="auto">
            <a:xfrm>
              <a:off x="2205" y="3302"/>
              <a:ext cx="101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/4</a:t>
              </a:r>
              <a:endParaRPr lang="de-DE"/>
            </a:p>
          </p:txBody>
        </p:sp>
        <p:sp>
          <p:nvSpPr>
            <p:cNvPr id="489588" name="Rectangle 116"/>
            <p:cNvSpPr>
              <a:spLocks noChangeArrowheads="1"/>
            </p:cNvSpPr>
            <p:nvPr/>
          </p:nvSpPr>
          <p:spPr bwMode="auto">
            <a:xfrm>
              <a:off x="1895" y="3018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0</a:t>
              </a:r>
              <a:endParaRPr lang="de-DE"/>
            </a:p>
          </p:txBody>
        </p:sp>
        <p:sp>
          <p:nvSpPr>
            <p:cNvPr id="489589" name="Rectangle 117"/>
            <p:cNvSpPr>
              <a:spLocks noChangeArrowheads="1"/>
            </p:cNvSpPr>
            <p:nvPr/>
          </p:nvSpPr>
          <p:spPr bwMode="auto">
            <a:xfrm>
              <a:off x="1953" y="3018"/>
              <a:ext cx="101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/7</a:t>
              </a:r>
              <a:endParaRPr lang="de-DE"/>
            </a:p>
          </p:txBody>
        </p:sp>
        <p:sp>
          <p:nvSpPr>
            <p:cNvPr id="489590" name="Rectangle 118"/>
            <p:cNvSpPr>
              <a:spLocks noChangeArrowheads="1"/>
            </p:cNvSpPr>
            <p:nvPr/>
          </p:nvSpPr>
          <p:spPr bwMode="auto">
            <a:xfrm>
              <a:off x="1531" y="3036"/>
              <a:ext cx="169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0/9</a:t>
              </a:r>
              <a:endParaRPr lang="de-DE"/>
            </a:p>
          </p:txBody>
        </p:sp>
        <p:sp>
          <p:nvSpPr>
            <p:cNvPr id="489592" name="Rectangle 120"/>
            <p:cNvSpPr>
              <a:spLocks noChangeArrowheads="1"/>
            </p:cNvSpPr>
            <p:nvPr/>
          </p:nvSpPr>
          <p:spPr bwMode="auto">
            <a:xfrm>
              <a:off x="1464" y="3460"/>
              <a:ext cx="236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4/14</a:t>
              </a:r>
              <a:endParaRPr lang="de-DE"/>
            </a:p>
          </p:txBody>
        </p:sp>
        <p:sp>
          <p:nvSpPr>
            <p:cNvPr id="489594" name="Rectangle 122"/>
            <p:cNvSpPr>
              <a:spLocks noChangeArrowheads="1"/>
            </p:cNvSpPr>
            <p:nvPr/>
          </p:nvSpPr>
          <p:spPr bwMode="auto">
            <a:xfrm>
              <a:off x="1189" y="2976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0</a:t>
              </a:r>
              <a:endParaRPr lang="de-DE"/>
            </a:p>
          </p:txBody>
        </p:sp>
        <p:sp>
          <p:nvSpPr>
            <p:cNvPr id="489595" name="Rectangle 123"/>
            <p:cNvSpPr>
              <a:spLocks noChangeArrowheads="1"/>
            </p:cNvSpPr>
            <p:nvPr/>
          </p:nvSpPr>
          <p:spPr bwMode="auto">
            <a:xfrm>
              <a:off x="1247" y="2976"/>
              <a:ext cx="101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/4</a:t>
              </a:r>
              <a:endParaRPr lang="de-DE"/>
            </a:p>
          </p:txBody>
        </p:sp>
        <p:sp>
          <p:nvSpPr>
            <p:cNvPr id="489596" name="Rectangle 124"/>
            <p:cNvSpPr>
              <a:spLocks noChangeArrowheads="1"/>
            </p:cNvSpPr>
            <p:nvPr/>
          </p:nvSpPr>
          <p:spPr bwMode="auto">
            <a:xfrm>
              <a:off x="715" y="3335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4</a:t>
              </a:r>
              <a:endParaRPr lang="de-DE"/>
            </a:p>
          </p:txBody>
        </p:sp>
        <p:sp>
          <p:nvSpPr>
            <p:cNvPr id="489597" name="Rectangle 125"/>
            <p:cNvSpPr>
              <a:spLocks noChangeArrowheads="1"/>
            </p:cNvSpPr>
            <p:nvPr/>
          </p:nvSpPr>
          <p:spPr bwMode="auto">
            <a:xfrm>
              <a:off x="773" y="3335"/>
              <a:ext cx="169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/13</a:t>
              </a:r>
              <a:endParaRPr lang="de-DE"/>
            </a:p>
          </p:txBody>
        </p:sp>
        <p:cxnSp>
          <p:nvCxnSpPr>
            <p:cNvPr id="489604" name="AutoShape 132"/>
            <p:cNvCxnSpPr>
              <a:cxnSpLocks noChangeShapeType="1"/>
              <a:stCxn id="489570" idx="7"/>
              <a:endCxn id="489572" idx="2"/>
            </p:cNvCxnSpPr>
            <p:nvPr/>
          </p:nvCxnSpPr>
          <p:spPr bwMode="auto">
            <a:xfrm flipV="1">
              <a:off x="652" y="2653"/>
              <a:ext cx="408" cy="35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89605" name="AutoShape 133"/>
            <p:cNvCxnSpPr>
              <a:cxnSpLocks noChangeShapeType="1"/>
              <a:stCxn id="489572" idx="6"/>
              <a:endCxn id="489576" idx="2"/>
            </p:cNvCxnSpPr>
            <p:nvPr/>
          </p:nvCxnSpPr>
          <p:spPr bwMode="auto">
            <a:xfrm>
              <a:off x="1277" y="2653"/>
              <a:ext cx="483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89606" name="AutoShape 134"/>
            <p:cNvCxnSpPr>
              <a:cxnSpLocks noChangeShapeType="1"/>
              <a:stCxn id="489576" idx="6"/>
              <a:endCxn id="489568" idx="1"/>
            </p:cNvCxnSpPr>
            <p:nvPr/>
          </p:nvCxnSpPr>
          <p:spPr bwMode="auto">
            <a:xfrm>
              <a:off x="1976" y="2653"/>
              <a:ext cx="408" cy="35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89607" name="AutoShape 135"/>
            <p:cNvCxnSpPr>
              <a:cxnSpLocks noChangeShapeType="1"/>
              <a:stCxn id="489578" idx="6"/>
              <a:endCxn id="489568" idx="3"/>
            </p:cNvCxnSpPr>
            <p:nvPr/>
          </p:nvCxnSpPr>
          <p:spPr bwMode="auto">
            <a:xfrm flipV="1">
              <a:off x="1976" y="3165"/>
              <a:ext cx="408" cy="27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89608" name="AutoShape 136"/>
            <p:cNvCxnSpPr>
              <a:cxnSpLocks noChangeShapeType="1"/>
              <a:stCxn id="489578" idx="0"/>
              <a:endCxn id="489576" idx="4"/>
            </p:cNvCxnSpPr>
            <p:nvPr/>
          </p:nvCxnSpPr>
          <p:spPr bwMode="auto">
            <a:xfrm flipV="1">
              <a:off x="1868" y="2765"/>
              <a:ext cx="0" cy="56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89609" name="AutoShape 137"/>
            <p:cNvCxnSpPr>
              <a:cxnSpLocks noChangeShapeType="1"/>
              <a:stCxn id="489574" idx="6"/>
              <a:endCxn id="489578" idx="2"/>
            </p:cNvCxnSpPr>
            <p:nvPr/>
          </p:nvCxnSpPr>
          <p:spPr bwMode="auto">
            <a:xfrm>
              <a:off x="1277" y="3444"/>
              <a:ext cx="483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89610" name="AutoShape 138"/>
            <p:cNvCxnSpPr>
              <a:cxnSpLocks noChangeShapeType="1"/>
              <a:stCxn id="489576" idx="3"/>
              <a:endCxn id="489574" idx="7"/>
            </p:cNvCxnSpPr>
            <p:nvPr/>
          </p:nvCxnSpPr>
          <p:spPr bwMode="auto">
            <a:xfrm flipH="1">
              <a:off x="1245" y="2732"/>
              <a:ext cx="547" cy="6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89611" name="AutoShape 139"/>
            <p:cNvCxnSpPr>
              <a:cxnSpLocks noChangeShapeType="1"/>
            </p:cNvCxnSpPr>
            <p:nvPr/>
          </p:nvCxnSpPr>
          <p:spPr bwMode="auto">
            <a:xfrm flipV="1">
              <a:off x="1156" y="2750"/>
              <a:ext cx="0" cy="56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89613" name="AutoShape 141"/>
            <p:cNvCxnSpPr>
              <a:cxnSpLocks noChangeShapeType="1"/>
              <a:stCxn id="489570" idx="5"/>
              <a:endCxn id="489574" idx="2"/>
            </p:cNvCxnSpPr>
            <p:nvPr/>
          </p:nvCxnSpPr>
          <p:spPr bwMode="auto">
            <a:xfrm>
              <a:off x="652" y="3165"/>
              <a:ext cx="408" cy="27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sp>
          <p:nvSpPr>
            <p:cNvPr id="489630" name="Text Box 158"/>
            <p:cNvSpPr txBox="1">
              <a:spLocks noChangeArrowheads="1"/>
            </p:cNvSpPr>
            <p:nvPr/>
          </p:nvSpPr>
          <p:spPr bwMode="auto">
            <a:xfrm>
              <a:off x="385" y="2296"/>
              <a:ext cx="24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de-DE"/>
                <a:t>b)</a:t>
              </a:r>
            </a:p>
          </p:txBody>
        </p:sp>
        <p:sp>
          <p:nvSpPr>
            <p:cNvPr id="489639" name="Text Box 167"/>
            <p:cNvSpPr txBox="1">
              <a:spLocks noChangeArrowheads="1"/>
            </p:cNvSpPr>
            <p:nvPr/>
          </p:nvSpPr>
          <p:spPr bwMode="auto">
            <a:xfrm>
              <a:off x="1020" y="3702"/>
              <a:ext cx="91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de-DE"/>
                <a:t>G:       </a:t>
              </a:r>
              <a:r>
                <a:rPr lang="en-US"/>
                <a:t>|</a:t>
              </a:r>
              <a:r>
                <a:rPr lang="en-US" i="1"/>
                <a:t>f </a:t>
              </a:r>
              <a:r>
                <a:rPr lang="en-US"/>
                <a:t>|=</a:t>
              </a:r>
              <a:r>
                <a:rPr lang="de-DE"/>
                <a:t> 4</a:t>
              </a:r>
            </a:p>
          </p:txBody>
        </p:sp>
      </p:grpSp>
      <p:grpSp>
        <p:nvGrpSpPr>
          <p:cNvPr id="3" name="Group 173"/>
          <p:cNvGrpSpPr>
            <a:grpSpLocks/>
          </p:cNvGrpSpPr>
          <p:nvPr/>
        </p:nvGrpSpPr>
        <p:grpSpPr bwMode="auto">
          <a:xfrm>
            <a:off x="678629" y="1058703"/>
            <a:ext cx="3425825" cy="2395538"/>
            <a:chOff x="418" y="657"/>
            <a:chExt cx="2158" cy="1509"/>
          </a:xfrm>
        </p:grpSpPr>
        <p:sp>
          <p:nvSpPr>
            <p:cNvPr id="489494" name="Oval 22"/>
            <p:cNvSpPr>
              <a:spLocks noChangeArrowheads="1"/>
            </p:cNvSpPr>
            <p:nvPr/>
          </p:nvSpPr>
          <p:spPr bwMode="auto">
            <a:xfrm>
              <a:off x="2351" y="1295"/>
              <a:ext cx="225" cy="22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495" name="Rectangle 23"/>
            <p:cNvSpPr>
              <a:spLocks noChangeArrowheads="1"/>
            </p:cNvSpPr>
            <p:nvPr/>
          </p:nvSpPr>
          <p:spPr bwMode="auto">
            <a:xfrm>
              <a:off x="2397" y="1307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4</a:t>
              </a:r>
              <a:endParaRPr lang="de-DE" baseline="-25000"/>
            </a:p>
          </p:txBody>
        </p:sp>
        <p:sp>
          <p:nvSpPr>
            <p:cNvPr id="489496" name="Oval 24"/>
            <p:cNvSpPr>
              <a:spLocks noChangeArrowheads="1"/>
            </p:cNvSpPr>
            <p:nvPr/>
          </p:nvSpPr>
          <p:spPr bwMode="auto">
            <a:xfrm>
              <a:off x="460" y="1295"/>
              <a:ext cx="225" cy="22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497" name="Rectangle 25"/>
            <p:cNvSpPr>
              <a:spLocks noChangeArrowheads="1"/>
            </p:cNvSpPr>
            <p:nvPr/>
          </p:nvSpPr>
          <p:spPr bwMode="auto">
            <a:xfrm>
              <a:off x="506" y="1307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0</a:t>
              </a:r>
              <a:endParaRPr lang="de-DE" baseline="-25000"/>
            </a:p>
          </p:txBody>
        </p:sp>
        <p:sp>
          <p:nvSpPr>
            <p:cNvPr id="489498" name="Oval 26"/>
            <p:cNvSpPr>
              <a:spLocks noChangeArrowheads="1"/>
            </p:cNvSpPr>
            <p:nvPr/>
          </p:nvSpPr>
          <p:spPr bwMode="auto">
            <a:xfrm>
              <a:off x="1060" y="862"/>
              <a:ext cx="217" cy="22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499" name="Rectangle 27"/>
            <p:cNvSpPr>
              <a:spLocks noChangeArrowheads="1"/>
            </p:cNvSpPr>
            <p:nvPr/>
          </p:nvSpPr>
          <p:spPr bwMode="auto">
            <a:xfrm>
              <a:off x="1106" y="874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1</a:t>
              </a:r>
              <a:endParaRPr lang="de-DE" baseline="-25000"/>
            </a:p>
          </p:txBody>
        </p:sp>
        <p:sp>
          <p:nvSpPr>
            <p:cNvPr id="489500" name="Oval 28"/>
            <p:cNvSpPr>
              <a:spLocks noChangeArrowheads="1"/>
            </p:cNvSpPr>
            <p:nvPr/>
          </p:nvSpPr>
          <p:spPr bwMode="auto">
            <a:xfrm>
              <a:off x="1060" y="1653"/>
              <a:ext cx="217" cy="22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501" name="Rectangle 29"/>
            <p:cNvSpPr>
              <a:spLocks noChangeArrowheads="1"/>
            </p:cNvSpPr>
            <p:nvPr/>
          </p:nvSpPr>
          <p:spPr bwMode="auto">
            <a:xfrm>
              <a:off x="1106" y="1665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2</a:t>
              </a:r>
              <a:endParaRPr lang="de-DE" baseline="-25000"/>
            </a:p>
          </p:txBody>
        </p:sp>
        <p:sp>
          <p:nvSpPr>
            <p:cNvPr id="489502" name="Oval 30"/>
            <p:cNvSpPr>
              <a:spLocks noChangeArrowheads="1"/>
            </p:cNvSpPr>
            <p:nvPr/>
          </p:nvSpPr>
          <p:spPr bwMode="auto">
            <a:xfrm>
              <a:off x="1760" y="862"/>
              <a:ext cx="216" cy="22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503" name="Rectangle 31"/>
            <p:cNvSpPr>
              <a:spLocks noChangeArrowheads="1"/>
            </p:cNvSpPr>
            <p:nvPr/>
          </p:nvSpPr>
          <p:spPr bwMode="auto">
            <a:xfrm>
              <a:off x="1806" y="874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3</a:t>
              </a:r>
              <a:endParaRPr lang="de-DE" baseline="-25000"/>
            </a:p>
          </p:txBody>
        </p:sp>
        <p:sp>
          <p:nvSpPr>
            <p:cNvPr id="489504" name="Oval 32"/>
            <p:cNvSpPr>
              <a:spLocks noChangeArrowheads="1"/>
            </p:cNvSpPr>
            <p:nvPr/>
          </p:nvSpPr>
          <p:spPr bwMode="auto">
            <a:xfrm>
              <a:off x="1760" y="1653"/>
              <a:ext cx="216" cy="22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505" name="Rectangle 33"/>
            <p:cNvSpPr>
              <a:spLocks noChangeArrowheads="1"/>
            </p:cNvSpPr>
            <p:nvPr/>
          </p:nvSpPr>
          <p:spPr bwMode="auto">
            <a:xfrm>
              <a:off x="1806" y="1665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5</a:t>
              </a:r>
              <a:endParaRPr lang="de-DE" baseline="-25000"/>
            </a:p>
          </p:txBody>
        </p:sp>
        <p:sp>
          <p:nvSpPr>
            <p:cNvPr id="489506" name="Rectangle 34"/>
            <p:cNvSpPr>
              <a:spLocks noChangeArrowheads="1"/>
            </p:cNvSpPr>
            <p:nvPr/>
          </p:nvSpPr>
          <p:spPr bwMode="auto">
            <a:xfrm>
              <a:off x="625" y="1022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0</a:t>
              </a:r>
              <a:endParaRPr lang="de-DE"/>
            </a:p>
          </p:txBody>
        </p:sp>
        <p:sp>
          <p:nvSpPr>
            <p:cNvPr id="489507" name="Rectangle 35"/>
            <p:cNvSpPr>
              <a:spLocks noChangeArrowheads="1"/>
            </p:cNvSpPr>
            <p:nvPr/>
          </p:nvSpPr>
          <p:spPr bwMode="auto">
            <a:xfrm>
              <a:off x="683" y="1022"/>
              <a:ext cx="169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/16</a:t>
              </a:r>
              <a:endParaRPr lang="de-DE"/>
            </a:p>
          </p:txBody>
        </p:sp>
        <p:sp>
          <p:nvSpPr>
            <p:cNvPr id="489508" name="Rectangle 36"/>
            <p:cNvSpPr>
              <a:spLocks noChangeArrowheads="1"/>
            </p:cNvSpPr>
            <p:nvPr/>
          </p:nvSpPr>
          <p:spPr bwMode="auto">
            <a:xfrm>
              <a:off x="1381" y="841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0</a:t>
              </a:r>
              <a:endParaRPr lang="de-DE"/>
            </a:p>
          </p:txBody>
        </p:sp>
        <p:sp>
          <p:nvSpPr>
            <p:cNvPr id="489509" name="Rectangle 37"/>
            <p:cNvSpPr>
              <a:spLocks noChangeArrowheads="1"/>
            </p:cNvSpPr>
            <p:nvPr/>
          </p:nvSpPr>
          <p:spPr bwMode="auto">
            <a:xfrm>
              <a:off x="1439" y="841"/>
              <a:ext cx="169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/12</a:t>
              </a:r>
              <a:endParaRPr lang="de-DE"/>
            </a:p>
          </p:txBody>
        </p:sp>
        <p:sp>
          <p:nvSpPr>
            <p:cNvPr id="489510" name="Rectangle 38"/>
            <p:cNvSpPr>
              <a:spLocks noChangeArrowheads="1"/>
            </p:cNvSpPr>
            <p:nvPr/>
          </p:nvSpPr>
          <p:spPr bwMode="auto">
            <a:xfrm>
              <a:off x="2147" y="1033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0</a:t>
              </a:r>
              <a:endParaRPr lang="de-DE"/>
            </a:p>
          </p:txBody>
        </p:sp>
        <p:sp>
          <p:nvSpPr>
            <p:cNvPr id="489511" name="Rectangle 39"/>
            <p:cNvSpPr>
              <a:spLocks noChangeArrowheads="1"/>
            </p:cNvSpPr>
            <p:nvPr/>
          </p:nvSpPr>
          <p:spPr bwMode="auto">
            <a:xfrm>
              <a:off x="2205" y="1033"/>
              <a:ext cx="169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/20</a:t>
              </a:r>
              <a:endParaRPr lang="de-DE"/>
            </a:p>
          </p:txBody>
        </p:sp>
        <p:sp>
          <p:nvSpPr>
            <p:cNvPr id="489512" name="Rectangle 40"/>
            <p:cNvSpPr>
              <a:spLocks noChangeArrowheads="1"/>
            </p:cNvSpPr>
            <p:nvPr/>
          </p:nvSpPr>
          <p:spPr bwMode="auto">
            <a:xfrm>
              <a:off x="2147" y="1624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0</a:t>
              </a:r>
              <a:endParaRPr lang="de-DE"/>
            </a:p>
          </p:txBody>
        </p:sp>
        <p:sp>
          <p:nvSpPr>
            <p:cNvPr id="489513" name="Rectangle 41"/>
            <p:cNvSpPr>
              <a:spLocks noChangeArrowheads="1"/>
            </p:cNvSpPr>
            <p:nvPr/>
          </p:nvSpPr>
          <p:spPr bwMode="auto">
            <a:xfrm>
              <a:off x="2205" y="1624"/>
              <a:ext cx="101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/4</a:t>
              </a:r>
              <a:endParaRPr lang="de-DE"/>
            </a:p>
          </p:txBody>
        </p:sp>
        <p:sp>
          <p:nvSpPr>
            <p:cNvPr id="489514" name="Rectangle 42"/>
            <p:cNvSpPr>
              <a:spLocks noChangeArrowheads="1"/>
            </p:cNvSpPr>
            <p:nvPr/>
          </p:nvSpPr>
          <p:spPr bwMode="auto">
            <a:xfrm>
              <a:off x="1895" y="1340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0</a:t>
              </a:r>
              <a:endParaRPr lang="de-DE"/>
            </a:p>
          </p:txBody>
        </p:sp>
        <p:sp>
          <p:nvSpPr>
            <p:cNvPr id="489515" name="Rectangle 43"/>
            <p:cNvSpPr>
              <a:spLocks noChangeArrowheads="1"/>
            </p:cNvSpPr>
            <p:nvPr/>
          </p:nvSpPr>
          <p:spPr bwMode="auto">
            <a:xfrm>
              <a:off x="1953" y="1340"/>
              <a:ext cx="101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/7</a:t>
              </a:r>
              <a:endParaRPr lang="de-DE"/>
            </a:p>
          </p:txBody>
        </p:sp>
        <p:sp>
          <p:nvSpPr>
            <p:cNvPr id="489516" name="Rectangle 44"/>
            <p:cNvSpPr>
              <a:spLocks noChangeArrowheads="1"/>
            </p:cNvSpPr>
            <p:nvPr/>
          </p:nvSpPr>
          <p:spPr bwMode="auto">
            <a:xfrm>
              <a:off x="1531" y="1358"/>
              <a:ext cx="169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0/9</a:t>
              </a:r>
              <a:endParaRPr lang="de-DE"/>
            </a:p>
          </p:txBody>
        </p:sp>
        <p:sp>
          <p:nvSpPr>
            <p:cNvPr id="489517" name="Rectangle 45"/>
            <p:cNvSpPr>
              <a:spLocks noChangeArrowheads="1"/>
            </p:cNvSpPr>
            <p:nvPr/>
          </p:nvSpPr>
          <p:spPr bwMode="auto">
            <a:xfrm>
              <a:off x="1406" y="1782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0</a:t>
              </a:r>
              <a:endParaRPr lang="de-DE"/>
            </a:p>
          </p:txBody>
        </p:sp>
        <p:sp>
          <p:nvSpPr>
            <p:cNvPr id="489518" name="Rectangle 46"/>
            <p:cNvSpPr>
              <a:spLocks noChangeArrowheads="1"/>
            </p:cNvSpPr>
            <p:nvPr/>
          </p:nvSpPr>
          <p:spPr bwMode="auto">
            <a:xfrm>
              <a:off x="1464" y="1782"/>
              <a:ext cx="169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/14</a:t>
              </a:r>
              <a:endParaRPr lang="de-DE"/>
            </a:p>
          </p:txBody>
        </p:sp>
        <p:sp>
          <p:nvSpPr>
            <p:cNvPr id="489521" name="Rectangle 49"/>
            <p:cNvSpPr>
              <a:spLocks noChangeArrowheads="1"/>
            </p:cNvSpPr>
            <p:nvPr/>
          </p:nvSpPr>
          <p:spPr bwMode="auto">
            <a:xfrm>
              <a:off x="1156" y="1253"/>
              <a:ext cx="169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0/4</a:t>
              </a:r>
              <a:endParaRPr lang="de-DE"/>
            </a:p>
          </p:txBody>
        </p:sp>
        <p:sp>
          <p:nvSpPr>
            <p:cNvPr id="489522" name="Rectangle 50"/>
            <p:cNvSpPr>
              <a:spLocks noChangeArrowheads="1"/>
            </p:cNvSpPr>
            <p:nvPr/>
          </p:nvSpPr>
          <p:spPr bwMode="auto">
            <a:xfrm>
              <a:off x="715" y="1657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0</a:t>
              </a:r>
              <a:endParaRPr lang="de-DE"/>
            </a:p>
          </p:txBody>
        </p:sp>
        <p:sp>
          <p:nvSpPr>
            <p:cNvPr id="489523" name="Rectangle 51"/>
            <p:cNvSpPr>
              <a:spLocks noChangeArrowheads="1"/>
            </p:cNvSpPr>
            <p:nvPr/>
          </p:nvSpPr>
          <p:spPr bwMode="auto">
            <a:xfrm>
              <a:off x="773" y="1657"/>
              <a:ext cx="169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/13</a:t>
              </a:r>
              <a:endParaRPr lang="de-DE"/>
            </a:p>
          </p:txBody>
        </p:sp>
        <p:cxnSp>
          <p:nvCxnSpPr>
            <p:cNvPr id="489530" name="AutoShape 58"/>
            <p:cNvCxnSpPr>
              <a:cxnSpLocks noChangeShapeType="1"/>
              <a:stCxn id="489496" idx="7"/>
              <a:endCxn id="489498" idx="2"/>
            </p:cNvCxnSpPr>
            <p:nvPr/>
          </p:nvCxnSpPr>
          <p:spPr bwMode="auto">
            <a:xfrm flipV="1">
              <a:off x="652" y="975"/>
              <a:ext cx="408" cy="35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89531" name="AutoShape 59"/>
            <p:cNvCxnSpPr>
              <a:cxnSpLocks noChangeShapeType="1"/>
              <a:stCxn id="489498" idx="6"/>
              <a:endCxn id="489502" idx="2"/>
            </p:cNvCxnSpPr>
            <p:nvPr/>
          </p:nvCxnSpPr>
          <p:spPr bwMode="auto">
            <a:xfrm>
              <a:off x="1277" y="975"/>
              <a:ext cx="483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89532" name="AutoShape 60"/>
            <p:cNvCxnSpPr>
              <a:cxnSpLocks noChangeShapeType="1"/>
              <a:stCxn id="489502" idx="6"/>
              <a:endCxn id="489494" idx="1"/>
            </p:cNvCxnSpPr>
            <p:nvPr/>
          </p:nvCxnSpPr>
          <p:spPr bwMode="auto">
            <a:xfrm>
              <a:off x="1976" y="975"/>
              <a:ext cx="408" cy="35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89533" name="AutoShape 61"/>
            <p:cNvCxnSpPr>
              <a:cxnSpLocks noChangeShapeType="1"/>
              <a:stCxn id="489504" idx="6"/>
              <a:endCxn id="489494" idx="3"/>
            </p:cNvCxnSpPr>
            <p:nvPr/>
          </p:nvCxnSpPr>
          <p:spPr bwMode="auto">
            <a:xfrm flipV="1">
              <a:off x="1976" y="1487"/>
              <a:ext cx="408" cy="27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89534" name="AutoShape 62"/>
            <p:cNvCxnSpPr>
              <a:cxnSpLocks noChangeShapeType="1"/>
              <a:stCxn id="489504" idx="0"/>
              <a:endCxn id="489502" idx="4"/>
            </p:cNvCxnSpPr>
            <p:nvPr/>
          </p:nvCxnSpPr>
          <p:spPr bwMode="auto">
            <a:xfrm flipV="1">
              <a:off x="1868" y="1087"/>
              <a:ext cx="0" cy="56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89535" name="AutoShape 63"/>
            <p:cNvCxnSpPr>
              <a:cxnSpLocks noChangeShapeType="1"/>
              <a:stCxn id="489500" idx="6"/>
              <a:endCxn id="489504" idx="2"/>
            </p:cNvCxnSpPr>
            <p:nvPr/>
          </p:nvCxnSpPr>
          <p:spPr bwMode="auto">
            <a:xfrm>
              <a:off x="1277" y="1766"/>
              <a:ext cx="483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89536" name="AutoShape 64"/>
            <p:cNvCxnSpPr>
              <a:cxnSpLocks noChangeShapeType="1"/>
              <a:stCxn id="489502" idx="3"/>
              <a:endCxn id="489500" idx="7"/>
            </p:cNvCxnSpPr>
            <p:nvPr/>
          </p:nvCxnSpPr>
          <p:spPr bwMode="auto">
            <a:xfrm flipH="1">
              <a:off x="1245" y="1054"/>
              <a:ext cx="547" cy="6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89537" name="AutoShape 65"/>
            <p:cNvCxnSpPr>
              <a:cxnSpLocks noChangeShapeType="1"/>
            </p:cNvCxnSpPr>
            <p:nvPr/>
          </p:nvCxnSpPr>
          <p:spPr bwMode="auto">
            <a:xfrm flipV="1">
              <a:off x="1156" y="1071"/>
              <a:ext cx="0" cy="56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89539" name="AutoShape 67"/>
            <p:cNvCxnSpPr>
              <a:cxnSpLocks noChangeShapeType="1"/>
              <a:stCxn id="489496" idx="5"/>
              <a:endCxn id="489500" idx="2"/>
            </p:cNvCxnSpPr>
            <p:nvPr/>
          </p:nvCxnSpPr>
          <p:spPr bwMode="auto">
            <a:xfrm>
              <a:off x="652" y="1487"/>
              <a:ext cx="408" cy="27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sp>
          <p:nvSpPr>
            <p:cNvPr id="489629" name="Text Box 157"/>
            <p:cNvSpPr txBox="1">
              <a:spLocks noChangeArrowheads="1"/>
            </p:cNvSpPr>
            <p:nvPr/>
          </p:nvSpPr>
          <p:spPr bwMode="auto">
            <a:xfrm>
              <a:off x="418" y="657"/>
              <a:ext cx="24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de-DE" dirty="0"/>
                <a:t>a)</a:t>
              </a:r>
            </a:p>
          </p:txBody>
        </p:sp>
        <p:sp>
          <p:nvSpPr>
            <p:cNvPr id="489641" name="Text Box 169"/>
            <p:cNvSpPr txBox="1">
              <a:spLocks noChangeArrowheads="1"/>
            </p:cNvSpPr>
            <p:nvPr/>
          </p:nvSpPr>
          <p:spPr bwMode="auto">
            <a:xfrm>
              <a:off x="1020" y="1933"/>
              <a:ext cx="9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de-DE"/>
                <a:t>G:       </a:t>
              </a:r>
              <a:r>
                <a:rPr lang="en-US"/>
                <a:t>|</a:t>
              </a:r>
              <a:r>
                <a:rPr lang="en-US" i="1"/>
                <a:t>f </a:t>
              </a:r>
              <a:r>
                <a:rPr lang="en-US"/>
                <a:t>|</a:t>
              </a:r>
              <a:r>
                <a:rPr lang="de-DE"/>
                <a:t> = 0</a:t>
              </a:r>
            </a:p>
          </p:txBody>
        </p:sp>
      </p:grpSp>
      <p:grpSp>
        <p:nvGrpSpPr>
          <p:cNvPr id="4" name="Group 174"/>
          <p:cNvGrpSpPr>
            <a:grpSpLocks/>
          </p:cNvGrpSpPr>
          <p:nvPr/>
        </p:nvGrpSpPr>
        <p:grpSpPr bwMode="auto">
          <a:xfrm>
            <a:off x="5245923" y="1291536"/>
            <a:ext cx="3359150" cy="2128838"/>
            <a:chOff x="3314" y="825"/>
            <a:chExt cx="2116" cy="1341"/>
          </a:xfrm>
        </p:grpSpPr>
        <p:sp>
          <p:nvSpPr>
            <p:cNvPr id="489636" name="Rectangle 164"/>
            <p:cNvSpPr>
              <a:spLocks noChangeArrowheads="1"/>
            </p:cNvSpPr>
            <p:nvPr/>
          </p:nvSpPr>
          <p:spPr bwMode="auto">
            <a:xfrm rot="-7476176">
              <a:off x="5010" y="1290"/>
              <a:ext cx="67" cy="658"/>
            </a:xfrm>
            <a:prstGeom prst="rect">
              <a:avLst/>
            </a:prstGeom>
            <a:solidFill>
              <a:srgbClr val="FF99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635" name="Rectangle 163"/>
            <p:cNvSpPr>
              <a:spLocks noChangeArrowheads="1"/>
            </p:cNvSpPr>
            <p:nvPr/>
          </p:nvSpPr>
          <p:spPr bwMode="auto">
            <a:xfrm rot="-3439087">
              <a:off x="3719" y="1321"/>
              <a:ext cx="67" cy="658"/>
            </a:xfrm>
            <a:prstGeom prst="rect">
              <a:avLst/>
            </a:prstGeom>
            <a:solidFill>
              <a:srgbClr val="FF99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476" name="Rectangle 4"/>
            <p:cNvSpPr>
              <a:spLocks noChangeArrowheads="1"/>
            </p:cNvSpPr>
            <p:nvPr/>
          </p:nvSpPr>
          <p:spPr bwMode="auto">
            <a:xfrm>
              <a:off x="4068" y="1733"/>
              <a:ext cx="583" cy="66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rgbClr val="FF9999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478" name="Oval 6"/>
            <p:cNvSpPr>
              <a:spLocks noChangeArrowheads="1"/>
            </p:cNvSpPr>
            <p:nvPr/>
          </p:nvSpPr>
          <p:spPr bwMode="auto">
            <a:xfrm>
              <a:off x="5205" y="1295"/>
              <a:ext cx="225" cy="217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479" name="Oval 7"/>
            <p:cNvSpPr>
              <a:spLocks noChangeArrowheads="1"/>
            </p:cNvSpPr>
            <p:nvPr/>
          </p:nvSpPr>
          <p:spPr bwMode="auto">
            <a:xfrm>
              <a:off x="3314" y="1295"/>
              <a:ext cx="225" cy="217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480" name="Oval 8"/>
            <p:cNvSpPr>
              <a:spLocks noChangeArrowheads="1"/>
            </p:cNvSpPr>
            <p:nvPr/>
          </p:nvSpPr>
          <p:spPr bwMode="auto">
            <a:xfrm>
              <a:off x="3914" y="862"/>
              <a:ext cx="216" cy="217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481" name="Oval 9"/>
            <p:cNvSpPr>
              <a:spLocks noChangeArrowheads="1"/>
            </p:cNvSpPr>
            <p:nvPr/>
          </p:nvSpPr>
          <p:spPr bwMode="auto">
            <a:xfrm>
              <a:off x="3923" y="1661"/>
              <a:ext cx="216" cy="208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482" name="Oval 10"/>
            <p:cNvSpPr>
              <a:spLocks noChangeArrowheads="1"/>
            </p:cNvSpPr>
            <p:nvPr/>
          </p:nvSpPr>
          <p:spPr bwMode="auto">
            <a:xfrm>
              <a:off x="4613" y="862"/>
              <a:ext cx="217" cy="217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483" name="Oval 11"/>
            <p:cNvSpPr>
              <a:spLocks noChangeArrowheads="1"/>
            </p:cNvSpPr>
            <p:nvPr/>
          </p:nvSpPr>
          <p:spPr bwMode="auto">
            <a:xfrm>
              <a:off x="4613" y="1662"/>
              <a:ext cx="217" cy="208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484" name="Rectangle 12"/>
            <p:cNvSpPr>
              <a:spLocks noChangeArrowheads="1"/>
            </p:cNvSpPr>
            <p:nvPr/>
          </p:nvSpPr>
          <p:spPr bwMode="auto">
            <a:xfrm>
              <a:off x="3540" y="1022"/>
              <a:ext cx="135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16</a:t>
              </a:r>
              <a:endParaRPr lang="de-DE"/>
            </a:p>
          </p:txBody>
        </p:sp>
        <p:sp>
          <p:nvSpPr>
            <p:cNvPr id="489485" name="Rectangle 13"/>
            <p:cNvSpPr>
              <a:spLocks noChangeArrowheads="1"/>
            </p:cNvSpPr>
            <p:nvPr/>
          </p:nvSpPr>
          <p:spPr bwMode="auto">
            <a:xfrm>
              <a:off x="4301" y="825"/>
              <a:ext cx="135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12</a:t>
              </a:r>
              <a:endParaRPr lang="de-DE"/>
            </a:p>
          </p:txBody>
        </p:sp>
        <p:sp>
          <p:nvSpPr>
            <p:cNvPr id="489486" name="Rectangle 14"/>
            <p:cNvSpPr>
              <a:spLocks noChangeArrowheads="1"/>
            </p:cNvSpPr>
            <p:nvPr/>
          </p:nvSpPr>
          <p:spPr bwMode="auto">
            <a:xfrm>
              <a:off x="5034" y="1025"/>
              <a:ext cx="135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20</a:t>
              </a:r>
              <a:endParaRPr lang="de-DE"/>
            </a:p>
          </p:txBody>
        </p:sp>
        <p:sp>
          <p:nvSpPr>
            <p:cNvPr id="489487" name="Rectangle 15"/>
            <p:cNvSpPr>
              <a:spLocks noChangeArrowheads="1"/>
            </p:cNvSpPr>
            <p:nvPr/>
          </p:nvSpPr>
          <p:spPr bwMode="auto">
            <a:xfrm>
              <a:off x="4651" y="1383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7</a:t>
              </a:r>
              <a:endParaRPr lang="de-DE"/>
            </a:p>
          </p:txBody>
        </p:sp>
        <p:sp>
          <p:nvSpPr>
            <p:cNvPr id="489488" name="Rectangle 16"/>
            <p:cNvSpPr>
              <a:spLocks noChangeArrowheads="1"/>
            </p:cNvSpPr>
            <p:nvPr/>
          </p:nvSpPr>
          <p:spPr bwMode="auto">
            <a:xfrm>
              <a:off x="4312" y="1249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9</a:t>
              </a:r>
              <a:endParaRPr lang="de-DE"/>
            </a:p>
          </p:txBody>
        </p:sp>
        <p:sp>
          <p:nvSpPr>
            <p:cNvPr id="489489" name="Rectangle 17"/>
            <p:cNvSpPr>
              <a:spLocks noChangeArrowheads="1"/>
            </p:cNvSpPr>
            <p:nvPr/>
          </p:nvSpPr>
          <p:spPr bwMode="auto">
            <a:xfrm>
              <a:off x="4326" y="1641"/>
              <a:ext cx="135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14</a:t>
              </a:r>
              <a:endParaRPr lang="de-DE"/>
            </a:p>
          </p:txBody>
        </p:sp>
        <p:sp>
          <p:nvSpPr>
            <p:cNvPr id="489491" name="Rectangle 19"/>
            <p:cNvSpPr>
              <a:spLocks noChangeArrowheads="1"/>
            </p:cNvSpPr>
            <p:nvPr/>
          </p:nvSpPr>
          <p:spPr bwMode="auto">
            <a:xfrm>
              <a:off x="4059" y="1298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4</a:t>
              </a:r>
              <a:endParaRPr lang="de-DE"/>
            </a:p>
          </p:txBody>
        </p:sp>
        <p:sp>
          <p:nvSpPr>
            <p:cNvPr id="489492" name="Rectangle 20"/>
            <p:cNvSpPr>
              <a:spLocks noChangeArrowheads="1"/>
            </p:cNvSpPr>
            <p:nvPr/>
          </p:nvSpPr>
          <p:spPr bwMode="auto">
            <a:xfrm>
              <a:off x="3651" y="1458"/>
              <a:ext cx="135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13</a:t>
              </a:r>
              <a:endParaRPr lang="de-DE"/>
            </a:p>
          </p:txBody>
        </p:sp>
        <p:sp>
          <p:nvSpPr>
            <p:cNvPr id="489493" name="Rectangle 21"/>
            <p:cNvSpPr>
              <a:spLocks noChangeArrowheads="1"/>
            </p:cNvSpPr>
            <p:nvPr/>
          </p:nvSpPr>
          <p:spPr bwMode="auto">
            <a:xfrm>
              <a:off x="4967" y="1492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4</a:t>
              </a:r>
              <a:endParaRPr lang="de-DE"/>
            </a:p>
          </p:txBody>
        </p:sp>
        <p:sp>
          <p:nvSpPr>
            <p:cNvPr id="489524" name="Rectangle 52"/>
            <p:cNvSpPr>
              <a:spLocks noChangeArrowheads="1"/>
            </p:cNvSpPr>
            <p:nvPr/>
          </p:nvSpPr>
          <p:spPr bwMode="auto">
            <a:xfrm>
              <a:off x="3371" y="1316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0</a:t>
              </a:r>
              <a:endParaRPr lang="de-DE" baseline="-25000"/>
            </a:p>
          </p:txBody>
        </p:sp>
        <p:sp>
          <p:nvSpPr>
            <p:cNvPr id="489525" name="Rectangle 53"/>
            <p:cNvSpPr>
              <a:spLocks noChangeArrowheads="1"/>
            </p:cNvSpPr>
            <p:nvPr/>
          </p:nvSpPr>
          <p:spPr bwMode="auto">
            <a:xfrm>
              <a:off x="3949" y="1657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2</a:t>
              </a:r>
              <a:endParaRPr lang="de-DE" baseline="-25000"/>
            </a:p>
          </p:txBody>
        </p:sp>
        <p:sp>
          <p:nvSpPr>
            <p:cNvPr id="489526" name="Rectangle 54"/>
            <p:cNvSpPr>
              <a:spLocks noChangeArrowheads="1"/>
            </p:cNvSpPr>
            <p:nvPr/>
          </p:nvSpPr>
          <p:spPr bwMode="auto">
            <a:xfrm>
              <a:off x="3967" y="886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1</a:t>
              </a:r>
              <a:endParaRPr lang="de-DE" baseline="-25000"/>
            </a:p>
          </p:txBody>
        </p:sp>
        <p:sp>
          <p:nvSpPr>
            <p:cNvPr id="489527" name="Rectangle 55"/>
            <p:cNvSpPr>
              <a:spLocks noChangeArrowheads="1"/>
            </p:cNvSpPr>
            <p:nvPr/>
          </p:nvSpPr>
          <p:spPr bwMode="auto">
            <a:xfrm>
              <a:off x="4674" y="886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3</a:t>
              </a:r>
              <a:endParaRPr lang="de-DE" baseline="-25000"/>
            </a:p>
          </p:txBody>
        </p:sp>
        <p:sp>
          <p:nvSpPr>
            <p:cNvPr id="489528" name="Rectangle 56"/>
            <p:cNvSpPr>
              <a:spLocks noChangeArrowheads="1"/>
            </p:cNvSpPr>
            <p:nvPr/>
          </p:nvSpPr>
          <p:spPr bwMode="auto">
            <a:xfrm>
              <a:off x="4674" y="1657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5</a:t>
              </a:r>
              <a:endParaRPr lang="de-DE" baseline="-25000"/>
            </a:p>
          </p:txBody>
        </p:sp>
        <p:sp>
          <p:nvSpPr>
            <p:cNvPr id="489529" name="Rectangle 57"/>
            <p:cNvSpPr>
              <a:spLocks noChangeArrowheads="1"/>
            </p:cNvSpPr>
            <p:nvPr/>
          </p:nvSpPr>
          <p:spPr bwMode="auto">
            <a:xfrm>
              <a:off x="5264" y="1295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4</a:t>
              </a:r>
              <a:endParaRPr lang="de-DE" baseline="-25000"/>
            </a:p>
          </p:txBody>
        </p:sp>
        <p:cxnSp>
          <p:nvCxnSpPr>
            <p:cNvPr id="489540" name="AutoShape 68"/>
            <p:cNvCxnSpPr>
              <a:cxnSpLocks noChangeShapeType="1"/>
              <a:stCxn id="489482" idx="6"/>
              <a:endCxn id="489478" idx="1"/>
            </p:cNvCxnSpPr>
            <p:nvPr/>
          </p:nvCxnSpPr>
          <p:spPr bwMode="auto">
            <a:xfrm>
              <a:off x="4830" y="971"/>
              <a:ext cx="408" cy="35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89541" name="AutoShape 69"/>
            <p:cNvCxnSpPr>
              <a:cxnSpLocks noChangeShapeType="1"/>
              <a:stCxn id="489483" idx="6"/>
              <a:endCxn id="489478" idx="3"/>
            </p:cNvCxnSpPr>
            <p:nvPr/>
          </p:nvCxnSpPr>
          <p:spPr bwMode="auto">
            <a:xfrm flipV="1">
              <a:off x="4830" y="1480"/>
              <a:ext cx="408" cy="28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89542" name="AutoShape 70"/>
            <p:cNvCxnSpPr>
              <a:cxnSpLocks noChangeShapeType="1"/>
              <a:stCxn id="489483" idx="0"/>
              <a:endCxn id="489482" idx="4"/>
            </p:cNvCxnSpPr>
            <p:nvPr/>
          </p:nvCxnSpPr>
          <p:spPr bwMode="auto">
            <a:xfrm flipV="1">
              <a:off x="4722" y="1079"/>
              <a:ext cx="0" cy="58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89543" name="AutoShape 71"/>
            <p:cNvCxnSpPr>
              <a:cxnSpLocks noChangeShapeType="1"/>
              <a:stCxn id="489482" idx="3"/>
              <a:endCxn id="489481" idx="7"/>
            </p:cNvCxnSpPr>
            <p:nvPr/>
          </p:nvCxnSpPr>
          <p:spPr bwMode="auto">
            <a:xfrm flipH="1">
              <a:off x="4107" y="1047"/>
              <a:ext cx="538" cy="64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89544" name="AutoShape 72"/>
            <p:cNvCxnSpPr>
              <a:cxnSpLocks noChangeShapeType="1"/>
              <a:stCxn id="489480" idx="6"/>
              <a:endCxn id="489482" idx="2"/>
            </p:cNvCxnSpPr>
            <p:nvPr/>
          </p:nvCxnSpPr>
          <p:spPr bwMode="auto">
            <a:xfrm>
              <a:off x="4130" y="971"/>
              <a:ext cx="483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89545" name="AutoShape 73"/>
            <p:cNvCxnSpPr>
              <a:cxnSpLocks noChangeShapeType="1"/>
              <a:stCxn id="489479" idx="7"/>
              <a:endCxn id="489480" idx="2"/>
            </p:cNvCxnSpPr>
            <p:nvPr/>
          </p:nvCxnSpPr>
          <p:spPr bwMode="auto">
            <a:xfrm flipV="1">
              <a:off x="3506" y="971"/>
              <a:ext cx="408" cy="35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89546" name="AutoShape 74"/>
            <p:cNvCxnSpPr>
              <a:cxnSpLocks noChangeShapeType="1"/>
              <a:stCxn id="489479" idx="5"/>
              <a:endCxn id="489481" idx="2"/>
            </p:cNvCxnSpPr>
            <p:nvPr/>
          </p:nvCxnSpPr>
          <p:spPr bwMode="auto">
            <a:xfrm>
              <a:off x="3506" y="1480"/>
              <a:ext cx="417" cy="28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89547" name="AutoShape 75"/>
            <p:cNvCxnSpPr>
              <a:cxnSpLocks noChangeShapeType="1"/>
              <a:stCxn id="489525" idx="0"/>
            </p:cNvCxnSpPr>
            <p:nvPr/>
          </p:nvCxnSpPr>
          <p:spPr bwMode="auto">
            <a:xfrm flipV="1">
              <a:off x="4009" y="1071"/>
              <a:ext cx="6" cy="58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89549" name="AutoShape 77"/>
            <p:cNvCxnSpPr>
              <a:cxnSpLocks noChangeShapeType="1"/>
              <a:stCxn id="489481" idx="6"/>
              <a:endCxn id="489483" idx="2"/>
            </p:cNvCxnSpPr>
            <p:nvPr/>
          </p:nvCxnSpPr>
          <p:spPr bwMode="auto">
            <a:xfrm>
              <a:off x="4139" y="1765"/>
              <a:ext cx="474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sp>
          <p:nvSpPr>
            <p:cNvPr id="489642" name="Text Box 170"/>
            <p:cNvSpPr txBox="1">
              <a:spLocks noChangeArrowheads="1"/>
            </p:cNvSpPr>
            <p:nvPr/>
          </p:nvSpPr>
          <p:spPr bwMode="auto">
            <a:xfrm>
              <a:off x="3969" y="1933"/>
              <a:ext cx="72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de-DE"/>
                <a:t>G</a:t>
              </a:r>
              <a:r>
                <a:rPr lang="de-DE" baseline="-25000"/>
                <a:t>f</a:t>
              </a:r>
              <a:r>
                <a:rPr lang="de-DE"/>
                <a:t>:    c</a:t>
              </a:r>
              <a:r>
                <a:rPr lang="de-DE" baseline="-25000"/>
                <a:t>f</a:t>
              </a:r>
              <a:r>
                <a:rPr lang="de-DE"/>
                <a:t>=4</a:t>
              </a:r>
              <a:endParaRPr lang="de-DE" baseline="-25000"/>
            </a:p>
          </p:txBody>
        </p:sp>
      </p:grpSp>
      <p:grpSp>
        <p:nvGrpSpPr>
          <p:cNvPr id="5" name="Group 176"/>
          <p:cNvGrpSpPr>
            <a:grpSpLocks/>
          </p:cNvGrpSpPr>
          <p:nvPr/>
        </p:nvGrpSpPr>
        <p:grpSpPr bwMode="auto">
          <a:xfrm>
            <a:off x="5276028" y="4006161"/>
            <a:ext cx="3359150" cy="2273300"/>
            <a:chOff x="3314" y="2503"/>
            <a:chExt cx="2116" cy="1432"/>
          </a:xfrm>
        </p:grpSpPr>
        <p:sp>
          <p:nvSpPr>
            <p:cNvPr id="489638" name="Rectangle 166"/>
            <p:cNvSpPr>
              <a:spLocks noChangeArrowheads="1"/>
            </p:cNvSpPr>
            <p:nvPr/>
          </p:nvSpPr>
          <p:spPr bwMode="auto">
            <a:xfrm rot="-3269903">
              <a:off x="3729" y="2949"/>
              <a:ext cx="67" cy="658"/>
            </a:xfrm>
            <a:prstGeom prst="rect">
              <a:avLst/>
            </a:prstGeom>
            <a:solidFill>
              <a:srgbClr val="FF99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637" name="Rectangle 165"/>
            <p:cNvSpPr>
              <a:spLocks noChangeArrowheads="1"/>
            </p:cNvSpPr>
            <p:nvPr/>
          </p:nvSpPr>
          <p:spPr bwMode="auto">
            <a:xfrm rot="-2910595">
              <a:off x="5002" y="2500"/>
              <a:ext cx="67" cy="658"/>
            </a:xfrm>
            <a:prstGeom prst="rect">
              <a:avLst/>
            </a:prstGeom>
            <a:solidFill>
              <a:srgbClr val="FF99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550" name="Rectangle 78"/>
            <p:cNvSpPr>
              <a:spLocks noChangeArrowheads="1"/>
            </p:cNvSpPr>
            <p:nvPr/>
          </p:nvSpPr>
          <p:spPr bwMode="auto">
            <a:xfrm>
              <a:off x="4098" y="2619"/>
              <a:ext cx="583" cy="66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rgbClr val="FF9999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551" name="Rectangle 79"/>
            <p:cNvSpPr>
              <a:spLocks noChangeArrowheads="1"/>
            </p:cNvSpPr>
            <p:nvPr/>
          </p:nvSpPr>
          <p:spPr bwMode="auto">
            <a:xfrm>
              <a:off x="3988" y="2746"/>
              <a:ext cx="67" cy="658"/>
            </a:xfrm>
            <a:prstGeom prst="rect">
              <a:avLst/>
            </a:prstGeom>
            <a:solidFill>
              <a:srgbClr val="FF99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552" name="Oval 80"/>
            <p:cNvSpPr>
              <a:spLocks noChangeArrowheads="1"/>
            </p:cNvSpPr>
            <p:nvPr/>
          </p:nvSpPr>
          <p:spPr bwMode="auto">
            <a:xfrm>
              <a:off x="5205" y="2973"/>
              <a:ext cx="225" cy="217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553" name="Oval 81"/>
            <p:cNvSpPr>
              <a:spLocks noChangeArrowheads="1"/>
            </p:cNvSpPr>
            <p:nvPr/>
          </p:nvSpPr>
          <p:spPr bwMode="auto">
            <a:xfrm>
              <a:off x="3314" y="2973"/>
              <a:ext cx="225" cy="217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554" name="Oval 82"/>
            <p:cNvSpPr>
              <a:spLocks noChangeArrowheads="1"/>
            </p:cNvSpPr>
            <p:nvPr/>
          </p:nvSpPr>
          <p:spPr bwMode="auto">
            <a:xfrm>
              <a:off x="3914" y="2540"/>
              <a:ext cx="216" cy="217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555" name="Oval 83"/>
            <p:cNvSpPr>
              <a:spLocks noChangeArrowheads="1"/>
            </p:cNvSpPr>
            <p:nvPr/>
          </p:nvSpPr>
          <p:spPr bwMode="auto">
            <a:xfrm>
              <a:off x="3914" y="3340"/>
              <a:ext cx="216" cy="208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556" name="Oval 84"/>
            <p:cNvSpPr>
              <a:spLocks noChangeArrowheads="1"/>
            </p:cNvSpPr>
            <p:nvPr/>
          </p:nvSpPr>
          <p:spPr bwMode="auto">
            <a:xfrm>
              <a:off x="4613" y="2540"/>
              <a:ext cx="217" cy="217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557" name="Oval 85"/>
            <p:cNvSpPr>
              <a:spLocks noChangeArrowheads="1"/>
            </p:cNvSpPr>
            <p:nvPr/>
          </p:nvSpPr>
          <p:spPr bwMode="auto">
            <a:xfrm>
              <a:off x="4613" y="3340"/>
              <a:ext cx="217" cy="208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558" name="Rectangle 86"/>
            <p:cNvSpPr>
              <a:spLocks noChangeArrowheads="1"/>
            </p:cNvSpPr>
            <p:nvPr/>
          </p:nvSpPr>
          <p:spPr bwMode="auto">
            <a:xfrm>
              <a:off x="3548" y="2700"/>
              <a:ext cx="135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 dirty="0" smtClean="0">
                  <a:solidFill>
                    <a:srgbClr val="000000"/>
                  </a:solidFill>
                </a:rPr>
                <a:t>16</a:t>
              </a:r>
              <a:endParaRPr lang="de-DE" dirty="0"/>
            </a:p>
          </p:txBody>
        </p:sp>
        <p:sp>
          <p:nvSpPr>
            <p:cNvPr id="489559" name="Rectangle 87"/>
            <p:cNvSpPr>
              <a:spLocks noChangeArrowheads="1"/>
            </p:cNvSpPr>
            <p:nvPr/>
          </p:nvSpPr>
          <p:spPr bwMode="auto">
            <a:xfrm>
              <a:off x="4301" y="2503"/>
              <a:ext cx="135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12</a:t>
              </a:r>
              <a:endParaRPr lang="de-DE"/>
            </a:p>
          </p:txBody>
        </p:sp>
        <p:sp>
          <p:nvSpPr>
            <p:cNvPr id="489560" name="Rectangle 88"/>
            <p:cNvSpPr>
              <a:spLocks noChangeArrowheads="1"/>
            </p:cNvSpPr>
            <p:nvPr/>
          </p:nvSpPr>
          <p:spPr bwMode="auto">
            <a:xfrm>
              <a:off x="5034" y="2703"/>
              <a:ext cx="135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20</a:t>
              </a:r>
              <a:endParaRPr lang="de-DE"/>
            </a:p>
          </p:txBody>
        </p:sp>
        <p:sp>
          <p:nvSpPr>
            <p:cNvPr id="489561" name="Rectangle 89"/>
            <p:cNvSpPr>
              <a:spLocks noChangeArrowheads="1"/>
            </p:cNvSpPr>
            <p:nvPr/>
          </p:nvSpPr>
          <p:spPr bwMode="auto">
            <a:xfrm>
              <a:off x="4651" y="3061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7</a:t>
              </a:r>
              <a:endParaRPr lang="de-DE"/>
            </a:p>
          </p:txBody>
        </p:sp>
        <p:sp>
          <p:nvSpPr>
            <p:cNvPr id="489562" name="Rectangle 90"/>
            <p:cNvSpPr>
              <a:spLocks noChangeArrowheads="1"/>
            </p:cNvSpPr>
            <p:nvPr/>
          </p:nvSpPr>
          <p:spPr bwMode="auto">
            <a:xfrm>
              <a:off x="4312" y="2927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9</a:t>
              </a:r>
              <a:endParaRPr lang="de-DE"/>
            </a:p>
          </p:txBody>
        </p:sp>
        <p:sp>
          <p:nvSpPr>
            <p:cNvPr id="489563" name="Rectangle 91"/>
            <p:cNvSpPr>
              <a:spLocks noChangeArrowheads="1"/>
            </p:cNvSpPr>
            <p:nvPr/>
          </p:nvSpPr>
          <p:spPr bwMode="auto">
            <a:xfrm>
              <a:off x="4332" y="3249"/>
              <a:ext cx="135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10</a:t>
              </a:r>
              <a:endParaRPr lang="de-DE"/>
            </a:p>
          </p:txBody>
        </p:sp>
        <p:sp>
          <p:nvSpPr>
            <p:cNvPr id="489565" name="Rectangle 93"/>
            <p:cNvSpPr>
              <a:spLocks noChangeArrowheads="1"/>
            </p:cNvSpPr>
            <p:nvPr/>
          </p:nvSpPr>
          <p:spPr bwMode="auto">
            <a:xfrm>
              <a:off x="4084" y="2970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4</a:t>
              </a:r>
              <a:endParaRPr lang="de-DE"/>
            </a:p>
          </p:txBody>
        </p:sp>
        <p:sp>
          <p:nvSpPr>
            <p:cNvPr id="489566" name="Rectangle 94"/>
            <p:cNvSpPr>
              <a:spLocks noChangeArrowheads="1"/>
            </p:cNvSpPr>
            <p:nvPr/>
          </p:nvSpPr>
          <p:spPr bwMode="auto">
            <a:xfrm>
              <a:off x="3696" y="3113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9</a:t>
              </a:r>
              <a:endParaRPr lang="de-DE"/>
            </a:p>
          </p:txBody>
        </p:sp>
        <p:sp>
          <p:nvSpPr>
            <p:cNvPr id="489567" name="Rectangle 95"/>
            <p:cNvSpPr>
              <a:spLocks noChangeArrowheads="1"/>
            </p:cNvSpPr>
            <p:nvPr/>
          </p:nvSpPr>
          <p:spPr bwMode="auto">
            <a:xfrm>
              <a:off x="4967" y="3170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4</a:t>
              </a:r>
              <a:endParaRPr lang="de-DE"/>
            </a:p>
          </p:txBody>
        </p:sp>
        <p:sp>
          <p:nvSpPr>
            <p:cNvPr id="489598" name="Rectangle 126"/>
            <p:cNvSpPr>
              <a:spLocks noChangeArrowheads="1"/>
            </p:cNvSpPr>
            <p:nvPr/>
          </p:nvSpPr>
          <p:spPr bwMode="auto">
            <a:xfrm>
              <a:off x="3371" y="2994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0</a:t>
              </a:r>
              <a:endParaRPr lang="de-DE" baseline="-25000"/>
            </a:p>
          </p:txBody>
        </p:sp>
        <p:sp>
          <p:nvSpPr>
            <p:cNvPr id="489599" name="Rectangle 127"/>
            <p:cNvSpPr>
              <a:spLocks noChangeArrowheads="1"/>
            </p:cNvSpPr>
            <p:nvPr/>
          </p:nvSpPr>
          <p:spPr bwMode="auto">
            <a:xfrm>
              <a:off x="3949" y="3335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2</a:t>
              </a:r>
              <a:endParaRPr lang="de-DE" baseline="-25000"/>
            </a:p>
          </p:txBody>
        </p:sp>
        <p:sp>
          <p:nvSpPr>
            <p:cNvPr id="489600" name="Rectangle 128"/>
            <p:cNvSpPr>
              <a:spLocks noChangeArrowheads="1"/>
            </p:cNvSpPr>
            <p:nvPr/>
          </p:nvSpPr>
          <p:spPr bwMode="auto">
            <a:xfrm>
              <a:off x="3967" y="2564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1</a:t>
              </a:r>
              <a:endParaRPr lang="de-DE" baseline="-25000"/>
            </a:p>
          </p:txBody>
        </p:sp>
        <p:sp>
          <p:nvSpPr>
            <p:cNvPr id="489601" name="Rectangle 129"/>
            <p:cNvSpPr>
              <a:spLocks noChangeArrowheads="1"/>
            </p:cNvSpPr>
            <p:nvPr/>
          </p:nvSpPr>
          <p:spPr bwMode="auto">
            <a:xfrm>
              <a:off x="4674" y="2564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3</a:t>
              </a:r>
              <a:endParaRPr lang="de-DE" baseline="-25000"/>
            </a:p>
          </p:txBody>
        </p:sp>
        <p:sp>
          <p:nvSpPr>
            <p:cNvPr id="489602" name="Rectangle 130"/>
            <p:cNvSpPr>
              <a:spLocks noChangeArrowheads="1"/>
            </p:cNvSpPr>
            <p:nvPr/>
          </p:nvSpPr>
          <p:spPr bwMode="auto">
            <a:xfrm>
              <a:off x="4674" y="3335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5</a:t>
              </a:r>
              <a:endParaRPr lang="de-DE" baseline="-25000"/>
            </a:p>
          </p:txBody>
        </p:sp>
        <p:sp>
          <p:nvSpPr>
            <p:cNvPr id="489603" name="Rectangle 131"/>
            <p:cNvSpPr>
              <a:spLocks noChangeArrowheads="1"/>
            </p:cNvSpPr>
            <p:nvPr/>
          </p:nvSpPr>
          <p:spPr bwMode="auto">
            <a:xfrm>
              <a:off x="5264" y="2973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4</a:t>
              </a:r>
              <a:endParaRPr lang="de-DE" baseline="-25000"/>
            </a:p>
          </p:txBody>
        </p:sp>
        <p:cxnSp>
          <p:nvCxnSpPr>
            <p:cNvPr id="489614" name="AutoShape 142"/>
            <p:cNvCxnSpPr>
              <a:cxnSpLocks noChangeShapeType="1"/>
              <a:stCxn id="489556" idx="6"/>
              <a:endCxn id="489552" idx="1"/>
            </p:cNvCxnSpPr>
            <p:nvPr/>
          </p:nvCxnSpPr>
          <p:spPr bwMode="auto">
            <a:xfrm>
              <a:off x="4830" y="2649"/>
              <a:ext cx="408" cy="35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89615" name="AutoShape 143"/>
            <p:cNvCxnSpPr>
              <a:cxnSpLocks noChangeShapeType="1"/>
              <a:stCxn id="489552" idx="3"/>
              <a:endCxn id="489557" idx="6"/>
            </p:cNvCxnSpPr>
            <p:nvPr/>
          </p:nvCxnSpPr>
          <p:spPr bwMode="auto">
            <a:xfrm flipH="1">
              <a:off x="4830" y="3158"/>
              <a:ext cx="408" cy="28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89616" name="AutoShape 144"/>
            <p:cNvCxnSpPr>
              <a:cxnSpLocks noChangeShapeType="1"/>
              <a:stCxn id="489557" idx="0"/>
              <a:endCxn id="489556" idx="4"/>
            </p:cNvCxnSpPr>
            <p:nvPr/>
          </p:nvCxnSpPr>
          <p:spPr bwMode="auto">
            <a:xfrm flipV="1">
              <a:off x="4722" y="2757"/>
              <a:ext cx="0" cy="58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89617" name="AutoShape 145"/>
            <p:cNvCxnSpPr>
              <a:cxnSpLocks noChangeShapeType="1"/>
              <a:stCxn id="489556" idx="3"/>
              <a:endCxn id="489555" idx="7"/>
            </p:cNvCxnSpPr>
            <p:nvPr/>
          </p:nvCxnSpPr>
          <p:spPr bwMode="auto">
            <a:xfrm flipH="1">
              <a:off x="4098" y="2725"/>
              <a:ext cx="547" cy="64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89618" name="AutoShape 146"/>
            <p:cNvCxnSpPr>
              <a:cxnSpLocks noChangeShapeType="1"/>
              <a:stCxn id="489554" idx="6"/>
              <a:endCxn id="489556" idx="2"/>
            </p:cNvCxnSpPr>
            <p:nvPr/>
          </p:nvCxnSpPr>
          <p:spPr bwMode="auto">
            <a:xfrm>
              <a:off x="4130" y="2649"/>
              <a:ext cx="483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89620" name="AutoShape 148"/>
            <p:cNvCxnSpPr>
              <a:cxnSpLocks noChangeShapeType="1"/>
            </p:cNvCxnSpPr>
            <p:nvPr/>
          </p:nvCxnSpPr>
          <p:spPr bwMode="auto">
            <a:xfrm>
              <a:off x="3542" y="3122"/>
              <a:ext cx="408" cy="28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89621" name="AutoShape 149"/>
            <p:cNvCxnSpPr>
              <a:cxnSpLocks noChangeShapeType="1"/>
            </p:cNvCxnSpPr>
            <p:nvPr/>
          </p:nvCxnSpPr>
          <p:spPr bwMode="auto">
            <a:xfrm flipV="1">
              <a:off x="4014" y="2750"/>
              <a:ext cx="0" cy="56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89623" name="AutoShape 151"/>
            <p:cNvCxnSpPr>
              <a:cxnSpLocks noChangeShapeType="1"/>
            </p:cNvCxnSpPr>
            <p:nvPr/>
          </p:nvCxnSpPr>
          <p:spPr bwMode="auto">
            <a:xfrm>
              <a:off x="4150" y="3430"/>
              <a:ext cx="483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89619" name="AutoShape 147"/>
            <p:cNvCxnSpPr>
              <a:cxnSpLocks noChangeShapeType="1"/>
            </p:cNvCxnSpPr>
            <p:nvPr/>
          </p:nvCxnSpPr>
          <p:spPr bwMode="auto">
            <a:xfrm flipV="1">
              <a:off x="3489" y="2667"/>
              <a:ext cx="403" cy="31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89627" name="AutoShape 155"/>
            <p:cNvCxnSpPr>
              <a:cxnSpLocks noChangeShapeType="1"/>
            </p:cNvCxnSpPr>
            <p:nvPr/>
          </p:nvCxnSpPr>
          <p:spPr bwMode="auto">
            <a:xfrm flipH="1">
              <a:off x="4150" y="3475"/>
              <a:ext cx="454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sp>
          <p:nvSpPr>
            <p:cNvPr id="489628" name="Rectangle 156"/>
            <p:cNvSpPr>
              <a:spLocks noChangeArrowheads="1"/>
            </p:cNvSpPr>
            <p:nvPr/>
          </p:nvSpPr>
          <p:spPr bwMode="auto">
            <a:xfrm>
              <a:off x="4332" y="3475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4</a:t>
              </a:r>
              <a:endParaRPr lang="de-DE"/>
            </a:p>
          </p:txBody>
        </p:sp>
        <p:sp>
          <p:nvSpPr>
            <p:cNvPr id="489640" name="Text Box 168"/>
            <p:cNvSpPr txBox="1">
              <a:spLocks noChangeArrowheads="1"/>
            </p:cNvSpPr>
            <p:nvPr/>
          </p:nvSpPr>
          <p:spPr bwMode="auto">
            <a:xfrm>
              <a:off x="3969" y="3702"/>
              <a:ext cx="72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de-DE"/>
                <a:t>G</a:t>
              </a:r>
              <a:r>
                <a:rPr lang="de-DE" baseline="-25000"/>
                <a:t>f</a:t>
              </a:r>
              <a:r>
                <a:rPr lang="de-DE"/>
                <a:t>:    c</a:t>
              </a:r>
              <a:r>
                <a:rPr lang="de-DE" baseline="-25000"/>
                <a:t>f</a:t>
              </a:r>
              <a:r>
                <a:rPr lang="de-DE"/>
                <a:t>=4</a:t>
              </a:r>
              <a:endParaRPr lang="de-DE" baseline="-25000"/>
            </a:p>
          </p:txBody>
        </p:sp>
        <p:cxnSp>
          <p:nvCxnSpPr>
            <p:cNvPr id="489643" name="AutoShape 171"/>
            <p:cNvCxnSpPr>
              <a:cxnSpLocks noChangeShapeType="1"/>
              <a:stCxn id="489555" idx="2"/>
              <a:endCxn id="489553" idx="5"/>
            </p:cNvCxnSpPr>
            <p:nvPr/>
          </p:nvCxnSpPr>
          <p:spPr bwMode="auto">
            <a:xfrm flipH="1" flipV="1">
              <a:off x="3506" y="3158"/>
              <a:ext cx="408" cy="28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sp>
          <p:nvSpPr>
            <p:cNvPr id="489644" name="Rectangle 172"/>
            <p:cNvSpPr>
              <a:spLocks noChangeArrowheads="1"/>
            </p:cNvSpPr>
            <p:nvPr/>
          </p:nvSpPr>
          <p:spPr bwMode="auto">
            <a:xfrm>
              <a:off x="3606" y="3249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4</a:t>
              </a:r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38490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Beispiel</a:t>
            </a:r>
          </a:p>
        </p:txBody>
      </p:sp>
      <p:grpSp>
        <p:nvGrpSpPr>
          <p:cNvPr id="2" name="Group 194"/>
          <p:cNvGrpSpPr>
            <a:grpSpLocks/>
          </p:cNvGrpSpPr>
          <p:nvPr/>
        </p:nvGrpSpPr>
        <p:grpSpPr bwMode="auto">
          <a:xfrm>
            <a:off x="611189" y="3587513"/>
            <a:ext cx="3551237" cy="2746375"/>
            <a:chOff x="385" y="2296"/>
            <a:chExt cx="2237" cy="1730"/>
          </a:xfrm>
        </p:grpSpPr>
        <p:sp>
          <p:nvSpPr>
            <p:cNvPr id="490604" name="Oval 108"/>
            <p:cNvSpPr>
              <a:spLocks noChangeArrowheads="1"/>
            </p:cNvSpPr>
            <p:nvPr/>
          </p:nvSpPr>
          <p:spPr bwMode="auto">
            <a:xfrm>
              <a:off x="2397" y="3064"/>
              <a:ext cx="225" cy="22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605" name="Rectangle 109"/>
            <p:cNvSpPr>
              <a:spLocks noChangeArrowheads="1"/>
            </p:cNvSpPr>
            <p:nvPr/>
          </p:nvSpPr>
          <p:spPr bwMode="auto">
            <a:xfrm>
              <a:off x="2443" y="3076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4</a:t>
              </a:r>
              <a:endParaRPr lang="de-DE" baseline="-25000"/>
            </a:p>
          </p:txBody>
        </p:sp>
        <p:sp>
          <p:nvSpPr>
            <p:cNvPr id="490606" name="Oval 110"/>
            <p:cNvSpPr>
              <a:spLocks noChangeArrowheads="1"/>
            </p:cNvSpPr>
            <p:nvPr/>
          </p:nvSpPr>
          <p:spPr bwMode="auto">
            <a:xfrm>
              <a:off x="506" y="3064"/>
              <a:ext cx="225" cy="22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607" name="Rectangle 111"/>
            <p:cNvSpPr>
              <a:spLocks noChangeArrowheads="1"/>
            </p:cNvSpPr>
            <p:nvPr/>
          </p:nvSpPr>
          <p:spPr bwMode="auto">
            <a:xfrm>
              <a:off x="552" y="3076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0</a:t>
              </a:r>
              <a:endParaRPr lang="de-DE" baseline="-25000"/>
            </a:p>
          </p:txBody>
        </p:sp>
        <p:sp>
          <p:nvSpPr>
            <p:cNvPr id="490608" name="Oval 112"/>
            <p:cNvSpPr>
              <a:spLocks noChangeArrowheads="1"/>
            </p:cNvSpPr>
            <p:nvPr/>
          </p:nvSpPr>
          <p:spPr bwMode="auto">
            <a:xfrm>
              <a:off x="1106" y="2631"/>
              <a:ext cx="217" cy="22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609" name="Rectangle 113"/>
            <p:cNvSpPr>
              <a:spLocks noChangeArrowheads="1"/>
            </p:cNvSpPr>
            <p:nvPr/>
          </p:nvSpPr>
          <p:spPr bwMode="auto">
            <a:xfrm>
              <a:off x="1152" y="2643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1</a:t>
              </a:r>
              <a:endParaRPr lang="de-DE" baseline="-25000"/>
            </a:p>
          </p:txBody>
        </p:sp>
        <p:sp>
          <p:nvSpPr>
            <p:cNvPr id="490610" name="Oval 114"/>
            <p:cNvSpPr>
              <a:spLocks noChangeArrowheads="1"/>
            </p:cNvSpPr>
            <p:nvPr/>
          </p:nvSpPr>
          <p:spPr bwMode="auto">
            <a:xfrm>
              <a:off x="1106" y="3422"/>
              <a:ext cx="217" cy="22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611" name="Rectangle 115"/>
            <p:cNvSpPr>
              <a:spLocks noChangeArrowheads="1"/>
            </p:cNvSpPr>
            <p:nvPr/>
          </p:nvSpPr>
          <p:spPr bwMode="auto">
            <a:xfrm>
              <a:off x="1152" y="3434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2</a:t>
              </a:r>
              <a:endParaRPr lang="de-DE" baseline="-25000"/>
            </a:p>
          </p:txBody>
        </p:sp>
        <p:sp>
          <p:nvSpPr>
            <p:cNvPr id="490612" name="Oval 116"/>
            <p:cNvSpPr>
              <a:spLocks noChangeArrowheads="1"/>
            </p:cNvSpPr>
            <p:nvPr/>
          </p:nvSpPr>
          <p:spPr bwMode="auto">
            <a:xfrm>
              <a:off x="1806" y="2631"/>
              <a:ext cx="216" cy="22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613" name="Rectangle 117"/>
            <p:cNvSpPr>
              <a:spLocks noChangeArrowheads="1"/>
            </p:cNvSpPr>
            <p:nvPr/>
          </p:nvSpPr>
          <p:spPr bwMode="auto">
            <a:xfrm>
              <a:off x="1852" y="2643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3</a:t>
              </a:r>
              <a:endParaRPr lang="de-DE" baseline="-25000"/>
            </a:p>
          </p:txBody>
        </p:sp>
        <p:sp>
          <p:nvSpPr>
            <p:cNvPr id="490614" name="Oval 118"/>
            <p:cNvSpPr>
              <a:spLocks noChangeArrowheads="1"/>
            </p:cNvSpPr>
            <p:nvPr/>
          </p:nvSpPr>
          <p:spPr bwMode="auto">
            <a:xfrm>
              <a:off x="1806" y="3422"/>
              <a:ext cx="216" cy="22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615" name="Rectangle 119"/>
            <p:cNvSpPr>
              <a:spLocks noChangeArrowheads="1"/>
            </p:cNvSpPr>
            <p:nvPr/>
          </p:nvSpPr>
          <p:spPr bwMode="auto">
            <a:xfrm>
              <a:off x="1852" y="3434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5</a:t>
              </a:r>
              <a:endParaRPr lang="de-DE" baseline="-25000"/>
            </a:p>
          </p:txBody>
        </p:sp>
        <p:sp>
          <p:nvSpPr>
            <p:cNvPr id="490616" name="Rectangle 120"/>
            <p:cNvSpPr>
              <a:spLocks noChangeArrowheads="1"/>
            </p:cNvSpPr>
            <p:nvPr/>
          </p:nvSpPr>
          <p:spPr bwMode="auto">
            <a:xfrm>
              <a:off x="671" y="2791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0</a:t>
              </a:r>
              <a:endParaRPr lang="de-DE"/>
            </a:p>
          </p:txBody>
        </p:sp>
        <p:sp>
          <p:nvSpPr>
            <p:cNvPr id="490617" name="Rectangle 121"/>
            <p:cNvSpPr>
              <a:spLocks noChangeArrowheads="1"/>
            </p:cNvSpPr>
            <p:nvPr/>
          </p:nvSpPr>
          <p:spPr bwMode="auto">
            <a:xfrm>
              <a:off x="729" y="2791"/>
              <a:ext cx="169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/16</a:t>
              </a:r>
              <a:endParaRPr lang="de-DE"/>
            </a:p>
          </p:txBody>
        </p:sp>
        <p:sp>
          <p:nvSpPr>
            <p:cNvPr id="490618" name="Rectangle 122"/>
            <p:cNvSpPr>
              <a:spLocks noChangeArrowheads="1"/>
            </p:cNvSpPr>
            <p:nvPr/>
          </p:nvSpPr>
          <p:spPr bwMode="auto">
            <a:xfrm>
              <a:off x="1427" y="2610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4</a:t>
              </a:r>
              <a:endParaRPr lang="de-DE"/>
            </a:p>
          </p:txBody>
        </p:sp>
        <p:sp>
          <p:nvSpPr>
            <p:cNvPr id="490619" name="Rectangle 123"/>
            <p:cNvSpPr>
              <a:spLocks noChangeArrowheads="1"/>
            </p:cNvSpPr>
            <p:nvPr/>
          </p:nvSpPr>
          <p:spPr bwMode="auto">
            <a:xfrm>
              <a:off x="1485" y="2610"/>
              <a:ext cx="169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/12</a:t>
              </a:r>
              <a:endParaRPr lang="de-DE"/>
            </a:p>
          </p:txBody>
        </p:sp>
        <p:sp>
          <p:nvSpPr>
            <p:cNvPr id="490621" name="Rectangle 125"/>
            <p:cNvSpPr>
              <a:spLocks noChangeArrowheads="1"/>
            </p:cNvSpPr>
            <p:nvPr/>
          </p:nvSpPr>
          <p:spPr bwMode="auto">
            <a:xfrm>
              <a:off x="2251" y="2802"/>
              <a:ext cx="236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9/20</a:t>
              </a:r>
              <a:endParaRPr lang="de-DE"/>
            </a:p>
          </p:txBody>
        </p:sp>
        <p:sp>
          <p:nvSpPr>
            <p:cNvPr id="490622" name="Rectangle 126"/>
            <p:cNvSpPr>
              <a:spLocks noChangeArrowheads="1"/>
            </p:cNvSpPr>
            <p:nvPr/>
          </p:nvSpPr>
          <p:spPr bwMode="auto">
            <a:xfrm>
              <a:off x="2193" y="3393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4</a:t>
              </a:r>
              <a:endParaRPr lang="de-DE"/>
            </a:p>
          </p:txBody>
        </p:sp>
        <p:sp>
          <p:nvSpPr>
            <p:cNvPr id="490623" name="Rectangle 127"/>
            <p:cNvSpPr>
              <a:spLocks noChangeArrowheads="1"/>
            </p:cNvSpPr>
            <p:nvPr/>
          </p:nvSpPr>
          <p:spPr bwMode="auto">
            <a:xfrm>
              <a:off x="2251" y="3393"/>
              <a:ext cx="101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/4</a:t>
              </a:r>
              <a:endParaRPr lang="de-DE"/>
            </a:p>
          </p:txBody>
        </p:sp>
        <p:sp>
          <p:nvSpPr>
            <p:cNvPr id="490625" name="Rectangle 129"/>
            <p:cNvSpPr>
              <a:spLocks noChangeArrowheads="1"/>
            </p:cNvSpPr>
            <p:nvPr/>
          </p:nvSpPr>
          <p:spPr bwMode="auto">
            <a:xfrm>
              <a:off x="1999" y="3109"/>
              <a:ext cx="169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5/7</a:t>
              </a:r>
              <a:endParaRPr lang="de-DE"/>
            </a:p>
          </p:txBody>
        </p:sp>
        <p:sp>
          <p:nvSpPr>
            <p:cNvPr id="490626" name="Rectangle 130"/>
            <p:cNvSpPr>
              <a:spLocks noChangeArrowheads="1"/>
            </p:cNvSpPr>
            <p:nvPr/>
          </p:nvSpPr>
          <p:spPr bwMode="auto">
            <a:xfrm>
              <a:off x="1577" y="3127"/>
              <a:ext cx="169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0/9</a:t>
              </a:r>
              <a:endParaRPr lang="de-DE"/>
            </a:p>
          </p:txBody>
        </p:sp>
        <p:sp>
          <p:nvSpPr>
            <p:cNvPr id="490627" name="Rectangle 131"/>
            <p:cNvSpPr>
              <a:spLocks noChangeArrowheads="1"/>
            </p:cNvSpPr>
            <p:nvPr/>
          </p:nvSpPr>
          <p:spPr bwMode="auto">
            <a:xfrm>
              <a:off x="1452" y="3551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9</a:t>
              </a:r>
              <a:endParaRPr lang="de-DE"/>
            </a:p>
          </p:txBody>
        </p:sp>
        <p:sp>
          <p:nvSpPr>
            <p:cNvPr id="490628" name="Rectangle 132"/>
            <p:cNvSpPr>
              <a:spLocks noChangeArrowheads="1"/>
            </p:cNvSpPr>
            <p:nvPr/>
          </p:nvSpPr>
          <p:spPr bwMode="auto">
            <a:xfrm>
              <a:off x="1510" y="3551"/>
              <a:ext cx="169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/14</a:t>
              </a:r>
              <a:endParaRPr lang="de-DE"/>
            </a:p>
          </p:txBody>
        </p:sp>
        <p:sp>
          <p:nvSpPr>
            <p:cNvPr id="490630" name="Rectangle 134"/>
            <p:cNvSpPr>
              <a:spLocks noChangeArrowheads="1"/>
            </p:cNvSpPr>
            <p:nvPr/>
          </p:nvSpPr>
          <p:spPr bwMode="auto">
            <a:xfrm>
              <a:off x="1234" y="3067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4</a:t>
              </a:r>
              <a:endParaRPr lang="de-DE"/>
            </a:p>
          </p:txBody>
        </p:sp>
        <p:sp>
          <p:nvSpPr>
            <p:cNvPr id="490631" name="Rectangle 135"/>
            <p:cNvSpPr>
              <a:spLocks noChangeArrowheads="1"/>
            </p:cNvSpPr>
            <p:nvPr/>
          </p:nvSpPr>
          <p:spPr bwMode="auto">
            <a:xfrm>
              <a:off x="1292" y="3067"/>
              <a:ext cx="101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/4</a:t>
              </a:r>
              <a:endParaRPr lang="de-DE"/>
            </a:p>
          </p:txBody>
        </p:sp>
        <p:sp>
          <p:nvSpPr>
            <p:cNvPr id="490632" name="Rectangle 136"/>
            <p:cNvSpPr>
              <a:spLocks noChangeArrowheads="1"/>
            </p:cNvSpPr>
            <p:nvPr/>
          </p:nvSpPr>
          <p:spPr bwMode="auto">
            <a:xfrm>
              <a:off x="687" y="3424"/>
              <a:ext cx="135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13</a:t>
              </a:r>
              <a:endParaRPr lang="de-DE"/>
            </a:p>
          </p:txBody>
        </p:sp>
        <p:sp>
          <p:nvSpPr>
            <p:cNvPr id="490633" name="Rectangle 137"/>
            <p:cNvSpPr>
              <a:spLocks noChangeArrowheads="1"/>
            </p:cNvSpPr>
            <p:nvPr/>
          </p:nvSpPr>
          <p:spPr bwMode="auto">
            <a:xfrm>
              <a:off x="819" y="3426"/>
              <a:ext cx="169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/13</a:t>
              </a:r>
              <a:endParaRPr lang="de-DE"/>
            </a:p>
          </p:txBody>
        </p:sp>
        <p:cxnSp>
          <p:nvCxnSpPr>
            <p:cNvPr id="490640" name="AutoShape 144"/>
            <p:cNvCxnSpPr>
              <a:cxnSpLocks noChangeShapeType="1"/>
              <a:stCxn id="490606" idx="7"/>
              <a:endCxn id="490608" idx="2"/>
            </p:cNvCxnSpPr>
            <p:nvPr/>
          </p:nvCxnSpPr>
          <p:spPr bwMode="auto">
            <a:xfrm flipV="1">
              <a:off x="698" y="2744"/>
              <a:ext cx="408" cy="35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0641" name="AutoShape 145"/>
            <p:cNvCxnSpPr>
              <a:cxnSpLocks noChangeShapeType="1"/>
              <a:stCxn id="490608" idx="6"/>
              <a:endCxn id="490612" idx="2"/>
            </p:cNvCxnSpPr>
            <p:nvPr/>
          </p:nvCxnSpPr>
          <p:spPr bwMode="auto">
            <a:xfrm>
              <a:off x="1323" y="2744"/>
              <a:ext cx="483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0642" name="AutoShape 146"/>
            <p:cNvCxnSpPr>
              <a:cxnSpLocks noChangeShapeType="1"/>
              <a:stCxn id="490612" idx="6"/>
              <a:endCxn id="490604" idx="1"/>
            </p:cNvCxnSpPr>
            <p:nvPr/>
          </p:nvCxnSpPr>
          <p:spPr bwMode="auto">
            <a:xfrm>
              <a:off x="2022" y="2744"/>
              <a:ext cx="408" cy="35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0643" name="AutoShape 147"/>
            <p:cNvCxnSpPr>
              <a:cxnSpLocks noChangeShapeType="1"/>
              <a:stCxn id="490614" idx="6"/>
              <a:endCxn id="490604" idx="3"/>
            </p:cNvCxnSpPr>
            <p:nvPr/>
          </p:nvCxnSpPr>
          <p:spPr bwMode="auto">
            <a:xfrm flipV="1">
              <a:off x="2022" y="3256"/>
              <a:ext cx="408" cy="27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0644" name="AutoShape 148"/>
            <p:cNvCxnSpPr>
              <a:cxnSpLocks noChangeShapeType="1"/>
              <a:stCxn id="490614" idx="0"/>
              <a:endCxn id="490612" idx="4"/>
            </p:cNvCxnSpPr>
            <p:nvPr/>
          </p:nvCxnSpPr>
          <p:spPr bwMode="auto">
            <a:xfrm flipV="1">
              <a:off x="1914" y="2856"/>
              <a:ext cx="0" cy="56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0645" name="AutoShape 149"/>
            <p:cNvCxnSpPr>
              <a:cxnSpLocks noChangeShapeType="1"/>
              <a:stCxn id="490610" idx="6"/>
              <a:endCxn id="490614" idx="2"/>
            </p:cNvCxnSpPr>
            <p:nvPr/>
          </p:nvCxnSpPr>
          <p:spPr bwMode="auto">
            <a:xfrm>
              <a:off x="1323" y="3535"/>
              <a:ext cx="483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0646" name="AutoShape 150"/>
            <p:cNvCxnSpPr>
              <a:cxnSpLocks noChangeShapeType="1"/>
              <a:stCxn id="490612" idx="3"/>
              <a:endCxn id="490610" idx="7"/>
            </p:cNvCxnSpPr>
            <p:nvPr/>
          </p:nvCxnSpPr>
          <p:spPr bwMode="auto">
            <a:xfrm flipH="1">
              <a:off x="1291" y="2823"/>
              <a:ext cx="547" cy="6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0647" name="AutoShape 151"/>
            <p:cNvCxnSpPr>
              <a:cxnSpLocks noChangeShapeType="1"/>
            </p:cNvCxnSpPr>
            <p:nvPr/>
          </p:nvCxnSpPr>
          <p:spPr bwMode="auto">
            <a:xfrm flipV="1">
              <a:off x="1202" y="2840"/>
              <a:ext cx="0" cy="56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0649" name="AutoShape 153"/>
            <p:cNvCxnSpPr>
              <a:cxnSpLocks noChangeShapeType="1"/>
              <a:stCxn id="490606" idx="5"/>
              <a:endCxn id="490610" idx="2"/>
            </p:cNvCxnSpPr>
            <p:nvPr/>
          </p:nvCxnSpPr>
          <p:spPr bwMode="auto">
            <a:xfrm>
              <a:off x="698" y="3256"/>
              <a:ext cx="408" cy="27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sp>
          <p:nvSpPr>
            <p:cNvPr id="490670" name="Text Box 174"/>
            <p:cNvSpPr txBox="1">
              <a:spLocks noChangeArrowheads="1"/>
            </p:cNvSpPr>
            <p:nvPr/>
          </p:nvSpPr>
          <p:spPr bwMode="auto">
            <a:xfrm>
              <a:off x="385" y="2296"/>
              <a:ext cx="24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de-DE"/>
                <a:t>d)</a:t>
              </a:r>
            </a:p>
          </p:txBody>
        </p:sp>
        <p:sp>
          <p:nvSpPr>
            <p:cNvPr id="490682" name="Text Box 186"/>
            <p:cNvSpPr txBox="1">
              <a:spLocks noChangeArrowheads="1"/>
            </p:cNvSpPr>
            <p:nvPr/>
          </p:nvSpPr>
          <p:spPr bwMode="auto">
            <a:xfrm>
              <a:off x="1066" y="3793"/>
              <a:ext cx="107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de-DE"/>
                <a:t>G:        </a:t>
              </a:r>
              <a:r>
                <a:rPr lang="en-US"/>
                <a:t>|</a:t>
              </a:r>
              <a:r>
                <a:rPr lang="en-US" i="1"/>
                <a:t>f </a:t>
              </a:r>
              <a:r>
                <a:rPr lang="en-US"/>
                <a:t>|</a:t>
              </a:r>
              <a:r>
                <a:rPr lang="de-DE"/>
                <a:t> = 13</a:t>
              </a:r>
            </a:p>
          </p:txBody>
        </p:sp>
      </p:grpSp>
      <p:grpSp>
        <p:nvGrpSpPr>
          <p:cNvPr id="3" name="Group 192"/>
          <p:cNvGrpSpPr>
            <a:grpSpLocks/>
          </p:cNvGrpSpPr>
          <p:nvPr/>
        </p:nvGrpSpPr>
        <p:grpSpPr bwMode="auto">
          <a:xfrm>
            <a:off x="611189" y="1111016"/>
            <a:ext cx="3544887" cy="2312988"/>
            <a:chOff x="385" y="709"/>
            <a:chExt cx="2233" cy="1457"/>
          </a:xfrm>
        </p:grpSpPr>
        <p:sp>
          <p:nvSpPr>
            <p:cNvPr id="490518" name="Oval 22"/>
            <p:cNvSpPr>
              <a:spLocks noChangeArrowheads="1"/>
            </p:cNvSpPr>
            <p:nvPr/>
          </p:nvSpPr>
          <p:spPr bwMode="auto">
            <a:xfrm>
              <a:off x="2393" y="1255"/>
              <a:ext cx="225" cy="22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519" name="Rectangle 23"/>
            <p:cNvSpPr>
              <a:spLocks noChangeArrowheads="1"/>
            </p:cNvSpPr>
            <p:nvPr/>
          </p:nvSpPr>
          <p:spPr bwMode="auto">
            <a:xfrm>
              <a:off x="2439" y="1267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4</a:t>
              </a:r>
              <a:endParaRPr lang="de-DE" baseline="-25000"/>
            </a:p>
          </p:txBody>
        </p:sp>
        <p:sp>
          <p:nvSpPr>
            <p:cNvPr id="490520" name="Oval 24"/>
            <p:cNvSpPr>
              <a:spLocks noChangeArrowheads="1"/>
            </p:cNvSpPr>
            <p:nvPr/>
          </p:nvSpPr>
          <p:spPr bwMode="auto">
            <a:xfrm>
              <a:off x="502" y="1255"/>
              <a:ext cx="225" cy="22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521" name="Rectangle 25"/>
            <p:cNvSpPr>
              <a:spLocks noChangeArrowheads="1"/>
            </p:cNvSpPr>
            <p:nvPr/>
          </p:nvSpPr>
          <p:spPr bwMode="auto">
            <a:xfrm>
              <a:off x="548" y="1267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0</a:t>
              </a:r>
              <a:endParaRPr lang="de-DE" baseline="-25000"/>
            </a:p>
          </p:txBody>
        </p:sp>
        <p:sp>
          <p:nvSpPr>
            <p:cNvPr id="490522" name="Oval 26"/>
            <p:cNvSpPr>
              <a:spLocks noChangeArrowheads="1"/>
            </p:cNvSpPr>
            <p:nvPr/>
          </p:nvSpPr>
          <p:spPr bwMode="auto">
            <a:xfrm>
              <a:off x="1102" y="822"/>
              <a:ext cx="217" cy="22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523" name="Rectangle 27"/>
            <p:cNvSpPr>
              <a:spLocks noChangeArrowheads="1"/>
            </p:cNvSpPr>
            <p:nvPr/>
          </p:nvSpPr>
          <p:spPr bwMode="auto">
            <a:xfrm>
              <a:off x="1148" y="834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1</a:t>
              </a:r>
              <a:endParaRPr lang="de-DE" baseline="-25000"/>
            </a:p>
          </p:txBody>
        </p:sp>
        <p:sp>
          <p:nvSpPr>
            <p:cNvPr id="490524" name="Oval 28"/>
            <p:cNvSpPr>
              <a:spLocks noChangeArrowheads="1"/>
            </p:cNvSpPr>
            <p:nvPr/>
          </p:nvSpPr>
          <p:spPr bwMode="auto">
            <a:xfrm>
              <a:off x="1102" y="1613"/>
              <a:ext cx="217" cy="22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525" name="Rectangle 29"/>
            <p:cNvSpPr>
              <a:spLocks noChangeArrowheads="1"/>
            </p:cNvSpPr>
            <p:nvPr/>
          </p:nvSpPr>
          <p:spPr bwMode="auto">
            <a:xfrm>
              <a:off x="1148" y="1625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2</a:t>
              </a:r>
              <a:endParaRPr lang="de-DE" baseline="-25000"/>
            </a:p>
          </p:txBody>
        </p:sp>
        <p:sp>
          <p:nvSpPr>
            <p:cNvPr id="490526" name="Oval 30"/>
            <p:cNvSpPr>
              <a:spLocks noChangeArrowheads="1"/>
            </p:cNvSpPr>
            <p:nvPr/>
          </p:nvSpPr>
          <p:spPr bwMode="auto">
            <a:xfrm>
              <a:off x="1802" y="822"/>
              <a:ext cx="216" cy="22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527" name="Rectangle 31"/>
            <p:cNvSpPr>
              <a:spLocks noChangeArrowheads="1"/>
            </p:cNvSpPr>
            <p:nvPr/>
          </p:nvSpPr>
          <p:spPr bwMode="auto">
            <a:xfrm>
              <a:off x="1848" y="834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3</a:t>
              </a:r>
              <a:endParaRPr lang="de-DE" baseline="-25000"/>
            </a:p>
          </p:txBody>
        </p:sp>
        <p:sp>
          <p:nvSpPr>
            <p:cNvPr id="490528" name="Oval 32"/>
            <p:cNvSpPr>
              <a:spLocks noChangeArrowheads="1"/>
            </p:cNvSpPr>
            <p:nvPr/>
          </p:nvSpPr>
          <p:spPr bwMode="auto">
            <a:xfrm>
              <a:off x="1802" y="1613"/>
              <a:ext cx="216" cy="22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529" name="Rectangle 33"/>
            <p:cNvSpPr>
              <a:spLocks noChangeArrowheads="1"/>
            </p:cNvSpPr>
            <p:nvPr/>
          </p:nvSpPr>
          <p:spPr bwMode="auto">
            <a:xfrm>
              <a:off x="1848" y="1625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5</a:t>
              </a:r>
              <a:endParaRPr lang="de-DE" baseline="-25000"/>
            </a:p>
          </p:txBody>
        </p:sp>
        <p:sp>
          <p:nvSpPr>
            <p:cNvPr id="490530" name="Rectangle 34"/>
            <p:cNvSpPr>
              <a:spLocks noChangeArrowheads="1"/>
            </p:cNvSpPr>
            <p:nvPr/>
          </p:nvSpPr>
          <p:spPr bwMode="auto">
            <a:xfrm>
              <a:off x="667" y="982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0</a:t>
              </a:r>
              <a:endParaRPr lang="de-DE"/>
            </a:p>
          </p:txBody>
        </p:sp>
        <p:sp>
          <p:nvSpPr>
            <p:cNvPr id="490531" name="Rectangle 35"/>
            <p:cNvSpPr>
              <a:spLocks noChangeArrowheads="1"/>
            </p:cNvSpPr>
            <p:nvPr/>
          </p:nvSpPr>
          <p:spPr bwMode="auto">
            <a:xfrm>
              <a:off x="725" y="982"/>
              <a:ext cx="169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/16</a:t>
              </a:r>
              <a:endParaRPr lang="de-DE"/>
            </a:p>
          </p:txBody>
        </p:sp>
        <p:sp>
          <p:nvSpPr>
            <p:cNvPr id="490532" name="Rectangle 36"/>
            <p:cNvSpPr>
              <a:spLocks noChangeArrowheads="1"/>
            </p:cNvSpPr>
            <p:nvPr/>
          </p:nvSpPr>
          <p:spPr bwMode="auto">
            <a:xfrm>
              <a:off x="1423" y="801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4</a:t>
              </a:r>
              <a:endParaRPr lang="de-DE"/>
            </a:p>
          </p:txBody>
        </p:sp>
        <p:sp>
          <p:nvSpPr>
            <p:cNvPr id="490533" name="Rectangle 37"/>
            <p:cNvSpPr>
              <a:spLocks noChangeArrowheads="1"/>
            </p:cNvSpPr>
            <p:nvPr/>
          </p:nvSpPr>
          <p:spPr bwMode="auto">
            <a:xfrm>
              <a:off x="1481" y="801"/>
              <a:ext cx="169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/12</a:t>
              </a:r>
              <a:endParaRPr lang="de-DE"/>
            </a:p>
          </p:txBody>
        </p:sp>
        <p:sp>
          <p:nvSpPr>
            <p:cNvPr id="490534" name="Rectangle 38"/>
            <p:cNvSpPr>
              <a:spLocks noChangeArrowheads="1"/>
            </p:cNvSpPr>
            <p:nvPr/>
          </p:nvSpPr>
          <p:spPr bwMode="auto">
            <a:xfrm>
              <a:off x="2189" y="993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4</a:t>
              </a:r>
              <a:endParaRPr lang="de-DE"/>
            </a:p>
          </p:txBody>
        </p:sp>
        <p:sp>
          <p:nvSpPr>
            <p:cNvPr id="490535" name="Rectangle 39"/>
            <p:cNvSpPr>
              <a:spLocks noChangeArrowheads="1"/>
            </p:cNvSpPr>
            <p:nvPr/>
          </p:nvSpPr>
          <p:spPr bwMode="auto">
            <a:xfrm>
              <a:off x="2247" y="993"/>
              <a:ext cx="169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/20</a:t>
              </a:r>
              <a:endParaRPr lang="de-DE"/>
            </a:p>
          </p:txBody>
        </p:sp>
        <p:sp>
          <p:nvSpPr>
            <p:cNvPr id="490536" name="Rectangle 40"/>
            <p:cNvSpPr>
              <a:spLocks noChangeArrowheads="1"/>
            </p:cNvSpPr>
            <p:nvPr/>
          </p:nvSpPr>
          <p:spPr bwMode="auto">
            <a:xfrm>
              <a:off x="2189" y="1584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4</a:t>
              </a:r>
              <a:endParaRPr lang="de-DE"/>
            </a:p>
          </p:txBody>
        </p:sp>
        <p:sp>
          <p:nvSpPr>
            <p:cNvPr id="490537" name="Rectangle 41"/>
            <p:cNvSpPr>
              <a:spLocks noChangeArrowheads="1"/>
            </p:cNvSpPr>
            <p:nvPr/>
          </p:nvSpPr>
          <p:spPr bwMode="auto">
            <a:xfrm>
              <a:off x="2247" y="1584"/>
              <a:ext cx="101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/4</a:t>
              </a:r>
              <a:endParaRPr lang="de-DE"/>
            </a:p>
          </p:txBody>
        </p:sp>
        <p:sp>
          <p:nvSpPr>
            <p:cNvPr id="490538" name="Rectangle 42"/>
            <p:cNvSpPr>
              <a:spLocks noChangeArrowheads="1"/>
            </p:cNvSpPr>
            <p:nvPr/>
          </p:nvSpPr>
          <p:spPr bwMode="auto">
            <a:xfrm>
              <a:off x="1937" y="1300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0</a:t>
              </a:r>
              <a:endParaRPr lang="de-DE"/>
            </a:p>
          </p:txBody>
        </p:sp>
        <p:sp>
          <p:nvSpPr>
            <p:cNvPr id="490539" name="Rectangle 43"/>
            <p:cNvSpPr>
              <a:spLocks noChangeArrowheads="1"/>
            </p:cNvSpPr>
            <p:nvPr/>
          </p:nvSpPr>
          <p:spPr bwMode="auto">
            <a:xfrm>
              <a:off x="1995" y="1300"/>
              <a:ext cx="101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/7</a:t>
              </a:r>
              <a:endParaRPr lang="de-DE"/>
            </a:p>
          </p:txBody>
        </p:sp>
        <p:sp>
          <p:nvSpPr>
            <p:cNvPr id="490540" name="Rectangle 44"/>
            <p:cNvSpPr>
              <a:spLocks noChangeArrowheads="1"/>
            </p:cNvSpPr>
            <p:nvPr/>
          </p:nvSpPr>
          <p:spPr bwMode="auto">
            <a:xfrm>
              <a:off x="1573" y="1318"/>
              <a:ext cx="169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0/9</a:t>
              </a:r>
              <a:endParaRPr lang="de-DE"/>
            </a:p>
          </p:txBody>
        </p:sp>
        <p:sp>
          <p:nvSpPr>
            <p:cNvPr id="490541" name="Rectangle 45"/>
            <p:cNvSpPr>
              <a:spLocks noChangeArrowheads="1"/>
            </p:cNvSpPr>
            <p:nvPr/>
          </p:nvSpPr>
          <p:spPr bwMode="auto">
            <a:xfrm>
              <a:off x="1448" y="1742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4</a:t>
              </a:r>
              <a:endParaRPr lang="de-DE"/>
            </a:p>
          </p:txBody>
        </p:sp>
        <p:sp>
          <p:nvSpPr>
            <p:cNvPr id="490542" name="Rectangle 46"/>
            <p:cNvSpPr>
              <a:spLocks noChangeArrowheads="1"/>
            </p:cNvSpPr>
            <p:nvPr/>
          </p:nvSpPr>
          <p:spPr bwMode="auto">
            <a:xfrm>
              <a:off x="1506" y="1742"/>
              <a:ext cx="169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/14</a:t>
              </a:r>
              <a:endParaRPr lang="de-DE"/>
            </a:p>
          </p:txBody>
        </p:sp>
        <p:sp>
          <p:nvSpPr>
            <p:cNvPr id="490544" name="Rectangle 48"/>
            <p:cNvSpPr>
              <a:spLocks noChangeArrowheads="1"/>
            </p:cNvSpPr>
            <p:nvPr/>
          </p:nvSpPr>
          <p:spPr bwMode="auto">
            <a:xfrm>
              <a:off x="1234" y="1253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4</a:t>
              </a:r>
              <a:endParaRPr lang="de-DE"/>
            </a:p>
          </p:txBody>
        </p:sp>
        <p:sp>
          <p:nvSpPr>
            <p:cNvPr id="490545" name="Rectangle 49"/>
            <p:cNvSpPr>
              <a:spLocks noChangeArrowheads="1"/>
            </p:cNvSpPr>
            <p:nvPr/>
          </p:nvSpPr>
          <p:spPr bwMode="auto">
            <a:xfrm>
              <a:off x="1292" y="1253"/>
              <a:ext cx="101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/4</a:t>
              </a:r>
              <a:endParaRPr lang="de-DE"/>
            </a:p>
          </p:txBody>
        </p:sp>
        <p:sp>
          <p:nvSpPr>
            <p:cNvPr id="490546" name="Rectangle 50"/>
            <p:cNvSpPr>
              <a:spLocks noChangeArrowheads="1"/>
            </p:cNvSpPr>
            <p:nvPr/>
          </p:nvSpPr>
          <p:spPr bwMode="auto">
            <a:xfrm>
              <a:off x="757" y="1617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8</a:t>
              </a:r>
              <a:endParaRPr lang="de-DE"/>
            </a:p>
          </p:txBody>
        </p:sp>
        <p:sp>
          <p:nvSpPr>
            <p:cNvPr id="490547" name="Rectangle 51"/>
            <p:cNvSpPr>
              <a:spLocks noChangeArrowheads="1"/>
            </p:cNvSpPr>
            <p:nvPr/>
          </p:nvSpPr>
          <p:spPr bwMode="auto">
            <a:xfrm>
              <a:off x="815" y="1617"/>
              <a:ext cx="169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/13</a:t>
              </a:r>
              <a:endParaRPr lang="de-DE"/>
            </a:p>
          </p:txBody>
        </p:sp>
        <p:cxnSp>
          <p:nvCxnSpPr>
            <p:cNvPr id="490554" name="AutoShape 58"/>
            <p:cNvCxnSpPr>
              <a:cxnSpLocks noChangeShapeType="1"/>
              <a:stCxn id="490520" idx="7"/>
              <a:endCxn id="490522" idx="2"/>
            </p:cNvCxnSpPr>
            <p:nvPr/>
          </p:nvCxnSpPr>
          <p:spPr bwMode="auto">
            <a:xfrm flipV="1">
              <a:off x="694" y="935"/>
              <a:ext cx="408" cy="35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0555" name="AutoShape 59"/>
            <p:cNvCxnSpPr>
              <a:cxnSpLocks noChangeShapeType="1"/>
              <a:stCxn id="490522" idx="6"/>
              <a:endCxn id="490526" idx="2"/>
            </p:cNvCxnSpPr>
            <p:nvPr/>
          </p:nvCxnSpPr>
          <p:spPr bwMode="auto">
            <a:xfrm>
              <a:off x="1319" y="935"/>
              <a:ext cx="483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0556" name="AutoShape 60"/>
            <p:cNvCxnSpPr>
              <a:cxnSpLocks noChangeShapeType="1"/>
              <a:stCxn id="490526" idx="6"/>
              <a:endCxn id="490518" idx="1"/>
            </p:cNvCxnSpPr>
            <p:nvPr/>
          </p:nvCxnSpPr>
          <p:spPr bwMode="auto">
            <a:xfrm>
              <a:off x="2018" y="935"/>
              <a:ext cx="408" cy="35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0557" name="AutoShape 61"/>
            <p:cNvCxnSpPr>
              <a:cxnSpLocks noChangeShapeType="1"/>
              <a:stCxn id="490528" idx="6"/>
              <a:endCxn id="490518" idx="3"/>
            </p:cNvCxnSpPr>
            <p:nvPr/>
          </p:nvCxnSpPr>
          <p:spPr bwMode="auto">
            <a:xfrm flipV="1">
              <a:off x="2018" y="1447"/>
              <a:ext cx="408" cy="27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0558" name="AutoShape 62"/>
            <p:cNvCxnSpPr>
              <a:cxnSpLocks noChangeShapeType="1"/>
              <a:stCxn id="490528" idx="0"/>
              <a:endCxn id="490526" idx="4"/>
            </p:cNvCxnSpPr>
            <p:nvPr/>
          </p:nvCxnSpPr>
          <p:spPr bwMode="auto">
            <a:xfrm flipV="1">
              <a:off x="1910" y="1047"/>
              <a:ext cx="0" cy="56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0559" name="AutoShape 63"/>
            <p:cNvCxnSpPr>
              <a:cxnSpLocks noChangeShapeType="1"/>
              <a:stCxn id="490524" idx="6"/>
              <a:endCxn id="490528" idx="2"/>
            </p:cNvCxnSpPr>
            <p:nvPr/>
          </p:nvCxnSpPr>
          <p:spPr bwMode="auto">
            <a:xfrm>
              <a:off x="1319" y="1726"/>
              <a:ext cx="483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0560" name="AutoShape 64"/>
            <p:cNvCxnSpPr>
              <a:cxnSpLocks noChangeShapeType="1"/>
              <a:stCxn id="490526" idx="3"/>
              <a:endCxn id="490524" idx="7"/>
            </p:cNvCxnSpPr>
            <p:nvPr/>
          </p:nvCxnSpPr>
          <p:spPr bwMode="auto">
            <a:xfrm flipH="1">
              <a:off x="1287" y="1014"/>
              <a:ext cx="547" cy="6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0561" name="AutoShape 65"/>
            <p:cNvCxnSpPr>
              <a:cxnSpLocks noChangeShapeType="1"/>
            </p:cNvCxnSpPr>
            <p:nvPr/>
          </p:nvCxnSpPr>
          <p:spPr bwMode="auto">
            <a:xfrm flipV="1">
              <a:off x="1202" y="1026"/>
              <a:ext cx="0" cy="56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0563" name="AutoShape 67"/>
            <p:cNvCxnSpPr>
              <a:cxnSpLocks noChangeShapeType="1"/>
              <a:stCxn id="490520" idx="5"/>
              <a:endCxn id="490524" idx="2"/>
            </p:cNvCxnSpPr>
            <p:nvPr/>
          </p:nvCxnSpPr>
          <p:spPr bwMode="auto">
            <a:xfrm>
              <a:off x="694" y="1447"/>
              <a:ext cx="408" cy="27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sp>
          <p:nvSpPr>
            <p:cNvPr id="490671" name="Text Box 175"/>
            <p:cNvSpPr txBox="1">
              <a:spLocks noChangeArrowheads="1"/>
            </p:cNvSpPr>
            <p:nvPr/>
          </p:nvSpPr>
          <p:spPr bwMode="auto">
            <a:xfrm>
              <a:off x="385" y="709"/>
              <a:ext cx="23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de-DE"/>
                <a:t>c)</a:t>
              </a:r>
            </a:p>
          </p:txBody>
        </p:sp>
        <p:sp>
          <p:nvSpPr>
            <p:cNvPr id="490684" name="Text Box 188"/>
            <p:cNvSpPr txBox="1">
              <a:spLocks noChangeArrowheads="1"/>
            </p:cNvSpPr>
            <p:nvPr/>
          </p:nvSpPr>
          <p:spPr bwMode="auto">
            <a:xfrm>
              <a:off x="1020" y="1933"/>
              <a:ext cx="99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de-DE"/>
                <a:t>G:        </a:t>
              </a:r>
              <a:r>
                <a:rPr lang="en-US"/>
                <a:t>|</a:t>
              </a:r>
              <a:r>
                <a:rPr lang="en-US" i="1"/>
                <a:t>f </a:t>
              </a:r>
              <a:r>
                <a:rPr lang="en-US"/>
                <a:t>|</a:t>
              </a:r>
              <a:r>
                <a:rPr lang="de-DE"/>
                <a:t> = 8</a:t>
              </a:r>
            </a:p>
          </p:txBody>
        </p:sp>
      </p:grpSp>
      <p:grpSp>
        <p:nvGrpSpPr>
          <p:cNvPr id="4" name="Group 193"/>
          <p:cNvGrpSpPr>
            <a:grpSpLocks/>
          </p:cNvGrpSpPr>
          <p:nvPr/>
        </p:nvGrpSpPr>
        <p:grpSpPr bwMode="auto">
          <a:xfrm>
            <a:off x="5342701" y="1267117"/>
            <a:ext cx="3359150" cy="2241550"/>
            <a:chOff x="3356" y="754"/>
            <a:chExt cx="2116" cy="1412"/>
          </a:xfrm>
        </p:grpSpPr>
        <p:sp>
          <p:nvSpPr>
            <p:cNvPr id="490679" name="Rectangle 183"/>
            <p:cNvSpPr>
              <a:spLocks noChangeArrowheads="1"/>
            </p:cNvSpPr>
            <p:nvPr/>
          </p:nvSpPr>
          <p:spPr bwMode="auto">
            <a:xfrm rot="-2926384">
              <a:off x="5035" y="776"/>
              <a:ext cx="67" cy="658"/>
            </a:xfrm>
            <a:prstGeom prst="rect">
              <a:avLst/>
            </a:prstGeom>
            <a:solidFill>
              <a:srgbClr val="FF99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678" name="Rectangle 182"/>
            <p:cNvSpPr>
              <a:spLocks noChangeArrowheads="1"/>
            </p:cNvSpPr>
            <p:nvPr/>
          </p:nvSpPr>
          <p:spPr bwMode="auto">
            <a:xfrm rot="-3425772">
              <a:off x="3765" y="1185"/>
              <a:ext cx="67" cy="658"/>
            </a:xfrm>
            <a:prstGeom prst="rect">
              <a:avLst/>
            </a:prstGeom>
            <a:solidFill>
              <a:srgbClr val="FF99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500" name="Rectangle 4"/>
            <p:cNvSpPr>
              <a:spLocks noChangeArrowheads="1"/>
            </p:cNvSpPr>
            <p:nvPr/>
          </p:nvSpPr>
          <p:spPr bwMode="auto">
            <a:xfrm>
              <a:off x="4152" y="1675"/>
              <a:ext cx="583" cy="66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rgbClr val="FF9999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501" name="Rectangle 5"/>
            <p:cNvSpPr>
              <a:spLocks noChangeArrowheads="1"/>
            </p:cNvSpPr>
            <p:nvPr/>
          </p:nvSpPr>
          <p:spPr bwMode="auto">
            <a:xfrm>
              <a:off x="4732" y="1016"/>
              <a:ext cx="67" cy="658"/>
            </a:xfrm>
            <a:prstGeom prst="rect">
              <a:avLst/>
            </a:prstGeom>
            <a:solidFill>
              <a:srgbClr val="FF99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502" name="Oval 6"/>
            <p:cNvSpPr>
              <a:spLocks noChangeArrowheads="1"/>
            </p:cNvSpPr>
            <p:nvPr/>
          </p:nvSpPr>
          <p:spPr bwMode="auto">
            <a:xfrm>
              <a:off x="5247" y="1255"/>
              <a:ext cx="225" cy="217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503" name="Oval 7"/>
            <p:cNvSpPr>
              <a:spLocks noChangeArrowheads="1"/>
            </p:cNvSpPr>
            <p:nvPr/>
          </p:nvSpPr>
          <p:spPr bwMode="auto">
            <a:xfrm>
              <a:off x="3356" y="1255"/>
              <a:ext cx="225" cy="217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504" name="Oval 8"/>
            <p:cNvSpPr>
              <a:spLocks noChangeArrowheads="1"/>
            </p:cNvSpPr>
            <p:nvPr/>
          </p:nvSpPr>
          <p:spPr bwMode="auto">
            <a:xfrm>
              <a:off x="3956" y="822"/>
              <a:ext cx="216" cy="217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505" name="Oval 9"/>
            <p:cNvSpPr>
              <a:spLocks noChangeArrowheads="1"/>
            </p:cNvSpPr>
            <p:nvPr/>
          </p:nvSpPr>
          <p:spPr bwMode="auto">
            <a:xfrm>
              <a:off x="3956" y="1622"/>
              <a:ext cx="216" cy="208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506" name="Oval 10"/>
            <p:cNvSpPr>
              <a:spLocks noChangeArrowheads="1"/>
            </p:cNvSpPr>
            <p:nvPr/>
          </p:nvSpPr>
          <p:spPr bwMode="auto">
            <a:xfrm>
              <a:off x="4655" y="822"/>
              <a:ext cx="217" cy="217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507" name="Oval 11"/>
            <p:cNvSpPr>
              <a:spLocks noChangeArrowheads="1"/>
            </p:cNvSpPr>
            <p:nvPr/>
          </p:nvSpPr>
          <p:spPr bwMode="auto">
            <a:xfrm>
              <a:off x="4655" y="1622"/>
              <a:ext cx="217" cy="208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508" name="Rectangle 12"/>
            <p:cNvSpPr>
              <a:spLocks noChangeArrowheads="1"/>
            </p:cNvSpPr>
            <p:nvPr/>
          </p:nvSpPr>
          <p:spPr bwMode="auto">
            <a:xfrm>
              <a:off x="3582" y="982"/>
              <a:ext cx="135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16</a:t>
              </a:r>
              <a:endParaRPr lang="de-DE"/>
            </a:p>
          </p:txBody>
        </p:sp>
        <p:sp>
          <p:nvSpPr>
            <p:cNvPr id="490509" name="Rectangle 13"/>
            <p:cNvSpPr>
              <a:spLocks noChangeArrowheads="1"/>
            </p:cNvSpPr>
            <p:nvPr/>
          </p:nvSpPr>
          <p:spPr bwMode="auto">
            <a:xfrm>
              <a:off x="4377" y="754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8</a:t>
              </a:r>
              <a:endParaRPr lang="de-DE"/>
            </a:p>
          </p:txBody>
        </p:sp>
        <p:sp>
          <p:nvSpPr>
            <p:cNvPr id="490510" name="Rectangle 14"/>
            <p:cNvSpPr>
              <a:spLocks noChangeArrowheads="1"/>
            </p:cNvSpPr>
            <p:nvPr/>
          </p:nvSpPr>
          <p:spPr bwMode="auto">
            <a:xfrm>
              <a:off x="5076" y="985"/>
              <a:ext cx="135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16</a:t>
              </a:r>
              <a:endParaRPr lang="de-DE"/>
            </a:p>
          </p:txBody>
        </p:sp>
        <p:sp>
          <p:nvSpPr>
            <p:cNvPr id="490511" name="Rectangle 15"/>
            <p:cNvSpPr>
              <a:spLocks noChangeArrowheads="1"/>
            </p:cNvSpPr>
            <p:nvPr/>
          </p:nvSpPr>
          <p:spPr bwMode="auto">
            <a:xfrm>
              <a:off x="4693" y="1343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7</a:t>
              </a:r>
              <a:endParaRPr lang="de-DE"/>
            </a:p>
          </p:txBody>
        </p:sp>
        <p:sp>
          <p:nvSpPr>
            <p:cNvPr id="490512" name="Rectangle 16"/>
            <p:cNvSpPr>
              <a:spLocks noChangeArrowheads="1"/>
            </p:cNvSpPr>
            <p:nvPr/>
          </p:nvSpPr>
          <p:spPr bwMode="auto">
            <a:xfrm>
              <a:off x="4354" y="1209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9</a:t>
              </a:r>
              <a:endParaRPr lang="de-DE"/>
            </a:p>
          </p:txBody>
        </p:sp>
        <p:sp>
          <p:nvSpPr>
            <p:cNvPr id="490513" name="Rectangle 17"/>
            <p:cNvSpPr>
              <a:spLocks noChangeArrowheads="1"/>
            </p:cNvSpPr>
            <p:nvPr/>
          </p:nvSpPr>
          <p:spPr bwMode="auto">
            <a:xfrm>
              <a:off x="4374" y="1531"/>
              <a:ext cx="135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10</a:t>
              </a:r>
              <a:endParaRPr lang="de-DE"/>
            </a:p>
          </p:txBody>
        </p:sp>
        <p:sp>
          <p:nvSpPr>
            <p:cNvPr id="490515" name="Rectangle 19"/>
            <p:cNvSpPr>
              <a:spLocks noChangeArrowheads="1"/>
            </p:cNvSpPr>
            <p:nvPr/>
          </p:nvSpPr>
          <p:spPr bwMode="auto">
            <a:xfrm>
              <a:off x="4059" y="1207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4</a:t>
              </a:r>
              <a:endParaRPr lang="de-DE"/>
            </a:p>
          </p:txBody>
        </p:sp>
        <p:sp>
          <p:nvSpPr>
            <p:cNvPr id="490516" name="Rectangle 20"/>
            <p:cNvSpPr>
              <a:spLocks noChangeArrowheads="1"/>
            </p:cNvSpPr>
            <p:nvPr/>
          </p:nvSpPr>
          <p:spPr bwMode="auto">
            <a:xfrm>
              <a:off x="3696" y="1525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8</a:t>
              </a:r>
              <a:endParaRPr lang="de-DE"/>
            </a:p>
          </p:txBody>
        </p:sp>
        <p:sp>
          <p:nvSpPr>
            <p:cNvPr id="490517" name="Rectangle 21"/>
            <p:cNvSpPr>
              <a:spLocks noChangeArrowheads="1"/>
            </p:cNvSpPr>
            <p:nvPr/>
          </p:nvSpPr>
          <p:spPr bwMode="auto">
            <a:xfrm>
              <a:off x="5009" y="1452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4</a:t>
              </a:r>
              <a:endParaRPr lang="de-DE"/>
            </a:p>
          </p:txBody>
        </p:sp>
        <p:sp>
          <p:nvSpPr>
            <p:cNvPr id="490548" name="Rectangle 52"/>
            <p:cNvSpPr>
              <a:spLocks noChangeArrowheads="1"/>
            </p:cNvSpPr>
            <p:nvPr/>
          </p:nvSpPr>
          <p:spPr bwMode="auto">
            <a:xfrm>
              <a:off x="3413" y="1276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0</a:t>
              </a:r>
              <a:endParaRPr lang="de-DE" baseline="-25000"/>
            </a:p>
          </p:txBody>
        </p:sp>
        <p:sp>
          <p:nvSpPr>
            <p:cNvPr id="490549" name="Rectangle 53"/>
            <p:cNvSpPr>
              <a:spLocks noChangeArrowheads="1"/>
            </p:cNvSpPr>
            <p:nvPr/>
          </p:nvSpPr>
          <p:spPr bwMode="auto">
            <a:xfrm>
              <a:off x="3991" y="1617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2</a:t>
              </a:r>
              <a:endParaRPr lang="de-DE" baseline="-25000"/>
            </a:p>
          </p:txBody>
        </p:sp>
        <p:sp>
          <p:nvSpPr>
            <p:cNvPr id="490550" name="Rectangle 54"/>
            <p:cNvSpPr>
              <a:spLocks noChangeArrowheads="1"/>
            </p:cNvSpPr>
            <p:nvPr/>
          </p:nvSpPr>
          <p:spPr bwMode="auto">
            <a:xfrm>
              <a:off x="4009" y="846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1</a:t>
              </a:r>
              <a:endParaRPr lang="de-DE" baseline="-25000"/>
            </a:p>
          </p:txBody>
        </p:sp>
        <p:sp>
          <p:nvSpPr>
            <p:cNvPr id="490551" name="Rectangle 55"/>
            <p:cNvSpPr>
              <a:spLocks noChangeArrowheads="1"/>
            </p:cNvSpPr>
            <p:nvPr/>
          </p:nvSpPr>
          <p:spPr bwMode="auto">
            <a:xfrm>
              <a:off x="4716" y="846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3</a:t>
              </a:r>
              <a:endParaRPr lang="de-DE" baseline="-25000"/>
            </a:p>
          </p:txBody>
        </p:sp>
        <p:sp>
          <p:nvSpPr>
            <p:cNvPr id="490552" name="Rectangle 56"/>
            <p:cNvSpPr>
              <a:spLocks noChangeArrowheads="1"/>
            </p:cNvSpPr>
            <p:nvPr/>
          </p:nvSpPr>
          <p:spPr bwMode="auto">
            <a:xfrm>
              <a:off x="4716" y="1617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5</a:t>
              </a:r>
              <a:endParaRPr lang="de-DE" baseline="-25000"/>
            </a:p>
          </p:txBody>
        </p:sp>
        <p:sp>
          <p:nvSpPr>
            <p:cNvPr id="490553" name="Rectangle 57"/>
            <p:cNvSpPr>
              <a:spLocks noChangeArrowheads="1"/>
            </p:cNvSpPr>
            <p:nvPr/>
          </p:nvSpPr>
          <p:spPr bwMode="auto">
            <a:xfrm>
              <a:off x="5306" y="1255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4</a:t>
              </a:r>
              <a:endParaRPr lang="de-DE" baseline="-25000"/>
            </a:p>
          </p:txBody>
        </p:sp>
        <p:cxnSp>
          <p:nvCxnSpPr>
            <p:cNvPr id="490564" name="AutoShape 68"/>
            <p:cNvCxnSpPr>
              <a:cxnSpLocks noChangeShapeType="1"/>
            </p:cNvCxnSpPr>
            <p:nvPr/>
          </p:nvCxnSpPr>
          <p:spPr bwMode="auto">
            <a:xfrm>
              <a:off x="4876" y="935"/>
              <a:ext cx="408" cy="35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0565" name="AutoShape 69"/>
            <p:cNvCxnSpPr>
              <a:cxnSpLocks noChangeShapeType="1"/>
              <a:stCxn id="490502" idx="3"/>
              <a:endCxn id="490507" idx="6"/>
            </p:cNvCxnSpPr>
            <p:nvPr/>
          </p:nvCxnSpPr>
          <p:spPr bwMode="auto">
            <a:xfrm flipH="1">
              <a:off x="4872" y="1440"/>
              <a:ext cx="408" cy="28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0566" name="AutoShape 70"/>
            <p:cNvCxnSpPr>
              <a:cxnSpLocks noChangeShapeType="1"/>
              <a:stCxn id="490507" idx="0"/>
              <a:endCxn id="490506" idx="4"/>
            </p:cNvCxnSpPr>
            <p:nvPr/>
          </p:nvCxnSpPr>
          <p:spPr bwMode="auto">
            <a:xfrm flipV="1">
              <a:off x="4764" y="1039"/>
              <a:ext cx="0" cy="58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0567" name="AutoShape 71"/>
            <p:cNvCxnSpPr>
              <a:cxnSpLocks noChangeShapeType="1"/>
              <a:stCxn id="490506" idx="3"/>
              <a:endCxn id="490505" idx="7"/>
            </p:cNvCxnSpPr>
            <p:nvPr/>
          </p:nvCxnSpPr>
          <p:spPr bwMode="auto">
            <a:xfrm flipH="1">
              <a:off x="4140" y="1007"/>
              <a:ext cx="547" cy="64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0571" name="AutoShape 75"/>
            <p:cNvCxnSpPr>
              <a:cxnSpLocks noChangeShapeType="1"/>
              <a:stCxn id="490504" idx="4"/>
              <a:endCxn id="490505" idx="0"/>
            </p:cNvCxnSpPr>
            <p:nvPr/>
          </p:nvCxnSpPr>
          <p:spPr bwMode="auto">
            <a:xfrm>
              <a:off x="4064" y="1039"/>
              <a:ext cx="0" cy="58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0572" name="AutoShape 76"/>
            <p:cNvCxnSpPr>
              <a:cxnSpLocks noChangeShapeType="1"/>
            </p:cNvCxnSpPr>
            <p:nvPr/>
          </p:nvCxnSpPr>
          <p:spPr bwMode="auto">
            <a:xfrm>
              <a:off x="4192" y="1712"/>
              <a:ext cx="483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0577" name="AutoShape 81"/>
            <p:cNvCxnSpPr>
              <a:cxnSpLocks noChangeShapeType="1"/>
            </p:cNvCxnSpPr>
            <p:nvPr/>
          </p:nvCxnSpPr>
          <p:spPr bwMode="auto">
            <a:xfrm flipH="1">
              <a:off x="4192" y="1757"/>
              <a:ext cx="454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sp>
          <p:nvSpPr>
            <p:cNvPr id="490578" name="Rectangle 82"/>
            <p:cNvSpPr>
              <a:spLocks noChangeArrowheads="1"/>
            </p:cNvSpPr>
            <p:nvPr/>
          </p:nvSpPr>
          <p:spPr bwMode="auto">
            <a:xfrm>
              <a:off x="4374" y="1757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4</a:t>
              </a:r>
              <a:endParaRPr lang="de-DE"/>
            </a:p>
          </p:txBody>
        </p:sp>
        <p:cxnSp>
          <p:nvCxnSpPr>
            <p:cNvPr id="490579" name="AutoShape 83"/>
            <p:cNvCxnSpPr>
              <a:cxnSpLocks noChangeShapeType="1"/>
            </p:cNvCxnSpPr>
            <p:nvPr/>
          </p:nvCxnSpPr>
          <p:spPr bwMode="auto">
            <a:xfrm>
              <a:off x="4187" y="906"/>
              <a:ext cx="483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0580" name="AutoShape 84"/>
            <p:cNvCxnSpPr>
              <a:cxnSpLocks noChangeShapeType="1"/>
            </p:cNvCxnSpPr>
            <p:nvPr/>
          </p:nvCxnSpPr>
          <p:spPr bwMode="auto">
            <a:xfrm flipH="1">
              <a:off x="4187" y="951"/>
              <a:ext cx="454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0581" name="AutoShape 85"/>
            <p:cNvCxnSpPr>
              <a:cxnSpLocks noChangeShapeType="1"/>
            </p:cNvCxnSpPr>
            <p:nvPr/>
          </p:nvCxnSpPr>
          <p:spPr bwMode="auto">
            <a:xfrm flipH="1" flipV="1">
              <a:off x="4830" y="981"/>
              <a:ext cx="409" cy="36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sp>
          <p:nvSpPr>
            <p:cNvPr id="490582" name="Rectangle 86"/>
            <p:cNvSpPr>
              <a:spLocks noChangeArrowheads="1"/>
            </p:cNvSpPr>
            <p:nvPr/>
          </p:nvSpPr>
          <p:spPr bwMode="auto">
            <a:xfrm>
              <a:off x="4967" y="1162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4</a:t>
              </a:r>
              <a:endParaRPr lang="de-DE"/>
            </a:p>
          </p:txBody>
        </p:sp>
        <p:cxnSp>
          <p:nvCxnSpPr>
            <p:cNvPr id="490583" name="AutoShape 87"/>
            <p:cNvCxnSpPr>
              <a:cxnSpLocks noChangeShapeType="1"/>
            </p:cNvCxnSpPr>
            <p:nvPr/>
          </p:nvCxnSpPr>
          <p:spPr bwMode="auto">
            <a:xfrm>
              <a:off x="3606" y="1388"/>
              <a:ext cx="409" cy="27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0584" name="AutoShape 88"/>
            <p:cNvCxnSpPr>
              <a:cxnSpLocks noChangeShapeType="1"/>
            </p:cNvCxnSpPr>
            <p:nvPr/>
          </p:nvCxnSpPr>
          <p:spPr bwMode="auto">
            <a:xfrm flipH="1" flipV="1">
              <a:off x="3560" y="1434"/>
              <a:ext cx="409" cy="27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sp>
          <p:nvSpPr>
            <p:cNvPr id="490585" name="Rectangle 89"/>
            <p:cNvSpPr>
              <a:spLocks noChangeArrowheads="1"/>
            </p:cNvSpPr>
            <p:nvPr/>
          </p:nvSpPr>
          <p:spPr bwMode="auto">
            <a:xfrm>
              <a:off x="3742" y="1344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5</a:t>
              </a:r>
              <a:endParaRPr lang="de-DE"/>
            </a:p>
          </p:txBody>
        </p:sp>
        <p:sp>
          <p:nvSpPr>
            <p:cNvPr id="490586" name="Rectangle 90"/>
            <p:cNvSpPr>
              <a:spLocks noChangeArrowheads="1"/>
            </p:cNvSpPr>
            <p:nvPr/>
          </p:nvSpPr>
          <p:spPr bwMode="auto">
            <a:xfrm>
              <a:off x="4377" y="935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4</a:t>
              </a:r>
              <a:endParaRPr lang="de-DE"/>
            </a:p>
          </p:txBody>
        </p:sp>
        <p:sp>
          <p:nvSpPr>
            <p:cNvPr id="490685" name="Text Box 189"/>
            <p:cNvSpPr txBox="1">
              <a:spLocks noChangeArrowheads="1"/>
            </p:cNvSpPr>
            <p:nvPr/>
          </p:nvSpPr>
          <p:spPr bwMode="auto">
            <a:xfrm>
              <a:off x="3969" y="1933"/>
              <a:ext cx="72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de-DE"/>
                <a:t>G</a:t>
              </a:r>
              <a:r>
                <a:rPr lang="de-DE" baseline="-25000"/>
                <a:t>f</a:t>
              </a:r>
              <a:r>
                <a:rPr lang="de-DE"/>
                <a:t>:    c</a:t>
              </a:r>
              <a:r>
                <a:rPr lang="de-DE" baseline="-25000"/>
                <a:t>f</a:t>
              </a:r>
              <a:r>
                <a:rPr lang="de-DE"/>
                <a:t>=5</a:t>
              </a:r>
              <a:endParaRPr lang="de-DE" baseline="-25000"/>
            </a:p>
          </p:txBody>
        </p:sp>
        <p:cxnSp>
          <p:nvCxnSpPr>
            <p:cNvPr id="490686" name="AutoShape 190"/>
            <p:cNvCxnSpPr>
              <a:cxnSpLocks noChangeShapeType="1"/>
              <a:stCxn id="490503" idx="7"/>
              <a:endCxn id="490504" idx="2"/>
            </p:cNvCxnSpPr>
            <p:nvPr/>
          </p:nvCxnSpPr>
          <p:spPr bwMode="auto">
            <a:xfrm flipV="1">
              <a:off x="3548" y="931"/>
              <a:ext cx="408" cy="35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</p:grpSp>
      <p:grpSp>
        <p:nvGrpSpPr>
          <p:cNvPr id="5" name="Group 195"/>
          <p:cNvGrpSpPr>
            <a:grpSpLocks/>
          </p:cNvGrpSpPr>
          <p:nvPr/>
        </p:nvGrpSpPr>
        <p:grpSpPr bwMode="auto">
          <a:xfrm>
            <a:off x="5349052" y="4019313"/>
            <a:ext cx="3359150" cy="2314575"/>
            <a:chOff x="3360" y="2568"/>
            <a:chExt cx="2116" cy="1458"/>
          </a:xfrm>
        </p:grpSpPr>
        <p:sp>
          <p:nvSpPr>
            <p:cNvPr id="490681" name="Rectangle 185"/>
            <p:cNvSpPr>
              <a:spLocks noChangeArrowheads="1"/>
            </p:cNvSpPr>
            <p:nvPr/>
          </p:nvSpPr>
          <p:spPr bwMode="auto">
            <a:xfrm rot="-2936707">
              <a:off x="5047" y="2588"/>
              <a:ext cx="67" cy="658"/>
            </a:xfrm>
            <a:prstGeom prst="rect">
              <a:avLst/>
            </a:prstGeom>
            <a:solidFill>
              <a:srgbClr val="FF99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680" name="Rectangle 184"/>
            <p:cNvSpPr>
              <a:spLocks noChangeArrowheads="1"/>
            </p:cNvSpPr>
            <p:nvPr/>
          </p:nvSpPr>
          <p:spPr bwMode="auto">
            <a:xfrm rot="-7808485">
              <a:off x="3707" y="2605"/>
              <a:ext cx="67" cy="658"/>
            </a:xfrm>
            <a:prstGeom prst="rect">
              <a:avLst/>
            </a:prstGeom>
            <a:solidFill>
              <a:srgbClr val="FF99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587" name="Rectangle 91"/>
            <p:cNvSpPr>
              <a:spLocks noChangeArrowheads="1"/>
            </p:cNvSpPr>
            <p:nvPr/>
          </p:nvSpPr>
          <p:spPr bwMode="auto">
            <a:xfrm>
              <a:off x="4120" y="2680"/>
              <a:ext cx="583" cy="66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rgbClr val="FF9999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589" name="Oval 93"/>
            <p:cNvSpPr>
              <a:spLocks noChangeArrowheads="1"/>
            </p:cNvSpPr>
            <p:nvPr/>
          </p:nvSpPr>
          <p:spPr bwMode="auto">
            <a:xfrm>
              <a:off x="5251" y="3064"/>
              <a:ext cx="225" cy="217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590" name="Oval 94"/>
            <p:cNvSpPr>
              <a:spLocks noChangeArrowheads="1"/>
            </p:cNvSpPr>
            <p:nvPr/>
          </p:nvSpPr>
          <p:spPr bwMode="auto">
            <a:xfrm>
              <a:off x="3360" y="3064"/>
              <a:ext cx="225" cy="217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591" name="Oval 95"/>
            <p:cNvSpPr>
              <a:spLocks noChangeArrowheads="1"/>
            </p:cNvSpPr>
            <p:nvPr/>
          </p:nvSpPr>
          <p:spPr bwMode="auto">
            <a:xfrm>
              <a:off x="3960" y="2631"/>
              <a:ext cx="216" cy="217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592" name="Oval 96"/>
            <p:cNvSpPr>
              <a:spLocks noChangeArrowheads="1"/>
            </p:cNvSpPr>
            <p:nvPr/>
          </p:nvSpPr>
          <p:spPr bwMode="auto">
            <a:xfrm>
              <a:off x="3960" y="3431"/>
              <a:ext cx="216" cy="208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593" name="Oval 97"/>
            <p:cNvSpPr>
              <a:spLocks noChangeArrowheads="1"/>
            </p:cNvSpPr>
            <p:nvPr/>
          </p:nvSpPr>
          <p:spPr bwMode="auto">
            <a:xfrm>
              <a:off x="4659" y="2631"/>
              <a:ext cx="217" cy="217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594" name="Oval 98"/>
            <p:cNvSpPr>
              <a:spLocks noChangeArrowheads="1"/>
            </p:cNvSpPr>
            <p:nvPr/>
          </p:nvSpPr>
          <p:spPr bwMode="auto">
            <a:xfrm>
              <a:off x="4659" y="3431"/>
              <a:ext cx="217" cy="208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595" name="Rectangle 99"/>
            <p:cNvSpPr>
              <a:spLocks noChangeArrowheads="1"/>
            </p:cNvSpPr>
            <p:nvPr/>
          </p:nvSpPr>
          <p:spPr bwMode="auto">
            <a:xfrm>
              <a:off x="3586" y="2791"/>
              <a:ext cx="135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16</a:t>
              </a:r>
              <a:endParaRPr lang="de-DE"/>
            </a:p>
          </p:txBody>
        </p:sp>
        <p:sp>
          <p:nvSpPr>
            <p:cNvPr id="490596" name="Rectangle 100"/>
            <p:cNvSpPr>
              <a:spLocks noChangeArrowheads="1"/>
            </p:cNvSpPr>
            <p:nvPr/>
          </p:nvSpPr>
          <p:spPr bwMode="auto">
            <a:xfrm>
              <a:off x="4377" y="2568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8</a:t>
              </a:r>
              <a:endParaRPr lang="de-DE"/>
            </a:p>
          </p:txBody>
        </p:sp>
        <p:sp>
          <p:nvSpPr>
            <p:cNvPr id="490597" name="Rectangle 101"/>
            <p:cNvSpPr>
              <a:spLocks noChangeArrowheads="1"/>
            </p:cNvSpPr>
            <p:nvPr/>
          </p:nvSpPr>
          <p:spPr bwMode="auto">
            <a:xfrm>
              <a:off x="5080" y="2794"/>
              <a:ext cx="135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16</a:t>
              </a:r>
              <a:endParaRPr lang="de-DE"/>
            </a:p>
          </p:txBody>
        </p:sp>
        <p:sp>
          <p:nvSpPr>
            <p:cNvPr id="490598" name="Rectangle 102"/>
            <p:cNvSpPr>
              <a:spLocks noChangeArrowheads="1"/>
            </p:cNvSpPr>
            <p:nvPr/>
          </p:nvSpPr>
          <p:spPr bwMode="auto">
            <a:xfrm>
              <a:off x="4649" y="3158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2</a:t>
              </a:r>
              <a:endParaRPr lang="de-DE"/>
            </a:p>
          </p:txBody>
        </p:sp>
        <p:sp>
          <p:nvSpPr>
            <p:cNvPr id="490599" name="Rectangle 103"/>
            <p:cNvSpPr>
              <a:spLocks noChangeArrowheads="1"/>
            </p:cNvSpPr>
            <p:nvPr/>
          </p:nvSpPr>
          <p:spPr bwMode="auto">
            <a:xfrm>
              <a:off x="4358" y="3018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9</a:t>
              </a:r>
              <a:endParaRPr lang="de-DE"/>
            </a:p>
          </p:txBody>
        </p:sp>
        <p:sp>
          <p:nvSpPr>
            <p:cNvPr id="490600" name="Rectangle 104"/>
            <p:cNvSpPr>
              <a:spLocks noChangeArrowheads="1"/>
            </p:cNvSpPr>
            <p:nvPr/>
          </p:nvSpPr>
          <p:spPr bwMode="auto">
            <a:xfrm>
              <a:off x="4378" y="3340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5</a:t>
              </a:r>
              <a:endParaRPr lang="de-DE"/>
            </a:p>
          </p:txBody>
        </p:sp>
        <p:sp>
          <p:nvSpPr>
            <p:cNvPr id="490601" name="Rectangle 105"/>
            <p:cNvSpPr>
              <a:spLocks noChangeArrowheads="1"/>
            </p:cNvSpPr>
            <p:nvPr/>
          </p:nvSpPr>
          <p:spPr bwMode="auto">
            <a:xfrm>
              <a:off x="4063" y="3016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4</a:t>
              </a:r>
              <a:endParaRPr lang="de-DE"/>
            </a:p>
          </p:txBody>
        </p:sp>
        <p:sp>
          <p:nvSpPr>
            <p:cNvPr id="490602" name="Rectangle 106"/>
            <p:cNvSpPr>
              <a:spLocks noChangeArrowheads="1"/>
            </p:cNvSpPr>
            <p:nvPr/>
          </p:nvSpPr>
          <p:spPr bwMode="auto">
            <a:xfrm>
              <a:off x="3651" y="3385"/>
              <a:ext cx="135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13</a:t>
              </a:r>
              <a:endParaRPr lang="de-DE"/>
            </a:p>
          </p:txBody>
        </p:sp>
        <p:sp>
          <p:nvSpPr>
            <p:cNvPr id="490603" name="Rectangle 107"/>
            <p:cNvSpPr>
              <a:spLocks noChangeArrowheads="1"/>
            </p:cNvSpPr>
            <p:nvPr/>
          </p:nvSpPr>
          <p:spPr bwMode="auto">
            <a:xfrm>
              <a:off x="5013" y="3261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4</a:t>
              </a:r>
              <a:endParaRPr lang="de-DE"/>
            </a:p>
          </p:txBody>
        </p:sp>
        <p:sp>
          <p:nvSpPr>
            <p:cNvPr id="490634" name="Rectangle 138"/>
            <p:cNvSpPr>
              <a:spLocks noChangeArrowheads="1"/>
            </p:cNvSpPr>
            <p:nvPr/>
          </p:nvSpPr>
          <p:spPr bwMode="auto">
            <a:xfrm>
              <a:off x="3417" y="3085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0</a:t>
              </a:r>
              <a:endParaRPr lang="de-DE" baseline="-25000"/>
            </a:p>
          </p:txBody>
        </p:sp>
        <p:sp>
          <p:nvSpPr>
            <p:cNvPr id="490635" name="Rectangle 139"/>
            <p:cNvSpPr>
              <a:spLocks noChangeArrowheads="1"/>
            </p:cNvSpPr>
            <p:nvPr/>
          </p:nvSpPr>
          <p:spPr bwMode="auto">
            <a:xfrm>
              <a:off x="3995" y="3426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2</a:t>
              </a:r>
              <a:endParaRPr lang="de-DE" baseline="-25000"/>
            </a:p>
          </p:txBody>
        </p:sp>
        <p:sp>
          <p:nvSpPr>
            <p:cNvPr id="490636" name="Rectangle 140"/>
            <p:cNvSpPr>
              <a:spLocks noChangeArrowheads="1"/>
            </p:cNvSpPr>
            <p:nvPr/>
          </p:nvSpPr>
          <p:spPr bwMode="auto">
            <a:xfrm>
              <a:off x="4013" y="2655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1</a:t>
              </a:r>
              <a:endParaRPr lang="de-DE" baseline="-25000"/>
            </a:p>
          </p:txBody>
        </p:sp>
        <p:sp>
          <p:nvSpPr>
            <p:cNvPr id="490637" name="Rectangle 141"/>
            <p:cNvSpPr>
              <a:spLocks noChangeArrowheads="1"/>
            </p:cNvSpPr>
            <p:nvPr/>
          </p:nvSpPr>
          <p:spPr bwMode="auto">
            <a:xfrm>
              <a:off x="4720" y="2655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3</a:t>
              </a:r>
              <a:endParaRPr lang="de-DE" baseline="-25000"/>
            </a:p>
          </p:txBody>
        </p:sp>
        <p:sp>
          <p:nvSpPr>
            <p:cNvPr id="490638" name="Rectangle 142"/>
            <p:cNvSpPr>
              <a:spLocks noChangeArrowheads="1"/>
            </p:cNvSpPr>
            <p:nvPr/>
          </p:nvSpPr>
          <p:spPr bwMode="auto">
            <a:xfrm>
              <a:off x="4720" y="3426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5</a:t>
              </a:r>
              <a:endParaRPr lang="de-DE" baseline="-25000"/>
            </a:p>
          </p:txBody>
        </p:sp>
        <p:sp>
          <p:nvSpPr>
            <p:cNvPr id="490639" name="Rectangle 143"/>
            <p:cNvSpPr>
              <a:spLocks noChangeArrowheads="1"/>
            </p:cNvSpPr>
            <p:nvPr/>
          </p:nvSpPr>
          <p:spPr bwMode="auto">
            <a:xfrm>
              <a:off x="5310" y="3064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4</a:t>
              </a:r>
              <a:endParaRPr lang="de-DE" baseline="-25000"/>
            </a:p>
          </p:txBody>
        </p:sp>
        <p:cxnSp>
          <p:nvCxnSpPr>
            <p:cNvPr id="490650" name="AutoShape 154"/>
            <p:cNvCxnSpPr>
              <a:cxnSpLocks noChangeShapeType="1"/>
            </p:cNvCxnSpPr>
            <p:nvPr/>
          </p:nvCxnSpPr>
          <p:spPr bwMode="auto">
            <a:xfrm>
              <a:off x="4880" y="2744"/>
              <a:ext cx="408" cy="35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0651" name="AutoShape 155"/>
            <p:cNvCxnSpPr>
              <a:cxnSpLocks noChangeShapeType="1"/>
              <a:stCxn id="490589" idx="3"/>
              <a:endCxn id="490594" idx="6"/>
            </p:cNvCxnSpPr>
            <p:nvPr/>
          </p:nvCxnSpPr>
          <p:spPr bwMode="auto">
            <a:xfrm flipH="1">
              <a:off x="4876" y="3249"/>
              <a:ext cx="408" cy="28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0652" name="AutoShape 156"/>
            <p:cNvCxnSpPr>
              <a:cxnSpLocks noChangeShapeType="1"/>
            </p:cNvCxnSpPr>
            <p:nvPr/>
          </p:nvCxnSpPr>
          <p:spPr bwMode="auto">
            <a:xfrm flipV="1">
              <a:off x="4740" y="2840"/>
              <a:ext cx="0" cy="58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0653" name="AutoShape 157"/>
            <p:cNvCxnSpPr>
              <a:cxnSpLocks noChangeShapeType="1"/>
              <a:stCxn id="490593" idx="3"/>
              <a:endCxn id="490592" idx="7"/>
            </p:cNvCxnSpPr>
            <p:nvPr/>
          </p:nvCxnSpPr>
          <p:spPr bwMode="auto">
            <a:xfrm flipH="1">
              <a:off x="4144" y="2816"/>
              <a:ext cx="547" cy="64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0654" name="AutoShape 158"/>
            <p:cNvCxnSpPr>
              <a:cxnSpLocks noChangeShapeType="1"/>
              <a:stCxn id="490591" idx="4"/>
              <a:endCxn id="490592" idx="0"/>
            </p:cNvCxnSpPr>
            <p:nvPr/>
          </p:nvCxnSpPr>
          <p:spPr bwMode="auto">
            <a:xfrm>
              <a:off x="4068" y="2848"/>
              <a:ext cx="0" cy="58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0655" name="AutoShape 159"/>
            <p:cNvCxnSpPr>
              <a:cxnSpLocks noChangeShapeType="1"/>
            </p:cNvCxnSpPr>
            <p:nvPr/>
          </p:nvCxnSpPr>
          <p:spPr bwMode="auto">
            <a:xfrm>
              <a:off x="4196" y="3521"/>
              <a:ext cx="483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0660" name="AutoShape 164"/>
            <p:cNvCxnSpPr>
              <a:cxnSpLocks noChangeShapeType="1"/>
            </p:cNvCxnSpPr>
            <p:nvPr/>
          </p:nvCxnSpPr>
          <p:spPr bwMode="auto">
            <a:xfrm flipH="1">
              <a:off x="4196" y="3566"/>
              <a:ext cx="454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sp>
          <p:nvSpPr>
            <p:cNvPr id="490661" name="Rectangle 165"/>
            <p:cNvSpPr>
              <a:spLocks noChangeArrowheads="1"/>
            </p:cNvSpPr>
            <p:nvPr/>
          </p:nvSpPr>
          <p:spPr bwMode="auto">
            <a:xfrm>
              <a:off x="4378" y="3566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9</a:t>
              </a:r>
              <a:endParaRPr lang="de-DE"/>
            </a:p>
          </p:txBody>
        </p:sp>
        <p:cxnSp>
          <p:nvCxnSpPr>
            <p:cNvPr id="490662" name="AutoShape 166"/>
            <p:cNvCxnSpPr>
              <a:cxnSpLocks noChangeShapeType="1"/>
            </p:cNvCxnSpPr>
            <p:nvPr/>
          </p:nvCxnSpPr>
          <p:spPr bwMode="auto">
            <a:xfrm>
              <a:off x="4191" y="2715"/>
              <a:ext cx="483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0663" name="AutoShape 167"/>
            <p:cNvCxnSpPr>
              <a:cxnSpLocks noChangeShapeType="1"/>
            </p:cNvCxnSpPr>
            <p:nvPr/>
          </p:nvCxnSpPr>
          <p:spPr bwMode="auto">
            <a:xfrm flipH="1">
              <a:off x="4191" y="2760"/>
              <a:ext cx="454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0664" name="AutoShape 168"/>
            <p:cNvCxnSpPr>
              <a:cxnSpLocks noChangeShapeType="1"/>
            </p:cNvCxnSpPr>
            <p:nvPr/>
          </p:nvCxnSpPr>
          <p:spPr bwMode="auto">
            <a:xfrm flipH="1" flipV="1">
              <a:off x="4834" y="2790"/>
              <a:ext cx="409" cy="36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sp>
          <p:nvSpPr>
            <p:cNvPr id="490665" name="Rectangle 169"/>
            <p:cNvSpPr>
              <a:spLocks noChangeArrowheads="1"/>
            </p:cNvSpPr>
            <p:nvPr/>
          </p:nvSpPr>
          <p:spPr bwMode="auto">
            <a:xfrm>
              <a:off x="4921" y="2976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4</a:t>
              </a:r>
              <a:endParaRPr lang="de-DE"/>
            </a:p>
          </p:txBody>
        </p:sp>
        <p:cxnSp>
          <p:nvCxnSpPr>
            <p:cNvPr id="490667" name="AutoShape 171"/>
            <p:cNvCxnSpPr>
              <a:cxnSpLocks noChangeShapeType="1"/>
              <a:stCxn id="490592" idx="2"/>
              <a:endCxn id="490590" idx="5"/>
            </p:cNvCxnSpPr>
            <p:nvPr/>
          </p:nvCxnSpPr>
          <p:spPr bwMode="auto">
            <a:xfrm flipH="1" flipV="1">
              <a:off x="3552" y="3249"/>
              <a:ext cx="408" cy="28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sp>
          <p:nvSpPr>
            <p:cNvPr id="490669" name="Rectangle 173"/>
            <p:cNvSpPr>
              <a:spLocks noChangeArrowheads="1"/>
            </p:cNvSpPr>
            <p:nvPr/>
          </p:nvSpPr>
          <p:spPr bwMode="auto">
            <a:xfrm>
              <a:off x="4377" y="2750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4</a:t>
              </a:r>
              <a:endParaRPr lang="de-DE"/>
            </a:p>
          </p:txBody>
        </p:sp>
        <p:cxnSp>
          <p:nvCxnSpPr>
            <p:cNvPr id="490672" name="AutoShape 176"/>
            <p:cNvCxnSpPr>
              <a:cxnSpLocks noChangeShapeType="1"/>
            </p:cNvCxnSpPr>
            <p:nvPr/>
          </p:nvCxnSpPr>
          <p:spPr bwMode="auto">
            <a:xfrm>
              <a:off x="4797" y="2852"/>
              <a:ext cx="1" cy="58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sp>
          <p:nvSpPr>
            <p:cNvPr id="490673" name="Rectangle 177"/>
            <p:cNvSpPr>
              <a:spLocks noChangeArrowheads="1"/>
            </p:cNvSpPr>
            <p:nvPr/>
          </p:nvSpPr>
          <p:spPr bwMode="auto">
            <a:xfrm>
              <a:off x="4830" y="3158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5</a:t>
              </a:r>
              <a:endParaRPr lang="de-DE"/>
            </a:p>
          </p:txBody>
        </p:sp>
        <p:sp>
          <p:nvSpPr>
            <p:cNvPr id="490683" name="Text Box 187"/>
            <p:cNvSpPr txBox="1">
              <a:spLocks noChangeArrowheads="1"/>
            </p:cNvSpPr>
            <p:nvPr/>
          </p:nvSpPr>
          <p:spPr bwMode="auto">
            <a:xfrm>
              <a:off x="4015" y="3793"/>
              <a:ext cx="72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de-DE"/>
                <a:t>G</a:t>
              </a:r>
              <a:r>
                <a:rPr lang="de-DE" baseline="-25000"/>
                <a:t>f</a:t>
              </a:r>
              <a:r>
                <a:rPr lang="de-DE"/>
                <a:t>:    c</a:t>
              </a:r>
              <a:r>
                <a:rPr lang="de-DE" baseline="-25000"/>
                <a:t>f</a:t>
              </a:r>
              <a:r>
                <a:rPr lang="de-DE"/>
                <a:t>=8</a:t>
              </a:r>
              <a:endParaRPr lang="de-DE" baseline="-25000"/>
            </a:p>
          </p:txBody>
        </p:sp>
        <p:cxnSp>
          <p:nvCxnSpPr>
            <p:cNvPr id="490687" name="AutoShape 191"/>
            <p:cNvCxnSpPr>
              <a:cxnSpLocks noChangeShapeType="1"/>
              <a:stCxn id="490590" idx="7"/>
              <a:endCxn id="490591" idx="2"/>
            </p:cNvCxnSpPr>
            <p:nvPr/>
          </p:nvCxnSpPr>
          <p:spPr bwMode="auto">
            <a:xfrm flipV="1">
              <a:off x="3552" y="2740"/>
              <a:ext cx="408" cy="35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063414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0850" y="430213"/>
            <a:ext cx="8229600" cy="619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Extracting DOFs Video</a:t>
            </a:r>
            <a:endParaRPr lang="en-U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060" name="WindowsMediaPlayer1" r:id="rId2" imgW="9142857" imgH="6857143"/>
        </mc:Choice>
        <mc:Fallback>
          <p:control name="WindowsMediaPlayer1" r:id="rId2" imgW="9142857" imgH="6857143">
            <p:pic>
              <p:nvPicPr>
                <p:cNvPr id="0" name="WindowsMediaPlayer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9144000" cy="68580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39231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Beispiel</a:t>
            </a:r>
            <a:endParaRPr lang="de-DE"/>
          </a:p>
        </p:txBody>
      </p:sp>
      <p:grpSp>
        <p:nvGrpSpPr>
          <p:cNvPr id="2" name="Group 180"/>
          <p:cNvGrpSpPr>
            <a:grpSpLocks/>
          </p:cNvGrpSpPr>
          <p:nvPr/>
        </p:nvGrpSpPr>
        <p:grpSpPr bwMode="auto">
          <a:xfrm>
            <a:off x="5296547" y="4243379"/>
            <a:ext cx="3359150" cy="2155825"/>
            <a:chOff x="3289" y="2350"/>
            <a:chExt cx="2116" cy="1358"/>
          </a:xfrm>
        </p:grpSpPr>
        <p:sp>
          <p:nvSpPr>
            <p:cNvPr id="491610" name="Oval 90"/>
            <p:cNvSpPr>
              <a:spLocks noChangeArrowheads="1"/>
            </p:cNvSpPr>
            <p:nvPr/>
          </p:nvSpPr>
          <p:spPr bwMode="auto">
            <a:xfrm>
              <a:off x="5180" y="2846"/>
              <a:ext cx="225" cy="217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611" name="Oval 91"/>
            <p:cNvSpPr>
              <a:spLocks noChangeArrowheads="1"/>
            </p:cNvSpPr>
            <p:nvPr/>
          </p:nvSpPr>
          <p:spPr bwMode="auto">
            <a:xfrm>
              <a:off x="3289" y="2846"/>
              <a:ext cx="225" cy="217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612" name="Oval 92"/>
            <p:cNvSpPr>
              <a:spLocks noChangeArrowheads="1"/>
            </p:cNvSpPr>
            <p:nvPr/>
          </p:nvSpPr>
          <p:spPr bwMode="auto">
            <a:xfrm>
              <a:off x="3889" y="2413"/>
              <a:ext cx="216" cy="217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613" name="Oval 93"/>
            <p:cNvSpPr>
              <a:spLocks noChangeArrowheads="1"/>
            </p:cNvSpPr>
            <p:nvPr/>
          </p:nvSpPr>
          <p:spPr bwMode="auto">
            <a:xfrm>
              <a:off x="3889" y="3213"/>
              <a:ext cx="216" cy="208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614" name="Oval 94"/>
            <p:cNvSpPr>
              <a:spLocks noChangeArrowheads="1"/>
            </p:cNvSpPr>
            <p:nvPr/>
          </p:nvSpPr>
          <p:spPr bwMode="auto">
            <a:xfrm>
              <a:off x="4588" y="2413"/>
              <a:ext cx="217" cy="217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615" name="Oval 95"/>
            <p:cNvSpPr>
              <a:spLocks noChangeArrowheads="1"/>
            </p:cNvSpPr>
            <p:nvPr/>
          </p:nvSpPr>
          <p:spPr bwMode="auto">
            <a:xfrm>
              <a:off x="4588" y="3213"/>
              <a:ext cx="217" cy="208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616" name="Rectangle 96"/>
            <p:cNvSpPr>
              <a:spLocks noChangeArrowheads="1"/>
            </p:cNvSpPr>
            <p:nvPr/>
          </p:nvSpPr>
          <p:spPr bwMode="auto">
            <a:xfrm>
              <a:off x="3515" y="2573"/>
              <a:ext cx="135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10</a:t>
              </a:r>
              <a:endParaRPr lang="de-DE"/>
            </a:p>
          </p:txBody>
        </p:sp>
        <p:sp>
          <p:nvSpPr>
            <p:cNvPr id="491617" name="Rectangle 97"/>
            <p:cNvSpPr>
              <a:spLocks noChangeArrowheads="1"/>
            </p:cNvSpPr>
            <p:nvPr/>
          </p:nvSpPr>
          <p:spPr bwMode="auto">
            <a:xfrm>
              <a:off x="4306" y="2350"/>
              <a:ext cx="135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12</a:t>
              </a:r>
              <a:endParaRPr lang="de-DE"/>
            </a:p>
          </p:txBody>
        </p:sp>
        <p:sp>
          <p:nvSpPr>
            <p:cNvPr id="491618" name="Rectangle 98"/>
            <p:cNvSpPr>
              <a:spLocks noChangeArrowheads="1"/>
            </p:cNvSpPr>
            <p:nvPr/>
          </p:nvSpPr>
          <p:spPr bwMode="auto">
            <a:xfrm>
              <a:off x="5009" y="2576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1</a:t>
              </a:r>
              <a:endParaRPr lang="de-DE"/>
            </a:p>
          </p:txBody>
        </p:sp>
        <p:sp>
          <p:nvSpPr>
            <p:cNvPr id="491620" name="Rectangle 100"/>
            <p:cNvSpPr>
              <a:spLocks noChangeArrowheads="1"/>
            </p:cNvSpPr>
            <p:nvPr/>
          </p:nvSpPr>
          <p:spPr bwMode="auto">
            <a:xfrm>
              <a:off x="4287" y="2800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9</a:t>
              </a:r>
              <a:endParaRPr lang="de-DE"/>
            </a:p>
          </p:txBody>
        </p:sp>
        <p:sp>
          <p:nvSpPr>
            <p:cNvPr id="491621" name="Rectangle 101"/>
            <p:cNvSpPr>
              <a:spLocks noChangeArrowheads="1"/>
            </p:cNvSpPr>
            <p:nvPr/>
          </p:nvSpPr>
          <p:spPr bwMode="auto">
            <a:xfrm>
              <a:off x="4307" y="3122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3</a:t>
              </a:r>
              <a:endParaRPr lang="de-DE"/>
            </a:p>
          </p:txBody>
        </p:sp>
        <p:sp>
          <p:nvSpPr>
            <p:cNvPr id="491622" name="Rectangle 102"/>
            <p:cNvSpPr>
              <a:spLocks noChangeArrowheads="1"/>
            </p:cNvSpPr>
            <p:nvPr/>
          </p:nvSpPr>
          <p:spPr bwMode="auto">
            <a:xfrm>
              <a:off x="4031" y="2842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2</a:t>
              </a:r>
              <a:endParaRPr lang="de-DE"/>
            </a:p>
          </p:txBody>
        </p:sp>
        <p:sp>
          <p:nvSpPr>
            <p:cNvPr id="491623" name="Rectangle 103"/>
            <p:cNvSpPr>
              <a:spLocks noChangeArrowheads="1"/>
            </p:cNvSpPr>
            <p:nvPr/>
          </p:nvSpPr>
          <p:spPr bwMode="auto">
            <a:xfrm>
              <a:off x="3580" y="3167"/>
              <a:ext cx="135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13</a:t>
              </a:r>
              <a:endParaRPr lang="de-DE"/>
            </a:p>
          </p:txBody>
        </p:sp>
        <p:sp>
          <p:nvSpPr>
            <p:cNvPr id="491624" name="Rectangle 104"/>
            <p:cNvSpPr>
              <a:spLocks noChangeArrowheads="1"/>
            </p:cNvSpPr>
            <p:nvPr/>
          </p:nvSpPr>
          <p:spPr bwMode="auto">
            <a:xfrm>
              <a:off x="4942" y="3043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4</a:t>
              </a:r>
              <a:endParaRPr lang="de-DE"/>
            </a:p>
          </p:txBody>
        </p:sp>
        <p:sp>
          <p:nvSpPr>
            <p:cNvPr id="491652" name="Rectangle 132"/>
            <p:cNvSpPr>
              <a:spLocks noChangeArrowheads="1"/>
            </p:cNvSpPr>
            <p:nvPr/>
          </p:nvSpPr>
          <p:spPr bwMode="auto">
            <a:xfrm>
              <a:off x="3346" y="2867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0</a:t>
              </a:r>
              <a:endParaRPr lang="de-DE" baseline="-25000"/>
            </a:p>
          </p:txBody>
        </p:sp>
        <p:sp>
          <p:nvSpPr>
            <p:cNvPr id="491653" name="Rectangle 133"/>
            <p:cNvSpPr>
              <a:spLocks noChangeArrowheads="1"/>
            </p:cNvSpPr>
            <p:nvPr/>
          </p:nvSpPr>
          <p:spPr bwMode="auto">
            <a:xfrm>
              <a:off x="3924" y="3208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2</a:t>
              </a:r>
              <a:endParaRPr lang="de-DE" baseline="-25000"/>
            </a:p>
          </p:txBody>
        </p:sp>
        <p:sp>
          <p:nvSpPr>
            <p:cNvPr id="491654" name="Rectangle 134"/>
            <p:cNvSpPr>
              <a:spLocks noChangeArrowheads="1"/>
            </p:cNvSpPr>
            <p:nvPr/>
          </p:nvSpPr>
          <p:spPr bwMode="auto">
            <a:xfrm>
              <a:off x="3942" y="2437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1</a:t>
              </a:r>
              <a:endParaRPr lang="de-DE" baseline="-25000"/>
            </a:p>
          </p:txBody>
        </p:sp>
        <p:sp>
          <p:nvSpPr>
            <p:cNvPr id="491655" name="Rectangle 135"/>
            <p:cNvSpPr>
              <a:spLocks noChangeArrowheads="1"/>
            </p:cNvSpPr>
            <p:nvPr/>
          </p:nvSpPr>
          <p:spPr bwMode="auto">
            <a:xfrm>
              <a:off x="4649" y="2437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3</a:t>
              </a:r>
              <a:endParaRPr lang="de-DE" baseline="-25000"/>
            </a:p>
          </p:txBody>
        </p:sp>
        <p:sp>
          <p:nvSpPr>
            <p:cNvPr id="491656" name="Rectangle 136"/>
            <p:cNvSpPr>
              <a:spLocks noChangeArrowheads="1"/>
            </p:cNvSpPr>
            <p:nvPr/>
          </p:nvSpPr>
          <p:spPr bwMode="auto">
            <a:xfrm>
              <a:off x="4649" y="3208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5</a:t>
              </a:r>
              <a:endParaRPr lang="de-DE" baseline="-25000"/>
            </a:p>
          </p:txBody>
        </p:sp>
        <p:sp>
          <p:nvSpPr>
            <p:cNvPr id="491657" name="Rectangle 137"/>
            <p:cNvSpPr>
              <a:spLocks noChangeArrowheads="1"/>
            </p:cNvSpPr>
            <p:nvPr/>
          </p:nvSpPr>
          <p:spPr bwMode="auto">
            <a:xfrm>
              <a:off x="5239" y="2846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4</a:t>
              </a:r>
              <a:endParaRPr lang="de-DE" baseline="-25000"/>
            </a:p>
          </p:txBody>
        </p:sp>
        <p:cxnSp>
          <p:nvCxnSpPr>
            <p:cNvPr id="491668" name="AutoShape 148"/>
            <p:cNvCxnSpPr>
              <a:cxnSpLocks noChangeShapeType="1"/>
            </p:cNvCxnSpPr>
            <p:nvPr/>
          </p:nvCxnSpPr>
          <p:spPr bwMode="auto">
            <a:xfrm>
              <a:off x="4809" y="2526"/>
              <a:ext cx="408" cy="35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1669" name="AutoShape 149"/>
            <p:cNvCxnSpPr>
              <a:cxnSpLocks noChangeShapeType="1"/>
              <a:stCxn id="491610" idx="3"/>
              <a:endCxn id="491615" idx="6"/>
            </p:cNvCxnSpPr>
            <p:nvPr/>
          </p:nvCxnSpPr>
          <p:spPr bwMode="auto">
            <a:xfrm flipH="1">
              <a:off x="4805" y="3031"/>
              <a:ext cx="408" cy="28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1670" name="AutoShape 150"/>
            <p:cNvCxnSpPr>
              <a:cxnSpLocks noChangeShapeType="1"/>
            </p:cNvCxnSpPr>
            <p:nvPr/>
          </p:nvCxnSpPr>
          <p:spPr bwMode="auto">
            <a:xfrm flipV="1">
              <a:off x="3961" y="2622"/>
              <a:ext cx="0" cy="58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1671" name="AutoShape 151"/>
            <p:cNvCxnSpPr>
              <a:cxnSpLocks noChangeShapeType="1"/>
              <a:stCxn id="491614" idx="3"/>
              <a:endCxn id="491613" idx="7"/>
            </p:cNvCxnSpPr>
            <p:nvPr/>
          </p:nvCxnSpPr>
          <p:spPr bwMode="auto">
            <a:xfrm flipH="1">
              <a:off x="4073" y="2598"/>
              <a:ext cx="547" cy="64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1672" name="AutoShape 152"/>
            <p:cNvCxnSpPr>
              <a:cxnSpLocks noChangeShapeType="1"/>
              <a:stCxn id="491614" idx="4"/>
              <a:endCxn id="491615" idx="0"/>
            </p:cNvCxnSpPr>
            <p:nvPr/>
          </p:nvCxnSpPr>
          <p:spPr bwMode="auto">
            <a:xfrm>
              <a:off x="4697" y="2630"/>
              <a:ext cx="0" cy="58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1673" name="AutoShape 153"/>
            <p:cNvCxnSpPr>
              <a:cxnSpLocks noChangeShapeType="1"/>
            </p:cNvCxnSpPr>
            <p:nvPr/>
          </p:nvCxnSpPr>
          <p:spPr bwMode="auto">
            <a:xfrm>
              <a:off x="4125" y="3303"/>
              <a:ext cx="483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grpSp>
          <p:nvGrpSpPr>
            <p:cNvPr id="3" name="Group 154"/>
            <p:cNvGrpSpPr>
              <a:grpSpLocks/>
            </p:cNvGrpSpPr>
            <p:nvPr/>
          </p:nvGrpSpPr>
          <p:grpSpPr bwMode="auto">
            <a:xfrm>
              <a:off x="3464" y="2538"/>
              <a:ext cx="453" cy="361"/>
              <a:chOff x="3153" y="2295"/>
              <a:chExt cx="408" cy="317"/>
            </a:xfrm>
          </p:grpSpPr>
          <p:cxnSp>
            <p:nvCxnSpPr>
              <p:cNvPr id="491675" name="AutoShape 155"/>
              <p:cNvCxnSpPr>
                <a:cxnSpLocks noChangeShapeType="1"/>
              </p:cNvCxnSpPr>
              <p:nvPr/>
            </p:nvCxnSpPr>
            <p:spPr bwMode="auto">
              <a:xfrm flipV="1">
                <a:off x="3153" y="2295"/>
                <a:ext cx="363" cy="27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</p:cxnSp>
          <p:cxnSp>
            <p:nvCxnSpPr>
              <p:cNvPr id="491676" name="AutoShape 156"/>
              <p:cNvCxnSpPr>
                <a:cxnSpLocks noChangeShapeType="1"/>
              </p:cNvCxnSpPr>
              <p:nvPr/>
            </p:nvCxnSpPr>
            <p:spPr bwMode="auto">
              <a:xfrm flipH="1">
                <a:off x="3198" y="2341"/>
                <a:ext cx="363" cy="27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</p:cxnSp>
        </p:grpSp>
        <p:sp>
          <p:nvSpPr>
            <p:cNvPr id="491677" name="Rectangle 157"/>
            <p:cNvSpPr>
              <a:spLocks noChangeArrowheads="1"/>
            </p:cNvSpPr>
            <p:nvPr/>
          </p:nvSpPr>
          <p:spPr bwMode="auto">
            <a:xfrm>
              <a:off x="3717" y="2713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6</a:t>
              </a:r>
              <a:endParaRPr lang="de-DE"/>
            </a:p>
          </p:txBody>
        </p:sp>
        <p:cxnSp>
          <p:nvCxnSpPr>
            <p:cNvPr id="491678" name="AutoShape 158"/>
            <p:cNvCxnSpPr>
              <a:cxnSpLocks noChangeShapeType="1"/>
            </p:cNvCxnSpPr>
            <p:nvPr/>
          </p:nvCxnSpPr>
          <p:spPr bwMode="auto">
            <a:xfrm flipH="1">
              <a:off x="4125" y="3348"/>
              <a:ext cx="454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sp>
          <p:nvSpPr>
            <p:cNvPr id="491679" name="Rectangle 159"/>
            <p:cNvSpPr>
              <a:spLocks noChangeArrowheads="1"/>
            </p:cNvSpPr>
            <p:nvPr/>
          </p:nvSpPr>
          <p:spPr bwMode="auto">
            <a:xfrm>
              <a:off x="4307" y="3348"/>
              <a:ext cx="126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11</a:t>
              </a:r>
              <a:endParaRPr lang="de-DE"/>
            </a:p>
          </p:txBody>
        </p:sp>
        <p:cxnSp>
          <p:nvCxnSpPr>
            <p:cNvPr id="491680" name="AutoShape 160"/>
            <p:cNvCxnSpPr>
              <a:cxnSpLocks noChangeShapeType="1"/>
              <a:stCxn id="491614" idx="2"/>
              <a:endCxn id="491612" idx="6"/>
            </p:cNvCxnSpPr>
            <p:nvPr/>
          </p:nvCxnSpPr>
          <p:spPr bwMode="auto">
            <a:xfrm flipH="1">
              <a:off x="4105" y="2522"/>
              <a:ext cx="483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1681" name="AutoShape 161"/>
            <p:cNvCxnSpPr>
              <a:cxnSpLocks noChangeShapeType="1"/>
            </p:cNvCxnSpPr>
            <p:nvPr/>
          </p:nvCxnSpPr>
          <p:spPr bwMode="auto">
            <a:xfrm flipH="1" flipV="1">
              <a:off x="4763" y="2572"/>
              <a:ext cx="409" cy="36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sp>
          <p:nvSpPr>
            <p:cNvPr id="491682" name="Rectangle 162"/>
            <p:cNvSpPr>
              <a:spLocks noChangeArrowheads="1"/>
            </p:cNvSpPr>
            <p:nvPr/>
          </p:nvSpPr>
          <p:spPr bwMode="auto">
            <a:xfrm>
              <a:off x="4850" y="2758"/>
              <a:ext cx="135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19</a:t>
              </a:r>
              <a:endParaRPr lang="de-DE"/>
            </a:p>
          </p:txBody>
        </p:sp>
        <p:cxnSp>
          <p:nvCxnSpPr>
            <p:cNvPr id="491683" name="AutoShape 163"/>
            <p:cNvCxnSpPr>
              <a:cxnSpLocks noChangeShapeType="1"/>
              <a:stCxn id="491613" idx="2"/>
              <a:endCxn id="491611" idx="5"/>
            </p:cNvCxnSpPr>
            <p:nvPr/>
          </p:nvCxnSpPr>
          <p:spPr bwMode="auto">
            <a:xfrm flipH="1" flipV="1">
              <a:off x="3481" y="3031"/>
              <a:ext cx="408" cy="28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1685" name="AutoShape 165"/>
            <p:cNvCxnSpPr>
              <a:cxnSpLocks noChangeShapeType="1"/>
            </p:cNvCxnSpPr>
            <p:nvPr/>
          </p:nvCxnSpPr>
          <p:spPr bwMode="auto">
            <a:xfrm>
              <a:off x="4018" y="2634"/>
              <a:ext cx="1" cy="58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sp>
          <p:nvSpPr>
            <p:cNvPr id="491686" name="Rectangle 166"/>
            <p:cNvSpPr>
              <a:spLocks noChangeArrowheads="1"/>
            </p:cNvSpPr>
            <p:nvPr/>
          </p:nvSpPr>
          <p:spPr bwMode="auto">
            <a:xfrm>
              <a:off x="4717" y="2902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7</a:t>
              </a:r>
              <a:endParaRPr lang="de-DE"/>
            </a:p>
          </p:txBody>
        </p:sp>
        <p:sp>
          <p:nvSpPr>
            <p:cNvPr id="491687" name="Rectangle 167"/>
            <p:cNvSpPr>
              <a:spLocks noChangeArrowheads="1"/>
            </p:cNvSpPr>
            <p:nvPr/>
          </p:nvSpPr>
          <p:spPr bwMode="auto">
            <a:xfrm>
              <a:off x="3862" y="2833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2</a:t>
              </a:r>
              <a:endParaRPr lang="de-DE"/>
            </a:p>
          </p:txBody>
        </p:sp>
        <p:sp>
          <p:nvSpPr>
            <p:cNvPr id="491689" name="Text Box 169"/>
            <p:cNvSpPr txBox="1">
              <a:spLocks noChangeArrowheads="1"/>
            </p:cNvSpPr>
            <p:nvPr/>
          </p:nvSpPr>
          <p:spPr bwMode="auto">
            <a:xfrm>
              <a:off x="4286" y="3475"/>
              <a:ext cx="25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de-DE"/>
                <a:t>G</a:t>
              </a:r>
              <a:r>
                <a:rPr lang="de-DE" baseline="-25000"/>
                <a:t>f</a:t>
              </a:r>
            </a:p>
          </p:txBody>
        </p:sp>
      </p:grpSp>
      <p:grpSp>
        <p:nvGrpSpPr>
          <p:cNvPr id="4" name="Group 177"/>
          <p:cNvGrpSpPr>
            <a:grpSpLocks/>
          </p:cNvGrpSpPr>
          <p:nvPr/>
        </p:nvGrpSpPr>
        <p:grpSpPr bwMode="auto">
          <a:xfrm>
            <a:off x="656344" y="1118121"/>
            <a:ext cx="3478212" cy="2455863"/>
            <a:chOff x="385" y="619"/>
            <a:chExt cx="2191" cy="1547"/>
          </a:xfrm>
        </p:grpSpPr>
        <p:sp>
          <p:nvSpPr>
            <p:cNvPr id="491540" name="Oval 20"/>
            <p:cNvSpPr>
              <a:spLocks noChangeArrowheads="1"/>
            </p:cNvSpPr>
            <p:nvPr/>
          </p:nvSpPr>
          <p:spPr bwMode="auto">
            <a:xfrm>
              <a:off x="2351" y="1250"/>
              <a:ext cx="225" cy="22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541" name="Rectangle 21"/>
            <p:cNvSpPr>
              <a:spLocks noChangeArrowheads="1"/>
            </p:cNvSpPr>
            <p:nvPr/>
          </p:nvSpPr>
          <p:spPr bwMode="auto">
            <a:xfrm>
              <a:off x="2397" y="1262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4</a:t>
              </a:r>
              <a:endParaRPr lang="de-DE" baseline="-25000"/>
            </a:p>
          </p:txBody>
        </p:sp>
        <p:sp>
          <p:nvSpPr>
            <p:cNvPr id="491542" name="Oval 22"/>
            <p:cNvSpPr>
              <a:spLocks noChangeArrowheads="1"/>
            </p:cNvSpPr>
            <p:nvPr/>
          </p:nvSpPr>
          <p:spPr bwMode="auto">
            <a:xfrm>
              <a:off x="460" y="1250"/>
              <a:ext cx="225" cy="22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543" name="Rectangle 23"/>
            <p:cNvSpPr>
              <a:spLocks noChangeArrowheads="1"/>
            </p:cNvSpPr>
            <p:nvPr/>
          </p:nvSpPr>
          <p:spPr bwMode="auto">
            <a:xfrm>
              <a:off x="506" y="1262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0</a:t>
              </a:r>
              <a:endParaRPr lang="de-DE" baseline="-25000"/>
            </a:p>
          </p:txBody>
        </p:sp>
        <p:sp>
          <p:nvSpPr>
            <p:cNvPr id="491544" name="Oval 24"/>
            <p:cNvSpPr>
              <a:spLocks noChangeArrowheads="1"/>
            </p:cNvSpPr>
            <p:nvPr/>
          </p:nvSpPr>
          <p:spPr bwMode="auto">
            <a:xfrm>
              <a:off x="1060" y="817"/>
              <a:ext cx="217" cy="22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545" name="Rectangle 25"/>
            <p:cNvSpPr>
              <a:spLocks noChangeArrowheads="1"/>
            </p:cNvSpPr>
            <p:nvPr/>
          </p:nvSpPr>
          <p:spPr bwMode="auto">
            <a:xfrm>
              <a:off x="1106" y="829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1</a:t>
              </a:r>
              <a:endParaRPr lang="de-DE" baseline="-25000"/>
            </a:p>
          </p:txBody>
        </p:sp>
        <p:sp>
          <p:nvSpPr>
            <p:cNvPr id="491546" name="Oval 26"/>
            <p:cNvSpPr>
              <a:spLocks noChangeArrowheads="1"/>
            </p:cNvSpPr>
            <p:nvPr/>
          </p:nvSpPr>
          <p:spPr bwMode="auto">
            <a:xfrm>
              <a:off x="1060" y="1608"/>
              <a:ext cx="217" cy="22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547" name="Rectangle 27"/>
            <p:cNvSpPr>
              <a:spLocks noChangeArrowheads="1"/>
            </p:cNvSpPr>
            <p:nvPr/>
          </p:nvSpPr>
          <p:spPr bwMode="auto">
            <a:xfrm>
              <a:off x="1106" y="1620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2</a:t>
              </a:r>
              <a:endParaRPr lang="de-DE" baseline="-25000"/>
            </a:p>
          </p:txBody>
        </p:sp>
        <p:sp>
          <p:nvSpPr>
            <p:cNvPr id="491548" name="Oval 28"/>
            <p:cNvSpPr>
              <a:spLocks noChangeArrowheads="1"/>
            </p:cNvSpPr>
            <p:nvPr/>
          </p:nvSpPr>
          <p:spPr bwMode="auto">
            <a:xfrm>
              <a:off x="1760" y="817"/>
              <a:ext cx="216" cy="22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549" name="Rectangle 29"/>
            <p:cNvSpPr>
              <a:spLocks noChangeArrowheads="1"/>
            </p:cNvSpPr>
            <p:nvPr/>
          </p:nvSpPr>
          <p:spPr bwMode="auto">
            <a:xfrm>
              <a:off x="1806" y="829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3</a:t>
              </a:r>
              <a:endParaRPr lang="de-DE" baseline="-25000"/>
            </a:p>
          </p:txBody>
        </p:sp>
        <p:sp>
          <p:nvSpPr>
            <p:cNvPr id="491550" name="Oval 30"/>
            <p:cNvSpPr>
              <a:spLocks noChangeArrowheads="1"/>
            </p:cNvSpPr>
            <p:nvPr/>
          </p:nvSpPr>
          <p:spPr bwMode="auto">
            <a:xfrm>
              <a:off x="1760" y="1608"/>
              <a:ext cx="216" cy="22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551" name="Rectangle 31"/>
            <p:cNvSpPr>
              <a:spLocks noChangeArrowheads="1"/>
            </p:cNvSpPr>
            <p:nvPr/>
          </p:nvSpPr>
          <p:spPr bwMode="auto">
            <a:xfrm>
              <a:off x="1806" y="1620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5</a:t>
              </a:r>
              <a:endParaRPr lang="de-DE" baseline="-25000"/>
            </a:p>
          </p:txBody>
        </p:sp>
        <p:sp>
          <p:nvSpPr>
            <p:cNvPr id="491552" name="Rectangle 32"/>
            <p:cNvSpPr>
              <a:spLocks noChangeArrowheads="1"/>
            </p:cNvSpPr>
            <p:nvPr/>
          </p:nvSpPr>
          <p:spPr bwMode="auto">
            <a:xfrm>
              <a:off x="625" y="977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8</a:t>
              </a:r>
              <a:endParaRPr lang="de-DE"/>
            </a:p>
          </p:txBody>
        </p:sp>
        <p:sp>
          <p:nvSpPr>
            <p:cNvPr id="491553" name="Rectangle 33"/>
            <p:cNvSpPr>
              <a:spLocks noChangeArrowheads="1"/>
            </p:cNvSpPr>
            <p:nvPr/>
          </p:nvSpPr>
          <p:spPr bwMode="auto">
            <a:xfrm>
              <a:off x="683" y="977"/>
              <a:ext cx="169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/16</a:t>
              </a:r>
              <a:endParaRPr lang="de-DE"/>
            </a:p>
          </p:txBody>
        </p:sp>
        <p:sp>
          <p:nvSpPr>
            <p:cNvPr id="491555" name="Rectangle 35"/>
            <p:cNvSpPr>
              <a:spLocks noChangeArrowheads="1"/>
            </p:cNvSpPr>
            <p:nvPr/>
          </p:nvSpPr>
          <p:spPr bwMode="auto">
            <a:xfrm>
              <a:off x="1383" y="799"/>
              <a:ext cx="304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12/12</a:t>
              </a:r>
              <a:endParaRPr lang="de-DE"/>
            </a:p>
          </p:txBody>
        </p:sp>
        <p:sp>
          <p:nvSpPr>
            <p:cNvPr id="491556" name="Rectangle 36"/>
            <p:cNvSpPr>
              <a:spLocks noChangeArrowheads="1"/>
            </p:cNvSpPr>
            <p:nvPr/>
          </p:nvSpPr>
          <p:spPr bwMode="auto">
            <a:xfrm>
              <a:off x="2205" y="988"/>
              <a:ext cx="304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17/20</a:t>
              </a:r>
              <a:endParaRPr lang="de-DE"/>
            </a:p>
          </p:txBody>
        </p:sp>
        <p:sp>
          <p:nvSpPr>
            <p:cNvPr id="491557" name="Rectangle 37"/>
            <p:cNvSpPr>
              <a:spLocks noChangeArrowheads="1"/>
            </p:cNvSpPr>
            <p:nvPr/>
          </p:nvSpPr>
          <p:spPr bwMode="auto">
            <a:xfrm>
              <a:off x="2147" y="1579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4</a:t>
              </a:r>
              <a:endParaRPr lang="de-DE"/>
            </a:p>
          </p:txBody>
        </p:sp>
        <p:sp>
          <p:nvSpPr>
            <p:cNvPr id="491558" name="Rectangle 38"/>
            <p:cNvSpPr>
              <a:spLocks noChangeArrowheads="1"/>
            </p:cNvSpPr>
            <p:nvPr/>
          </p:nvSpPr>
          <p:spPr bwMode="auto">
            <a:xfrm>
              <a:off x="2205" y="1579"/>
              <a:ext cx="101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/4</a:t>
              </a:r>
              <a:endParaRPr lang="de-DE"/>
            </a:p>
          </p:txBody>
        </p:sp>
        <p:sp>
          <p:nvSpPr>
            <p:cNvPr id="491559" name="Rectangle 39"/>
            <p:cNvSpPr>
              <a:spLocks noChangeArrowheads="1"/>
            </p:cNvSpPr>
            <p:nvPr/>
          </p:nvSpPr>
          <p:spPr bwMode="auto">
            <a:xfrm>
              <a:off x="1927" y="1298"/>
              <a:ext cx="169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5/7</a:t>
              </a:r>
              <a:endParaRPr lang="de-DE"/>
            </a:p>
          </p:txBody>
        </p:sp>
        <p:sp>
          <p:nvSpPr>
            <p:cNvPr id="491560" name="Rectangle 40"/>
            <p:cNvSpPr>
              <a:spLocks noChangeArrowheads="1"/>
            </p:cNvSpPr>
            <p:nvPr/>
          </p:nvSpPr>
          <p:spPr bwMode="auto">
            <a:xfrm>
              <a:off x="1531" y="1313"/>
              <a:ext cx="169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0/9</a:t>
              </a:r>
              <a:endParaRPr lang="de-DE"/>
            </a:p>
          </p:txBody>
        </p:sp>
        <p:sp>
          <p:nvSpPr>
            <p:cNvPr id="491561" name="Rectangle 41"/>
            <p:cNvSpPr>
              <a:spLocks noChangeArrowheads="1"/>
            </p:cNvSpPr>
            <p:nvPr/>
          </p:nvSpPr>
          <p:spPr bwMode="auto">
            <a:xfrm>
              <a:off x="1406" y="1737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9</a:t>
              </a:r>
              <a:endParaRPr lang="de-DE"/>
            </a:p>
          </p:txBody>
        </p:sp>
        <p:sp>
          <p:nvSpPr>
            <p:cNvPr id="491562" name="Rectangle 42"/>
            <p:cNvSpPr>
              <a:spLocks noChangeArrowheads="1"/>
            </p:cNvSpPr>
            <p:nvPr/>
          </p:nvSpPr>
          <p:spPr bwMode="auto">
            <a:xfrm>
              <a:off x="1464" y="1737"/>
              <a:ext cx="169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/14</a:t>
              </a:r>
              <a:endParaRPr lang="de-DE"/>
            </a:p>
          </p:txBody>
        </p:sp>
        <p:sp>
          <p:nvSpPr>
            <p:cNvPr id="491564" name="Rectangle 44"/>
            <p:cNvSpPr>
              <a:spLocks noChangeArrowheads="1"/>
            </p:cNvSpPr>
            <p:nvPr/>
          </p:nvSpPr>
          <p:spPr bwMode="auto">
            <a:xfrm>
              <a:off x="1189" y="1253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4</a:t>
              </a:r>
              <a:endParaRPr lang="de-DE"/>
            </a:p>
          </p:txBody>
        </p:sp>
        <p:sp>
          <p:nvSpPr>
            <p:cNvPr id="491565" name="Rectangle 45"/>
            <p:cNvSpPr>
              <a:spLocks noChangeArrowheads="1"/>
            </p:cNvSpPr>
            <p:nvPr/>
          </p:nvSpPr>
          <p:spPr bwMode="auto">
            <a:xfrm>
              <a:off x="1247" y="1253"/>
              <a:ext cx="101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/4</a:t>
              </a:r>
              <a:endParaRPr lang="de-DE"/>
            </a:p>
          </p:txBody>
        </p:sp>
        <p:sp>
          <p:nvSpPr>
            <p:cNvPr id="491566" name="Rectangle 46"/>
            <p:cNvSpPr>
              <a:spLocks noChangeArrowheads="1"/>
            </p:cNvSpPr>
            <p:nvPr/>
          </p:nvSpPr>
          <p:spPr bwMode="auto">
            <a:xfrm>
              <a:off x="641" y="1610"/>
              <a:ext cx="135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13</a:t>
              </a:r>
              <a:endParaRPr lang="de-DE"/>
            </a:p>
          </p:txBody>
        </p:sp>
        <p:sp>
          <p:nvSpPr>
            <p:cNvPr id="491567" name="Rectangle 47"/>
            <p:cNvSpPr>
              <a:spLocks noChangeArrowheads="1"/>
            </p:cNvSpPr>
            <p:nvPr/>
          </p:nvSpPr>
          <p:spPr bwMode="auto">
            <a:xfrm>
              <a:off x="773" y="1612"/>
              <a:ext cx="169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/13</a:t>
              </a:r>
              <a:endParaRPr lang="de-DE"/>
            </a:p>
          </p:txBody>
        </p:sp>
        <p:cxnSp>
          <p:nvCxnSpPr>
            <p:cNvPr id="491574" name="AutoShape 54"/>
            <p:cNvCxnSpPr>
              <a:cxnSpLocks noChangeShapeType="1"/>
              <a:stCxn id="491542" idx="7"/>
              <a:endCxn id="491544" idx="2"/>
            </p:cNvCxnSpPr>
            <p:nvPr/>
          </p:nvCxnSpPr>
          <p:spPr bwMode="auto">
            <a:xfrm flipV="1">
              <a:off x="652" y="930"/>
              <a:ext cx="408" cy="35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1575" name="AutoShape 55"/>
            <p:cNvCxnSpPr>
              <a:cxnSpLocks noChangeShapeType="1"/>
              <a:stCxn id="491544" idx="6"/>
              <a:endCxn id="491548" idx="2"/>
            </p:cNvCxnSpPr>
            <p:nvPr/>
          </p:nvCxnSpPr>
          <p:spPr bwMode="auto">
            <a:xfrm>
              <a:off x="1277" y="930"/>
              <a:ext cx="483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1576" name="AutoShape 56"/>
            <p:cNvCxnSpPr>
              <a:cxnSpLocks noChangeShapeType="1"/>
              <a:stCxn id="491548" idx="6"/>
              <a:endCxn id="491540" idx="1"/>
            </p:cNvCxnSpPr>
            <p:nvPr/>
          </p:nvCxnSpPr>
          <p:spPr bwMode="auto">
            <a:xfrm>
              <a:off x="1976" y="930"/>
              <a:ext cx="408" cy="35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1577" name="AutoShape 57"/>
            <p:cNvCxnSpPr>
              <a:cxnSpLocks noChangeShapeType="1"/>
              <a:stCxn id="491550" idx="6"/>
              <a:endCxn id="491540" idx="3"/>
            </p:cNvCxnSpPr>
            <p:nvPr/>
          </p:nvCxnSpPr>
          <p:spPr bwMode="auto">
            <a:xfrm flipV="1">
              <a:off x="1976" y="1442"/>
              <a:ext cx="408" cy="27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1578" name="AutoShape 58"/>
            <p:cNvCxnSpPr>
              <a:cxnSpLocks noChangeShapeType="1"/>
              <a:stCxn id="491550" idx="0"/>
              <a:endCxn id="491548" idx="4"/>
            </p:cNvCxnSpPr>
            <p:nvPr/>
          </p:nvCxnSpPr>
          <p:spPr bwMode="auto">
            <a:xfrm flipV="1">
              <a:off x="1868" y="1042"/>
              <a:ext cx="0" cy="56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1579" name="AutoShape 59"/>
            <p:cNvCxnSpPr>
              <a:cxnSpLocks noChangeShapeType="1"/>
              <a:stCxn id="491546" idx="6"/>
              <a:endCxn id="491550" idx="2"/>
            </p:cNvCxnSpPr>
            <p:nvPr/>
          </p:nvCxnSpPr>
          <p:spPr bwMode="auto">
            <a:xfrm>
              <a:off x="1277" y="1721"/>
              <a:ext cx="483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1580" name="AutoShape 60"/>
            <p:cNvCxnSpPr>
              <a:cxnSpLocks noChangeShapeType="1"/>
              <a:stCxn id="491548" idx="3"/>
              <a:endCxn id="491546" idx="7"/>
            </p:cNvCxnSpPr>
            <p:nvPr/>
          </p:nvCxnSpPr>
          <p:spPr bwMode="auto">
            <a:xfrm flipH="1">
              <a:off x="1245" y="1009"/>
              <a:ext cx="547" cy="6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1581" name="AutoShape 61"/>
            <p:cNvCxnSpPr>
              <a:cxnSpLocks noChangeShapeType="1"/>
              <a:stCxn id="491546" idx="0"/>
              <a:endCxn id="491544" idx="4"/>
            </p:cNvCxnSpPr>
            <p:nvPr/>
          </p:nvCxnSpPr>
          <p:spPr bwMode="auto">
            <a:xfrm flipV="1">
              <a:off x="1169" y="1042"/>
              <a:ext cx="0" cy="56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1583" name="AutoShape 63"/>
            <p:cNvCxnSpPr>
              <a:cxnSpLocks noChangeShapeType="1"/>
              <a:stCxn id="491542" idx="5"/>
              <a:endCxn id="491546" idx="2"/>
            </p:cNvCxnSpPr>
            <p:nvPr/>
          </p:nvCxnSpPr>
          <p:spPr bwMode="auto">
            <a:xfrm>
              <a:off x="652" y="1442"/>
              <a:ext cx="408" cy="27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sp>
          <p:nvSpPr>
            <p:cNvPr id="491602" name="Text Box 82"/>
            <p:cNvSpPr txBox="1">
              <a:spLocks noChangeArrowheads="1"/>
            </p:cNvSpPr>
            <p:nvPr/>
          </p:nvSpPr>
          <p:spPr bwMode="auto">
            <a:xfrm>
              <a:off x="385" y="619"/>
              <a:ext cx="24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de-DE"/>
                <a:t>e)</a:t>
              </a:r>
            </a:p>
          </p:txBody>
        </p:sp>
        <p:sp>
          <p:nvSpPr>
            <p:cNvPr id="491690" name="Text Box 170"/>
            <p:cNvSpPr txBox="1">
              <a:spLocks noChangeArrowheads="1"/>
            </p:cNvSpPr>
            <p:nvPr/>
          </p:nvSpPr>
          <p:spPr bwMode="auto">
            <a:xfrm>
              <a:off x="1020" y="1933"/>
              <a:ext cx="107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de-DE"/>
                <a:t>G:        </a:t>
              </a:r>
              <a:r>
                <a:rPr lang="en-US"/>
                <a:t>|</a:t>
              </a:r>
              <a:r>
                <a:rPr lang="en-US" i="1"/>
                <a:t>f </a:t>
              </a:r>
              <a:r>
                <a:rPr lang="en-US"/>
                <a:t>|</a:t>
              </a:r>
              <a:r>
                <a:rPr lang="de-DE"/>
                <a:t> = 21</a:t>
              </a:r>
            </a:p>
          </p:txBody>
        </p:sp>
      </p:grpSp>
      <p:grpSp>
        <p:nvGrpSpPr>
          <p:cNvPr id="5" name="Group 178"/>
          <p:cNvGrpSpPr>
            <a:grpSpLocks/>
          </p:cNvGrpSpPr>
          <p:nvPr/>
        </p:nvGrpSpPr>
        <p:grpSpPr bwMode="auto">
          <a:xfrm>
            <a:off x="5260975" y="1450967"/>
            <a:ext cx="3359150" cy="2241550"/>
            <a:chOff x="3314" y="754"/>
            <a:chExt cx="2116" cy="1412"/>
          </a:xfrm>
        </p:grpSpPr>
        <p:sp>
          <p:nvSpPr>
            <p:cNvPr id="491694" name="Rectangle 174"/>
            <p:cNvSpPr>
              <a:spLocks noChangeArrowheads="1"/>
            </p:cNvSpPr>
            <p:nvPr/>
          </p:nvSpPr>
          <p:spPr bwMode="auto">
            <a:xfrm rot="-2933978">
              <a:off x="5007" y="779"/>
              <a:ext cx="67" cy="658"/>
            </a:xfrm>
            <a:prstGeom prst="rect">
              <a:avLst/>
            </a:prstGeom>
            <a:solidFill>
              <a:srgbClr val="FF99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693" name="Rectangle 173"/>
            <p:cNvSpPr>
              <a:spLocks noChangeArrowheads="1"/>
            </p:cNvSpPr>
            <p:nvPr/>
          </p:nvSpPr>
          <p:spPr bwMode="auto">
            <a:xfrm rot="-7645597">
              <a:off x="3656" y="770"/>
              <a:ext cx="67" cy="658"/>
            </a:xfrm>
            <a:prstGeom prst="rect">
              <a:avLst/>
            </a:prstGeom>
            <a:solidFill>
              <a:srgbClr val="FF99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606" name="Rectangle 86"/>
            <p:cNvSpPr>
              <a:spLocks noChangeArrowheads="1"/>
            </p:cNvSpPr>
            <p:nvPr/>
          </p:nvSpPr>
          <p:spPr bwMode="auto">
            <a:xfrm>
              <a:off x="4648" y="980"/>
              <a:ext cx="76" cy="665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rgbClr val="FF9999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605" name="Rectangle 85"/>
            <p:cNvSpPr>
              <a:spLocks noChangeArrowheads="1"/>
            </p:cNvSpPr>
            <p:nvPr/>
          </p:nvSpPr>
          <p:spPr bwMode="auto">
            <a:xfrm>
              <a:off x="3988" y="1009"/>
              <a:ext cx="76" cy="665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rgbClr val="FF9999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524" name="Rectangle 4"/>
            <p:cNvSpPr>
              <a:spLocks noChangeArrowheads="1"/>
            </p:cNvSpPr>
            <p:nvPr/>
          </p:nvSpPr>
          <p:spPr bwMode="auto">
            <a:xfrm>
              <a:off x="4098" y="1670"/>
              <a:ext cx="583" cy="66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rgbClr val="FF9999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525" name="Oval 5"/>
            <p:cNvSpPr>
              <a:spLocks noChangeArrowheads="1"/>
            </p:cNvSpPr>
            <p:nvPr/>
          </p:nvSpPr>
          <p:spPr bwMode="auto">
            <a:xfrm>
              <a:off x="5205" y="1250"/>
              <a:ext cx="225" cy="217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526" name="Oval 6"/>
            <p:cNvSpPr>
              <a:spLocks noChangeArrowheads="1"/>
            </p:cNvSpPr>
            <p:nvPr/>
          </p:nvSpPr>
          <p:spPr bwMode="auto">
            <a:xfrm>
              <a:off x="3314" y="1250"/>
              <a:ext cx="225" cy="217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527" name="Oval 7"/>
            <p:cNvSpPr>
              <a:spLocks noChangeArrowheads="1"/>
            </p:cNvSpPr>
            <p:nvPr/>
          </p:nvSpPr>
          <p:spPr bwMode="auto">
            <a:xfrm>
              <a:off x="3914" y="817"/>
              <a:ext cx="216" cy="217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528" name="Oval 8"/>
            <p:cNvSpPr>
              <a:spLocks noChangeArrowheads="1"/>
            </p:cNvSpPr>
            <p:nvPr/>
          </p:nvSpPr>
          <p:spPr bwMode="auto">
            <a:xfrm>
              <a:off x="3914" y="1617"/>
              <a:ext cx="216" cy="208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529" name="Oval 9"/>
            <p:cNvSpPr>
              <a:spLocks noChangeArrowheads="1"/>
            </p:cNvSpPr>
            <p:nvPr/>
          </p:nvSpPr>
          <p:spPr bwMode="auto">
            <a:xfrm>
              <a:off x="4613" y="817"/>
              <a:ext cx="217" cy="217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530" name="Oval 10"/>
            <p:cNvSpPr>
              <a:spLocks noChangeArrowheads="1"/>
            </p:cNvSpPr>
            <p:nvPr/>
          </p:nvSpPr>
          <p:spPr bwMode="auto">
            <a:xfrm>
              <a:off x="4613" y="1617"/>
              <a:ext cx="217" cy="208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531" name="Rectangle 11"/>
            <p:cNvSpPr>
              <a:spLocks noChangeArrowheads="1"/>
            </p:cNvSpPr>
            <p:nvPr/>
          </p:nvSpPr>
          <p:spPr bwMode="auto">
            <a:xfrm>
              <a:off x="3540" y="977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8</a:t>
              </a:r>
              <a:endParaRPr lang="de-DE"/>
            </a:p>
          </p:txBody>
        </p:sp>
        <p:sp>
          <p:nvSpPr>
            <p:cNvPr id="491532" name="Rectangle 12"/>
            <p:cNvSpPr>
              <a:spLocks noChangeArrowheads="1"/>
            </p:cNvSpPr>
            <p:nvPr/>
          </p:nvSpPr>
          <p:spPr bwMode="auto">
            <a:xfrm>
              <a:off x="4331" y="754"/>
              <a:ext cx="135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12</a:t>
              </a:r>
              <a:endParaRPr lang="de-DE"/>
            </a:p>
          </p:txBody>
        </p:sp>
        <p:sp>
          <p:nvSpPr>
            <p:cNvPr id="491533" name="Rectangle 13"/>
            <p:cNvSpPr>
              <a:spLocks noChangeArrowheads="1"/>
            </p:cNvSpPr>
            <p:nvPr/>
          </p:nvSpPr>
          <p:spPr bwMode="auto">
            <a:xfrm>
              <a:off x="5034" y="980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3</a:t>
              </a:r>
              <a:endParaRPr lang="de-DE"/>
            </a:p>
          </p:txBody>
        </p:sp>
        <p:sp>
          <p:nvSpPr>
            <p:cNvPr id="491534" name="Rectangle 14"/>
            <p:cNvSpPr>
              <a:spLocks noChangeArrowheads="1"/>
            </p:cNvSpPr>
            <p:nvPr/>
          </p:nvSpPr>
          <p:spPr bwMode="auto">
            <a:xfrm>
              <a:off x="4603" y="1344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2</a:t>
              </a:r>
              <a:endParaRPr lang="de-DE"/>
            </a:p>
          </p:txBody>
        </p:sp>
        <p:sp>
          <p:nvSpPr>
            <p:cNvPr id="491535" name="Rectangle 15"/>
            <p:cNvSpPr>
              <a:spLocks noChangeArrowheads="1"/>
            </p:cNvSpPr>
            <p:nvPr/>
          </p:nvSpPr>
          <p:spPr bwMode="auto">
            <a:xfrm>
              <a:off x="4312" y="1204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9</a:t>
              </a:r>
              <a:endParaRPr lang="de-DE"/>
            </a:p>
          </p:txBody>
        </p:sp>
        <p:sp>
          <p:nvSpPr>
            <p:cNvPr id="491536" name="Rectangle 16"/>
            <p:cNvSpPr>
              <a:spLocks noChangeArrowheads="1"/>
            </p:cNvSpPr>
            <p:nvPr/>
          </p:nvSpPr>
          <p:spPr bwMode="auto">
            <a:xfrm>
              <a:off x="4332" y="1526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5</a:t>
              </a:r>
              <a:endParaRPr lang="de-DE"/>
            </a:p>
          </p:txBody>
        </p:sp>
        <p:sp>
          <p:nvSpPr>
            <p:cNvPr id="491537" name="Rectangle 17"/>
            <p:cNvSpPr>
              <a:spLocks noChangeArrowheads="1"/>
            </p:cNvSpPr>
            <p:nvPr/>
          </p:nvSpPr>
          <p:spPr bwMode="auto">
            <a:xfrm>
              <a:off x="4017" y="1202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4</a:t>
              </a:r>
              <a:endParaRPr lang="de-DE"/>
            </a:p>
          </p:txBody>
        </p:sp>
        <p:sp>
          <p:nvSpPr>
            <p:cNvPr id="491538" name="Rectangle 18"/>
            <p:cNvSpPr>
              <a:spLocks noChangeArrowheads="1"/>
            </p:cNvSpPr>
            <p:nvPr/>
          </p:nvSpPr>
          <p:spPr bwMode="auto">
            <a:xfrm>
              <a:off x="3605" y="1571"/>
              <a:ext cx="135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13</a:t>
              </a:r>
              <a:endParaRPr lang="de-DE"/>
            </a:p>
          </p:txBody>
        </p:sp>
        <p:sp>
          <p:nvSpPr>
            <p:cNvPr id="491539" name="Rectangle 19"/>
            <p:cNvSpPr>
              <a:spLocks noChangeArrowheads="1"/>
            </p:cNvSpPr>
            <p:nvPr/>
          </p:nvSpPr>
          <p:spPr bwMode="auto">
            <a:xfrm>
              <a:off x="4967" y="1447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4</a:t>
              </a:r>
              <a:endParaRPr lang="de-DE"/>
            </a:p>
          </p:txBody>
        </p:sp>
        <p:sp>
          <p:nvSpPr>
            <p:cNvPr id="491568" name="Rectangle 48"/>
            <p:cNvSpPr>
              <a:spLocks noChangeArrowheads="1"/>
            </p:cNvSpPr>
            <p:nvPr/>
          </p:nvSpPr>
          <p:spPr bwMode="auto">
            <a:xfrm>
              <a:off x="3371" y="1271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0</a:t>
              </a:r>
              <a:endParaRPr lang="de-DE" baseline="-25000"/>
            </a:p>
          </p:txBody>
        </p:sp>
        <p:sp>
          <p:nvSpPr>
            <p:cNvPr id="491569" name="Rectangle 49"/>
            <p:cNvSpPr>
              <a:spLocks noChangeArrowheads="1"/>
            </p:cNvSpPr>
            <p:nvPr/>
          </p:nvSpPr>
          <p:spPr bwMode="auto">
            <a:xfrm>
              <a:off x="3949" y="1612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2</a:t>
              </a:r>
              <a:endParaRPr lang="de-DE" baseline="-25000"/>
            </a:p>
          </p:txBody>
        </p:sp>
        <p:sp>
          <p:nvSpPr>
            <p:cNvPr id="491570" name="Rectangle 50"/>
            <p:cNvSpPr>
              <a:spLocks noChangeArrowheads="1"/>
            </p:cNvSpPr>
            <p:nvPr/>
          </p:nvSpPr>
          <p:spPr bwMode="auto">
            <a:xfrm>
              <a:off x="3967" y="841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1</a:t>
              </a:r>
              <a:endParaRPr lang="de-DE" baseline="-25000"/>
            </a:p>
          </p:txBody>
        </p:sp>
        <p:sp>
          <p:nvSpPr>
            <p:cNvPr id="491571" name="Rectangle 51"/>
            <p:cNvSpPr>
              <a:spLocks noChangeArrowheads="1"/>
            </p:cNvSpPr>
            <p:nvPr/>
          </p:nvSpPr>
          <p:spPr bwMode="auto">
            <a:xfrm>
              <a:off x="4674" y="841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3</a:t>
              </a:r>
              <a:endParaRPr lang="de-DE" baseline="-25000"/>
            </a:p>
          </p:txBody>
        </p:sp>
        <p:sp>
          <p:nvSpPr>
            <p:cNvPr id="491572" name="Rectangle 52"/>
            <p:cNvSpPr>
              <a:spLocks noChangeArrowheads="1"/>
            </p:cNvSpPr>
            <p:nvPr/>
          </p:nvSpPr>
          <p:spPr bwMode="auto">
            <a:xfrm>
              <a:off x="4674" y="1612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5</a:t>
              </a:r>
              <a:endParaRPr lang="de-DE" baseline="-25000"/>
            </a:p>
          </p:txBody>
        </p:sp>
        <p:sp>
          <p:nvSpPr>
            <p:cNvPr id="491573" name="Rectangle 53"/>
            <p:cNvSpPr>
              <a:spLocks noChangeArrowheads="1"/>
            </p:cNvSpPr>
            <p:nvPr/>
          </p:nvSpPr>
          <p:spPr bwMode="auto">
            <a:xfrm>
              <a:off x="5264" y="1250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4</a:t>
              </a:r>
              <a:endParaRPr lang="de-DE" baseline="-25000"/>
            </a:p>
          </p:txBody>
        </p:sp>
        <p:cxnSp>
          <p:nvCxnSpPr>
            <p:cNvPr id="491584" name="AutoShape 64"/>
            <p:cNvCxnSpPr>
              <a:cxnSpLocks noChangeShapeType="1"/>
            </p:cNvCxnSpPr>
            <p:nvPr/>
          </p:nvCxnSpPr>
          <p:spPr bwMode="auto">
            <a:xfrm>
              <a:off x="4834" y="930"/>
              <a:ext cx="408" cy="35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1585" name="AutoShape 65"/>
            <p:cNvCxnSpPr>
              <a:cxnSpLocks noChangeShapeType="1"/>
              <a:stCxn id="491525" idx="3"/>
              <a:endCxn id="491530" idx="6"/>
            </p:cNvCxnSpPr>
            <p:nvPr/>
          </p:nvCxnSpPr>
          <p:spPr bwMode="auto">
            <a:xfrm flipH="1">
              <a:off x="4830" y="1435"/>
              <a:ext cx="408" cy="28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1586" name="AutoShape 66"/>
            <p:cNvCxnSpPr>
              <a:cxnSpLocks noChangeShapeType="1"/>
            </p:cNvCxnSpPr>
            <p:nvPr/>
          </p:nvCxnSpPr>
          <p:spPr bwMode="auto">
            <a:xfrm flipV="1">
              <a:off x="4694" y="1026"/>
              <a:ext cx="0" cy="58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1587" name="AutoShape 67"/>
            <p:cNvCxnSpPr>
              <a:cxnSpLocks noChangeShapeType="1"/>
              <a:stCxn id="491529" idx="3"/>
              <a:endCxn id="491528" idx="7"/>
            </p:cNvCxnSpPr>
            <p:nvPr/>
          </p:nvCxnSpPr>
          <p:spPr bwMode="auto">
            <a:xfrm flipH="1">
              <a:off x="4098" y="1002"/>
              <a:ext cx="547" cy="64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1588" name="AutoShape 68"/>
            <p:cNvCxnSpPr>
              <a:cxnSpLocks noChangeShapeType="1"/>
              <a:stCxn id="491527" idx="4"/>
              <a:endCxn id="491528" idx="0"/>
            </p:cNvCxnSpPr>
            <p:nvPr/>
          </p:nvCxnSpPr>
          <p:spPr bwMode="auto">
            <a:xfrm>
              <a:off x="4022" y="1034"/>
              <a:ext cx="0" cy="58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1589" name="AutoShape 69"/>
            <p:cNvCxnSpPr>
              <a:cxnSpLocks noChangeShapeType="1"/>
            </p:cNvCxnSpPr>
            <p:nvPr/>
          </p:nvCxnSpPr>
          <p:spPr bwMode="auto">
            <a:xfrm>
              <a:off x="4150" y="1707"/>
              <a:ext cx="483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grpSp>
          <p:nvGrpSpPr>
            <p:cNvPr id="6" name="Group 70"/>
            <p:cNvGrpSpPr>
              <a:grpSpLocks/>
            </p:cNvGrpSpPr>
            <p:nvPr/>
          </p:nvGrpSpPr>
          <p:grpSpPr bwMode="auto">
            <a:xfrm>
              <a:off x="3489" y="942"/>
              <a:ext cx="453" cy="361"/>
              <a:chOff x="3153" y="2295"/>
              <a:chExt cx="408" cy="317"/>
            </a:xfrm>
          </p:grpSpPr>
          <p:cxnSp>
            <p:nvCxnSpPr>
              <p:cNvPr id="491591" name="AutoShape 71"/>
              <p:cNvCxnSpPr>
                <a:cxnSpLocks noChangeShapeType="1"/>
              </p:cNvCxnSpPr>
              <p:nvPr/>
            </p:nvCxnSpPr>
            <p:spPr bwMode="auto">
              <a:xfrm flipV="1">
                <a:off x="3153" y="2295"/>
                <a:ext cx="363" cy="27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</p:cxnSp>
          <p:cxnSp>
            <p:nvCxnSpPr>
              <p:cNvPr id="491592" name="AutoShape 72"/>
              <p:cNvCxnSpPr>
                <a:cxnSpLocks noChangeShapeType="1"/>
              </p:cNvCxnSpPr>
              <p:nvPr/>
            </p:nvCxnSpPr>
            <p:spPr bwMode="auto">
              <a:xfrm flipH="1">
                <a:off x="3198" y="2341"/>
                <a:ext cx="363" cy="27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</p:cxnSp>
        </p:grpSp>
        <p:sp>
          <p:nvSpPr>
            <p:cNvPr id="491593" name="Rectangle 73"/>
            <p:cNvSpPr>
              <a:spLocks noChangeArrowheads="1"/>
            </p:cNvSpPr>
            <p:nvPr/>
          </p:nvSpPr>
          <p:spPr bwMode="auto">
            <a:xfrm>
              <a:off x="3742" y="1117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8</a:t>
              </a:r>
              <a:endParaRPr lang="de-DE"/>
            </a:p>
          </p:txBody>
        </p:sp>
        <p:cxnSp>
          <p:nvCxnSpPr>
            <p:cNvPr id="491594" name="AutoShape 74"/>
            <p:cNvCxnSpPr>
              <a:cxnSpLocks noChangeShapeType="1"/>
            </p:cNvCxnSpPr>
            <p:nvPr/>
          </p:nvCxnSpPr>
          <p:spPr bwMode="auto">
            <a:xfrm flipH="1">
              <a:off x="4150" y="1752"/>
              <a:ext cx="454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sp>
          <p:nvSpPr>
            <p:cNvPr id="491595" name="Rectangle 75"/>
            <p:cNvSpPr>
              <a:spLocks noChangeArrowheads="1"/>
            </p:cNvSpPr>
            <p:nvPr/>
          </p:nvSpPr>
          <p:spPr bwMode="auto">
            <a:xfrm>
              <a:off x="4332" y="1752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9</a:t>
              </a:r>
              <a:endParaRPr lang="de-DE"/>
            </a:p>
          </p:txBody>
        </p:sp>
        <p:cxnSp>
          <p:nvCxnSpPr>
            <p:cNvPr id="491597" name="AutoShape 77"/>
            <p:cNvCxnSpPr>
              <a:cxnSpLocks noChangeShapeType="1"/>
              <a:stCxn id="491529" idx="2"/>
              <a:endCxn id="491527" idx="6"/>
            </p:cNvCxnSpPr>
            <p:nvPr/>
          </p:nvCxnSpPr>
          <p:spPr bwMode="auto">
            <a:xfrm flipH="1">
              <a:off x="4130" y="926"/>
              <a:ext cx="483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1598" name="AutoShape 78"/>
            <p:cNvCxnSpPr>
              <a:cxnSpLocks noChangeShapeType="1"/>
            </p:cNvCxnSpPr>
            <p:nvPr/>
          </p:nvCxnSpPr>
          <p:spPr bwMode="auto">
            <a:xfrm flipH="1" flipV="1">
              <a:off x="4788" y="976"/>
              <a:ext cx="409" cy="36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sp>
          <p:nvSpPr>
            <p:cNvPr id="491599" name="Rectangle 79"/>
            <p:cNvSpPr>
              <a:spLocks noChangeArrowheads="1"/>
            </p:cNvSpPr>
            <p:nvPr/>
          </p:nvSpPr>
          <p:spPr bwMode="auto">
            <a:xfrm>
              <a:off x="4875" y="1162"/>
              <a:ext cx="135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17</a:t>
              </a:r>
              <a:endParaRPr lang="de-DE"/>
            </a:p>
          </p:txBody>
        </p:sp>
        <p:cxnSp>
          <p:nvCxnSpPr>
            <p:cNvPr id="491600" name="AutoShape 80"/>
            <p:cNvCxnSpPr>
              <a:cxnSpLocks noChangeShapeType="1"/>
              <a:stCxn id="491528" idx="2"/>
              <a:endCxn id="491526" idx="5"/>
            </p:cNvCxnSpPr>
            <p:nvPr/>
          </p:nvCxnSpPr>
          <p:spPr bwMode="auto">
            <a:xfrm flipH="1" flipV="1">
              <a:off x="3506" y="1435"/>
              <a:ext cx="408" cy="28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1603" name="AutoShape 83"/>
            <p:cNvCxnSpPr>
              <a:cxnSpLocks noChangeShapeType="1"/>
            </p:cNvCxnSpPr>
            <p:nvPr/>
          </p:nvCxnSpPr>
          <p:spPr bwMode="auto">
            <a:xfrm>
              <a:off x="4751" y="1038"/>
              <a:ext cx="1" cy="58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sp>
          <p:nvSpPr>
            <p:cNvPr id="491604" name="Rectangle 84"/>
            <p:cNvSpPr>
              <a:spLocks noChangeArrowheads="1"/>
            </p:cNvSpPr>
            <p:nvPr/>
          </p:nvSpPr>
          <p:spPr bwMode="auto">
            <a:xfrm>
              <a:off x="4784" y="1344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5</a:t>
              </a:r>
              <a:endParaRPr lang="de-DE"/>
            </a:p>
          </p:txBody>
        </p:sp>
        <p:sp>
          <p:nvSpPr>
            <p:cNvPr id="491691" name="Text Box 171"/>
            <p:cNvSpPr txBox="1">
              <a:spLocks noChangeArrowheads="1"/>
            </p:cNvSpPr>
            <p:nvPr/>
          </p:nvSpPr>
          <p:spPr bwMode="auto">
            <a:xfrm>
              <a:off x="3969" y="1933"/>
              <a:ext cx="72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de-DE"/>
                <a:t>G</a:t>
              </a:r>
              <a:r>
                <a:rPr lang="de-DE" baseline="-25000"/>
                <a:t>f</a:t>
              </a:r>
              <a:r>
                <a:rPr lang="de-DE"/>
                <a:t>:    c</a:t>
              </a:r>
              <a:r>
                <a:rPr lang="de-DE" baseline="-25000"/>
                <a:t>f</a:t>
              </a:r>
              <a:r>
                <a:rPr lang="de-DE"/>
                <a:t>=2</a:t>
              </a:r>
              <a:endParaRPr lang="de-DE" baseline="-25000"/>
            </a:p>
          </p:txBody>
        </p:sp>
      </p:grpSp>
      <p:grpSp>
        <p:nvGrpSpPr>
          <p:cNvPr id="7" name="Group 179"/>
          <p:cNvGrpSpPr>
            <a:grpSpLocks/>
          </p:cNvGrpSpPr>
          <p:nvPr/>
        </p:nvGrpSpPr>
        <p:grpSpPr bwMode="auto">
          <a:xfrm>
            <a:off x="705322" y="4084629"/>
            <a:ext cx="3509963" cy="2314575"/>
            <a:chOff x="340" y="2250"/>
            <a:chExt cx="2211" cy="1458"/>
          </a:xfrm>
        </p:grpSpPr>
        <p:sp>
          <p:nvSpPr>
            <p:cNvPr id="491625" name="Oval 105"/>
            <p:cNvSpPr>
              <a:spLocks noChangeArrowheads="1"/>
            </p:cNvSpPr>
            <p:nvPr/>
          </p:nvSpPr>
          <p:spPr bwMode="auto">
            <a:xfrm>
              <a:off x="2326" y="2846"/>
              <a:ext cx="225" cy="22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626" name="Rectangle 106"/>
            <p:cNvSpPr>
              <a:spLocks noChangeArrowheads="1"/>
            </p:cNvSpPr>
            <p:nvPr/>
          </p:nvSpPr>
          <p:spPr bwMode="auto">
            <a:xfrm>
              <a:off x="2372" y="2858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4</a:t>
              </a:r>
              <a:endParaRPr lang="de-DE" baseline="-25000"/>
            </a:p>
          </p:txBody>
        </p:sp>
        <p:sp>
          <p:nvSpPr>
            <p:cNvPr id="491627" name="Oval 107"/>
            <p:cNvSpPr>
              <a:spLocks noChangeArrowheads="1"/>
            </p:cNvSpPr>
            <p:nvPr/>
          </p:nvSpPr>
          <p:spPr bwMode="auto">
            <a:xfrm>
              <a:off x="435" y="2846"/>
              <a:ext cx="225" cy="22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628" name="Rectangle 108"/>
            <p:cNvSpPr>
              <a:spLocks noChangeArrowheads="1"/>
            </p:cNvSpPr>
            <p:nvPr/>
          </p:nvSpPr>
          <p:spPr bwMode="auto">
            <a:xfrm>
              <a:off x="481" y="2858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0</a:t>
              </a:r>
              <a:endParaRPr lang="de-DE" baseline="-25000"/>
            </a:p>
          </p:txBody>
        </p:sp>
        <p:sp>
          <p:nvSpPr>
            <p:cNvPr id="491629" name="Oval 109"/>
            <p:cNvSpPr>
              <a:spLocks noChangeArrowheads="1"/>
            </p:cNvSpPr>
            <p:nvPr/>
          </p:nvSpPr>
          <p:spPr bwMode="auto">
            <a:xfrm>
              <a:off x="1035" y="2413"/>
              <a:ext cx="217" cy="22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630" name="Rectangle 110"/>
            <p:cNvSpPr>
              <a:spLocks noChangeArrowheads="1"/>
            </p:cNvSpPr>
            <p:nvPr/>
          </p:nvSpPr>
          <p:spPr bwMode="auto">
            <a:xfrm>
              <a:off x="1081" y="2425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1</a:t>
              </a:r>
              <a:endParaRPr lang="de-DE" baseline="-25000"/>
            </a:p>
          </p:txBody>
        </p:sp>
        <p:sp>
          <p:nvSpPr>
            <p:cNvPr id="491631" name="Oval 111"/>
            <p:cNvSpPr>
              <a:spLocks noChangeArrowheads="1"/>
            </p:cNvSpPr>
            <p:nvPr/>
          </p:nvSpPr>
          <p:spPr bwMode="auto">
            <a:xfrm>
              <a:off x="1035" y="3204"/>
              <a:ext cx="217" cy="22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632" name="Rectangle 112"/>
            <p:cNvSpPr>
              <a:spLocks noChangeArrowheads="1"/>
            </p:cNvSpPr>
            <p:nvPr/>
          </p:nvSpPr>
          <p:spPr bwMode="auto">
            <a:xfrm>
              <a:off x="1081" y="3216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2</a:t>
              </a:r>
              <a:endParaRPr lang="de-DE" baseline="-25000"/>
            </a:p>
          </p:txBody>
        </p:sp>
        <p:sp>
          <p:nvSpPr>
            <p:cNvPr id="491633" name="Oval 113"/>
            <p:cNvSpPr>
              <a:spLocks noChangeArrowheads="1"/>
            </p:cNvSpPr>
            <p:nvPr/>
          </p:nvSpPr>
          <p:spPr bwMode="auto">
            <a:xfrm>
              <a:off x="1735" y="2413"/>
              <a:ext cx="216" cy="22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634" name="Rectangle 114"/>
            <p:cNvSpPr>
              <a:spLocks noChangeArrowheads="1"/>
            </p:cNvSpPr>
            <p:nvPr/>
          </p:nvSpPr>
          <p:spPr bwMode="auto">
            <a:xfrm>
              <a:off x="1781" y="2425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3</a:t>
              </a:r>
              <a:endParaRPr lang="de-DE" baseline="-25000"/>
            </a:p>
          </p:txBody>
        </p:sp>
        <p:sp>
          <p:nvSpPr>
            <p:cNvPr id="491635" name="Oval 115"/>
            <p:cNvSpPr>
              <a:spLocks noChangeArrowheads="1"/>
            </p:cNvSpPr>
            <p:nvPr/>
          </p:nvSpPr>
          <p:spPr bwMode="auto">
            <a:xfrm>
              <a:off x="1735" y="3204"/>
              <a:ext cx="216" cy="22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636" name="Rectangle 116"/>
            <p:cNvSpPr>
              <a:spLocks noChangeArrowheads="1"/>
            </p:cNvSpPr>
            <p:nvPr/>
          </p:nvSpPr>
          <p:spPr bwMode="auto">
            <a:xfrm>
              <a:off x="1781" y="3216"/>
              <a:ext cx="11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700">
                  <a:solidFill>
                    <a:srgbClr val="000000"/>
                  </a:solidFill>
                </a:rPr>
                <a:t>v</a:t>
              </a:r>
              <a:r>
                <a:rPr lang="de-DE" sz="1700" baseline="-25000">
                  <a:solidFill>
                    <a:srgbClr val="000000"/>
                  </a:solidFill>
                </a:rPr>
                <a:t>5</a:t>
              </a:r>
              <a:endParaRPr lang="de-DE" baseline="-25000"/>
            </a:p>
          </p:txBody>
        </p:sp>
        <p:sp>
          <p:nvSpPr>
            <p:cNvPr id="491638" name="Rectangle 118"/>
            <p:cNvSpPr>
              <a:spLocks noChangeArrowheads="1"/>
            </p:cNvSpPr>
            <p:nvPr/>
          </p:nvSpPr>
          <p:spPr bwMode="auto">
            <a:xfrm>
              <a:off x="544" y="2539"/>
              <a:ext cx="304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10/16</a:t>
              </a:r>
              <a:endParaRPr lang="de-DE"/>
            </a:p>
          </p:txBody>
        </p:sp>
        <p:sp>
          <p:nvSpPr>
            <p:cNvPr id="491639" name="Rectangle 119"/>
            <p:cNvSpPr>
              <a:spLocks noChangeArrowheads="1"/>
            </p:cNvSpPr>
            <p:nvPr/>
          </p:nvSpPr>
          <p:spPr bwMode="auto">
            <a:xfrm>
              <a:off x="1358" y="2395"/>
              <a:ext cx="304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12/12</a:t>
              </a:r>
              <a:endParaRPr lang="de-DE"/>
            </a:p>
          </p:txBody>
        </p:sp>
        <p:sp>
          <p:nvSpPr>
            <p:cNvPr id="491640" name="Rectangle 120"/>
            <p:cNvSpPr>
              <a:spLocks noChangeArrowheads="1"/>
            </p:cNvSpPr>
            <p:nvPr/>
          </p:nvSpPr>
          <p:spPr bwMode="auto">
            <a:xfrm>
              <a:off x="2180" y="2584"/>
              <a:ext cx="304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19/20</a:t>
              </a:r>
              <a:endParaRPr lang="de-DE"/>
            </a:p>
          </p:txBody>
        </p:sp>
        <p:sp>
          <p:nvSpPr>
            <p:cNvPr id="491641" name="Rectangle 121"/>
            <p:cNvSpPr>
              <a:spLocks noChangeArrowheads="1"/>
            </p:cNvSpPr>
            <p:nvPr/>
          </p:nvSpPr>
          <p:spPr bwMode="auto">
            <a:xfrm>
              <a:off x="2122" y="3175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4</a:t>
              </a:r>
              <a:endParaRPr lang="de-DE"/>
            </a:p>
          </p:txBody>
        </p:sp>
        <p:sp>
          <p:nvSpPr>
            <p:cNvPr id="491642" name="Rectangle 122"/>
            <p:cNvSpPr>
              <a:spLocks noChangeArrowheads="1"/>
            </p:cNvSpPr>
            <p:nvPr/>
          </p:nvSpPr>
          <p:spPr bwMode="auto">
            <a:xfrm>
              <a:off x="2180" y="3175"/>
              <a:ext cx="101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/4</a:t>
              </a:r>
              <a:endParaRPr lang="de-DE"/>
            </a:p>
          </p:txBody>
        </p:sp>
        <p:sp>
          <p:nvSpPr>
            <p:cNvPr id="491643" name="Rectangle 123"/>
            <p:cNvSpPr>
              <a:spLocks noChangeArrowheads="1"/>
            </p:cNvSpPr>
            <p:nvPr/>
          </p:nvSpPr>
          <p:spPr bwMode="auto">
            <a:xfrm>
              <a:off x="1860" y="2902"/>
              <a:ext cx="169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7/7</a:t>
              </a:r>
              <a:endParaRPr lang="de-DE"/>
            </a:p>
          </p:txBody>
        </p:sp>
        <p:sp>
          <p:nvSpPr>
            <p:cNvPr id="491644" name="Rectangle 124"/>
            <p:cNvSpPr>
              <a:spLocks noChangeArrowheads="1"/>
            </p:cNvSpPr>
            <p:nvPr/>
          </p:nvSpPr>
          <p:spPr bwMode="auto">
            <a:xfrm>
              <a:off x="1506" y="2909"/>
              <a:ext cx="169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0/9</a:t>
              </a:r>
              <a:endParaRPr lang="de-DE"/>
            </a:p>
          </p:txBody>
        </p:sp>
        <p:sp>
          <p:nvSpPr>
            <p:cNvPr id="491646" name="Rectangle 126"/>
            <p:cNvSpPr>
              <a:spLocks noChangeArrowheads="1"/>
            </p:cNvSpPr>
            <p:nvPr/>
          </p:nvSpPr>
          <p:spPr bwMode="auto">
            <a:xfrm>
              <a:off x="1361" y="3311"/>
              <a:ext cx="295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 dirty="0">
                  <a:solidFill>
                    <a:srgbClr val="000000"/>
                  </a:solidFill>
                </a:rPr>
                <a:t>11/14</a:t>
              </a:r>
              <a:endParaRPr lang="de-DE" dirty="0"/>
            </a:p>
          </p:txBody>
        </p:sp>
        <p:sp>
          <p:nvSpPr>
            <p:cNvPr id="491648" name="Rectangle 128"/>
            <p:cNvSpPr>
              <a:spLocks noChangeArrowheads="1"/>
            </p:cNvSpPr>
            <p:nvPr/>
          </p:nvSpPr>
          <p:spPr bwMode="auto">
            <a:xfrm>
              <a:off x="1189" y="2840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2</a:t>
              </a:r>
              <a:endParaRPr lang="de-DE"/>
            </a:p>
          </p:txBody>
        </p:sp>
        <p:sp>
          <p:nvSpPr>
            <p:cNvPr id="491649" name="Rectangle 129"/>
            <p:cNvSpPr>
              <a:spLocks noChangeArrowheads="1"/>
            </p:cNvSpPr>
            <p:nvPr/>
          </p:nvSpPr>
          <p:spPr bwMode="auto">
            <a:xfrm>
              <a:off x="1247" y="2840"/>
              <a:ext cx="101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/4</a:t>
              </a:r>
              <a:endParaRPr lang="de-DE"/>
            </a:p>
          </p:txBody>
        </p:sp>
        <p:sp>
          <p:nvSpPr>
            <p:cNvPr id="491651" name="Rectangle 131"/>
            <p:cNvSpPr>
              <a:spLocks noChangeArrowheads="1"/>
            </p:cNvSpPr>
            <p:nvPr/>
          </p:nvSpPr>
          <p:spPr bwMode="auto">
            <a:xfrm>
              <a:off x="544" y="3175"/>
              <a:ext cx="304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de-DE" sz="1500">
                  <a:solidFill>
                    <a:srgbClr val="000000"/>
                  </a:solidFill>
                </a:rPr>
                <a:t>13/13</a:t>
              </a:r>
              <a:endParaRPr lang="de-DE"/>
            </a:p>
          </p:txBody>
        </p:sp>
        <p:cxnSp>
          <p:nvCxnSpPr>
            <p:cNvPr id="491658" name="AutoShape 138"/>
            <p:cNvCxnSpPr>
              <a:cxnSpLocks noChangeShapeType="1"/>
              <a:stCxn id="491627" idx="7"/>
              <a:endCxn id="491629" idx="2"/>
            </p:cNvCxnSpPr>
            <p:nvPr/>
          </p:nvCxnSpPr>
          <p:spPr bwMode="auto">
            <a:xfrm flipV="1">
              <a:off x="627" y="2526"/>
              <a:ext cx="408" cy="35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1659" name="AutoShape 139"/>
            <p:cNvCxnSpPr>
              <a:cxnSpLocks noChangeShapeType="1"/>
              <a:stCxn id="491629" idx="6"/>
              <a:endCxn id="491633" idx="2"/>
            </p:cNvCxnSpPr>
            <p:nvPr/>
          </p:nvCxnSpPr>
          <p:spPr bwMode="auto">
            <a:xfrm>
              <a:off x="1252" y="2526"/>
              <a:ext cx="483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1660" name="AutoShape 140"/>
            <p:cNvCxnSpPr>
              <a:cxnSpLocks noChangeShapeType="1"/>
              <a:stCxn id="491633" idx="6"/>
              <a:endCxn id="491625" idx="1"/>
            </p:cNvCxnSpPr>
            <p:nvPr/>
          </p:nvCxnSpPr>
          <p:spPr bwMode="auto">
            <a:xfrm>
              <a:off x="1951" y="2526"/>
              <a:ext cx="408" cy="35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1661" name="AutoShape 141"/>
            <p:cNvCxnSpPr>
              <a:cxnSpLocks noChangeShapeType="1"/>
              <a:stCxn id="491635" idx="6"/>
              <a:endCxn id="491625" idx="3"/>
            </p:cNvCxnSpPr>
            <p:nvPr/>
          </p:nvCxnSpPr>
          <p:spPr bwMode="auto">
            <a:xfrm flipV="1">
              <a:off x="1951" y="3038"/>
              <a:ext cx="408" cy="27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1662" name="AutoShape 142"/>
            <p:cNvCxnSpPr>
              <a:cxnSpLocks noChangeShapeType="1"/>
              <a:stCxn id="491635" idx="0"/>
              <a:endCxn id="491633" idx="4"/>
            </p:cNvCxnSpPr>
            <p:nvPr/>
          </p:nvCxnSpPr>
          <p:spPr bwMode="auto">
            <a:xfrm flipV="1">
              <a:off x="1843" y="2638"/>
              <a:ext cx="0" cy="56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1663" name="AutoShape 143"/>
            <p:cNvCxnSpPr>
              <a:cxnSpLocks noChangeShapeType="1"/>
              <a:stCxn id="491631" idx="6"/>
              <a:endCxn id="491635" idx="2"/>
            </p:cNvCxnSpPr>
            <p:nvPr/>
          </p:nvCxnSpPr>
          <p:spPr bwMode="auto">
            <a:xfrm>
              <a:off x="1252" y="3317"/>
              <a:ext cx="483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1664" name="AutoShape 144"/>
            <p:cNvCxnSpPr>
              <a:cxnSpLocks noChangeShapeType="1"/>
              <a:stCxn id="491633" idx="3"/>
              <a:endCxn id="491631" idx="7"/>
            </p:cNvCxnSpPr>
            <p:nvPr/>
          </p:nvCxnSpPr>
          <p:spPr bwMode="auto">
            <a:xfrm flipH="1">
              <a:off x="1220" y="2605"/>
              <a:ext cx="547" cy="6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1665" name="AutoShape 145"/>
            <p:cNvCxnSpPr>
              <a:cxnSpLocks noChangeShapeType="1"/>
              <a:stCxn id="491632" idx="0"/>
              <a:endCxn id="491629" idx="4"/>
            </p:cNvCxnSpPr>
            <p:nvPr/>
          </p:nvCxnSpPr>
          <p:spPr bwMode="auto">
            <a:xfrm flipV="1">
              <a:off x="1141" y="2638"/>
              <a:ext cx="3" cy="57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491667" name="AutoShape 147"/>
            <p:cNvCxnSpPr>
              <a:cxnSpLocks noChangeShapeType="1"/>
              <a:stCxn id="491627" idx="5"/>
              <a:endCxn id="491631" idx="2"/>
            </p:cNvCxnSpPr>
            <p:nvPr/>
          </p:nvCxnSpPr>
          <p:spPr bwMode="auto">
            <a:xfrm>
              <a:off x="627" y="3038"/>
              <a:ext cx="408" cy="27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</p:cxnSp>
        <p:sp>
          <p:nvSpPr>
            <p:cNvPr id="491684" name="Text Box 164"/>
            <p:cNvSpPr txBox="1">
              <a:spLocks noChangeArrowheads="1"/>
            </p:cNvSpPr>
            <p:nvPr/>
          </p:nvSpPr>
          <p:spPr bwMode="auto">
            <a:xfrm>
              <a:off x="340" y="2250"/>
              <a:ext cx="20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de-DE"/>
                <a:t>f)</a:t>
              </a:r>
            </a:p>
          </p:txBody>
        </p:sp>
        <p:sp>
          <p:nvSpPr>
            <p:cNvPr id="491695" name="Text Box 175"/>
            <p:cNvSpPr txBox="1">
              <a:spLocks noChangeArrowheads="1"/>
            </p:cNvSpPr>
            <p:nvPr/>
          </p:nvSpPr>
          <p:spPr bwMode="auto">
            <a:xfrm>
              <a:off x="975" y="3475"/>
              <a:ext cx="107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de-DE"/>
                <a:t>G:        </a:t>
              </a:r>
              <a:r>
                <a:rPr lang="en-US"/>
                <a:t>|</a:t>
              </a:r>
              <a:r>
                <a:rPr lang="en-US" i="1"/>
                <a:t>f </a:t>
              </a:r>
              <a:r>
                <a:rPr lang="en-US"/>
                <a:t>|</a:t>
              </a:r>
              <a:r>
                <a:rPr lang="de-DE"/>
                <a:t> = 23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5164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AutoShape 26"/>
          <p:cNvCxnSpPr>
            <a:cxnSpLocks noChangeShapeType="1"/>
            <a:stCxn id="9" idx="4"/>
            <a:endCxn id="11" idx="0"/>
          </p:cNvCxnSpPr>
          <p:nvPr/>
        </p:nvCxnSpPr>
        <p:spPr bwMode="auto">
          <a:xfrm>
            <a:off x="2403601" y="2912410"/>
            <a:ext cx="0" cy="7699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22" name="AutoShape 25"/>
          <p:cNvCxnSpPr>
            <a:cxnSpLocks noChangeShapeType="1"/>
            <a:endCxn id="6" idx="3"/>
          </p:cNvCxnSpPr>
          <p:nvPr/>
        </p:nvCxnSpPr>
        <p:spPr bwMode="auto">
          <a:xfrm flipV="1">
            <a:off x="6548736" y="3374038"/>
            <a:ext cx="660400" cy="4492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Großes</a:t>
            </a:r>
            <a:r>
              <a:rPr lang="en-US" dirty="0" smtClean="0"/>
              <a:t> Problem</a:t>
            </a:r>
            <a:endParaRPr lang="de-DE" dirty="0"/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7158336" y="3078763"/>
            <a:ext cx="346075" cy="346075"/>
          </a:xfrm>
          <a:prstGeom prst="ellipse">
            <a:avLst/>
          </a:prstGeom>
          <a:solidFill>
            <a:srgbClr val="CCE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1281239" y="3110847"/>
            <a:ext cx="346075" cy="346075"/>
          </a:xfrm>
          <a:prstGeom prst="ellipse">
            <a:avLst/>
          </a:prstGeom>
          <a:solidFill>
            <a:srgbClr val="CCE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1341565" y="3090208"/>
            <a:ext cx="18915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700">
                <a:solidFill>
                  <a:srgbClr val="000000"/>
                </a:solidFill>
              </a:rPr>
              <a:t>v</a:t>
            </a:r>
            <a:r>
              <a:rPr lang="de-DE" sz="1700" baseline="-25000">
                <a:solidFill>
                  <a:srgbClr val="000000"/>
                </a:solidFill>
              </a:rPr>
              <a:t>0</a:t>
            </a:r>
            <a:endParaRPr lang="de-DE" baseline="-25000"/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2236915" y="2566335"/>
            <a:ext cx="333375" cy="346075"/>
          </a:xfrm>
          <a:prstGeom prst="ellipse">
            <a:avLst/>
          </a:prstGeom>
          <a:solidFill>
            <a:srgbClr val="CCE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2284540" y="2572683"/>
            <a:ext cx="18915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700" dirty="0">
                <a:solidFill>
                  <a:srgbClr val="000000"/>
                </a:solidFill>
              </a:rPr>
              <a:t>v</a:t>
            </a:r>
            <a:r>
              <a:rPr lang="de-DE" sz="1700" baseline="-25000" dirty="0">
                <a:solidFill>
                  <a:srgbClr val="000000"/>
                </a:solidFill>
              </a:rPr>
              <a:t>1</a:t>
            </a:r>
            <a:endParaRPr lang="de-DE" baseline="-25000" dirty="0"/>
          </a:p>
        </p:txBody>
      </p:sp>
      <p:sp>
        <p:nvSpPr>
          <p:cNvPr id="11" name="Oval 14"/>
          <p:cNvSpPr>
            <a:spLocks noChangeArrowheads="1"/>
          </p:cNvSpPr>
          <p:nvPr/>
        </p:nvSpPr>
        <p:spPr bwMode="auto">
          <a:xfrm>
            <a:off x="2236915" y="3682347"/>
            <a:ext cx="333375" cy="346075"/>
          </a:xfrm>
          <a:prstGeom prst="ellipse">
            <a:avLst/>
          </a:prstGeom>
          <a:solidFill>
            <a:srgbClr val="CCE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7218662" y="3058124"/>
            <a:ext cx="25853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700" dirty="0" smtClean="0">
                <a:solidFill>
                  <a:srgbClr val="000000"/>
                </a:solidFill>
              </a:rPr>
              <a:t>v</a:t>
            </a:r>
            <a:r>
              <a:rPr lang="de-DE" sz="1700" baseline="-25000" dirty="0" smtClean="0">
                <a:solidFill>
                  <a:srgbClr val="000000"/>
                </a:solidFill>
              </a:rPr>
              <a:t>11</a:t>
            </a:r>
            <a:endParaRPr lang="de-DE" baseline="-25000" dirty="0"/>
          </a:p>
        </p:txBody>
      </p:sp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2284540" y="3674408"/>
            <a:ext cx="18915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700">
                <a:solidFill>
                  <a:srgbClr val="000000"/>
                </a:solidFill>
              </a:rPr>
              <a:t>v</a:t>
            </a:r>
            <a:r>
              <a:rPr lang="de-DE" sz="1700" baseline="-25000">
                <a:solidFill>
                  <a:srgbClr val="000000"/>
                </a:solidFill>
              </a:rPr>
              <a:t>2</a:t>
            </a:r>
            <a:endParaRPr lang="de-DE" baseline="-25000"/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1767014" y="2731433"/>
            <a:ext cx="12182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700" dirty="0">
                <a:solidFill>
                  <a:srgbClr val="000000"/>
                </a:solidFill>
              </a:rPr>
              <a:t>n</a:t>
            </a:r>
            <a:endParaRPr lang="de-DE" dirty="0"/>
          </a:p>
        </p:txBody>
      </p:sp>
      <p:sp>
        <p:nvSpPr>
          <p:cNvPr id="15" name="Rectangle 18"/>
          <p:cNvSpPr>
            <a:spLocks noChangeArrowheads="1"/>
          </p:cNvSpPr>
          <p:nvPr/>
        </p:nvSpPr>
        <p:spPr bwMode="auto">
          <a:xfrm>
            <a:off x="1687639" y="3475971"/>
            <a:ext cx="12182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700">
                <a:solidFill>
                  <a:srgbClr val="000000"/>
                </a:solidFill>
              </a:rPr>
              <a:t>n</a:t>
            </a:r>
            <a:endParaRPr lang="de-DE"/>
          </a:p>
        </p:txBody>
      </p:sp>
      <p:sp>
        <p:nvSpPr>
          <p:cNvPr id="16" name="Rectangle 19"/>
          <p:cNvSpPr>
            <a:spLocks noChangeArrowheads="1"/>
          </p:cNvSpPr>
          <p:nvPr/>
        </p:nvSpPr>
        <p:spPr bwMode="auto">
          <a:xfrm>
            <a:off x="6890048" y="3516911"/>
            <a:ext cx="12182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700">
                <a:solidFill>
                  <a:srgbClr val="000000"/>
                </a:solidFill>
              </a:rPr>
              <a:t>n</a:t>
            </a:r>
            <a:endParaRPr lang="de-DE"/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6859886" y="2699349"/>
            <a:ext cx="12182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700">
                <a:solidFill>
                  <a:srgbClr val="000000"/>
                </a:solidFill>
              </a:rPr>
              <a:t>n</a:t>
            </a:r>
            <a:endParaRPr lang="de-DE"/>
          </a:p>
        </p:txBody>
      </p:sp>
      <p:sp>
        <p:nvSpPr>
          <p:cNvPr id="18" name="Rectangle 21"/>
          <p:cNvSpPr>
            <a:spLocks noChangeArrowheads="1"/>
          </p:cNvSpPr>
          <p:nvPr/>
        </p:nvSpPr>
        <p:spPr bwMode="auto">
          <a:xfrm>
            <a:off x="2257551" y="3050520"/>
            <a:ext cx="12182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700" dirty="0">
                <a:solidFill>
                  <a:srgbClr val="000000"/>
                </a:solidFill>
              </a:rPr>
              <a:t>1</a:t>
            </a:r>
            <a:endParaRPr lang="de-DE" dirty="0"/>
          </a:p>
        </p:txBody>
      </p:sp>
      <p:cxnSp>
        <p:nvCxnSpPr>
          <p:cNvPr id="19" name="AutoShape 22"/>
          <p:cNvCxnSpPr>
            <a:cxnSpLocks noChangeShapeType="1"/>
            <a:stCxn id="7" idx="5"/>
            <a:endCxn id="11" idx="2"/>
          </p:cNvCxnSpPr>
          <p:nvPr/>
        </p:nvCxnSpPr>
        <p:spPr bwMode="auto">
          <a:xfrm>
            <a:off x="1576513" y="3406122"/>
            <a:ext cx="660400" cy="4492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20" name="AutoShape 23"/>
          <p:cNvCxnSpPr>
            <a:cxnSpLocks noChangeShapeType="1"/>
            <a:endCxn id="6" idx="1"/>
          </p:cNvCxnSpPr>
          <p:nvPr/>
        </p:nvCxnSpPr>
        <p:spPr bwMode="auto">
          <a:xfrm>
            <a:off x="6548736" y="2707288"/>
            <a:ext cx="660400" cy="4222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21" name="AutoShape 24"/>
          <p:cNvCxnSpPr>
            <a:cxnSpLocks noChangeShapeType="1"/>
            <a:stCxn id="7" idx="7"/>
            <a:endCxn id="9" idx="2"/>
          </p:cNvCxnSpPr>
          <p:nvPr/>
        </p:nvCxnSpPr>
        <p:spPr bwMode="auto">
          <a:xfrm flipV="1">
            <a:off x="1576513" y="2739372"/>
            <a:ext cx="660400" cy="4222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24" name="AutoShape 26"/>
          <p:cNvCxnSpPr>
            <a:cxnSpLocks noChangeShapeType="1"/>
            <a:stCxn id="25" idx="4"/>
            <a:endCxn id="27" idx="0"/>
          </p:cNvCxnSpPr>
          <p:nvPr/>
        </p:nvCxnSpPr>
        <p:spPr bwMode="auto">
          <a:xfrm>
            <a:off x="3374143" y="2904390"/>
            <a:ext cx="0" cy="7699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sp>
        <p:nvSpPr>
          <p:cNvPr id="25" name="Oval 12"/>
          <p:cNvSpPr>
            <a:spLocks noChangeArrowheads="1"/>
          </p:cNvSpPr>
          <p:nvPr/>
        </p:nvSpPr>
        <p:spPr bwMode="auto">
          <a:xfrm>
            <a:off x="3207457" y="2558315"/>
            <a:ext cx="333375" cy="346075"/>
          </a:xfrm>
          <a:prstGeom prst="ellipse">
            <a:avLst/>
          </a:prstGeom>
          <a:solidFill>
            <a:srgbClr val="CCE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13"/>
          <p:cNvSpPr>
            <a:spLocks noChangeArrowheads="1"/>
          </p:cNvSpPr>
          <p:nvPr/>
        </p:nvSpPr>
        <p:spPr bwMode="auto">
          <a:xfrm>
            <a:off x="3255082" y="2564663"/>
            <a:ext cx="18915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700" dirty="0" smtClean="0">
                <a:solidFill>
                  <a:srgbClr val="000000"/>
                </a:solidFill>
              </a:rPr>
              <a:t>v</a:t>
            </a:r>
            <a:r>
              <a:rPr lang="de-DE" sz="1700" baseline="-25000" dirty="0">
                <a:solidFill>
                  <a:srgbClr val="000000"/>
                </a:solidFill>
              </a:rPr>
              <a:t>3</a:t>
            </a:r>
            <a:endParaRPr lang="de-DE" baseline="-25000" dirty="0"/>
          </a:p>
        </p:txBody>
      </p:sp>
      <p:sp>
        <p:nvSpPr>
          <p:cNvPr id="27" name="Oval 14"/>
          <p:cNvSpPr>
            <a:spLocks noChangeArrowheads="1"/>
          </p:cNvSpPr>
          <p:nvPr/>
        </p:nvSpPr>
        <p:spPr bwMode="auto">
          <a:xfrm>
            <a:off x="3207457" y="3674327"/>
            <a:ext cx="333375" cy="346075"/>
          </a:xfrm>
          <a:prstGeom prst="ellipse">
            <a:avLst/>
          </a:prstGeom>
          <a:solidFill>
            <a:srgbClr val="CCE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16"/>
          <p:cNvSpPr>
            <a:spLocks noChangeArrowheads="1"/>
          </p:cNvSpPr>
          <p:nvPr/>
        </p:nvSpPr>
        <p:spPr bwMode="auto">
          <a:xfrm>
            <a:off x="3255082" y="3666388"/>
            <a:ext cx="18915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700" dirty="0" smtClean="0">
                <a:solidFill>
                  <a:srgbClr val="000000"/>
                </a:solidFill>
              </a:rPr>
              <a:t>v</a:t>
            </a:r>
            <a:r>
              <a:rPr lang="de-DE" sz="1700" baseline="-25000" dirty="0">
                <a:solidFill>
                  <a:srgbClr val="000000"/>
                </a:solidFill>
              </a:rPr>
              <a:t>4</a:t>
            </a:r>
            <a:endParaRPr lang="de-DE" baseline="-25000" dirty="0"/>
          </a:p>
        </p:txBody>
      </p:sp>
      <p:sp>
        <p:nvSpPr>
          <p:cNvPr id="29" name="Rectangle 21"/>
          <p:cNvSpPr>
            <a:spLocks noChangeArrowheads="1"/>
          </p:cNvSpPr>
          <p:nvPr/>
        </p:nvSpPr>
        <p:spPr bwMode="auto">
          <a:xfrm>
            <a:off x="3228093" y="3042500"/>
            <a:ext cx="12182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700">
                <a:solidFill>
                  <a:srgbClr val="000000"/>
                </a:solidFill>
              </a:rPr>
              <a:t>1</a:t>
            </a:r>
            <a:endParaRPr lang="de-DE"/>
          </a:p>
        </p:txBody>
      </p:sp>
      <p:cxnSp>
        <p:nvCxnSpPr>
          <p:cNvPr id="30" name="AutoShape 26"/>
          <p:cNvCxnSpPr>
            <a:cxnSpLocks noChangeShapeType="1"/>
            <a:stCxn id="31" idx="4"/>
            <a:endCxn id="33" idx="0"/>
          </p:cNvCxnSpPr>
          <p:nvPr/>
        </p:nvCxnSpPr>
        <p:spPr bwMode="auto">
          <a:xfrm>
            <a:off x="4384789" y="2888348"/>
            <a:ext cx="0" cy="7699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sp>
        <p:nvSpPr>
          <p:cNvPr id="31" name="Oval 12"/>
          <p:cNvSpPr>
            <a:spLocks noChangeArrowheads="1"/>
          </p:cNvSpPr>
          <p:nvPr/>
        </p:nvSpPr>
        <p:spPr bwMode="auto">
          <a:xfrm>
            <a:off x="4218103" y="2542273"/>
            <a:ext cx="333375" cy="346075"/>
          </a:xfrm>
          <a:prstGeom prst="ellipse">
            <a:avLst/>
          </a:prstGeom>
          <a:solidFill>
            <a:srgbClr val="CCE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Rectangle 13"/>
          <p:cNvSpPr>
            <a:spLocks noChangeArrowheads="1"/>
          </p:cNvSpPr>
          <p:nvPr/>
        </p:nvSpPr>
        <p:spPr bwMode="auto">
          <a:xfrm>
            <a:off x="4265728" y="2548621"/>
            <a:ext cx="18915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700" dirty="0" smtClean="0">
                <a:solidFill>
                  <a:srgbClr val="000000"/>
                </a:solidFill>
              </a:rPr>
              <a:t>v</a:t>
            </a:r>
            <a:r>
              <a:rPr lang="de-DE" sz="1700" baseline="-25000" dirty="0">
                <a:solidFill>
                  <a:srgbClr val="000000"/>
                </a:solidFill>
              </a:rPr>
              <a:t>5</a:t>
            </a:r>
            <a:endParaRPr lang="de-DE" baseline="-25000" dirty="0"/>
          </a:p>
        </p:txBody>
      </p:sp>
      <p:sp>
        <p:nvSpPr>
          <p:cNvPr id="33" name="Oval 14"/>
          <p:cNvSpPr>
            <a:spLocks noChangeArrowheads="1"/>
          </p:cNvSpPr>
          <p:nvPr/>
        </p:nvSpPr>
        <p:spPr bwMode="auto">
          <a:xfrm>
            <a:off x="4218103" y="3658285"/>
            <a:ext cx="333375" cy="346075"/>
          </a:xfrm>
          <a:prstGeom prst="ellipse">
            <a:avLst/>
          </a:prstGeom>
          <a:solidFill>
            <a:srgbClr val="CCE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Rectangle 16"/>
          <p:cNvSpPr>
            <a:spLocks noChangeArrowheads="1"/>
          </p:cNvSpPr>
          <p:nvPr/>
        </p:nvSpPr>
        <p:spPr bwMode="auto">
          <a:xfrm>
            <a:off x="4265728" y="3650346"/>
            <a:ext cx="18915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700" dirty="0" smtClean="0">
                <a:solidFill>
                  <a:srgbClr val="000000"/>
                </a:solidFill>
              </a:rPr>
              <a:t>v</a:t>
            </a:r>
            <a:r>
              <a:rPr lang="de-DE" sz="1700" baseline="-25000" dirty="0">
                <a:solidFill>
                  <a:srgbClr val="000000"/>
                </a:solidFill>
              </a:rPr>
              <a:t>6</a:t>
            </a:r>
            <a:endParaRPr lang="de-DE" baseline="-25000" dirty="0"/>
          </a:p>
        </p:txBody>
      </p:sp>
      <p:sp>
        <p:nvSpPr>
          <p:cNvPr id="35" name="Rectangle 21"/>
          <p:cNvSpPr>
            <a:spLocks noChangeArrowheads="1"/>
          </p:cNvSpPr>
          <p:nvPr/>
        </p:nvSpPr>
        <p:spPr bwMode="auto">
          <a:xfrm>
            <a:off x="4238739" y="3026458"/>
            <a:ext cx="12182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700">
                <a:solidFill>
                  <a:srgbClr val="000000"/>
                </a:solidFill>
              </a:rPr>
              <a:t>1</a:t>
            </a:r>
            <a:endParaRPr lang="de-DE"/>
          </a:p>
        </p:txBody>
      </p:sp>
      <p:cxnSp>
        <p:nvCxnSpPr>
          <p:cNvPr id="42" name="AutoShape 26"/>
          <p:cNvCxnSpPr>
            <a:cxnSpLocks noChangeShapeType="1"/>
            <a:stCxn id="43" idx="4"/>
            <a:endCxn id="45" idx="0"/>
          </p:cNvCxnSpPr>
          <p:nvPr/>
        </p:nvCxnSpPr>
        <p:spPr bwMode="auto">
          <a:xfrm>
            <a:off x="5371386" y="2896368"/>
            <a:ext cx="0" cy="7699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sp>
        <p:nvSpPr>
          <p:cNvPr id="43" name="Oval 12"/>
          <p:cNvSpPr>
            <a:spLocks noChangeArrowheads="1"/>
          </p:cNvSpPr>
          <p:nvPr/>
        </p:nvSpPr>
        <p:spPr bwMode="auto">
          <a:xfrm>
            <a:off x="5204700" y="2550293"/>
            <a:ext cx="333375" cy="346075"/>
          </a:xfrm>
          <a:prstGeom prst="ellipse">
            <a:avLst/>
          </a:prstGeom>
          <a:solidFill>
            <a:srgbClr val="CCE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Rectangle 13"/>
          <p:cNvSpPr>
            <a:spLocks noChangeArrowheads="1"/>
          </p:cNvSpPr>
          <p:nvPr/>
        </p:nvSpPr>
        <p:spPr bwMode="auto">
          <a:xfrm>
            <a:off x="5252325" y="2556641"/>
            <a:ext cx="18915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700" dirty="0" smtClean="0">
                <a:solidFill>
                  <a:srgbClr val="000000"/>
                </a:solidFill>
              </a:rPr>
              <a:t>v</a:t>
            </a:r>
            <a:r>
              <a:rPr lang="de-DE" sz="1700" baseline="-25000" dirty="0">
                <a:solidFill>
                  <a:srgbClr val="000000"/>
                </a:solidFill>
              </a:rPr>
              <a:t>7</a:t>
            </a:r>
            <a:endParaRPr lang="de-DE" baseline="-25000" dirty="0"/>
          </a:p>
        </p:txBody>
      </p:sp>
      <p:sp>
        <p:nvSpPr>
          <p:cNvPr id="45" name="Oval 14"/>
          <p:cNvSpPr>
            <a:spLocks noChangeArrowheads="1"/>
          </p:cNvSpPr>
          <p:nvPr/>
        </p:nvSpPr>
        <p:spPr bwMode="auto">
          <a:xfrm>
            <a:off x="5204700" y="3666305"/>
            <a:ext cx="333375" cy="346075"/>
          </a:xfrm>
          <a:prstGeom prst="ellipse">
            <a:avLst/>
          </a:prstGeom>
          <a:solidFill>
            <a:srgbClr val="CCE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Rectangle 16"/>
          <p:cNvSpPr>
            <a:spLocks noChangeArrowheads="1"/>
          </p:cNvSpPr>
          <p:nvPr/>
        </p:nvSpPr>
        <p:spPr bwMode="auto">
          <a:xfrm>
            <a:off x="5252325" y="3658366"/>
            <a:ext cx="18915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700" dirty="0" smtClean="0">
                <a:solidFill>
                  <a:srgbClr val="000000"/>
                </a:solidFill>
              </a:rPr>
              <a:t>v</a:t>
            </a:r>
            <a:r>
              <a:rPr lang="de-DE" sz="1700" baseline="-25000" dirty="0">
                <a:solidFill>
                  <a:srgbClr val="000000"/>
                </a:solidFill>
              </a:rPr>
              <a:t>8</a:t>
            </a:r>
            <a:endParaRPr lang="de-DE" baseline="-25000" dirty="0"/>
          </a:p>
        </p:txBody>
      </p:sp>
      <p:sp>
        <p:nvSpPr>
          <p:cNvPr id="47" name="Rectangle 21"/>
          <p:cNvSpPr>
            <a:spLocks noChangeArrowheads="1"/>
          </p:cNvSpPr>
          <p:nvPr/>
        </p:nvSpPr>
        <p:spPr bwMode="auto">
          <a:xfrm>
            <a:off x="5225336" y="3034478"/>
            <a:ext cx="12182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700">
                <a:solidFill>
                  <a:srgbClr val="000000"/>
                </a:solidFill>
              </a:rPr>
              <a:t>1</a:t>
            </a:r>
            <a:endParaRPr lang="de-DE"/>
          </a:p>
        </p:txBody>
      </p:sp>
      <p:cxnSp>
        <p:nvCxnSpPr>
          <p:cNvPr id="48" name="AutoShape 26"/>
          <p:cNvCxnSpPr>
            <a:cxnSpLocks noChangeShapeType="1"/>
            <a:stCxn id="49" idx="4"/>
            <a:endCxn id="51" idx="0"/>
          </p:cNvCxnSpPr>
          <p:nvPr/>
        </p:nvCxnSpPr>
        <p:spPr bwMode="auto">
          <a:xfrm>
            <a:off x="6382032" y="2880326"/>
            <a:ext cx="0" cy="7699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sp>
        <p:nvSpPr>
          <p:cNvPr id="49" name="Oval 12"/>
          <p:cNvSpPr>
            <a:spLocks noChangeArrowheads="1"/>
          </p:cNvSpPr>
          <p:nvPr/>
        </p:nvSpPr>
        <p:spPr bwMode="auto">
          <a:xfrm>
            <a:off x="6215346" y="2534251"/>
            <a:ext cx="333375" cy="346075"/>
          </a:xfrm>
          <a:prstGeom prst="ellipse">
            <a:avLst/>
          </a:prstGeom>
          <a:solidFill>
            <a:srgbClr val="CCE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Rectangle 13"/>
          <p:cNvSpPr>
            <a:spLocks noChangeArrowheads="1"/>
          </p:cNvSpPr>
          <p:nvPr/>
        </p:nvSpPr>
        <p:spPr bwMode="auto">
          <a:xfrm>
            <a:off x="6262971" y="2540599"/>
            <a:ext cx="18915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700" dirty="0" smtClean="0">
                <a:solidFill>
                  <a:srgbClr val="000000"/>
                </a:solidFill>
              </a:rPr>
              <a:t>v</a:t>
            </a:r>
            <a:r>
              <a:rPr lang="de-DE" sz="1700" baseline="-25000" dirty="0">
                <a:solidFill>
                  <a:srgbClr val="000000"/>
                </a:solidFill>
              </a:rPr>
              <a:t>9</a:t>
            </a:r>
            <a:endParaRPr lang="de-DE" baseline="-25000" dirty="0"/>
          </a:p>
        </p:txBody>
      </p:sp>
      <p:sp>
        <p:nvSpPr>
          <p:cNvPr id="51" name="Oval 14"/>
          <p:cNvSpPr>
            <a:spLocks noChangeArrowheads="1"/>
          </p:cNvSpPr>
          <p:nvPr/>
        </p:nvSpPr>
        <p:spPr bwMode="auto">
          <a:xfrm>
            <a:off x="6215346" y="3650263"/>
            <a:ext cx="333375" cy="346075"/>
          </a:xfrm>
          <a:prstGeom prst="ellipse">
            <a:avLst/>
          </a:prstGeom>
          <a:solidFill>
            <a:srgbClr val="CCE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Rectangle 16"/>
          <p:cNvSpPr>
            <a:spLocks noChangeArrowheads="1"/>
          </p:cNvSpPr>
          <p:nvPr/>
        </p:nvSpPr>
        <p:spPr bwMode="auto">
          <a:xfrm>
            <a:off x="6262971" y="3642324"/>
            <a:ext cx="26930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700" dirty="0" smtClean="0">
                <a:solidFill>
                  <a:srgbClr val="000000"/>
                </a:solidFill>
              </a:rPr>
              <a:t>v</a:t>
            </a:r>
            <a:r>
              <a:rPr lang="de-DE" sz="1700" baseline="-25000" dirty="0" smtClean="0">
                <a:solidFill>
                  <a:srgbClr val="000000"/>
                </a:solidFill>
              </a:rPr>
              <a:t>10</a:t>
            </a:r>
            <a:endParaRPr lang="de-DE" baseline="-25000" dirty="0"/>
          </a:p>
        </p:txBody>
      </p:sp>
      <p:sp>
        <p:nvSpPr>
          <p:cNvPr id="53" name="Rectangle 21"/>
          <p:cNvSpPr>
            <a:spLocks noChangeArrowheads="1"/>
          </p:cNvSpPr>
          <p:nvPr/>
        </p:nvSpPr>
        <p:spPr bwMode="auto">
          <a:xfrm>
            <a:off x="6235982" y="3018436"/>
            <a:ext cx="12182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700">
                <a:solidFill>
                  <a:srgbClr val="000000"/>
                </a:solidFill>
              </a:rPr>
              <a:t>1</a:t>
            </a:r>
            <a:endParaRPr lang="de-DE"/>
          </a:p>
        </p:txBody>
      </p:sp>
      <p:cxnSp>
        <p:nvCxnSpPr>
          <p:cNvPr id="54" name="AutoShape 24"/>
          <p:cNvCxnSpPr>
            <a:cxnSpLocks noChangeShapeType="1"/>
            <a:stCxn id="9" idx="6"/>
            <a:endCxn id="25" idx="2"/>
          </p:cNvCxnSpPr>
          <p:nvPr/>
        </p:nvCxnSpPr>
        <p:spPr bwMode="auto">
          <a:xfrm flipV="1">
            <a:off x="2570290" y="2731353"/>
            <a:ext cx="637167" cy="802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sp>
        <p:nvSpPr>
          <p:cNvPr id="58" name="Rectangle 17"/>
          <p:cNvSpPr>
            <a:spLocks noChangeArrowheads="1"/>
          </p:cNvSpPr>
          <p:nvPr/>
        </p:nvSpPr>
        <p:spPr bwMode="auto">
          <a:xfrm>
            <a:off x="2767045" y="2403446"/>
            <a:ext cx="12182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700" dirty="0">
                <a:solidFill>
                  <a:srgbClr val="000000"/>
                </a:solidFill>
              </a:rPr>
              <a:t>n</a:t>
            </a:r>
            <a:endParaRPr lang="de-DE" dirty="0"/>
          </a:p>
        </p:txBody>
      </p:sp>
      <p:cxnSp>
        <p:nvCxnSpPr>
          <p:cNvPr id="59" name="AutoShape 24"/>
          <p:cNvCxnSpPr>
            <a:cxnSpLocks noChangeShapeType="1"/>
          </p:cNvCxnSpPr>
          <p:nvPr/>
        </p:nvCxnSpPr>
        <p:spPr bwMode="auto">
          <a:xfrm flipV="1">
            <a:off x="3578803" y="2707290"/>
            <a:ext cx="637167" cy="802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sp>
        <p:nvSpPr>
          <p:cNvPr id="60" name="Rectangle 17"/>
          <p:cNvSpPr>
            <a:spLocks noChangeArrowheads="1"/>
          </p:cNvSpPr>
          <p:nvPr/>
        </p:nvSpPr>
        <p:spPr bwMode="auto">
          <a:xfrm>
            <a:off x="3775558" y="2379383"/>
            <a:ext cx="12182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700" dirty="0">
                <a:solidFill>
                  <a:srgbClr val="000000"/>
                </a:solidFill>
              </a:rPr>
              <a:t>n</a:t>
            </a:r>
            <a:endParaRPr lang="de-DE" dirty="0"/>
          </a:p>
        </p:txBody>
      </p:sp>
      <p:cxnSp>
        <p:nvCxnSpPr>
          <p:cNvPr id="61" name="AutoShape 24"/>
          <p:cNvCxnSpPr>
            <a:cxnSpLocks noChangeShapeType="1"/>
          </p:cNvCxnSpPr>
          <p:nvPr/>
        </p:nvCxnSpPr>
        <p:spPr bwMode="auto">
          <a:xfrm flipV="1">
            <a:off x="4551478" y="2699349"/>
            <a:ext cx="637167" cy="802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sp>
        <p:nvSpPr>
          <p:cNvPr id="62" name="Rectangle 17"/>
          <p:cNvSpPr>
            <a:spLocks noChangeArrowheads="1"/>
          </p:cNvSpPr>
          <p:nvPr/>
        </p:nvSpPr>
        <p:spPr bwMode="auto">
          <a:xfrm>
            <a:off x="4748233" y="2371442"/>
            <a:ext cx="12182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700" dirty="0">
                <a:solidFill>
                  <a:srgbClr val="000000"/>
                </a:solidFill>
              </a:rPr>
              <a:t>n</a:t>
            </a:r>
            <a:endParaRPr lang="de-DE" dirty="0"/>
          </a:p>
        </p:txBody>
      </p:sp>
      <p:cxnSp>
        <p:nvCxnSpPr>
          <p:cNvPr id="63" name="AutoShape 24"/>
          <p:cNvCxnSpPr>
            <a:cxnSpLocks noChangeShapeType="1"/>
          </p:cNvCxnSpPr>
          <p:nvPr/>
        </p:nvCxnSpPr>
        <p:spPr bwMode="auto">
          <a:xfrm flipV="1">
            <a:off x="2567932" y="3839342"/>
            <a:ext cx="637167" cy="802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sp>
        <p:nvSpPr>
          <p:cNvPr id="64" name="Rectangle 17"/>
          <p:cNvSpPr>
            <a:spLocks noChangeArrowheads="1"/>
          </p:cNvSpPr>
          <p:nvPr/>
        </p:nvSpPr>
        <p:spPr bwMode="auto">
          <a:xfrm>
            <a:off x="2764687" y="3837111"/>
            <a:ext cx="12182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700" dirty="0">
                <a:solidFill>
                  <a:srgbClr val="000000"/>
                </a:solidFill>
              </a:rPr>
              <a:t>n</a:t>
            </a:r>
            <a:endParaRPr lang="de-DE" dirty="0"/>
          </a:p>
        </p:txBody>
      </p:sp>
      <p:cxnSp>
        <p:nvCxnSpPr>
          <p:cNvPr id="65" name="AutoShape 24"/>
          <p:cNvCxnSpPr>
            <a:cxnSpLocks noChangeShapeType="1"/>
          </p:cNvCxnSpPr>
          <p:nvPr/>
        </p:nvCxnSpPr>
        <p:spPr bwMode="auto">
          <a:xfrm flipV="1">
            <a:off x="3540832" y="3839342"/>
            <a:ext cx="637167" cy="802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sp>
        <p:nvSpPr>
          <p:cNvPr id="66" name="Rectangle 17"/>
          <p:cNvSpPr>
            <a:spLocks noChangeArrowheads="1"/>
          </p:cNvSpPr>
          <p:nvPr/>
        </p:nvSpPr>
        <p:spPr bwMode="auto">
          <a:xfrm>
            <a:off x="3737587" y="3837111"/>
            <a:ext cx="12182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700" dirty="0">
                <a:solidFill>
                  <a:srgbClr val="000000"/>
                </a:solidFill>
              </a:rPr>
              <a:t>n</a:t>
            </a:r>
            <a:endParaRPr lang="de-DE" dirty="0"/>
          </a:p>
        </p:txBody>
      </p:sp>
      <p:cxnSp>
        <p:nvCxnSpPr>
          <p:cNvPr id="67" name="AutoShape 24"/>
          <p:cNvCxnSpPr>
            <a:cxnSpLocks noChangeShapeType="1"/>
          </p:cNvCxnSpPr>
          <p:nvPr/>
        </p:nvCxnSpPr>
        <p:spPr bwMode="auto">
          <a:xfrm flipV="1">
            <a:off x="4551478" y="3805213"/>
            <a:ext cx="637167" cy="802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sp>
        <p:nvSpPr>
          <p:cNvPr id="68" name="Rectangle 17"/>
          <p:cNvSpPr>
            <a:spLocks noChangeArrowheads="1"/>
          </p:cNvSpPr>
          <p:nvPr/>
        </p:nvSpPr>
        <p:spPr bwMode="auto">
          <a:xfrm>
            <a:off x="4748233" y="3802982"/>
            <a:ext cx="12182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700" dirty="0">
                <a:solidFill>
                  <a:srgbClr val="000000"/>
                </a:solidFill>
              </a:rPr>
              <a:t>n</a:t>
            </a:r>
            <a:endParaRPr lang="de-DE" dirty="0"/>
          </a:p>
        </p:txBody>
      </p:sp>
      <p:cxnSp>
        <p:nvCxnSpPr>
          <p:cNvPr id="69" name="AutoShape 24"/>
          <p:cNvCxnSpPr>
            <a:cxnSpLocks noChangeShapeType="1"/>
          </p:cNvCxnSpPr>
          <p:nvPr/>
        </p:nvCxnSpPr>
        <p:spPr bwMode="auto">
          <a:xfrm flipV="1">
            <a:off x="5545250" y="2699349"/>
            <a:ext cx="637167" cy="802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sp>
        <p:nvSpPr>
          <p:cNvPr id="70" name="Rectangle 17"/>
          <p:cNvSpPr>
            <a:spLocks noChangeArrowheads="1"/>
          </p:cNvSpPr>
          <p:nvPr/>
        </p:nvSpPr>
        <p:spPr bwMode="auto">
          <a:xfrm>
            <a:off x="5742005" y="2371442"/>
            <a:ext cx="12182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700" dirty="0">
                <a:solidFill>
                  <a:srgbClr val="000000"/>
                </a:solidFill>
              </a:rPr>
              <a:t>n</a:t>
            </a:r>
            <a:endParaRPr lang="de-DE" dirty="0"/>
          </a:p>
        </p:txBody>
      </p:sp>
      <p:cxnSp>
        <p:nvCxnSpPr>
          <p:cNvPr id="71" name="AutoShape 24"/>
          <p:cNvCxnSpPr>
            <a:cxnSpLocks noChangeShapeType="1"/>
          </p:cNvCxnSpPr>
          <p:nvPr/>
        </p:nvCxnSpPr>
        <p:spPr bwMode="auto">
          <a:xfrm flipV="1">
            <a:off x="5572567" y="3805213"/>
            <a:ext cx="637167" cy="802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sp>
        <p:nvSpPr>
          <p:cNvPr id="72" name="Rectangle 17"/>
          <p:cNvSpPr>
            <a:spLocks noChangeArrowheads="1"/>
          </p:cNvSpPr>
          <p:nvPr/>
        </p:nvSpPr>
        <p:spPr bwMode="auto">
          <a:xfrm>
            <a:off x="5769322" y="3802982"/>
            <a:ext cx="12182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700" dirty="0">
                <a:solidFill>
                  <a:srgbClr val="000000"/>
                </a:solidFill>
              </a:rPr>
              <a:t>n</a:t>
            </a:r>
            <a:endParaRPr lang="de-DE" dirty="0"/>
          </a:p>
        </p:txBody>
      </p:sp>
      <p:cxnSp>
        <p:nvCxnSpPr>
          <p:cNvPr id="75" name="AutoShape 26"/>
          <p:cNvCxnSpPr>
            <a:cxnSpLocks noChangeShapeType="1"/>
            <a:stCxn id="9" idx="5"/>
            <a:endCxn id="27" idx="1"/>
          </p:cNvCxnSpPr>
          <p:nvPr/>
        </p:nvCxnSpPr>
        <p:spPr bwMode="auto">
          <a:xfrm>
            <a:off x="2521468" y="2861728"/>
            <a:ext cx="734811" cy="86328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78" name="AutoShape 26"/>
          <p:cNvCxnSpPr>
            <a:cxnSpLocks noChangeShapeType="1"/>
            <a:stCxn id="25" idx="5"/>
            <a:endCxn id="33" idx="1"/>
          </p:cNvCxnSpPr>
          <p:nvPr/>
        </p:nvCxnSpPr>
        <p:spPr bwMode="auto">
          <a:xfrm>
            <a:off x="3492010" y="2853708"/>
            <a:ext cx="774915" cy="85525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81" name="AutoShape 26"/>
          <p:cNvCxnSpPr>
            <a:cxnSpLocks noChangeShapeType="1"/>
            <a:stCxn id="31" idx="5"/>
            <a:endCxn id="45" idx="1"/>
          </p:cNvCxnSpPr>
          <p:nvPr/>
        </p:nvCxnSpPr>
        <p:spPr bwMode="auto">
          <a:xfrm>
            <a:off x="4502656" y="2837666"/>
            <a:ext cx="750866" cy="87932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85" name="AutoShape 26"/>
          <p:cNvCxnSpPr>
            <a:cxnSpLocks noChangeShapeType="1"/>
            <a:stCxn id="43" idx="5"/>
            <a:endCxn id="52" idx="1"/>
          </p:cNvCxnSpPr>
          <p:nvPr/>
        </p:nvCxnSpPr>
        <p:spPr bwMode="auto">
          <a:xfrm>
            <a:off x="5489253" y="2845686"/>
            <a:ext cx="773718" cy="92744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92" name="AutoShape 26"/>
          <p:cNvCxnSpPr>
            <a:cxnSpLocks noChangeShapeType="1"/>
            <a:stCxn id="11" idx="7"/>
            <a:endCxn id="25" idx="3"/>
          </p:cNvCxnSpPr>
          <p:nvPr/>
        </p:nvCxnSpPr>
        <p:spPr bwMode="auto">
          <a:xfrm flipV="1">
            <a:off x="2521468" y="2853708"/>
            <a:ext cx="734811" cy="87932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95" name="AutoShape 26"/>
          <p:cNvCxnSpPr>
            <a:cxnSpLocks noChangeShapeType="1"/>
            <a:stCxn id="27" idx="7"/>
          </p:cNvCxnSpPr>
          <p:nvPr/>
        </p:nvCxnSpPr>
        <p:spPr bwMode="auto">
          <a:xfrm flipV="1">
            <a:off x="3492010" y="2844224"/>
            <a:ext cx="797206" cy="88078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97" name="AutoShape 26"/>
          <p:cNvCxnSpPr>
            <a:cxnSpLocks noChangeShapeType="1"/>
          </p:cNvCxnSpPr>
          <p:nvPr/>
        </p:nvCxnSpPr>
        <p:spPr bwMode="auto">
          <a:xfrm flipV="1">
            <a:off x="4496962" y="2833667"/>
            <a:ext cx="797206" cy="88078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98" name="AutoShape 26"/>
          <p:cNvCxnSpPr>
            <a:cxnSpLocks noChangeShapeType="1"/>
          </p:cNvCxnSpPr>
          <p:nvPr/>
        </p:nvCxnSpPr>
        <p:spPr bwMode="auto">
          <a:xfrm flipV="1">
            <a:off x="5489253" y="2835720"/>
            <a:ext cx="797206" cy="88078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sp>
        <p:nvSpPr>
          <p:cNvPr id="99" name="Rectangle 21"/>
          <p:cNvSpPr>
            <a:spLocks noChangeArrowheads="1"/>
          </p:cNvSpPr>
          <p:nvPr/>
        </p:nvSpPr>
        <p:spPr bwMode="auto">
          <a:xfrm>
            <a:off x="2560263" y="2989978"/>
            <a:ext cx="12182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700" dirty="0">
                <a:solidFill>
                  <a:srgbClr val="000000"/>
                </a:solidFill>
              </a:rPr>
              <a:t>1</a:t>
            </a:r>
            <a:endParaRPr lang="de-DE" dirty="0"/>
          </a:p>
        </p:txBody>
      </p:sp>
      <p:sp>
        <p:nvSpPr>
          <p:cNvPr id="100" name="Rectangle 21"/>
          <p:cNvSpPr>
            <a:spLocks noChangeArrowheads="1"/>
          </p:cNvSpPr>
          <p:nvPr/>
        </p:nvSpPr>
        <p:spPr bwMode="auto">
          <a:xfrm>
            <a:off x="2560263" y="3378284"/>
            <a:ext cx="12182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700" dirty="0">
                <a:solidFill>
                  <a:srgbClr val="000000"/>
                </a:solidFill>
              </a:rPr>
              <a:t>1</a:t>
            </a:r>
            <a:endParaRPr lang="de-DE" dirty="0"/>
          </a:p>
        </p:txBody>
      </p:sp>
      <p:sp>
        <p:nvSpPr>
          <p:cNvPr id="101" name="Rectangle 21"/>
          <p:cNvSpPr>
            <a:spLocks noChangeArrowheads="1"/>
          </p:cNvSpPr>
          <p:nvPr/>
        </p:nvSpPr>
        <p:spPr bwMode="auto">
          <a:xfrm>
            <a:off x="3526853" y="2967014"/>
            <a:ext cx="12182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700" dirty="0">
                <a:solidFill>
                  <a:srgbClr val="000000"/>
                </a:solidFill>
              </a:rPr>
              <a:t>1</a:t>
            </a:r>
            <a:endParaRPr lang="de-DE" dirty="0"/>
          </a:p>
        </p:txBody>
      </p:sp>
      <p:sp>
        <p:nvSpPr>
          <p:cNvPr id="102" name="Rectangle 21"/>
          <p:cNvSpPr>
            <a:spLocks noChangeArrowheads="1"/>
          </p:cNvSpPr>
          <p:nvPr/>
        </p:nvSpPr>
        <p:spPr bwMode="auto">
          <a:xfrm>
            <a:off x="3526853" y="3355320"/>
            <a:ext cx="12182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700" dirty="0">
                <a:solidFill>
                  <a:srgbClr val="000000"/>
                </a:solidFill>
              </a:rPr>
              <a:t>1</a:t>
            </a:r>
            <a:endParaRPr lang="de-DE" dirty="0"/>
          </a:p>
        </p:txBody>
      </p:sp>
      <p:sp>
        <p:nvSpPr>
          <p:cNvPr id="103" name="Rectangle 21"/>
          <p:cNvSpPr>
            <a:spLocks noChangeArrowheads="1"/>
          </p:cNvSpPr>
          <p:nvPr/>
        </p:nvSpPr>
        <p:spPr bwMode="auto">
          <a:xfrm>
            <a:off x="4518495" y="2956576"/>
            <a:ext cx="12182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700" dirty="0">
                <a:solidFill>
                  <a:srgbClr val="000000"/>
                </a:solidFill>
              </a:rPr>
              <a:t>1</a:t>
            </a:r>
            <a:endParaRPr lang="de-DE" dirty="0"/>
          </a:p>
        </p:txBody>
      </p:sp>
      <p:sp>
        <p:nvSpPr>
          <p:cNvPr id="104" name="Rectangle 21"/>
          <p:cNvSpPr>
            <a:spLocks noChangeArrowheads="1"/>
          </p:cNvSpPr>
          <p:nvPr/>
        </p:nvSpPr>
        <p:spPr bwMode="auto">
          <a:xfrm>
            <a:off x="4518495" y="3344882"/>
            <a:ext cx="12182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700" dirty="0">
                <a:solidFill>
                  <a:srgbClr val="000000"/>
                </a:solidFill>
              </a:rPr>
              <a:t>1</a:t>
            </a:r>
            <a:endParaRPr lang="de-DE" dirty="0"/>
          </a:p>
        </p:txBody>
      </p:sp>
      <p:sp>
        <p:nvSpPr>
          <p:cNvPr id="105" name="Rectangle 21"/>
          <p:cNvSpPr>
            <a:spLocks noChangeArrowheads="1"/>
          </p:cNvSpPr>
          <p:nvPr/>
        </p:nvSpPr>
        <p:spPr bwMode="auto">
          <a:xfrm>
            <a:off x="5497611" y="2958664"/>
            <a:ext cx="12182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700" dirty="0">
                <a:solidFill>
                  <a:srgbClr val="000000"/>
                </a:solidFill>
              </a:rPr>
              <a:t>1</a:t>
            </a:r>
            <a:endParaRPr lang="de-DE" dirty="0"/>
          </a:p>
        </p:txBody>
      </p:sp>
      <p:sp>
        <p:nvSpPr>
          <p:cNvPr id="106" name="Rectangle 21"/>
          <p:cNvSpPr>
            <a:spLocks noChangeArrowheads="1"/>
          </p:cNvSpPr>
          <p:nvPr/>
        </p:nvSpPr>
        <p:spPr bwMode="auto">
          <a:xfrm>
            <a:off x="5497611" y="3346970"/>
            <a:ext cx="12182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700" dirty="0">
                <a:solidFill>
                  <a:srgbClr val="000000"/>
                </a:solidFill>
              </a:rPr>
              <a:t>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177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Kleines</a:t>
            </a:r>
            <a:r>
              <a:rPr lang="en-US" dirty="0" smtClean="0"/>
              <a:t> Problem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vor</a:t>
            </a:r>
            <a:r>
              <a:rPr lang="en-US" dirty="0" smtClean="0"/>
              <a:t> und </a:t>
            </a:r>
            <a:r>
              <a:rPr lang="en-US" dirty="0" err="1" smtClean="0"/>
              <a:t>zurück</a:t>
            </a:r>
            <a:r>
              <a:rPr lang="en-US" dirty="0" smtClean="0"/>
              <a:t> </a:t>
            </a:r>
            <a:r>
              <a:rPr lang="en-US" dirty="0" err="1" smtClean="0"/>
              <a:t>genauso</a:t>
            </a:r>
            <a:r>
              <a:rPr lang="en-US" dirty="0" smtClean="0"/>
              <a:t> </a:t>
            </a:r>
            <a:r>
              <a:rPr lang="en-US" dirty="0" err="1" smtClean="0"/>
              <a:t>groß</a:t>
            </a:r>
            <a:endParaRPr lang="de-DE" dirty="0"/>
          </a:p>
        </p:txBody>
      </p:sp>
      <p:sp>
        <p:nvSpPr>
          <p:cNvPr id="492550" name="Rectangle 6"/>
          <p:cNvSpPr>
            <a:spLocks noChangeArrowheads="1"/>
          </p:cNvSpPr>
          <p:nvPr/>
        </p:nvSpPr>
        <p:spPr bwMode="auto">
          <a:xfrm rot="3438018">
            <a:off x="1877426" y="1395218"/>
            <a:ext cx="130175" cy="1038225"/>
          </a:xfrm>
          <a:prstGeom prst="rect">
            <a:avLst/>
          </a:prstGeom>
          <a:solidFill>
            <a:srgbClr val="FF9999"/>
          </a:solidFill>
          <a:ln w="9525">
            <a:solidFill>
              <a:srgbClr val="FF9999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2551" name="Rectangle 7"/>
          <p:cNvSpPr>
            <a:spLocks noChangeArrowheads="1"/>
          </p:cNvSpPr>
          <p:nvPr/>
        </p:nvSpPr>
        <p:spPr bwMode="auto">
          <a:xfrm rot="3438018">
            <a:off x="2899777" y="2055619"/>
            <a:ext cx="130175" cy="1038225"/>
          </a:xfrm>
          <a:prstGeom prst="rect">
            <a:avLst/>
          </a:prstGeom>
          <a:solidFill>
            <a:srgbClr val="FF9999"/>
          </a:solidFill>
          <a:ln w="9525">
            <a:solidFill>
              <a:srgbClr val="FF9999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2552" name="Rectangle 8"/>
          <p:cNvSpPr>
            <a:spLocks noChangeArrowheads="1"/>
          </p:cNvSpPr>
          <p:nvPr/>
        </p:nvSpPr>
        <p:spPr bwMode="auto">
          <a:xfrm>
            <a:off x="2372727" y="1788919"/>
            <a:ext cx="130175" cy="1038225"/>
          </a:xfrm>
          <a:prstGeom prst="rect">
            <a:avLst/>
          </a:prstGeom>
          <a:solidFill>
            <a:srgbClr val="FF9999"/>
          </a:solidFill>
          <a:ln w="9525">
            <a:solidFill>
              <a:srgbClr val="FF9999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2553" name="Oval 9"/>
          <p:cNvSpPr>
            <a:spLocks noChangeArrowheads="1"/>
          </p:cNvSpPr>
          <p:nvPr/>
        </p:nvSpPr>
        <p:spPr bwMode="auto">
          <a:xfrm>
            <a:off x="3217276" y="2071494"/>
            <a:ext cx="346075" cy="346075"/>
          </a:xfrm>
          <a:prstGeom prst="ellipse">
            <a:avLst/>
          </a:prstGeom>
          <a:solidFill>
            <a:srgbClr val="CCE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2554" name="Oval 10"/>
          <p:cNvSpPr>
            <a:spLocks noChangeArrowheads="1"/>
          </p:cNvSpPr>
          <p:nvPr/>
        </p:nvSpPr>
        <p:spPr bwMode="auto">
          <a:xfrm>
            <a:off x="1318626" y="2071494"/>
            <a:ext cx="346075" cy="346075"/>
          </a:xfrm>
          <a:prstGeom prst="ellipse">
            <a:avLst/>
          </a:prstGeom>
          <a:solidFill>
            <a:srgbClr val="CCE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2555" name="Rectangle 11"/>
          <p:cNvSpPr>
            <a:spLocks noChangeArrowheads="1"/>
          </p:cNvSpPr>
          <p:nvPr/>
        </p:nvSpPr>
        <p:spPr bwMode="auto">
          <a:xfrm>
            <a:off x="1378952" y="2050855"/>
            <a:ext cx="18915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700">
                <a:solidFill>
                  <a:srgbClr val="000000"/>
                </a:solidFill>
              </a:rPr>
              <a:t>v</a:t>
            </a:r>
            <a:r>
              <a:rPr lang="de-DE" sz="1700" baseline="-25000">
                <a:solidFill>
                  <a:srgbClr val="000000"/>
                </a:solidFill>
              </a:rPr>
              <a:t>0</a:t>
            </a:r>
            <a:endParaRPr lang="de-DE" baseline="-25000"/>
          </a:p>
        </p:txBody>
      </p:sp>
      <p:sp>
        <p:nvSpPr>
          <p:cNvPr id="492556" name="Oval 12"/>
          <p:cNvSpPr>
            <a:spLocks noChangeArrowheads="1"/>
          </p:cNvSpPr>
          <p:nvPr/>
        </p:nvSpPr>
        <p:spPr bwMode="auto">
          <a:xfrm>
            <a:off x="2274302" y="1526982"/>
            <a:ext cx="333375" cy="346075"/>
          </a:xfrm>
          <a:prstGeom prst="ellipse">
            <a:avLst/>
          </a:prstGeom>
          <a:solidFill>
            <a:srgbClr val="CCE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2557" name="Rectangle 13"/>
          <p:cNvSpPr>
            <a:spLocks noChangeArrowheads="1"/>
          </p:cNvSpPr>
          <p:nvPr/>
        </p:nvSpPr>
        <p:spPr bwMode="auto">
          <a:xfrm>
            <a:off x="2321927" y="1533330"/>
            <a:ext cx="18915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700">
                <a:solidFill>
                  <a:srgbClr val="000000"/>
                </a:solidFill>
              </a:rPr>
              <a:t>v</a:t>
            </a:r>
            <a:r>
              <a:rPr lang="de-DE" sz="1700" baseline="-25000">
                <a:solidFill>
                  <a:srgbClr val="000000"/>
                </a:solidFill>
              </a:rPr>
              <a:t>1</a:t>
            </a:r>
            <a:endParaRPr lang="de-DE" baseline="-25000"/>
          </a:p>
        </p:txBody>
      </p:sp>
      <p:sp>
        <p:nvSpPr>
          <p:cNvPr id="492558" name="Oval 14"/>
          <p:cNvSpPr>
            <a:spLocks noChangeArrowheads="1"/>
          </p:cNvSpPr>
          <p:nvPr/>
        </p:nvSpPr>
        <p:spPr bwMode="auto">
          <a:xfrm>
            <a:off x="2274302" y="2642994"/>
            <a:ext cx="333375" cy="346075"/>
          </a:xfrm>
          <a:prstGeom prst="ellipse">
            <a:avLst/>
          </a:prstGeom>
          <a:solidFill>
            <a:srgbClr val="CCE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2559" name="Rectangle 15"/>
          <p:cNvSpPr>
            <a:spLocks noChangeArrowheads="1"/>
          </p:cNvSpPr>
          <p:nvPr/>
        </p:nvSpPr>
        <p:spPr bwMode="auto">
          <a:xfrm>
            <a:off x="3277602" y="2050855"/>
            <a:ext cx="18915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700">
                <a:solidFill>
                  <a:srgbClr val="000000"/>
                </a:solidFill>
              </a:rPr>
              <a:t>v</a:t>
            </a:r>
            <a:r>
              <a:rPr lang="de-DE" sz="1700" baseline="-25000">
                <a:solidFill>
                  <a:srgbClr val="000000"/>
                </a:solidFill>
              </a:rPr>
              <a:t>3</a:t>
            </a:r>
            <a:endParaRPr lang="de-DE" baseline="-25000"/>
          </a:p>
        </p:txBody>
      </p:sp>
      <p:sp>
        <p:nvSpPr>
          <p:cNvPr id="492560" name="Rectangle 16"/>
          <p:cNvSpPr>
            <a:spLocks noChangeArrowheads="1"/>
          </p:cNvSpPr>
          <p:nvPr/>
        </p:nvSpPr>
        <p:spPr bwMode="auto">
          <a:xfrm>
            <a:off x="2321927" y="2635055"/>
            <a:ext cx="18915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700">
                <a:solidFill>
                  <a:srgbClr val="000000"/>
                </a:solidFill>
              </a:rPr>
              <a:t>v</a:t>
            </a:r>
            <a:r>
              <a:rPr lang="de-DE" sz="1700" baseline="-25000">
                <a:solidFill>
                  <a:srgbClr val="000000"/>
                </a:solidFill>
              </a:rPr>
              <a:t>2</a:t>
            </a:r>
            <a:endParaRPr lang="de-DE" baseline="-25000"/>
          </a:p>
        </p:txBody>
      </p:sp>
      <p:sp>
        <p:nvSpPr>
          <p:cNvPr id="492561" name="Rectangle 17"/>
          <p:cNvSpPr>
            <a:spLocks noChangeArrowheads="1"/>
          </p:cNvSpPr>
          <p:nvPr/>
        </p:nvSpPr>
        <p:spPr bwMode="auto">
          <a:xfrm>
            <a:off x="1804401" y="1692080"/>
            <a:ext cx="12182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700">
                <a:solidFill>
                  <a:srgbClr val="000000"/>
                </a:solidFill>
              </a:rPr>
              <a:t>n</a:t>
            </a:r>
            <a:endParaRPr lang="de-DE"/>
          </a:p>
        </p:txBody>
      </p:sp>
      <p:sp>
        <p:nvSpPr>
          <p:cNvPr id="492562" name="Rectangle 18"/>
          <p:cNvSpPr>
            <a:spLocks noChangeArrowheads="1"/>
          </p:cNvSpPr>
          <p:nvPr/>
        </p:nvSpPr>
        <p:spPr bwMode="auto">
          <a:xfrm>
            <a:off x="1725026" y="2436618"/>
            <a:ext cx="12182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700">
                <a:solidFill>
                  <a:srgbClr val="000000"/>
                </a:solidFill>
              </a:rPr>
              <a:t>n</a:t>
            </a:r>
            <a:endParaRPr lang="de-DE"/>
          </a:p>
        </p:txBody>
      </p:sp>
      <p:sp>
        <p:nvSpPr>
          <p:cNvPr id="492563" name="Rectangle 19"/>
          <p:cNvSpPr>
            <a:spLocks noChangeArrowheads="1"/>
          </p:cNvSpPr>
          <p:nvPr/>
        </p:nvSpPr>
        <p:spPr bwMode="auto">
          <a:xfrm>
            <a:off x="2948988" y="2509642"/>
            <a:ext cx="12182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700">
                <a:solidFill>
                  <a:srgbClr val="000000"/>
                </a:solidFill>
              </a:rPr>
              <a:t>n</a:t>
            </a:r>
            <a:endParaRPr lang="de-DE"/>
          </a:p>
        </p:txBody>
      </p:sp>
      <p:sp>
        <p:nvSpPr>
          <p:cNvPr id="492564" name="Rectangle 20"/>
          <p:cNvSpPr>
            <a:spLocks noChangeArrowheads="1"/>
          </p:cNvSpPr>
          <p:nvPr/>
        </p:nvSpPr>
        <p:spPr bwMode="auto">
          <a:xfrm>
            <a:off x="2918826" y="1692080"/>
            <a:ext cx="12182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700">
                <a:solidFill>
                  <a:srgbClr val="000000"/>
                </a:solidFill>
              </a:rPr>
              <a:t>n</a:t>
            </a:r>
            <a:endParaRPr lang="de-DE"/>
          </a:p>
        </p:txBody>
      </p:sp>
      <p:sp>
        <p:nvSpPr>
          <p:cNvPr id="492565" name="Rectangle 21"/>
          <p:cNvSpPr>
            <a:spLocks noChangeArrowheads="1"/>
          </p:cNvSpPr>
          <p:nvPr/>
        </p:nvSpPr>
        <p:spPr bwMode="auto">
          <a:xfrm>
            <a:off x="2294938" y="2011167"/>
            <a:ext cx="12182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700">
                <a:solidFill>
                  <a:srgbClr val="000000"/>
                </a:solidFill>
              </a:rPr>
              <a:t>1</a:t>
            </a:r>
            <a:endParaRPr lang="de-DE"/>
          </a:p>
        </p:txBody>
      </p:sp>
      <p:cxnSp>
        <p:nvCxnSpPr>
          <p:cNvPr id="492566" name="AutoShape 22"/>
          <p:cNvCxnSpPr>
            <a:cxnSpLocks noChangeShapeType="1"/>
            <a:stCxn id="492554" idx="5"/>
            <a:endCxn id="492558" idx="2"/>
          </p:cNvCxnSpPr>
          <p:nvPr/>
        </p:nvCxnSpPr>
        <p:spPr bwMode="auto">
          <a:xfrm>
            <a:off x="1613900" y="2366769"/>
            <a:ext cx="660400" cy="4492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492567" name="AutoShape 23"/>
          <p:cNvCxnSpPr>
            <a:cxnSpLocks noChangeShapeType="1"/>
            <a:stCxn id="492556" idx="6"/>
            <a:endCxn id="492553" idx="1"/>
          </p:cNvCxnSpPr>
          <p:nvPr/>
        </p:nvCxnSpPr>
        <p:spPr bwMode="auto">
          <a:xfrm>
            <a:off x="2607676" y="1700019"/>
            <a:ext cx="660400" cy="4222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492568" name="AutoShape 24"/>
          <p:cNvCxnSpPr>
            <a:cxnSpLocks noChangeShapeType="1"/>
            <a:stCxn id="492554" idx="7"/>
            <a:endCxn id="492556" idx="2"/>
          </p:cNvCxnSpPr>
          <p:nvPr/>
        </p:nvCxnSpPr>
        <p:spPr bwMode="auto">
          <a:xfrm flipV="1">
            <a:off x="1613900" y="1700019"/>
            <a:ext cx="660400" cy="4222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492569" name="AutoShape 25"/>
          <p:cNvCxnSpPr>
            <a:cxnSpLocks noChangeShapeType="1"/>
            <a:stCxn id="492558" idx="6"/>
            <a:endCxn id="492553" idx="3"/>
          </p:cNvCxnSpPr>
          <p:nvPr/>
        </p:nvCxnSpPr>
        <p:spPr bwMode="auto">
          <a:xfrm flipV="1">
            <a:off x="2607676" y="2366769"/>
            <a:ext cx="660400" cy="4492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492570" name="AutoShape 26"/>
          <p:cNvCxnSpPr>
            <a:cxnSpLocks noChangeShapeType="1"/>
            <a:stCxn id="492556" idx="4"/>
            <a:endCxn id="492558" idx="0"/>
          </p:cNvCxnSpPr>
          <p:nvPr/>
        </p:nvCxnSpPr>
        <p:spPr bwMode="auto">
          <a:xfrm>
            <a:off x="2440988" y="1873057"/>
            <a:ext cx="0" cy="7699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sp>
        <p:nvSpPr>
          <p:cNvPr id="492571" name="Rectangle 27"/>
          <p:cNvSpPr>
            <a:spLocks noChangeArrowheads="1"/>
          </p:cNvSpPr>
          <p:nvPr/>
        </p:nvSpPr>
        <p:spPr bwMode="auto">
          <a:xfrm rot="7446454">
            <a:off x="6031913" y="2020694"/>
            <a:ext cx="130175" cy="1038225"/>
          </a:xfrm>
          <a:prstGeom prst="rect">
            <a:avLst/>
          </a:prstGeom>
          <a:solidFill>
            <a:srgbClr val="FF9999"/>
          </a:solidFill>
          <a:ln w="9525">
            <a:solidFill>
              <a:srgbClr val="FF9999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2572" name="Rectangle 28"/>
          <p:cNvSpPr>
            <a:spLocks noChangeArrowheads="1"/>
          </p:cNvSpPr>
          <p:nvPr/>
        </p:nvSpPr>
        <p:spPr bwMode="auto">
          <a:xfrm rot="7328432">
            <a:off x="7120938" y="1406332"/>
            <a:ext cx="130175" cy="1038225"/>
          </a:xfrm>
          <a:prstGeom prst="rect">
            <a:avLst/>
          </a:prstGeom>
          <a:solidFill>
            <a:srgbClr val="FF9999"/>
          </a:solidFill>
          <a:ln w="9525">
            <a:solidFill>
              <a:srgbClr val="FF9999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2573" name="Rectangle 29"/>
          <p:cNvSpPr>
            <a:spLocks noChangeArrowheads="1"/>
          </p:cNvSpPr>
          <p:nvPr/>
        </p:nvSpPr>
        <p:spPr bwMode="auto">
          <a:xfrm>
            <a:off x="6563727" y="1769869"/>
            <a:ext cx="130175" cy="1038225"/>
          </a:xfrm>
          <a:prstGeom prst="rect">
            <a:avLst/>
          </a:prstGeom>
          <a:solidFill>
            <a:srgbClr val="FF9999"/>
          </a:solidFill>
          <a:ln w="9525">
            <a:solidFill>
              <a:srgbClr val="FF9999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2574" name="Oval 30"/>
          <p:cNvSpPr>
            <a:spLocks noChangeArrowheads="1"/>
          </p:cNvSpPr>
          <p:nvPr/>
        </p:nvSpPr>
        <p:spPr bwMode="auto">
          <a:xfrm>
            <a:off x="7408276" y="2052444"/>
            <a:ext cx="346075" cy="346075"/>
          </a:xfrm>
          <a:prstGeom prst="ellipse">
            <a:avLst/>
          </a:prstGeom>
          <a:solidFill>
            <a:srgbClr val="CCE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2575" name="Oval 31"/>
          <p:cNvSpPr>
            <a:spLocks noChangeArrowheads="1"/>
          </p:cNvSpPr>
          <p:nvPr/>
        </p:nvSpPr>
        <p:spPr bwMode="auto">
          <a:xfrm>
            <a:off x="5509626" y="2052444"/>
            <a:ext cx="346075" cy="346075"/>
          </a:xfrm>
          <a:prstGeom prst="ellipse">
            <a:avLst/>
          </a:prstGeom>
          <a:solidFill>
            <a:srgbClr val="CCE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2576" name="Rectangle 32"/>
          <p:cNvSpPr>
            <a:spLocks noChangeArrowheads="1"/>
          </p:cNvSpPr>
          <p:nvPr/>
        </p:nvSpPr>
        <p:spPr bwMode="auto">
          <a:xfrm>
            <a:off x="5569952" y="2031805"/>
            <a:ext cx="18915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700">
                <a:solidFill>
                  <a:srgbClr val="000000"/>
                </a:solidFill>
              </a:rPr>
              <a:t>v</a:t>
            </a:r>
            <a:r>
              <a:rPr lang="de-DE" sz="1700" baseline="-25000">
                <a:solidFill>
                  <a:srgbClr val="000000"/>
                </a:solidFill>
              </a:rPr>
              <a:t>0</a:t>
            </a:r>
            <a:endParaRPr lang="de-DE" baseline="-25000"/>
          </a:p>
        </p:txBody>
      </p:sp>
      <p:sp>
        <p:nvSpPr>
          <p:cNvPr id="492577" name="Oval 33"/>
          <p:cNvSpPr>
            <a:spLocks noChangeArrowheads="1"/>
          </p:cNvSpPr>
          <p:nvPr/>
        </p:nvSpPr>
        <p:spPr bwMode="auto">
          <a:xfrm>
            <a:off x="6465302" y="1507932"/>
            <a:ext cx="333375" cy="346075"/>
          </a:xfrm>
          <a:prstGeom prst="ellipse">
            <a:avLst/>
          </a:prstGeom>
          <a:solidFill>
            <a:srgbClr val="CCE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2578" name="Rectangle 34"/>
          <p:cNvSpPr>
            <a:spLocks noChangeArrowheads="1"/>
          </p:cNvSpPr>
          <p:nvPr/>
        </p:nvSpPr>
        <p:spPr bwMode="auto">
          <a:xfrm>
            <a:off x="6512927" y="1514280"/>
            <a:ext cx="18915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700">
                <a:solidFill>
                  <a:srgbClr val="000000"/>
                </a:solidFill>
              </a:rPr>
              <a:t>v</a:t>
            </a:r>
            <a:r>
              <a:rPr lang="de-DE" sz="1700" baseline="-25000">
                <a:solidFill>
                  <a:srgbClr val="000000"/>
                </a:solidFill>
              </a:rPr>
              <a:t>1</a:t>
            </a:r>
            <a:endParaRPr lang="de-DE" baseline="-25000"/>
          </a:p>
        </p:txBody>
      </p:sp>
      <p:sp>
        <p:nvSpPr>
          <p:cNvPr id="492579" name="Oval 35"/>
          <p:cNvSpPr>
            <a:spLocks noChangeArrowheads="1"/>
          </p:cNvSpPr>
          <p:nvPr/>
        </p:nvSpPr>
        <p:spPr bwMode="auto">
          <a:xfrm>
            <a:off x="6465302" y="2623944"/>
            <a:ext cx="333375" cy="346075"/>
          </a:xfrm>
          <a:prstGeom prst="ellipse">
            <a:avLst/>
          </a:prstGeom>
          <a:solidFill>
            <a:srgbClr val="CCE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2580" name="Rectangle 36"/>
          <p:cNvSpPr>
            <a:spLocks noChangeArrowheads="1"/>
          </p:cNvSpPr>
          <p:nvPr/>
        </p:nvSpPr>
        <p:spPr bwMode="auto">
          <a:xfrm>
            <a:off x="7468601" y="2031805"/>
            <a:ext cx="18915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700">
                <a:solidFill>
                  <a:srgbClr val="000000"/>
                </a:solidFill>
              </a:rPr>
              <a:t>v</a:t>
            </a:r>
            <a:r>
              <a:rPr lang="de-DE" sz="1700" baseline="-25000">
                <a:solidFill>
                  <a:srgbClr val="000000"/>
                </a:solidFill>
              </a:rPr>
              <a:t>3</a:t>
            </a:r>
            <a:endParaRPr lang="de-DE" baseline="-25000"/>
          </a:p>
        </p:txBody>
      </p:sp>
      <p:sp>
        <p:nvSpPr>
          <p:cNvPr id="492581" name="Rectangle 37"/>
          <p:cNvSpPr>
            <a:spLocks noChangeArrowheads="1"/>
          </p:cNvSpPr>
          <p:nvPr/>
        </p:nvSpPr>
        <p:spPr bwMode="auto">
          <a:xfrm>
            <a:off x="6512927" y="2616005"/>
            <a:ext cx="18915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700">
                <a:solidFill>
                  <a:srgbClr val="000000"/>
                </a:solidFill>
              </a:rPr>
              <a:t>v</a:t>
            </a:r>
            <a:r>
              <a:rPr lang="de-DE" sz="1700" baseline="-25000">
                <a:solidFill>
                  <a:srgbClr val="000000"/>
                </a:solidFill>
              </a:rPr>
              <a:t>2</a:t>
            </a:r>
            <a:endParaRPr lang="de-DE" baseline="-25000"/>
          </a:p>
        </p:txBody>
      </p:sp>
      <p:sp>
        <p:nvSpPr>
          <p:cNvPr id="492582" name="Rectangle 38"/>
          <p:cNvSpPr>
            <a:spLocks noChangeArrowheads="1"/>
          </p:cNvSpPr>
          <p:nvPr/>
        </p:nvSpPr>
        <p:spPr bwMode="auto">
          <a:xfrm>
            <a:off x="5790612" y="1626993"/>
            <a:ext cx="31579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700">
                <a:solidFill>
                  <a:srgbClr val="000000"/>
                </a:solidFill>
              </a:rPr>
              <a:t>n-1</a:t>
            </a:r>
            <a:endParaRPr lang="de-DE"/>
          </a:p>
        </p:txBody>
      </p:sp>
      <p:sp>
        <p:nvSpPr>
          <p:cNvPr id="492583" name="Rectangle 39"/>
          <p:cNvSpPr>
            <a:spLocks noChangeArrowheads="1"/>
          </p:cNvSpPr>
          <p:nvPr/>
        </p:nvSpPr>
        <p:spPr bwMode="auto">
          <a:xfrm>
            <a:off x="5916026" y="2417568"/>
            <a:ext cx="12182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700">
                <a:solidFill>
                  <a:srgbClr val="000000"/>
                </a:solidFill>
              </a:rPr>
              <a:t>n</a:t>
            </a:r>
            <a:endParaRPr lang="de-DE"/>
          </a:p>
        </p:txBody>
      </p:sp>
      <p:sp>
        <p:nvSpPr>
          <p:cNvPr id="492584" name="Rectangle 40"/>
          <p:cNvSpPr>
            <a:spLocks noChangeArrowheads="1"/>
          </p:cNvSpPr>
          <p:nvPr/>
        </p:nvSpPr>
        <p:spPr bwMode="auto">
          <a:xfrm>
            <a:off x="7139988" y="2490592"/>
            <a:ext cx="31579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700">
                <a:solidFill>
                  <a:srgbClr val="000000"/>
                </a:solidFill>
              </a:rPr>
              <a:t>n-1</a:t>
            </a:r>
            <a:endParaRPr lang="de-DE"/>
          </a:p>
        </p:txBody>
      </p:sp>
      <p:sp>
        <p:nvSpPr>
          <p:cNvPr id="492585" name="Rectangle 41"/>
          <p:cNvSpPr>
            <a:spLocks noChangeArrowheads="1"/>
          </p:cNvSpPr>
          <p:nvPr/>
        </p:nvSpPr>
        <p:spPr bwMode="auto">
          <a:xfrm>
            <a:off x="7109826" y="1673030"/>
            <a:ext cx="12182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700">
                <a:solidFill>
                  <a:srgbClr val="000000"/>
                </a:solidFill>
              </a:rPr>
              <a:t>n</a:t>
            </a:r>
            <a:endParaRPr lang="de-DE"/>
          </a:p>
        </p:txBody>
      </p:sp>
      <p:sp>
        <p:nvSpPr>
          <p:cNvPr id="492586" name="Rectangle 42"/>
          <p:cNvSpPr>
            <a:spLocks noChangeArrowheads="1"/>
          </p:cNvSpPr>
          <p:nvPr/>
        </p:nvSpPr>
        <p:spPr bwMode="auto">
          <a:xfrm>
            <a:off x="6485938" y="1992118"/>
            <a:ext cx="12182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700" dirty="0">
                <a:solidFill>
                  <a:srgbClr val="000000"/>
                </a:solidFill>
              </a:rPr>
              <a:t>1</a:t>
            </a:r>
            <a:endParaRPr lang="de-DE" dirty="0"/>
          </a:p>
        </p:txBody>
      </p:sp>
      <p:cxnSp>
        <p:nvCxnSpPr>
          <p:cNvPr id="492587" name="AutoShape 43"/>
          <p:cNvCxnSpPr>
            <a:cxnSpLocks noChangeShapeType="1"/>
            <a:stCxn id="492575" idx="5"/>
            <a:endCxn id="492579" idx="2"/>
          </p:cNvCxnSpPr>
          <p:nvPr/>
        </p:nvCxnSpPr>
        <p:spPr bwMode="auto">
          <a:xfrm>
            <a:off x="5804900" y="2347719"/>
            <a:ext cx="660400" cy="4492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492588" name="AutoShape 44"/>
          <p:cNvCxnSpPr>
            <a:cxnSpLocks noChangeShapeType="1"/>
            <a:stCxn id="492577" idx="6"/>
            <a:endCxn id="492574" idx="1"/>
          </p:cNvCxnSpPr>
          <p:nvPr/>
        </p:nvCxnSpPr>
        <p:spPr bwMode="auto">
          <a:xfrm>
            <a:off x="6798676" y="1680969"/>
            <a:ext cx="660400" cy="4222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492589" name="AutoShape 45"/>
          <p:cNvCxnSpPr>
            <a:cxnSpLocks noChangeShapeType="1"/>
            <a:stCxn id="492575" idx="7"/>
            <a:endCxn id="492577" idx="2"/>
          </p:cNvCxnSpPr>
          <p:nvPr/>
        </p:nvCxnSpPr>
        <p:spPr bwMode="auto">
          <a:xfrm flipV="1">
            <a:off x="5804900" y="1680969"/>
            <a:ext cx="660400" cy="4222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492590" name="AutoShape 46"/>
          <p:cNvCxnSpPr>
            <a:cxnSpLocks noChangeShapeType="1"/>
            <a:stCxn id="492579" idx="6"/>
            <a:endCxn id="492574" idx="3"/>
          </p:cNvCxnSpPr>
          <p:nvPr/>
        </p:nvCxnSpPr>
        <p:spPr bwMode="auto">
          <a:xfrm flipV="1">
            <a:off x="6798676" y="2347719"/>
            <a:ext cx="660400" cy="4492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492591" name="AutoShape 47"/>
          <p:cNvCxnSpPr>
            <a:cxnSpLocks noChangeShapeType="1"/>
          </p:cNvCxnSpPr>
          <p:nvPr/>
        </p:nvCxnSpPr>
        <p:spPr bwMode="auto">
          <a:xfrm>
            <a:off x="6631989" y="1892106"/>
            <a:ext cx="0" cy="72389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sp>
        <p:nvSpPr>
          <p:cNvPr id="492592" name="AutoShape 48"/>
          <p:cNvSpPr>
            <a:spLocks noChangeArrowheads="1"/>
          </p:cNvSpPr>
          <p:nvPr/>
        </p:nvSpPr>
        <p:spPr bwMode="auto">
          <a:xfrm>
            <a:off x="4279313" y="2060382"/>
            <a:ext cx="503238" cy="287337"/>
          </a:xfrm>
          <a:prstGeom prst="chevron">
            <a:avLst>
              <a:gd name="adj" fmla="val 43785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2" name="AutoShape 45"/>
          <p:cNvCxnSpPr>
            <a:cxnSpLocks noChangeShapeType="1"/>
            <a:stCxn id="492577" idx="3"/>
            <a:endCxn id="492575" idx="6"/>
          </p:cNvCxnSpPr>
          <p:nvPr/>
        </p:nvCxnSpPr>
        <p:spPr bwMode="auto">
          <a:xfrm flipH="1">
            <a:off x="5855701" y="1803325"/>
            <a:ext cx="658423" cy="42215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55" name="AutoShape 45"/>
          <p:cNvCxnSpPr>
            <a:cxnSpLocks noChangeShapeType="1"/>
            <a:stCxn id="492574" idx="2"/>
            <a:endCxn id="492579" idx="7"/>
          </p:cNvCxnSpPr>
          <p:nvPr/>
        </p:nvCxnSpPr>
        <p:spPr bwMode="auto">
          <a:xfrm flipH="1">
            <a:off x="6749855" y="2225482"/>
            <a:ext cx="658421" cy="44914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sp>
        <p:nvSpPr>
          <p:cNvPr id="58" name="Rectangle 42"/>
          <p:cNvSpPr>
            <a:spLocks noChangeArrowheads="1"/>
          </p:cNvSpPr>
          <p:nvPr/>
        </p:nvSpPr>
        <p:spPr bwMode="auto">
          <a:xfrm>
            <a:off x="6179720" y="1984800"/>
            <a:ext cx="12182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700" dirty="0">
                <a:solidFill>
                  <a:srgbClr val="000000"/>
                </a:solidFill>
              </a:rPr>
              <a:t>1</a:t>
            </a:r>
            <a:endParaRPr lang="de-DE" dirty="0"/>
          </a:p>
        </p:txBody>
      </p:sp>
      <p:sp>
        <p:nvSpPr>
          <p:cNvPr id="59" name="Rectangle 42"/>
          <p:cNvSpPr>
            <a:spLocks noChangeArrowheads="1"/>
          </p:cNvSpPr>
          <p:nvPr/>
        </p:nvSpPr>
        <p:spPr bwMode="auto">
          <a:xfrm>
            <a:off x="6961567" y="2216914"/>
            <a:ext cx="12182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700" dirty="0">
                <a:solidFill>
                  <a:srgbClr val="000000"/>
                </a:solidFill>
              </a:rPr>
              <a:t>1</a:t>
            </a:r>
            <a:endParaRPr lang="de-DE" dirty="0"/>
          </a:p>
        </p:txBody>
      </p:sp>
      <p:sp>
        <p:nvSpPr>
          <p:cNvPr id="11" name="TextBox 10"/>
          <p:cNvSpPr txBox="1"/>
          <p:nvPr/>
        </p:nvSpPr>
        <p:spPr>
          <a:xfrm>
            <a:off x="931228" y="3355975"/>
            <a:ext cx="71016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Anmerkung</a:t>
            </a:r>
            <a:r>
              <a:rPr lang="en-US" dirty="0" smtClean="0"/>
              <a:t>: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handelt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r>
              <a:rPr lang="en-US" dirty="0" smtClean="0"/>
              <a:t> um den </a:t>
            </a:r>
            <a:r>
              <a:rPr lang="en-US" dirty="0" err="1" smtClean="0"/>
              <a:t>Restflussgraph</a:t>
            </a:r>
            <a:r>
              <a:rPr lang="en-US" dirty="0" smtClean="0"/>
              <a:t> </a:t>
            </a:r>
            <a:r>
              <a:rPr lang="en-US" dirty="0" err="1" smtClean="0">
                <a:latin typeface="Arial"/>
              </a:rPr>
              <a:t>G</a:t>
            </a:r>
            <a:r>
              <a:rPr lang="en-US" baseline="-25000" dirty="0" err="1" smtClean="0">
                <a:latin typeface="Arial"/>
              </a:rPr>
              <a:t>f</a:t>
            </a:r>
            <a:r>
              <a:rPr lang="en-US" dirty="0" smtClean="0"/>
              <a:t> .</a:t>
            </a:r>
          </a:p>
          <a:p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Orinalgraph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Kante</a:t>
            </a:r>
            <a:r>
              <a:rPr lang="en-US" dirty="0" smtClean="0"/>
              <a:t> von </a:t>
            </a:r>
            <a:r>
              <a:rPr lang="en-US" dirty="0" smtClean="0">
                <a:latin typeface="Arial"/>
              </a:rPr>
              <a:t>v</a:t>
            </a:r>
            <a:r>
              <a:rPr lang="en-US" baseline="-25000" dirty="0" smtClean="0">
                <a:latin typeface="Arial"/>
              </a:rPr>
              <a:t>1</a:t>
            </a:r>
            <a:r>
              <a:rPr lang="en-US" dirty="0" smtClean="0"/>
              <a:t> </a:t>
            </a:r>
            <a:r>
              <a:rPr lang="en-US" dirty="0" err="1" smtClean="0"/>
              <a:t>nach</a:t>
            </a:r>
            <a:r>
              <a:rPr lang="en-US" dirty="0" smtClean="0"/>
              <a:t> </a:t>
            </a:r>
            <a:r>
              <a:rPr lang="en-US" dirty="0" smtClean="0">
                <a:latin typeface="Arial"/>
              </a:rPr>
              <a:t>v</a:t>
            </a:r>
            <a:r>
              <a:rPr lang="en-US" baseline="-25000" dirty="0" smtClean="0">
                <a:latin typeface="Arial"/>
              </a:rPr>
              <a:t>2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Kapazität</a:t>
            </a:r>
            <a:r>
              <a:rPr lang="en-US" dirty="0" smtClean="0"/>
              <a:t> </a:t>
            </a:r>
            <a:r>
              <a:rPr lang="en-US" dirty="0" smtClean="0">
                <a:latin typeface="Arial"/>
              </a:rPr>
              <a:t>c</a:t>
            </a:r>
            <a:r>
              <a:rPr lang="en-US" baseline="-25000" dirty="0" smtClean="0">
                <a:latin typeface="Arial"/>
              </a:rPr>
              <a:t>v</a:t>
            </a:r>
            <a:r>
              <a:rPr lang="en-US" baseline="-50000" dirty="0" smtClean="0">
                <a:latin typeface="Arial"/>
              </a:rPr>
              <a:t>1</a:t>
            </a:r>
            <a:r>
              <a:rPr lang="en-US" baseline="-25000" dirty="0" smtClean="0">
                <a:latin typeface="Arial"/>
              </a:rPr>
              <a:t>,v</a:t>
            </a:r>
            <a:r>
              <a:rPr lang="en-US" baseline="-50000" dirty="0" smtClean="0">
                <a:latin typeface="Arial"/>
              </a:rPr>
              <a:t>2</a:t>
            </a:r>
            <a:r>
              <a:rPr lang="en-US" dirty="0" smtClean="0"/>
              <a:t> = 1.</a:t>
            </a:r>
          </a:p>
          <a:p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Restflussgraph</a:t>
            </a:r>
            <a:r>
              <a:rPr lang="en-US" dirty="0" smtClean="0"/>
              <a:t> </a:t>
            </a:r>
            <a:r>
              <a:rPr lang="en-US" dirty="0" err="1" smtClean="0"/>
              <a:t>kann</a:t>
            </a:r>
            <a:r>
              <a:rPr lang="en-US" dirty="0" smtClean="0"/>
              <a:t> die </a:t>
            </a:r>
            <a:r>
              <a:rPr lang="en-US" dirty="0" err="1" smtClean="0"/>
              <a:t>Richtung</a:t>
            </a:r>
            <a:r>
              <a:rPr lang="en-US" dirty="0" smtClean="0"/>
              <a:t> der </a:t>
            </a:r>
            <a:r>
              <a:rPr lang="en-US" dirty="0" err="1" smtClean="0"/>
              <a:t>Kante</a:t>
            </a:r>
            <a:r>
              <a:rPr lang="en-US" dirty="0" smtClean="0"/>
              <a:t> </a:t>
            </a:r>
            <a:r>
              <a:rPr lang="en-US" dirty="0" err="1" smtClean="0"/>
              <a:t>jetzt</a:t>
            </a:r>
            <a:r>
              <a:rPr lang="en-US" dirty="0" smtClean="0"/>
              <a:t> </a:t>
            </a:r>
            <a:r>
              <a:rPr lang="en-US" dirty="0" err="1" smtClean="0"/>
              <a:t>alternieren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Der </a:t>
            </a:r>
            <a:r>
              <a:rPr lang="en-US" dirty="0" err="1" smtClean="0"/>
              <a:t>Anfangsgraph</a:t>
            </a:r>
            <a:r>
              <a:rPr lang="en-US" smtClean="0"/>
              <a:t> G sieht</a:t>
            </a:r>
            <a:r>
              <a:rPr lang="en-US" dirty="0" smtClean="0"/>
              <a:t> so </a:t>
            </a:r>
            <a:r>
              <a:rPr lang="en-US" dirty="0" err="1" smtClean="0"/>
              <a:t>aus</a:t>
            </a:r>
            <a:r>
              <a:rPr lang="en-US" dirty="0" smtClean="0"/>
              <a:t>:</a:t>
            </a:r>
          </a:p>
        </p:txBody>
      </p:sp>
      <p:sp>
        <p:nvSpPr>
          <p:cNvPr id="64" name="Oval 9"/>
          <p:cNvSpPr>
            <a:spLocks noChangeArrowheads="1"/>
          </p:cNvSpPr>
          <p:nvPr/>
        </p:nvSpPr>
        <p:spPr bwMode="auto">
          <a:xfrm>
            <a:off x="4942033" y="5420100"/>
            <a:ext cx="346075" cy="346075"/>
          </a:xfrm>
          <a:prstGeom prst="ellipse">
            <a:avLst/>
          </a:prstGeom>
          <a:solidFill>
            <a:srgbClr val="CCE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Oval 10"/>
          <p:cNvSpPr>
            <a:spLocks noChangeArrowheads="1"/>
          </p:cNvSpPr>
          <p:nvPr/>
        </p:nvSpPr>
        <p:spPr bwMode="auto">
          <a:xfrm>
            <a:off x="3043383" y="5420100"/>
            <a:ext cx="346075" cy="346075"/>
          </a:xfrm>
          <a:prstGeom prst="ellipse">
            <a:avLst/>
          </a:prstGeom>
          <a:solidFill>
            <a:srgbClr val="CCE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Rectangle 11"/>
          <p:cNvSpPr>
            <a:spLocks noChangeArrowheads="1"/>
          </p:cNvSpPr>
          <p:nvPr/>
        </p:nvSpPr>
        <p:spPr bwMode="auto">
          <a:xfrm>
            <a:off x="3103709" y="5399461"/>
            <a:ext cx="18915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700">
                <a:solidFill>
                  <a:srgbClr val="000000"/>
                </a:solidFill>
              </a:rPr>
              <a:t>v</a:t>
            </a:r>
            <a:r>
              <a:rPr lang="de-DE" sz="1700" baseline="-25000">
                <a:solidFill>
                  <a:srgbClr val="000000"/>
                </a:solidFill>
              </a:rPr>
              <a:t>0</a:t>
            </a:r>
            <a:endParaRPr lang="de-DE" baseline="-25000"/>
          </a:p>
        </p:txBody>
      </p:sp>
      <p:sp>
        <p:nvSpPr>
          <p:cNvPr id="67" name="Oval 12"/>
          <p:cNvSpPr>
            <a:spLocks noChangeArrowheads="1"/>
          </p:cNvSpPr>
          <p:nvPr/>
        </p:nvSpPr>
        <p:spPr bwMode="auto">
          <a:xfrm>
            <a:off x="3999059" y="4875588"/>
            <a:ext cx="333375" cy="346075"/>
          </a:xfrm>
          <a:prstGeom prst="ellipse">
            <a:avLst/>
          </a:prstGeom>
          <a:solidFill>
            <a:srgbClr val="CCE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Rectangle 13"/>
          <p:cNvSpPr>
            <a:spLocks noChangeArrowheads="1"/>
          </p:cNvSpPr>
          <p:nvPr/>
        </p:nvSpPr>
        <p:spPr bwMode="auto">
          <a:xfrm>
            <a:off x="4046684" y="4881936"/>
            <a:ext cx="18915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700">
                <a:solidFill>
                  <a:srgbClr val="000000"/>
                </a:solidFill>
              </a:rPr>
              <a:t>v</a:t>
            </a:r>
            <a:r>
              <a:rPr lang="de-DE" sz="1700" baseline="-25000">
                <a:solidFill>
                  <a:srgbClr val="000000"/>
                </a:solidFill>
              </a:rPr>
              <a:t>1</a:t>
            </a:r>
            <a:endParaRPr lang="de-DE" baseline="-25000"/>
          </a:p>
        </p:txBody>
      </p:sp>
      <p:sp>
        <p:nvSpPr>
          <p:cNvPr id="69" name="Oval 14"/>
          <p:cNvSpPr>
            <a:spLocks noChangeArrowheads="1"/>
          </p:cNvSpPr>
          <p:nvPr/>
        </p:nvSpPr>
        <p:spPr bwMode="auto">
          <a:xfrm>
            <a:off x="3999059" y="5991600"/>
            <a:ext cx="333375" cy="346075"/>
          </a:xfrm>
          <a:prstGeom prst="ellipse">
            <a:avLst/>
          </a:prstGeom>
          <a:solidFill>
            <a:srgbClr val="CCE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Rectangle 15"/>
          <p:cNvSpPr>
            <a:spLocks noChangeArrowheads="1"/>
          </p:cNvSpPr>
          <p:nvPr/>
        </p:nvSpPr>
        <p:spPr bwMode="auto">
          <a:xfrm>
            <a:off x="5002359" y="5399461"/>
            <a:ext cx="18915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700">
                <a:solidFill>
                  <a:srgbClr val="000000"/>
                </a:solidFill>
              </a:rPr>
              <a:t>v</a:t>
            </a:r>
            <a:r>
              <a:rPr lang="de-DE" sz="1700" baseline="-25000">
                <a:solidFill>
                  <a:srgbClr val="000000"/>
                </a:solidFill>
              </a:rPr>
              <a:t>3</a:t>
            </a:r>
            <a:endParaRPr lang="de-DE" baseline="-25000"/>
          </a:p>
        </p:txBody>
      </p:sp>
      <p:sp>
        <p:nvSpPr>
          <p:cNvPr id="71" name="Rectangle 16"/>
          <p:cNvSpPr>
            <a:spLocks noChangeArrowheads="1"/>
          </p:cNvSpPr>
          <p:nvPr/>
        </p:nvSpPr>
        <p:spPr bwMode="auto">
          <a:xfrm>
            <a:off x="4046684" y="5983661"/>
            <a:ext cx="18915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700">
                <a:solidFill>
                  <a:srgbClr val="000000"/>
                </a:solidFill>
              </a:rPr>
              <a:t>v</a:t>
            </a:r>
            <a:r>
              <a:rPr lang="de-DE" sz="1700" baseline="-25000">
                <a:solidFill>
                  <a:srgbClr val="000000"/>
                </a:solidFill>
              </a:rPr>
              <a:t>2</a:t>
            </a:r>
            <a:endParaRPr lang="de-DE" baseline="-25000"/>
          </a:p>
        </p:txBody>
      </p:sp>
      <p:sp>
        <p:nvSpPr>
          <p:cNvPr id="72" name="Rectangle 17"/>
          <p:cNvSpPr>
            <a:spLocks noChangeArrowheads="1"/>
          </p:cNvSpPr>
          <p:nvPr/>
        </p:nvSpPr>
        <p:spPr bwMode="auto">
          <a:xfrm>
            <a:off x="3411065" y="5012741"/>
            <a:ext cx="304571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700" dirty="0" smtClean="0">
                <a:solidFill>
                  <a:srgbClr val="000000"/>
                </a:solidFill>
              </a:rPr>
              <a:t>0/n</a:t>
            </a:r>
            <a:endParaRPr lang="de-DE" dirty="0"/>
          </a:p>
        </p:txBody>
      </p:sp>
      <p:sp>
        <p:nvSpPr>
          <p:cNvPr id="73" name="Rectangle 18"/>
          <p:cNvSpPr>
            <a:spLocks noChangeArrowheads="1"/>
          </p:cNvSpPr>
          <p:nvPr/>
        </p:nvSpPr>
        <p:spPr bwMode="auto">
          <a:xfrm>
            <a:off x="3389458" y="5860795"/>
            <a:ext cx="304571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700" dirty="0" smtClean="0">
                <a:solidFill>
                  <a:srgbClr val="000000"/>
                </a:solidFill>
              </a:rPr>
              <a:t>0/n</a:t>
            </a:r>
            <a:endParaRPr lang="de-DE" dirty="0"/>
          </a:p>
        </p:txBody>
      </p:sp>
      <p:sp>
        <p:nvSpPr>
          <p:cNvPr id="74" name="Rectangle 19"/>
          <p:cNvSpPr>
            <a:spLocks noChangeArrowheads="1"/>
          </p:cNvSpPr>
          <p:nvPr/>
        </p:nvSpPr>
        <p:spPr bwMode="auto">
          <a:xfrm>
            <a:off x="4673745" y="5858248"/>
            <a:ext cx="304571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700" dirty="0" smtClean="0">
                <a:solidFill>
                  <a:srgbClr val="000000"/>
                </a:solidFill>
              </a:rPr>
              <a:t>0/n</a:t>
            </a:r>
            <a:endParaRPr lang="de-DE" dirty="0"/>
          </a:p>
        </p:txBody>
      </p:sp>
      <p:sp>
        <p:nvSpPr>
          <p:cNvPr id="75" name="Rectangle 20"/>
          <p:cNvSpPr>
            <a:spLocks noChangeArrowheads="1"/>
          </p:cNvSpPr>
          <p:nvPr/>
        </p:nvSpPr>
        <p:spPr bwMode="auto">
          <a:xfrm>
            <a:off x="4643583" y="5040686"/>
            <a:ext cx="304571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700" dirty="0" smtClean="0">
                <a:solidFill>
                  <a:srgbClr val="000000"/>
                </a:solidFill>
              </a:rPr>
              <a:t>0/n</a:t>
            </a:r>
            <a:endParaRPr lang="de-DE" dirty="0"/>
          </a:p>
        </p:txBody>
      </p:sp>
      <p:sp>
        <p:nvSpPr>
          <p:cNvPr id="76" name="Rectangle 21"/>
          <p:cNvSpPr>
            <a:spLocks noChangeArrowheads="1"/>
          </p:cNvSpPr>
          <p:nvPr/>
        </p:nvSpPr>
        <p:spPr bwMode="auto">
          <a:xfrm>
            <a:off x="3861174" y="5462332"/>
            <a:ext cx="304571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700" dirty="0" smtClean="0">
                <a:solidFill>
                  <a:srgbClr val="000000"/>
                </a:solidFill>
              </a:rPr>
              <a:t>0/1</a:t>
            </a:r>
            <a:endParaRPr lang="de-DE" dirty="0"/>
          </a:p>
        </p:txBody>
      </p:sp>
      <p:cxnSp>
        <p:nvCxnSpPr>
          <p:cNvPr id="77" name="AutoShape 22"/>
          <p:cNvCxnSpPr>
            <a:cxnSpLocks noChangeShapeType="1"/>
            <a:stCxn id="65" idx="5"/>
            <a:endCxn id="69" idx="2"/>
          </p:cNvCxnSpPr>
          <p:nvPr/>
        </p:nvCxnSpPr>
        <p:spPr bwMode="auto">
          <a:xfrm>
            <a:off x="3338657" y="5715375"/>
            <a:ext cx="660400" cy="4492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78" name="AutoShape 23"/>
          <p:cNvCxnSpPr>
            <a:cxnSpLocks noChangeShapeType="1"/>
            <a:stCxn id="67" idx="6"/>
            <a:endCxn id="64" idx="1"/>
          </p:cNvCxnSpPr>
          <p:nvPr/>
        </p:nvCxnSpPr>
        <p:spPr bwMode="auto">
          <a:xfrm>
            <a:off x="4332433" y="5048625"/>
            <a:ext cx="660400" cy="4222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79" name="AutoShape 24"/>
          <p:cNvCxnSpPr>
            <a:cxnSpLocks noChangeShapeType="1"/>
            <a:stCxn id="65" idx="7"/>
            <a:endCxn id="67" idx="2"/>
          </p:cNvCxnSpPr>
          <p:nvPr/>
        </p:nvCxnSpPr>
        <p:spPr bwMode="auto">
          <a:xfrm flipV="1">
            <a:off x="3338657" y="5048625"/>
            <a:ext cx="660400" cy="4222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80" name="AutoShape 25"/>
          <p:cNvCxnSpPr>
            <a:cxnSpLocks noChangeShapeType="1"/>
            <a:stCxn id="69" idx="6"/>
            <a:endCxn id="64" idx="3"/>
          </p:cNvCxnSpPr>
          <p:nvPr/>
        </p:nvCxnSpPr>
        <p:spPr bwMode="auto">
          <a:xfrm flipV="1">
            <a:off x="4332433" y="5715375"/>
            <a:ext cx="660400" cy="4492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81" name="AutoShape 26"/>
          <p:cNvCxnSpPr>
            <a:cxnSpLocks noChangeShapeType="1"/>
            <a:stCxn id="67" idx="4"/>
            <a:endCxn id="69" idx="0"/>
          </p:cNvCxnSpPr>
          <p:nvPr/>
        </p:nvCxnSpPr>
        <p:spPr bwMode="auto">
          <a:xfrm>
            <a:off x="4165745" y="5221663"/>
            <a:ext cx="0" cy="7699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908295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Edmonds-</a:t>
            </a:r>
            <a:r>
              <a:rPr lang="de-DE" dirty="0" err="1" smtClean="0"/>
              <a:t>Karp</a:t>
            </a:r>
            <a:r>
              <a:rPr lang="de-DE" dirty="0" smtClean="0"/>
              <a:t>-Algorithmus </a:t>
            </a:r>
            <a:endParaRPr lang="de-DE" dirty="0"/>
          </a:p>
        </p:txBody>
      </p:sp>
      <p:sp>
        <p:nvSpPr>
          <p:cNvPr id="4884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-125260" y="1486160"/>
            <a:ext cx="9411607" cy="53213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GB" sz="1800" dirty="0" smtClean="0">
                <a:latin typeface="Courier" pitchFamily="49" charset="0"/>
                <a:cs typeface="Monaco"/>
              </a:rPr>
              <a:t>void </a:t>
            </a:r>
            <a:r>
              <a:rPr lang="en-GB" sz="1800" dirty="0" err="1" smtClean="0">
                <a:latin typeface="Courier" pitchFamily="49" charset="0"/>
                <a:cs typeface="Monaco"/>
              </a:rPr>
              <a:t>maxflow</a:t>
            </a:r>
            <a:r>
              <a:rPr lang="en-GB" sz="1800" dirty="0" smtClean="0">
                <a:latin typeface="Courier" pitchFamily="49" charset="0"/>
                <a:cs typeface="Monaco"/>
              </a:rPr>
              <a:t>(</a:t>
            </a:r>
            <a:r>
              <a:rPr lang="en-GB" sz="1800" dirty="0" err="1" smtClean="0">
                <a:latin typeface="Courier" pitchFamily="49" charset="0"/>
                <a:cs typeface="Monaco"/>
              </a:rPr>
              <a:t>V,E,s,t,f</a:t>
            </a:r>
            <a:r>
              <a:rPr lang="en-GB" sz="1800" dirty="0" smtClean="0">
                <a:latin typeface="Courier" pitchFamily="49" charset="0"/>
                <a:cs typeface="Monaco"/>
              </a:rPr>
              <a:t>) {</a:t>
            </a:r>
          </a:p>
          <a:p>
            <a:pPr>
              <a:buFont typeface="+mj-lt"/>
              <a:buAutoNum type="arabicPeriod"/>
            </a:pPr>
            <a:r>
              <a:rPr lang="en-GB" sz="1800" dirty="0">
                <a:latin typeface="Courier" pitchFamily="49" charset="0"/>
                <a:cs typeface="Monaco"/>
              </a:rPr>
              <a:t> </a:t>
            </a:r>
            <a:r>
              <a:rPr lang="en-GB" sz="1800" dirty="0" smtClean="0">
                <a:latin typeface="Courier" pitchFamily="49" charset="0"/>
                <a:cs typeface="Monaco"/>
              </a:rPr>
              <a:t>     for (each edge (</a:t>
            </a:r>
            <a:r>
              <a:rPr lang="en-GB" sz="1800" dirty="0" err="1" smtClean="0">
                <a:latin typeface="Courier" pitchFamily="49" charset="0"/>
                <a:cs typeface="Monaco"/>
              </a:rPr>
              <a:t>u,v</a:t>
            </a:r>
            <a:r>
              <a:rPr lang="en-GB" sz="1800" dirty="0" smtClean="0">
                <a:latin typeface="Courier" pitchFamily="49" charset="0"/>
                <a:cs typeface="Monaco"/>
              </a:rPr>
              <a:t>) </a:t>
            </a:r>
            <a:r>
              <a:rPr lang="en-GB" sz="1800" dirty="0" smtClean="0">
                <a:latin typeface="Courier" pitchFamily="49" charset="0"/>
                <a:cs typeface="Monaco"/>
                <a:sym typeface="Symbol" charset="2"/>
              </a:rPr>
              <a:t></a:t>
            </a:r>
            <a:r>
              <a:rPr lang="en-GB" sz="1800" dirty="0" smtClean="0">
                <a:latin typeface="Courier" pitchFamily="49" charset="0"/>
                <a:cs typeface="Monaco"/>
              </a:rPr>
              <a:t> E)</a:t>
            </a:r>
          </a:p>
          <a:p>
            <a:pPr>
              <a:buFont typeface="+mj-lt"/>
              <a:buAutoNum type="arabicPeriod"/>
            </a:pPr>
            <a:r>
              <a:rPr lang="en-GB" sz="1800" dirty="0" smtClean="0">
                <a:latin typeface="Courier" pitchFamily="49" charset="0"/>
                <a:cs typeface="Monaco"/>
              </a:rPr>
              <a:t>         f[</a:t>
            </a:r>
            <a:r>
              <a:rPr lang="en-GB" sz="1800" dirty="0" err="1" smtClean="0">
                <a:latin typeface="Courier" pitchFamily="49" charset="0"/>
                <a:cs typeface="Monaco"/>
              </a:rPr>
              <a:t>u,v</a:t>
            </a:r>
            <a:r>
              <a:rPr lang="en-GB" sz="1800" dirty="0" smtClean="0">
                <a:latin typeface="Courier" pitchFamily="49" charset="0"/>
                <a:cs typeface="Monaco"/>
              </a:rPr>
              <a:t>]</a:t>
            </a:r>
            <a:r>
              <a:rPr lang="de-DE" sz="1800" dirty="0" smtClean="0">
                <a:latin typeface="Courier" pitchFamily="49" charset="0"/>
                <a:cs typeface="Monaco"/>
              </a:rPr>
              <a:t>=</a:t>
            </a:r>
            <a:r>
              <a:rPr lang="en-GB" sz="1800" dirty="0" smtClean="0">
                <a:latin typeface="Courier" pitchFamily="49" charset="0"/>
                <a:cs typeface="Monaco"/>
              </a:rPr>
              <a:t> f[</a:t>
            </a:r>
            <a:r>
              <a:rPr lang="en-GB" sz="1800" dirty="0" err="1" smtClean="0">
                <a:latin typeface="Courier" pitchFamily="49" charset="0"/>
                <a:cs typeface="Monaco"/>
              </a:rPr>
              <a:t>v,u</a:t>
            </a:r>
            <a:r>
              <a:rPr lang="en-GB" sz="1800" dirty="0" smtClean="0">
                <a:latin typeface="Courier" pitchFamily="49" charset="0"/>
                <a:cs typeface="Monaco"/>
              </a:rPr>
              <a:t>] = 0   // initialization</a:t>
            </a:r>
          </a:p>
          <a:p>
            <a:pPr>
              <a:buFont typeface="+mj-lt"/>
              <a:buAutoNum type="arabicPeriod"/>
            </a:pPr>
            <a:endParaRPr lang="en-GB" sz="1800" dirty="0" smtClean="0">
              <a:latin typeface="Courier" pitchFamily="49" charset="0"/>
              <a:cs typeface="Monaco"/>
            </a:endParaRPr>
          </a:p>
          <a:p>
            <a:pPr>
              <a:buFont typeface="+mj-lt"/>
              <a:buAutoNum type="arabicPeriod"/>
            </a:pPr>
            <a:r>
              <a:rPr lang="en-GB" sz="1800" dirty="0" smtClean="0">
                <a:latin typeface="Courier" pitchFamily="49" charset="0"/>
                <a:cs typeface="Monaco"/>
              </a:rPr>
              <a:t>      // while there are augmenting paths from </a:t>
            </a:r>
          </a:p>
          <a:p>
            <a:pPr>
              <a:buFont typeface="+mj-lt"/>
              <a:buAutoNum type="arabicPeriod"/>
            </a:pPr>
            <a:r>
              <a:rPr lang="en-GB" sz="1800" dirty="0">
                <a:latin typeface="Courier" pitchFamily="49" charset="0"/>
                <a:cs typeface="Monaco"/>
              </a:rPr>
              <a:t> </a:t>
            </a:r>
            <a:r>
              <a:rPr lang="en-GB" sz="1800" dirty="0" smtClean="0">
                <a:latin typeface="Courier" pitchFamily="49" charset="0"/>
                <a:cs typeface="Monaco"/>
              </a:rPr>
              <a:t>     // </a:t>
            </a:r>
            <a:r>
              <a:rPr lang="en-GB" sz="1800" dirty="0">
                <a:latin typeface="Courier" pitchFamily="49" charset="0"/>
                <a:cs typeface="Monaco"/>
              </a:rPr>
              <a:t>source to </a:t>
            </a:r>
            <a:r>
              <a:rPr lang="en-GB" sz="1800" dirty="0" smtClean="0">
                <a:latin typeface="Courier" pitchFamily="49" charset="0"/>
                <a:cs typeface="Monaco"/>
              </a:rPr>
              <a:t>sink in the residual graph </a:t>
            </a:r>
            <a:r>
              <a:rPr lang="en-GB" sz="1800" dirty="0" err="1" smtClean="0">
                <a:latin typeface="Courier" pitchFamily="49" charset="0"/>
                <a:cs typeface="Monaco"/>
              </a:rPr>
              <a:t>Gf</a:t>
            </a:r>
            <a:endParaRPr lang="en-GB" sz="1800" dirty="0" smtClean="0">
              <a:latin typeface="Courier" pitchFamily="49" charset="0"/>
              <a:cs typeface="Monaco"/>
            </a:endParaRPr>
          </a:p>
          <a:p>
            <a:pPr>
              <a:buFont typeface="+mj-lt"/>
              <a:buAutoNum type="arabicPeriod"/>
            </a:pPr>
            <a:r>
              <a:rPr lang="en-GB" sz="1800" dirty="0" smtClean="0">
                <a:latin typeface="Courier" pitchFamily="49" charset="0"/>
                <a:cs typeface="Monaco"/>
              </a:rPr>
              <a:t>      while (</a:t>
            </a:r>
            <a:r>
              <a:rPr lang="en-GB" sz="1800" dirty="0" err="1" smtClean="0">
                <a:latin typeface="Courier" pitchFamily="49" charset="0"/>
                <a:cs typeface="Monaco"/>
                <a:sym typeface="Symbol" charset="2"/>
              </a:rPr>
              <a:t>find</a:t>
            </a:r>
            <a:r>
              <a:rPr lang="en-GB" sz="1800" dirty="0" err="1" smtClean="0">
                <a:latin typeface="Courier" pitchFamily="49" charset="0"/>
                <a:cs typeface="Monaco"/>
              </a:rPr>
              <a:t>path</a:t>
            </a:r>
            <a:r>
              <a:rPr lang="en-GB" sz="1800" dirty="0" smtClean="0">
                <a:latin typeface="Courier" pitchFamily="49" charset="0"/>
                <a:cs typeface="Monaco"/>
              </a:rPr>
              <a:t> p from s to t in </a:t>
            </a:r>
            <a:r>
              <a:rPr lang="en-GB" sz="1800" dirty="0" err="1" smtClean="0">
                <a:latin typeface="Courier" pitchFamily="49" charset="0"/>
                <a:cs typeface="Monaco"/>
              </a:rPr>
              <a:t>Gf</a:t>
            </a:r>
            <a:r>
              <a:rPr lang="en-GB" sz="1800" dirty="0" smtClean="0">
                <a:latin typeface="Courier" pitchFamily="49" charset="0"/>
                <a:cs typeface="Monaco"/>
              </a:rPr>
              <a:t>) {</a:t>
            </a:r>
          </a:p>
          <a:p>
            <a:pPr>
              <a:buFont typeface="+mj-lt"/>
              <a:buAutoNum type="arabicPeriod"/>
            </a:pPr>
            <a:r>
              <a:rPr lang="en-GB" sz="1800" dirty="0" smtClean="0">
                <a:latin typeface="Courier" pitchFamily="49" charset="0"/>
                <a:cs typeface="Monaco"/>
              </a:rPr>
              <a:t>            </a:t>
            </a:r>
            <a:r>
              <a:rPr lang="en-GB" sz="1800" dirty="0" err="1" smtClean="0">
                <a:latin typeface="Courier" pitchFamily="49" charset="0"/>
                <a:cs typeface="Monaco"/>
              </a:rPr>
              <a:t>cf</a:t>
            </a:r>
            <a:r>
              <a:rPr lang="en-GB" sz="1800" dirty="0" smtClean="0">
                <a:latin typeface="Courier" pitchFamily="49" charset="0"/>
                <a:cs typeface="Monaco"/>
              </a:rPr>
              <a:t>(p)= min{</a:t>
            </a:r>
            <a:r>
              <a:rPr lang="en-GB" sz="1800" dirty="0" err="1" smtClean="0">
                <a:latin typeface="Courier" pitchFamily="49" charset="0"/>
                <a:cs typeface="Monaco"/>
              </a:rPr>
              <a:t>cf</a:t>
            </a:r>
            <a:r>
              <a:rPr lang="en-GB" sz="1800" dirty="0" smtClean="0">
                <a:latin typeface="Courier" pitchFamily="49" charset="0"/>
                <a:cs typeface="Monaco"/>
              </a:rPr>
              <a:t>(</a:t>
            </a:r>
            <a:r>
              <a:rPr lang="en-GB" sz="1800" dirty="0" err="1" smtClean="0">
                <a:latin typeface="Courier" pitchFamily="49" charset="0"/>
                <a:cs typeface="Monaco"/>
              </a:rPr>
              <a:t>u,v</a:t>
            </a:r>
            <a:r>
              <a:rPr lang="en-GB" sz="1800" dirty="0" smtClean="0">
                <a:latin typeface="Courier" pitchFamily="49" charset="0"/>
                <a:cs typeface="Monaco"/>
              </a:rPr>
              <a:t>): (</a:t>
            </a:r>
            <a:r>
              <a:rPr lang="en-GB" sz="1800" dirty="0" err="1" smtClean="0">
                <a:latin typeface="Courier" pitchFamily="49" charset="0"/>
                <a:cs typeface="Monaco"/>
              </a:rPr>
              <a:t>u,v</a:t>
            </a:r>
            <a:r>
              <a:rPr lang="en-GB" sz="1800" dirty="0" smtClean="0">
                <a:latin typeface="Courier" pitchFamily="49" charset="0"/>
                <a:cs typeface="Monaco"/>
              </a:rPr>
              <a:t>) in p} // residual</a:t>
            </a:r>
          </a:p>
          <a:p>
            <a:pPr>
              <a:buFont typeface="+mj-lt"/>
              <a:buAutoNum type="arabicPeriod"/>
            </a:pPr>
            <a:r>
              <a:rPr lang="en-GB" sz="1800" dirty="0" smtClean="0">
                <a:latin typeface="Courier" pitchFamily="49" charset="0"/>
                <a:cs typeface="Monaco"/>
              </a:rPr>
              <a:t>            for </a:t>
            </a:r>
            <a:r>
              <a:rPr lang="de-DE" sz="1800" dirty="0" smtClean="0">
                <a:latin typeface="Courier" pitchFamily="49" charset="0"/>
                <a:cs typeface="Monaco"/>
              </a:rPr>
              <a:t>(</a:t>
            </a:r>
            <a:r>
              <a:rPr lang="en-GB" sz="1800" dirty="0" smtClean="0">
                <a:latin typeface="Courier" pitchFamily="49" charset="0"/>
                <a:cs typeface="Monaco"/>
              </a:rPr>
              <a:t>each edge (</a:t>
            </a:r>
            <a:r>
              <a:rPr lang="en-GB" sz="1800" dirty="0" err="1" smtClean="0">
                <a:latin typeface="Courier" pitchFamily="49" charset="0"/>
                <a:cs typeface="Monaco"/>
              </a:rPr>
              <a:t>u,v</a:t>
            </a:r>
            <a:r>
              <a:rPr lang="en-GB" sz="1800" dirty="0" smtClean="0">
                <a:latin typeface="Courier" pitchFamily="49" charset="0"/>
                <a:cs typeface="Monaco"/>
              </a:rPr>
              <a:t>) in p) {</a:t>
            </a:r>
          </a:p>
          <a:p>
            <a:pPr>
              <a:buFont typeface="+mj-lt"/>
              <a:buAutoNum type="arabicPeriod"/>
            </a:pPr>
            <a:r>
              <a:rPr lang="en-GB" sz="1800" dirty="0" smtClean="0">
                <a:latin typeface="Courier" pitchFamily="49" charset="0"/>
                <a:cs typeface="Monaco"/>
              </a:rPr>
              <a:t>               f[</a:t>
            </a:r>
            <a:r>
              <a:rPr lang="en-GB" sz="1800" dirty="0" err="1" smtClean="0">
                <a:latin typeface="Courier" pitchFamily="49" charset="0"/>
                <a:cs typeface="Monaco"/>
              </a:rPr>
              <a:t>u,v</a:t>
            </a:r>
            <a:r>
              <a:rPr lang="en-GB" sz="1800" dirty="0" smtClean="0">
                <a:latin typeface="Courier" pitchFamily="49" charset="0"/>
                <a:cs typeface="Monaco"/>
              </a:rPr>
              <a:t>]= f[</a:t>
            </a:r>
            <a:r>
              <a:rPr lang="en-GB" sz="1800" dirty="0" err="1" smtClean="0">
                <a:latin typeface="Courier" pitchFamily="49" charset="0"/>
                <a:cs typeface="Monaco"/>
              </a:rPr>
              <a:t>u,v</a:t>
            </a:r>
            <a:r>
              <a:rPr lang="en-GB" sz="1800" dirty="0" smtClean="0">
                <a:latin typeface="Courier" pitchFamily="49" charset="0"/>
                <a:cs typeface="Monaco"/>
              </a:rPr>
              <a:t>] + </a:t>
            </a:r>
            <a:r>
              <a:rPr lang="en-GB" sz="1800" dirty="0" err="1" smtClean="0">
                <a:latin typeface="Courier" pitchFamily="49" charset="0"/>
                <a:cs typeface="Monaco"/>
              </a:rPr>
              <a:t>cf</a:t>
            </a:r>
            <a:r>
              <a:rPr lang="en-GB" sz="1800" dirty="0" smtClean="0">
                <a:latin typeface="Courier" pitchFamily="49" charset="0"/>
                <a:cs typeface="Monaco"/>
              </a:rPr>
              <a:t>(p) // increase flow</a:t>
            </a:r>
          </a:p>
          <a:p>
            <a:pPr>
              <a:buFont typeface="+mj-lt"/>
              <a:buAutoNum type="arabicPeriod"/>
            </a:pPr>
            <a:r>
              <a:rPr lang="de-DE" sz="1800" dirty="0" smtClean="0">
                <a:latin typeface="Courier" pitchFamily="49" charset="0"/>
                <a:cs typeface="Monaco"/>
              </a:rPr>
              <a:t>               </a:t>
            </a:r>
            <a:r>
              <a:rPr lang="de-DE" sz="1800" dirty="0" err="1" smtClean="0">
                <a:latin typeface="Courier" pitchFamily="49" charset="0"/>
                <a:cs typeface="Monaco"/>
              </a:rPr>
              <a:t>f[v,u</a:t>
            </a:r>
            <a:r>
              <a:rPr lang="de-DE" sz="1800" dirty="0" smtClean="0">
                <a:latin typeface="Courier" pitchFamily="49" charset="0"/>
                <a:cs typeface="Monaco"/>
              </a:rPr>
              <a:t>]= </a:t>
            </a:r>
            <a:r>
              <a:rPr lang="de-DE" sz="1800" dirty="0" err="1" smtClean="0">
                <a:latin typeface="Courier" pitchFamily="49" charset="0"/>
                <a:cs typeface="Monaco"/>
              </a:rPr>
              <a:t>-f[u,v</a:t>
            </a:r>
            <a:r>
              <a:rPr lang="de-DE" sz="1800" dirty="0" smtClean="0">
                <a:latin typeface="Courier" pitchFamily="49" charset="0"/>
                <a:cs typeface="Monaco"/>
              </a:rPr>
              <a:t>]</a:t>
            </a:r>
          </a:p>
          <a:p>
            <a:pPr>
              <a:buFont typeface="+mj-lt"/>
              <a:buAutoNum type="arabicPeriod"/>
            </a:pPr>
            <a:r>
              <a:rPr lang="de-DE" sz="1800" dirty="0" smtClean="0">
                <a:latin typeface="Courier" pitchFamily="49" charset="0"/>
                <a:cs typeface="Monaco"/>
              </a:rPr>
              <a:t>            }</a:t>
            </a:r>
          </a:p>
          <a:p>
            <a:pPr>
              <a:buFont typeface="+mj-lt"/>
              <a:buAutoNum type="arabicPeriod"/>
            </a:pPr>
            <a:r>
              <a:rPr lang="de-DE" sz="1800" dirty="0" smtClean="0">
                <a:latin typeface="Courier" pitchFamily="49" charset="0"/>
                <a:cs typeface="Monaco"/>
              </a:rPr>
              <a:t>       }</a:t>
            </a:r>
          </a:p>
          <a:p>
            <a:pPr>
              <a:buFont typeface="+mj-lt"/>
              <a:buAutoNum type="arabicPeriod"/>
            </a:pPr>
            <a:r>
              <a:rPr lang="de-DE" sz="1800" dirty="0" smtClean="0">
                <a:latin typeface="Courier" pitchFamily="49" charset="0"/>
                <a:cs typeface="Monaco"/>
              </a:rPr>
              <a:t>   }	</a:t>
            </a:r>
            <a:r>
              <a:rPr lang="de-DE" sz="1800" dirty="0" smtClean="0">
                <a:latin typeface="Monaco"/>
                <a:cs typeface="Monaco"/>
              </a:rPr>
              <a:t>	</a:t>
            </a:r>
            <a:endParaRPr lang="de-DE" sz="1800" dirty="0">
              <a:latin typeface="Monaco"/>
              <a:cs typeface="Monac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64383" y="3407079"/>
            <a:ext cx="29418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b="1" dirty="0">
                <a:latin typeface="Courier" pitchFamily="49" charset="0"/>
                <a:cs typeface="Monaco"/>
              </a:rPr>
              <a:t>with fewest edges</a:t>
            </a:r>
            <a:r>
              <a:rPr lang="en-GB" dirty="0">
                <a:latin typeface="Courier" pitchFamily="49" charset="0"/>
                <a:cs typeface="Monaco"/>
              </a:rPr>
              <a:t>) </a:t>
            </a:r>
            <a:r>
              <a:rPr lang="en-GB" dirty="0" smtClean="0">
                <a:latin typeface="Courier" pitchFamily="49" charset="0"/>
                <a:cs typeface="Monaco"/>
              </a:rPr>
              <a:t>{</a:t>
            </a:r>
            <a:endParaRPr lang="en-GB" dirty="0">
              <a:latin typeface="Courier" pitchFamily="49" charset="0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80908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Komplexität</a:t>
            </a:r>
            <a:endParaRPr lang="de-DE"/>
          </a:p>
        </p:txBody>
      </p:sp>
      <p:sp>
        <p:nvSpPr>
          <p:cNvPr id="4966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Satz: Die Anzahl der Flussvergrößerungen im Edmonds-</a:t>
            </a:r>
            <a:r>
              <a:rPr lang="de-DE" dirty="0" err="1" smtClean="0"/>
              <a:t>Karp</a:t>
            </a:r>
            <a:r>
              <a:rPr lang="de-DE" dirty="0" smtClean="0"/>
              <a:t>-Algorithmus ist O(|V||E|)</a:t>
            </a:r>
          </a:p>
          <a:p>
            <a:pPr lvl="1"/>
            <a:r>
              <a:rPr lang="de-DE" dirty="0" smtClean="0"/>
              <a:t>Die Länge des Flussvergrößerungspfades wächst monoton.</a:t>
            </a:r>
          </a:p>
          <a:p>
            <a:pPr lvl="1"/>
            <a:r>
              <a:rPr lang="de-DE" dirty="0" smtClean="0"/>
              <a:t>Eine Kante des Flussvergrößerungspfades, deren Kapazität die des Flussvergrößerungspfades bestimmt, heißt Engpasskante (</a:t>
            </a:r>
            <a:r>
              <a:rPr lang="de-DE" dirty="0" err="1" smtClean="0"/>
              <a:t>critical</a:t>
            </a:r>
            <a:r>
              <a:rPr lang="de-DE" dirty="0" smtClean="0"/>
              <a:t> </a:t>
            </a:r>
            <a:r>
              <a:rPr lang="de-DE" dirty="0" err="1" smtClean="0"/>
              <a:t>edge</a:t>
            </a:r>
            <a:r>
              <a:rPr lang="de-DE" dirty="0" smtClean="0"/>
              <a:t>).</a:t>
            </a:r>
          </a:p>
          <a:p>
            <a:pPr lvl="1"/>
            <a:r>
              <a:rPr lang="de-DE" b="1" dirty="0" smtClean="0"/>
              <a:t>Eine Kante kann höchstens O(|V|) mal Engpasskante werden.</a:t>
            </a:r>
          </a:p>
          <a:p>
            <a:pPr lvl="1"/>
            <a:r>
              <a:rPr lang="de-DE" dirty="0" smtClean="0"/>
              <a:t>Bei insgesamt O(|E|) möglichen Engpasskanten und da jeder Flussvergrößerungspfad mindestens eine Engpasskante besitzt, sind höchstens O(|V||E|) Iterationen möglich.</a:t>
            </a:r>
          </a:p>
          <a:p>
            <a:r>
              <a:rPr lang="de-DE" dirty="0" smtClean="0"/>
              <a:t>Die Komplexität des </a:t>
            </a:r>
            <a:r>
              <a:rPr lang="de-DE" dirty="0" err="1" smtClean="0"/>
              <a:t>Ford-Fulkerson-Algorithmus</a:t>
            </a:r>
            <a:r>
              <a:rPr lang="de-DE" dirty="0" smtClean="0"/>
              <a:t> in der Variante von Edmonds und </a:t>
            </a:r>
            <a:r>
              <a:rPr lang="de-DE" dirty="0" err="1" smtClean="0"/>
              <a:t>Karp</a:t>
            </a:r>
            <a:r>
              <a:rPr lang="de-DE" dirty="0" smtClean="0"/>
              <a:t> beträgt daher O(|V||E|</a:t>
            </a:r>
            <a:r>
              <a:rPr lang="de-DE" baseline="30000" dirty="0" smtClean="0"/>
              <a:t>2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496645" name="Rectangle 5"/>
          <p:cNvSpPr>
            <a:spLocks noChangeArrowheads="1"/>
          </p:cNvSpPr>
          <p:nvPr/>
        </p:nvSpPr>
        <p:spPr bwMode="auto">
          <a:xfrm>
            <a:off x="0" y="3367832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96647" name="Rectangle 7"/>
          <p:cNvSpPr>
            <a:spLocks noChangeArrowheads="1"/>
          </p:cNvSpPr>
          <p:nvPr/>
        </p:nvSpPr>
        <p:spPr bwMode="auto">
          <a:xfrm>
            <a:off x="0" y="3367832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96649" name="Rectangle 9"/>
          <p:cNvSpPr>
            <a:spLocks noChangeArrowheads="1"/>
          </p:cNvSpPr>
          <p:nvPr/>
        </p:nvSpPr>
        <p:spPr bwMode="auto">
          <a:xfrm>
            <a:off x="0" y="3367832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96651" name="Rectangle 11"/>
          <p:cNvSpPr>
            <a:spLocks noChangeArrowheads="1"/>
          </p:cNvSpPr>
          <p:nvPr/>
        </p:nvSpPr>
        <p:spPr bwMode="auto">
          <a:xfrm>
            <a:off x="0" y="7694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96653" name="Rectangle 13"/>
          <p:cNvSpPr>
            <a:spLocks noChangeArrowheads="1"/>
          </p:cNvSpPr>
          <p:nvPr/>
        </p:nvSpPr>
        <p:spPr bwMode="auto">
          <a:xfrm>
            <a:off x="0" y="3367832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9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Minimaler Schnitt</a:t>
            </a:r>
            <a:endParaRPr lang="de-DE" dirty="0"/>
          </a:p>
        </p:txBody>
      </p:sp>
      <p:sp>
        <p:nvSpPr>
          <p:cNvPr id="4976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Jeder Fluss von der Quelle zur Senke verteilt sich auf die möglichen Kanten. </a:t>
            </a:r>
          </a:p>
          <a:p>
            <a:r>
              <a:rPr lang="de-DE" dirty="0" smtClean="0"/>
              <a:t>Schneidet man das Netzwerk in zwei Teile, so dass Quelle und Senke in verschiedenen Teilen liegen, so sind alle Kanten durchschnitten, über die sich der Fluss verteilt. </a:t>
            </a:r>
          </a:p>
          <a:p>
            <a:r>
              <a:rPr lang="de-DE" dirty="0" smtClean="0"/>
              <a:t>Die Summe der Flüsse über diese Schnittkanten muss gleich dem Gesamtfluss sein, und die Summe der Kapazitäten der Schnittkanten bildet eine Obergrenze für den Fluss.</a:t>
            </a:r>
          </a:p>
          <a:p>
            <a:r>
              <a:rPr lang="de-DE" dirty="0" smtClean="0"/>
              <a:t>Ein Schnitt S=(X,Y) in einem Flussgraphen G=(V,E) ist eine Partition von V in X und Y= V-X mit                             .</a:t>
            </a:r>
          </a:p>
        </p:txBody>
      </p:sp>
      <p:sp>
        <p:nvSpPr>
          <p:cNvPr id="497669" name="Rectangle 5"/>
          <p:cNvSpPr>
            <a:spLocks noChangeArrowheads="1"/>
          </p:cNvSpPr>
          <p:nvPr/>
        </p:nvSpPr>
        <p:spPr bwMode="auto">
          <a:xfrm>
            <a:off x="0" y="3386882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976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0604471"/>
              </p:ext>
            </p:extLst>
          </p:nvPr>
        </p:nvGraphicFramePr>
        <p:xfrm>
          <a:off x="6489508" y="5357057"/>
          <a:ext cx="1701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4" name="Equation" r:id="rId3" imgW="1143000" imgH="215640" progId="Equation.3">
                  <p:embed/>
                </p:oleObj>
              </mc:Choice>
              <mc:Fallback>
                <p:oleObj name="Equation" r:id="rId3" imgW="11430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9508" y="5357057"/>
                        <a:ext cx="17018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7671" name="Rectangle 7"/>
          <p:cNvSpPr>
            <a:spLocks noChangeArrowheads="1"/>
          </p:cNvSpPr>
          <p:nvPr/>
        </p:nvSpPr>
        <p:spPr bwMode="auto">
          <a:xfrm>
            <a:off x="0" y="326305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97673" name="Rectangle 9"/>
          <p:cNvSpPr>
            <a:spLocks noChangeArrowheads="1"/>
          </p:cNvSpPr>
          <p:nvPr/>
        </p:nvSpPr>
        <p:spPr bwMode="auto">
          <a:xfrm>
            <a:off x="0" y="326305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57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Minimaler Schnitt und maximaler Fluss</a:t>
            </a:r>
            <a:endParaRPr lang="de-DE"/>
          </a:p>
        </p:txBody>
      </p:sp>
      <p:sp>
        <p:nvSpPr>
          <p:cNvPr id="4997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Satz</a:t>
            </a:r>
            <a:r>
              <a:rPr lang="en-GB" dirty="0" smtClean="0"/>
              <a:t> (Max-Flow-Min-Cut-Theorem)</a:t>
            </a:r>
            <a:endParaRPr lang="de-DE" dirty="0" smtClean="0"/>
          </a:p>
          <a:p>
            <a:r>
              <a:rPr lang="de-DE" dirty="0" smtClean="0"/>
              <a:t>Der Wert des maximalen Flusses f* in einem Flussgraphen G ist gleich der Kapazität des minimalen Schnitts S*.</a:t>
            </a:r>
          </a:p>
          <a:p>
            <a:r>
              <a:rPr lang="de-DE" dirty="0" smtClean="0"/>
              <a:t>Beweis in zwei Teilen</a:t>
            </a:r>
          </a:p>
          <a:p>
            <a:pPr lvl="1"/>
            <a:endParaRPr lang="de-DE" dirty="0" smtClean="0"/>
          </a:p>
          <a:p>
            <a:endParaRPr lang="de-DE" dirty="0"/>
          </a:p>
        </p:txBody>
      </p:sp>
      <p:sp>
        <p:nvSpPr>
          <p:cNvPr id="499723" name="Rectangle 11"/>
          <p:cNvSpPr>
            <a:spLocks noChangeArrowheads="1"/>
          </p:cNvSpPr>
          <p:nvPr/>
        </p:nvSpPr>
        <p:spPr bwMode="auto">
          <a:xfrm>
            <a:off x="0" y="7694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88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Minimaler Schnitt und maximaler Fluss</a:t>
            </a:r>
            <a:endParaRPr lang="de-DE" dirty="0"/>
          </a:p>
        </p:txBody>
      </p:sp>
      <p:sp>
        <p:nvSpPr>
          <p:cNvPr id="4997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Teil I:	f* maximaler Fluss </a:t>
            </a:r>
            <a:r>
              <a:rPr lang="de-DE" dirty="0">
                <a:sym typeface="Symbol" charset="2"/>
              </a:rPr>
              <a:t></a:t>
            </a:r>
            <a:r>
              <a:rPr lang="de-DE" dirty="0" smtClean="0"/>
              <a:t> </a:t>
            </a:r>
            <a:r>
              <a:rPr lang="en-US" dirty="0" smtClean="0"/>
              <a:t>|</a:t>
            </a:r>
            <a:r>
              <a:rPr lang="de-DE" dirty="0" smtClean="0"/>
              <a:t>f*</a:t>
            </a:r>
            <a:r>
              <a:rPr lang="en-US" dirty="0" smtClean="0"/>
              <a:t>|</a:t>
            </a:r>
            <a:r>
              <a:rPr lang="de-DE" dirty="0" smtClean="0"/>
              <a:t> = </a:t>
            </a:r>
            <a:r>
              <a:rPr lang="de-DE" dirty="0" err="1" smtClean="0"/>
              <a:t>c(S</a:t>
            </a:r>
            <a:r>
              <a:rPr lang="de-DE" dirty="0" smtClean="0"/>
              <a:t>*)</a:t>
            </a:r>
          </a:p>
          <a:p>
            <a:r>
              <a:rPr lang="de-DE" dirty="0" smtClean="0"/>
              <a:t>Wenn f* maximaler Fluss, dann ist die Senke s im Restflussgraphen </a:t>
            </a:r>
            <a:r>
              <a:rPr lang="de-DE" dirty="0" err="1" smtClean="0"/>
              <a:t>G</a:t>
            </a:r>
            <a:r>
              <a:rPr lang="de-DE" baseline="-25000" dirty="0" err="1" smtClean="0"/>
              <a:t>f</a:t>
            </a:r>
            <a:r>
              <a:rPr lang="de-DE" dirty="0" smtClean="0"/>
              <a:t> von der Quelle q nicht erreichbar. </a:t>
            </a:r>
          </a:p>
          <a:p>
            <a:r>
              <a:rPr lang="de-DE" dirty="0" smtClean="0"/>
              <a:t>Sei X die Menge der von der Quelle q erreichbaren Knoten und               . </a:t>
            </a:r>
          </a:p>
          <a:p>
            <a:r>
              <a:rPr lang="de-DE" dirty="0" smtClean="0"/>
              <a:t>Dann gilt         und          .                definiert also einen Schnitt.</a:t>
            </a:r>
          </a:p>
          <a:p>
            <a:r>
              <a:rPr lang="de-DE" dirty="0" smtClean="0"/>
              <a:t>Wenn in </a:t>
            </a:r>
            <a:r>
              <a:rPr lang="de-DE" dirty="0" err="1" smtClean="0"/>
              <a:t>G</a:t>
            </a:r>
            <a:r>
              <a:rPr lang="de-DE" baseline="-25000" dirty="0" err="1" smtClean="0"/>
              <a:t>f</a:t>
            </a:r>
            <a:r>
              <a:rPr lang="de-DE" dirty="0" smtClean="0"/>
              <a:t> keine Kante von Y nach X führt, dann gilt in G: </a:t>
            </a:r>
          </a:p>
          <a:p>
            <a:r>
              <a:rPr lang="de-DE" dirty="0" smtClean="0"/>
              <a:t>                                                   ,  d.h.                     . Da grundsätzlich gilt:                                , ist S minimaler Schnitt mit </a:t>
            </a:r>
          </a:p>
        </p:txBody>
      </p:sp>
      <p:sp>
        <p:nvSpPr>
          <p:cNvPr id="499717" name="Rectangle 5"/>
          <p:cNvSpPr>
            <a:spLocks noChangeArrowheads="1"/>
          </p:cNvSpPr>
          <p:nvPr/>
        </p:nvSpPr>
        <p:spPr bwMode="auto">
          <a:xfrm>
            <a:off x="0" y="341069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997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1158496"/>
              </p:ext>
            </p:extLst>
          </p:nvPr>
        </p:nvGraphicFramePr>
        <p:xfrm>
          <a:off x="2709735" y="2689530"/>
          <a:ext cx="1115553" cy="3292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8" name="Formel" r:id="rId4" imgW="685800" imgH="203040" progId="Equation.3">
                  <p:embed/>
                </p:oleObj>
              </mc:Choice>
              <mc:Fallback>
                <p:oleObj name="Formel" r:id="rId4" imgW="6858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9735" y="2689530"/>
                        <a:ext cx="1115553" cy="32924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9719" name="Rectangle 7"/>
          <p:cNvSpPr>
            <a:spLocks noChangeArrowheads="1"/>
          </p:cNvSpPr>
          <p:nvPr/>
        </p:nvSpPr>
        <p:spPr bwMode="auto">
          <a:xfrm>
            <a:off x="0" y="339164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997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1720497"/>
              </p:ext>
            </p:extLst>
          </p:nvPr>
        </p:nvGraphicFramePr>
        <p:xfrm>
          <a:off x="2253747" y="3144886"/>
          <a:ext cx="752500" cy="344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9" name="Formel" r:id="rId6" imgW="444240" imgH="203040" progId="Equation.3">
                  <p:embed/>
                </p:oleObj>
              </mc:Choice>
              <mc:Fallback>
                <p:oleObj name="Formel" r:id="rId6" imgW="4442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3747" y="3144886"/>
                        <a:ext cx="752500" cy="34405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9721" name="Rectangle 9"/>
          <p:cNvSpPr>
            <a:spLocks noChangeArrowheads="1"/>
          </p:cNvSpPr>
          <p:nvPr/>
        </p:nvSpPr>
        <p:spPr bwMode="auto">
          <a:xfrm>
            <a:off x="0" y="341069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9972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3804183"/>
              </p:ext>
            </p:extLst>
          </p:nvPr>
        </p:nvGraphicFramePr>
        <p:xfrm>
          <a:off x="3627891" y="3131364"/>
          <a:ext cx="739572" cy="322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0" name="Formel" r:id="rId8" imgW="406080" imgH="177480" progId="Equation.3">
                  <p:embed/>
                </p:oleObj>
              </mc:Choice>
              <mc:Fallback>
                <p:oleObj name="Formel" r:id="rId8" imgW="4060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7891" y="3131364"/>
                        <a:ext cx="739572" cy="32222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9723" name="Rectangle 11"/>
          <p:cNvSpPr>
            <a:spLocks noChangeArrowheads="1"/>
          </p:cNvSpPr>
          <p:nvPr/>
        </p:nvSpPr>
        <p:spPr bwMode="auto">
          <a:xfrm>
            <a:off x="0" y="7694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9972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6171559"/>
              </p:ext>
            </p:extLst>
          </p:nvPr>
        </p:nvGraphicFramePr>
        <p:xfrm>
          <a:off x="993245" y="4716379"/>
          <a:ext cx="4231395" cy="375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1" name="Formel" r:id="rId10" imgW="2463480" imgH="215640" progId="Equation.3">
                  <p:embed/>
                </p:oleObj>
              </mc:Choice>
              <mc:Fallback>
                <p:oleObj name="Formel" r:id="rId10" imgW="2463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245" y="4716379"/>
                        <a:ext cx="4231395" cy="37510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9725" name="Rectangle 13"/>
          <p:cNvSpPr>
            <a:spLocks noChangeArrowheads="1"/>
          </p:cNvSpPr>
          <p:nvPr/>
        </p:nvSpPr>
        <p:spPr bwMode="auto">
          <a:xfrm>
            <a:off x="0" y="337259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9972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349742"/>
              </p:ext>
            </p:extLst>
          </p:nvPr>
        </p:nvGraphicFramePr>
        <p:xfrm>
          <a:off x="6144126" y="4653415"/>
          <a:ext cx="1654250" cy="4327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2" name="Formel" r:id="rId12" imgW="838080" imgH="253800" progId="Equation.3">
                  <p:embed/>
                </p:oleObj>
              </mc:Choice>
              <mc:Fallback>
                <p:oleObj name="Formel" r:id="rId12" imgW="8380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4126" y="4653415"/>
                        <a:ext cx="1654250" cy="43271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9727" name="Rectangle 15"/>
          <p:cNvSpPr>
            <a:spLocks noChangeArrowheads="1"/>
          </p:cNvSpPr>
          <p:nvPr/>
        </p:nvSpPr>
        <p:spPr bwMode="auto">
          <a:xfrm>
            <a:off x="0" y="337259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9972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7517425"/>
              </p:ext>
            </p:extLst>
          </p:nvPr>
        </p:nvGraphicFramePr>
        <p:xfrm>
          <a:off x="3751713" y="5085347"/>
          <a:ext cx="2244688" cy="405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3" name="Formel" r:id="rId14" imgW="1409400" imgH="253800" progId="Equation.3">
                  <p:embed/>
                </p:oleObj>
              </mc:Choice>
              <mc:Fallback>
                <p:oleObj name="Formel" r:id="rId14" imgW="14094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1713" y="5085347"/>
                        <a:ext cx="2244688" cy="40551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9729" name="Rectangle 17"/>
          <p:cNvSpPr>
            <a:spLocks noChangeArrowheads="1"/>
          </p:cNvSpPr>
          <p:nvPr/>
        </p:nvSpPr>
        <p:spPr bwMode="auto">
          <a:xfrm>
            <a:off x="0" y="337735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9972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2571169"/>
              </p:ext>
            </p:extLst>
          </p:nvPr>
        </p:nvGraphicFramePr>
        <p:xfrm>
          <a:off x="4460873" y="3093450"/>
          <a:ext cx="1296625" cy="39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4" name="Equation" r:id="rId16" imgW="723600" imgH="215640" progId="Equation.3">
                  <p:embed/>
                </p:oleObj>
              </mc:Choice>
              <mc:Fallback>
                <p:oleObj name="Equation" r:id="rId16" imgW="7236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0873" y="3093450"/>
                        <a:ext cx="1296625" cy="3924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9731" name="Rectangle 19"/>
          <p:cNvSpPr>
            <a:spLocks noChangeArrowheads="1"/>
          </p:cNvSpPr>
          <p:nvPr/>
        </p:nvSpPr>
        <p:spPr bwMode="auto">
          <a:xfrm>
            <a:off x="0" y="337735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9973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6982440"/>
              </p:ext>
            </p:extLst>
          </p:nvPr>
        </p:nvGraphicFramePr>
        <p:xfrm>
          <a:off x="2550718" y="5478596"/>
          <a:ext cx="1438272" cy="343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5" name="Equation" r:id="rId18" imgW="914400" imgH="215640" progId="Equation.3">
                  <p:embed/>
                </p:oleObj>
              </mc:Choice>
              <mc:Fallback>
                <p:oleObj name="Equation" r:id="rId18" imgW="914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0718" y="5478596"/>
                        <a:ext cx="1438272" cy="34370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563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Minimaler Schnitt und maximaler Fluss</a:t>
            </a:r>
            <a:endParaRPr lang="de-DE" dirty="0"/>
          </a:p>
        </p:txBody>
      </p:sp>
      <p:sp>
        <p:nvSpPr>
          <p:cNvPr id="4997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Teil II:	S* ist minimaler Schnitt </a:t>
            </a:r>
            <a:r>
              <a:rPr lang="de-DE" dirty="0" smtClean="0">
                <a:sym typeface="Symbol" charset="2"/>
              </a:rPr>
              <a:t></a:t>
            </a:r>
            <a:r>
              <a:rPr lang="de-DE" dirty="0" smtClean="0"/>
              <a:t> </a:t>
            </a:r>
            <a:r>
              <a:rPr lang="de-DE" dirty="0" err="1" smtClean="0"/>
              <a:t>c(S</a:t>
            </a:r>
            <a:r>
              <a:rPr lang="de-DE" dirty="0" smtClean="0"/>
              <a:t>*) = </a:t>
            </a:r>
            <a:r>
              <a:rPr lang="en-US" dirty="0" smtClean="0"/>
              <a:t>|</a:t>
            </a:r>
            <a:r>
              <a:rPr lang="de-DE" dirty="0" smtClean="0"/>
              <a:t>f*</a:t>
            </a:r>
            <a:r>
              <a:rPr lang="en-US" dirty="0" smtClean="0"/>
              <a:t>|</a:t>
            </a:r>
            <a:r>
              <a:rPr lang="de-DE" dirty="0" smtClean="0"/>
              <a:t> </a:t>
            </a:r>
          </a:p>
          <a:p>
            <a:r>
              <a:rPr lang="de-DE" dirty="0" smtClean="0"/>
              <a:t>Es soll durch Widerspruch gezeigt werden, dass f* maximal ist. </a:t>
            </a:r>
          </a:p>
          <a:p>
            <a:r>
              <a:rPr lang="de-DE" dirty="0" smtClean="0"/>
              <a:t>Sei f’ ein Fluss mit </a:t>
            </a:r>
            <a:r>
              <a:rPr lang="en-US" dirty="0" smtClean="0"/>
              <a:t>|</a:t>
            </a:r>
            <a:r>
              <a:rPr lang="de-DE" dirty="0" smtClean="0"/>
              <a:t>f‘</a:t>
            </a:r>
            <a:r>
              <a:rPr lang="en-US" dirty="0" smtClean="0"/>
              <a:t>|</a:t>
            </a:r>
            <a:r>
              <a:rPr lang="de-DE" dirty="0" smtClean="0"/>
              <a:t> &gt; </a:t>
            </a:r>
            <a:r>
              <a:rPr lang="en-US" dirty="0" smtClean="0"/>
              <a:t>|</a:t>
            </a:r>
            <a:r>
              <a:rPr lang="de-DE" dirty="0" smtClean="0"/>
              <a:t>f*</a:t>
            </a:r>
            <a:r>
              <a:rPr lang="en-US" dirty="0" smtClean="0"/>
              <a:t>|.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Dann gilt auch </a:t>
            </a:r>
            <a:r>
              <a:rPr lang="en-US" dirty="0" smtClean="0"/>
              <a:t>|</a:t>
            </a:r>
            <a:r>
              <a:rPr lang="de-DE" dirty="0" smtClean="0"/>
              <a:t>f‘</a:t>
            </a:r>
            <a:r>
              <a:rPr lang="en-US" dirty="0" smtClean="0"/>
              <a:t>|</a:t>
            </a:r>
            <a:r>
              <a:rPr lang="de-DE" dirty="0" smtClean="0"/>
              <a:t> &gt; </a:t>
            </a:r>
            <a:r>
              <a:rPr lang="de-DE" dirty="0" err="1" smtClean="0"/>
              <a:t>c(S</a:t>
            </a:r>
            <a:r>
              <a:rPr lang="de-DE" dirty="0" smtClean="0"/>
              <a:t>*) = </a:t>
            </a:r>
            <a:r>
              <a:rPr lang="en-US" dirty="0" smtClean="0"/>
              <a:t>|</a:t>
            </a:r>
            <a:r>
              <a:rPr lang="de-DE" dirty="0" smtClean="0"/>
              <a:t>f*</a:t>
            </a:r>
            <a:r>
              <a:rPr lang="en-US" dirty="0" smtClean="0"/>
              <a:t>|.</a:t>
            </a:r>
            <a:endParaRPr lang="de-DE" dirty="0" smtClean="0"/>
          </a:p>
          <a:p>
            <a:r>
              <a:rPr lang="de-DE" dirty="0" smtClean="0"/>
              <a:t>Dies ist ein Widerspruch, denn es gilt für alle Flüsse f und Schnitte S: </a:t>
            </a:r>
            <a:r>
              <a:rPr lang="en-US" dirty="0" smtClean="0"/>
              <a:t>|</a:t>
            </a:r>
            <a:r>
              <a:rPr lang="de-DE" dirty="0" smtClean="0"/>
              <a:t>f*</a:t>
            </a:r>
            <a:r>
              <a:rPr lang="en-US" dirty="0" smtClean="0"/>
              <a:t>|</a:t>
            </a:r>
            <a:r>
              <a:rPr lang="de-DE" dirty="0" smtClean="0"/>
              <a:t>≤ </a:t>
            </a:r>
            <a:r>
              <a:rPr lang="de-DE" dirty="0" err="1" smtClean="0"/>
              <a:t>c(S</a:t>
            </a:r>
            <a:r>
              <a:rPr lang="de-DE" dirty="0" smtClean="0"/>
              <a:t>).  (Ergänzend wäre noch zu beweisen, dass der Fluss f  existiert)</a:t>
            </a:r>
            <a:endParaRPr lang="de-DE" dirty="0"/>
          </a:p>
        </p:txBody>
      </p:sp>
      <p:sp>
        <p:nvSpPr>
          <p:cNvPr id="499717" name="Rectangle 5"/>
          <p:cNvSpPr>
            <a:spLocks noChangeArrowheads="1"/>
          </p:cNvSpPr>
          <p:nvPr/>
        </p:nvSpPr>
        <p:spPr bwMode="auto">
          <a:xfrm>
            <a:off x="0" y="341069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99719" name="Rectangle 7"/>
          <p:cNvSpPr>
            <a:spLocks noChangeArrowheads="1"/>
          </p:cNvSpPr>
          <p:nvPr/>
        </p:nvSpPr>
        <p:spPr bwMode="auto">
          <a:xfrm>
            <a:off x="0" y="339164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99721" name="Rectangle 9"/>
          <p:cNvSpPr>
            <a:spLocks noChangeArrowheads="1"/>
          </p:cNvSpPr>
          <p:nvPr/>
        </p:nvSpPr>
        <p:spPr bwMode="auto">
          <a:xfrm>
            <a:off x="0" y="341069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99723" name="Rectangle 11"/>
          <p:cNvSpPr>
            <a:spLocks noChangeArrowheads="1"/>
          </p:cNvSpPr>
          <p:nvPr/>
        </p:nvSpPr>
        <p:spPr bwMode="auto">
          <a:xfrm>
            <a:off x="0" y="7694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99725" name="Rectangle 13"/>
          <p:cNvSpPr>
            <a:spLocks noChangeArrowheads="1"/>
          </p:cNvSpPr>
          <p:nvPr/>
        </p:nvSpPr>
        <p:spPr bwMode="auto">
          <a:xfrm>
            <a:off x="0" y="337259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99727" name="Rectangle 15"/>
          <p:cNvSpPr>
            <a:spLocks noChangeArrowheads="1"/>
          </p:cNvSpPr>
          <p:nvPr/>
        </p:nvSpPr>
        <p:spPr bwMode="auto">
          <a:xfrm>
            <a:off x="0" y="337259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99729" name="Rectangle 17"/>
          <p:cNvSpPr>
            <a:spLocks noChangeArrowheads="1"/>
          </p:cNvSpPr>
          <p:nvPr/>
        </p:nvSpPr>
        <p:spPr bwMode="auto">
          <a:xfrm>
            <a:off x="0" y="337735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99731" name="Rectangle 19"/>
          <p:cNvSpPr>
            <a:spLocks noChangeArrowheads="1"/>
          </p:cNvSpPr>
          <p:nvPr/>
        </p:nvSpPr>
        <p:spPr bwMode="auto">
          <a:xfrm>
            <a:off x="0" y="337735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1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 bwMode="auto">
          <a:xfrm rot="1555187">
            <a:off x="1693155" y="3206663"/>
            <a:ext cx="5486400" cy="990600"/>
          </a:xfrm>
          <a:prstGeom prst="roundRect">
            <a:avLst/>
          </a:prstGeom>
          <a:noFill/>
          <a:ln w="31750" cap="rnd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 bwMode="auto">
          <a:xfrm>
            <a:off x="2209800" y="2743200"/>
            <a:ext cx="152400" cy="152400"/>
          </a:xfrm>
          <a:prstGeom prst="ellipse">
            <a:avLst/>
          </a:prstGeom>
          <a:solidFill>
            <a:srgbClr val="C00000"/>
          </a:solidFill>
          <a:ln w="31750" cap="rnd">
            <a:noFill/>
            <a:round/>
            <a:headEnd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 bwMode="auto">
          <a:xfrm>
            <a:off x="3048000" y="2590800"/>
            <a:ext cx="152400" cy="152400"/>
          </a:xfrm>
          <a:prstGeom prst="ellipse">
            <a:avLst/>
          </a:prstGeom>
          <a:solidFill>
            <a:srgbClr val="C00000"/>
          </a:solidFill>
          <a:ln w="31750" cap="rnd">
            <a:noFill/>
            <a:round/>
            <a:headEnd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 bwMode="auto">
          <a:xfrm>
            <a:off x="3657600" y="3048000"/>
            <a:ext cx="152400" cy="152400"/>
          </a:xfrm>
          <a:prstGeom prst="ellipse">
            <a:avLst/>
          </a:prstGeom>
          <a:solidFill>
            <a:srgbClr val="C00000"/>
          </a:solidFill>
          <a:ln w="31750" cap="rnd">
            <a:noFill/>
            <a:round/>
            <a:headEnd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 bwMode="auto">
          <a:xfrm>
            <a:off x="6781800" y="4495800"/>
            <a:ext cx="152400" cy="152400"/>
          </a:xfrm>
          <a:prstGeom prst="ellipse">
            <a:avLst/>
          </a:prstGeom>
          <a:solidFill>
            <a:srgbClr val="C00000"/>
          </a:solidFill>
          <a:ln w="31750" cap="rnd">
            <a:noFill/>
            <a:round/>
            <a:headEnd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 bwMode="auto">
          <a:xfrm>
            <a:off x="6172200" y="4495800"/>
            <a:ext cx="152400" cy="152400"/>
          </a:xfrm>
          <a:prstGeom prst="ellipse">
            <a:avLst/>
          </a:prstGeom>
          <a:solidFill>
            <a:srgbClr val="C00000"/>
          </a:solidFill>
          <a:ln w="31750" cap="rnd">
            <a:noFill/>
            <a:round/>
            <a:headEnd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 bwMode="auto">
          <a:xfrm>
            <a:off x="5638800" y="3962400"/>
            <a:ext cx="152400" cy="152400"/>
          </a:xfrm>
          <a:prstGeom prst="ellipse">
            <a:avLst/>
          </a:prstGeom>
          <a:solidFill>
            <a:srgbClr val="C00000"/>
          </a:solidFill>
          <a:ln w="31750" cap="rnd">
            <a:noFill/>
            <a:round/>
            <a:headEnd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Structure from Interaction</a:t>
            </a:r>
            <a:endParaRPr lang="en-US" dirty="0"/>
          </a:p>
        </p:txBody>
      </p:sp>
      <p:grpSp>
        <p:nvGrpSpPr>
          <p:cNvPr id="2" name="Group 35"/>
          <p:cNvGrpSpPr/>
          <p:nvPr/>
        </p:nvGrpSpPr>
        <p:grpSpPr>
          <a:xfrm>
            <a:off x="1709910" y="2286000"/>
            <a:ext cx="5486400" cy="2895600"/>
            <a:chOff x="1709910" y="2286000"/>
            <a:chExt cx="5486400" cy="2895600"/>
          </a:xfrm>
        </p:grpSpPr>
        <p:sp>
          <p:nvSpPr>
            <p:cNvPr id="16" name="Rounded Rectangle 15"/>
            <p:cNvSpPr/>
            <p:nvPr/>
          </p:nvSpPr>
          <p:spPr bwMode="auto">
            <a:xfrm rot="19677365">
              <a:off x="1709910" y="3212926"/>
              <a:ext cx="5486400" cy="990600"/>
            </a:xfrm>
            <a:prstGeom prst="roundRect">
              <a:avLst/>
            </a:prstGeom>
            <a:solidFill>
              <a:schemeClr val="bg1"/>
            </a:solidFill>
            <a:ln w="31750" cap="rnd">
              <a:solidFill>
                <a:srgbClr val="000000"/>
              </a:solidFill>
              <a:round/>
              <a:headEnd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52578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31750" cap="rnd">
              <a:noFill/>
              <a:round/>
              <a:headEnd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4419600" y="38862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31750" cap="rnd">
              <a:noFill/>
              <a:round/>
              <a:headEnd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 bwMode="auto">
            <a:xfrm>
              <a:off x="3733800" y="36576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31750" cap="rnd">
              <a:noFill/>
              <a:round/>
              <a:headEnd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5791200" y="30480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31750" cap="rnd">
              <a:noFill/>
              <a:round/>
              <a:headEnd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2895600" y="44196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31750" cap="rnd">
              <a:noFill/>
              <a:round/>
              <a:headEnd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2667000" y="50292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31750" cap="rnd">
              <a:noFill/>
              <a:round/>
              <a:headEnd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6096000" y="22860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31750" cap="rnd">
              <a:noFill/>
              <a:round/>
              <a:headEnd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3657600" y="44958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31750" cap="rnd">
              <a:noFill/>
              <a:round/>
              <a:headEnd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 bwMode="auto">
            <a:xfrm>
              <a:off x="4572000" y="33528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31750" cap="rnd">
              <a:noFill/>
              <a:round/>
              <a:headEnd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9394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2000" accel="50000" decel="50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0">
                                      <p:cBhvr>
                                        <p:cTn id="6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Unchanged Distances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 bwMode="auto">
          <a:xfrm rot="1555187">
            <a:off x="1693155" y="3206663"/>
            <a:ext cx="5486400" cy="990600"/>
          </a:xfrm>
          <a:prstGeom prst="roundRect">
            <a:avLst/>
          </a:prstGeom>
          <a:noFill/>
          <a:ln w="31750" cap="rnd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 bwMode="auto">
          <a:xfrm rot="19677365">
            <a:off x="1709910" y="3212926"/>
            <a:ext cx="5486400" cy="990600"/>
          </a:xfrm>
          <a:prstGeom prst="roundRect">
            <a:avLst/>
          </a:prstGeom>
          <a:solidFill>
            <a:schemeClr val="bg1"/>
          </a:solidFill>
          <a:ln w="31750" cap="rnd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5257800" y="2819400"/>
            <a:ext cx="152400" cy="152400"/>
          </a:xfrm>
          <a:prstGeom prst="ellipse">
            <a:avLst/>
          </a:prstGeom>
          <a:solidFill>
            <a:srgbClr val="C00000"/>
          </a:solidFill>
          <a:ln w="31750" cap="rnd">
            <a:noFill/>
            <a:round/>
            <a:headEnd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 bwMode="auto">
          <a:xfrm>
            <a:off x="5791200" y="3048000"/>
            <a:ext cx="152400" cy="152400"/>
          </a:xfrm>
          <a:prstGeom prst="ellipse">
            <a:avLst/>
          </a:prstGeom>
          <a:solidFill>
            <a:srgbClr val="C00000"/>
          </a:solidFill>
          <a:ln w="31750" cap="rnd">
            <a:noFill/>
            <a:round/>
            <a:headEnd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 bwMode="auto">
          <a:xfrm>
            <a:off x="2895600" y="4419600"/>
            <a:ext cx="152400" cy="152400"/>
          </a:xfrm>
          <a:prstGeom prst="ellipse">
            <a:avLst/>
          </a:prstGeom>
          <a:solidFill>
            <a:srgbClr val="C00000"/>
          </a:solidFill>
          <a:ln w="31750" cap="rnd">
            <a:noFill/>
            <a:round/>
            <a:headEnd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auto">
          <a:xfrm>
            <a:off x="2667000" y="5029200"/>
            <a:ext cx="152400" cy="152400"/>
          </a:xfrm>
          <a:prstGeom prst="ellipse">
            <a:avLst/>
          </a:prstGeom>
          <a:solidFill>
            <a:srgbClr val="C00000"/>
          </a:solidFill>
          <a:ln w="31750" cap="rnd">
            <a:noFill/>
            <a:round/>
            <a:headEnd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auto">
          <a:xfrm>
            <a:off x="6096000" y="2286000"/>
            <a:ext cx="152400" cy="152400"/>
          </a:xfrm>
          <a:prstGeom prst="ellipse">
            <a:avLst/>
          </a:prstGeom>
          <a:solidFill>
            <a:srgbClr val="C00000"/>
          </a:solidFill>
          <a:ln w="31750" cap="rnd">
            <a:noFill/>
            <a:round/>
            <a:headEnd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auto">
          <a:xfrm>
            <a:off x="3657600" y="4495800"/>
            <a:ext cx="152400" cy="152400"/>
          </a:xfrm>
          <a:prstGeom prst="ellipse">
            <a:avLst/>
          </a:prstGeom>
          <a:solidFill>
            <a:srgbClr val="C00000"/>
          </a:solidFill>
          <a:ln w="31750" cap="rnd">
            <a:noFill/>
            <a:round/>
            <a:headEnd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 bwMode="auto">
          <a:xfrm flipV="1">
            <a:off x="2971800" y="3733800"/>
            <a:ext cx="838200" cy="76200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auto">
          <a:xfrm flipV="1">
            <a:off x="2743200" y="4572000"/>
            <a:ext cx="990600" cy="53340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auto">
          <a:xfrm flipV="1">
            <a:off x="4648200" y="2895600"/>
            <a:ext cx="685800" cy="53340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auto">
          <a:xfrm flipV="1">
            <a:off x="4495800" y="3124200"/>
            <a:ext cx="1371600" cy="83820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auto">
          <a:xfrm flipV="1">
            <a:off x="5334000" y="2362200"/>
            <a:ext cx="838200" cy="53340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auto">
          <a:xfrm rot="5400000" flipH="1" flipV="1">
            <a:off x="5644055" y="2588173"/>
            <a:ext cx="759373" cy="312683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auto">
          <a:xfrm rot="5400000" flipH="1" flipV="1">
            <a:off x="3352800" y="4114800"/>
            <a:ext cx="838200" cy="7620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 bwMode="auto">
          <a:xfrm flipV="1">
            <a:off x="4648200" y="3124200"/>
            <a:ext cx="1219200" cy="30480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auto">
          <a:xfrm rot="5400000" flipH="1" flipV="1">
            <a:off x="3619500" y="3543300"/>
            <a:ext cx="1143000" cy="91440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 bwMode="auto">
          <a:xfrm rot="10800000">
            <a:off x="3810000" y="3733800"/>
            <a:ext cx="685800" cy="22860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 bwMode="auto">
          <a:xfrm rot="5400000">
            <a:off x="2552700" y="4686300"/>
            <a:ext cx="609600" cy="22860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 bwMode="auto">
          <a:xfrm flipV="1">
            <a:off x="3810000" y="2895600"/>
            <a:ext cx="1524000" cy="83820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 bwMode="auto">
          <a:xfrm rot="10800000" flipV="1">
            <a:off x="2286000" y="2667000"/>
            <a:ext cx="838200" cy="152402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 bwMode="auto">
          <a:xfrm rot="10800000">
            <a:off x="2286000" y="2819400"/>
            <a:ext cx="1524000" cy="914400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 bwMode="auto">
          <a:xfrm rot="10800000">
            <a:off x="3124200" y="2667000"/>
            <a:ext cx="609600" cy="457200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 bwMode="auto">
          <a:xfrm rot="10800000">
            <a:off x="3733800" y="3124200"/>
            <a:ext cx="914400" cy="304800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 bwMode="auto">
          <a:xfrm rot="10800000">
            <a:off x="4648200" y="3429000"/>
            <a:ext cx="1066800" cy="609600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 bwMode="auto">
          <a:xfrm rot="10800000">
            <a:off x="4495800" y="3962400"/>
            <a:ext cx="1752600" cy="609600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 bwMode="auto">
          <a:xfrm rot="10800000">
            <a:off x="6248400" y="4572000"/>
            <a:ext cx="609600" cy="1588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 bwMode="auto">
          <a:xfrm rot="10800000">
            <a:off x="4495800" y="3962400"/>
            <a:ext cx="1219200" cy="76200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 bwMode="auto">
          <a:xfrm rot="16200000" flipH="1">
            <a:off x="2933700" y="2857500"/>
            <a:ext cx="1066800" cy="685800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 bwMode="auto">
          <a:xfrm rot="10800000">
            <a:off x="5715000" y="4038600"/>
            <a:ext cx="1143000" cy="533400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 bwMode="auto">
          <a:xfrm rot="16200000" flipV="1">
            <a:off x="5715000" y="4038600"/>
            <a:ext cx="533400" cy="533400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 bwMode="auto">
          <a:xfrm rot="10800000" flipV="1">
            <a:off x="3810000" y="3429000"/>
            <a:ext cx="838200" cy="304800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 bwMode="auto">
          <a:xfrm rot="5400000" flipH="1" flipV="1">
            <a:off x="4305300" y="3619500"/>
            <a:ext cx="533401" cy="152403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 bwMode="auto">
          <a:xfrm flipV="1">
            <a:off x="3733800" y="3962400"/>
            <a:ext cx="762000" cy="60960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 bwMode="auto">
          <a:xfrm>
            <a:off x="2209800" y="2743200"/>
            <a:ext cx="152400" cy="152400"/>
          </a:xfrm>
          <a:prstGeom prst="ellipse">
            <a:avLst/>
          </a:prstGeom>
          <a:solidFill>
            <a:srgbClr val="C00000"/>
          </a:solidFill>
          <a:ln w="31750" cap="rnd">
            <a:noFill/>
            <a:round/>
            <a:headEnd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 bwMode="auto">
          <a:xfrm>
            <a:off x="3048000" y="2590800"/>
            <a:ext cx="152400" cy="152400"/>
          </a:xfrm>
          <a:prstGeom prst="ellipse">
            <a:avLst/>
          </a:prstGeom>
          <a:solidFill>
            <a:srgbClr val="C00000"/>
          </a:solidFill>
          <a:ln w="31750" cap="rnd">
            <a:noFill/>
            <a:round/>
            <a:headEnd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 bwMode="auto">
          <a:xfrm>
            <a:off x="3657600" y="3048000"/>
            <a:ext cx="152400" cy="152400"/>
          </a:xfrm>
          <a:prstGeom prst="ellipse">
            <a:avLst/>
          </a:prstGeom>
          <a:solidFill>
            <a:srgbClr val="C00000"/>
          </a:solidFill>
          <a:ln w="31750" cap="rnd">
            <a:noFill/>
            <a:round/>
            <a:headEnd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 bwMode="auto">
          <a:xfrm>
            <a:off x="5638800" y="3962400"/>
            <a:ext cx="152400" cy="152400"/>
          </a:xfrm>
          <a:prstGeom prst="ellipse">
            <a:avLst/>
          </a:prstGeom>
          <a:solidFill>
            <a:srgbClr val="C00000"/>
          </a:solidFill>
          <a:ln w="31750" cap="rnd">
            <a:noFill/>
            <a:round/>
            <a:headEnd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 bwMode="auto">
          <a:xfrm>
            <a:off x="6781800" y="4495800"/>
            <a:ext cx="152400" cy="152400"/>
          </a:xfrm>
          <a:prstGeom prst="ellipse">
            <a:avLst/>
          </a:prstGeom>
          <a:solidFill>
            <a:srgbClr val="C00000"/>
          </a:solidFill>
          <a:ln w="31750" cap="rnd">
            <a:noFill/>
            <a:round/>
            <a:headEnd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 bwMode="auto">
          <a:xfrm>
            <a:off x="6172200" y="4495800"/>
            <a:ext cx="152400" cy="152400"/>
          </a:xfrm>
          <a:prstGeom prst="ellipse">
            <a:avLst/>
          </a:prstGeom>
          <a:solidFill>
            <a:srgbClr val="C00000"/>
          </a:solidFill>
          <a:ln w="31750" cap="rnd">
            <a:noFill/>
            <a:round/>
            <a:headEnd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 bwMode="auto">
          <a:xfrm>
            <a:off x="3733800" y="3657600"/>
            <a:ext cx="152400" cy="152400"/>
          </a:xfrm>
          <a:prstGeom prst="ellipse">
            <a:avLst/>
          </a:prstGeom>
          <a:solidFill>
            <a:srgbClr val="C00000"/>
          </a:solidFill>
          <a:ln w="31750" cap="rnd">
            <a:noFill/>
            <a:round/>
            <a:headEnd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4419600" y="3886200"/>
            <a:ext cx="152400" cy="152400"/>
          </a:xfrm>
          <a:prstGeom prst="ellipse">
            <a:avLst/>
          </a:prstGeom>
          <a:solidFill>
            <a:srgbClr val="C00000"/>
          </a:solidFill>
          <a:ln w="31750" cap="rnd">
            <a:noFill/>
            <a:round/>
            <a:headEnd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4572000" y="3352800"/>
            <a:ext cx="152400" cy="152400"/>
          </a:xfrm>
          <a:prstGeom prst="ellipse">
            <a:avLst/>
          </a:prstGeom>
          <a:solidFill>
            <a:srgbClr val="C00000"/>
          </a:solidFill>
          <a:ln w="31750" cap="rnd">
            <a:noFill/>
            <a:round/>
            <a:headEnd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46" name="Slide Number Placeholder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5743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 bwMode="auto">
          <a:xfrm rot="1555187">
            <a:off x="1693155" y="3206663"/>
            <a:ext cx="5486400" cy="990600"/>
          </a:xfrm>
          <a:prstGeom prst="roundRect">
            <a:avLst/>
          </a:prstGeom>
          <a:noFill/>
          <a:ln w="31750" cap="rnd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77962"/>
          </a:xfrm>
        </p:spPr>
        <p:txBody>
          <a:bodyPr/>
          <a:lstStyle/>
          <a:p>
            <a:r>
              <a:rPr lang="en-US" dirty="0" smtClean="0"/>
              <a:t>Highly Connected </a:t>
            </a:r>
            <a:r>
              <a:rPr lang="en-US" dirty="0" err="1" smtClean="0"/>
              <a:t>Subgraphs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600" dirty="0" err="1" smtClean="0"/>
              <a:t>Hartuv</a:t>
            </a:r>
            <a:r>
              <a:rPr lang="en-US" sz="1600" dirty="0" smtClean="0"/>
              <a:t>, Shamir (2000)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 bwMode="auto">
          <a:xfrm rot="19677365">
            <a:off x="1709910" y="3212926"/>
            <a:ext cx="5486400" cy="990600"/>
          </a:xfrm>
          <a:prstGeom prst="roundRect">
            <a:avLst/>
          </a:prstGeom>
          <a:solidFill>
            <a:schemeClr val="bg1"/>
          </a:solidFill>
          <a:ln w="31750" cap="rnd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 bwMode="auto">
          <a:xfrm>
            <a:off x="5257800" y="2819400"/>
            <a:ext cx="152400" cy="152400"/>
          </a:xfrm>
          <a:prstGeom prst="ellipse">
            <a:avLst/>
          </a:prstGeom>
          <a:solidFill>
            <a:srgbClr val="C00000"/>
          </a:solidFill>
          <a:ln w="31750" cap="rnd">
            <a:noFill/>
            <a:round/>
            <a:headEnd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 bwMode="auto">
          <a:xfrm>
            <a:off x="5791200" y="3048000"/>
            <a:ext cx="152400" cy="152400"/>
          </a:xfrm>
          <a:prstGeom prst="ellipse">
            <a:avLst/>
          </a:prstGeom>
          <a:solidFill>
            <a:srgbClr val="C00000"/>
          </a:solidFill>
          <a:ln w="31750" cap="rnd">
            <a:noFill/>
            <a:round/>
            <a:headEnd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 bwMode="auto">
          <a:xfrm>
            <a:off x="2895600" y="4419600"/>
            <a:ext cx="152400" cy="152400"/>
          </a:xfrm>
          <a:prstGeom prst="ellipse">
            <a:avLst/>
          </a:prstGeom>
          <a:solidFill>
            <a:srgbClr val="C00000"/>
          </a:solidFill>
          <a:ln w="31750" cap="rnd">
            <a:noFill/>
            <a:round/>
            <a:headEnd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 bwMode="auto">
          <a:xfrm>
            <a:off x="2667000" y="5029200"/>
            <a:ext cx="152400" cy="152400"/>
          </a:xfrm>
          <a:prstGeom prst="ellipse">
            <a:avLst/>
          </a:prstGeom>
          <a:solidFill>
            <a:srgbClr val="C00000"/>
          </a:solidFill>
          <a:ln w="31750" cap="rnd">
            <a:noFill/>
            <a:round/>
            <a:headEnd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 bwMode="auto">
          <a:xfrm>
            <a:off x="6096000" y="2286000"/>
            <a:ext cx="152400" cy="152400"/>
          </a:xfrm>
          <a:prstGeom prst="ellipse">
            <a:avLst/>
          </a:prstGeom>
          <a:solidFill>
            <a:srgbClr val="C00000"/>
          </a:solidFill>
          <a:ln w="31750" cap="rnd">
            <a:noFill/>
            <a:round/>
            <a:headEnd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 bwMode="auto">
          <a:xfrm>
            <a:off x="3657600" y="4495800"/>
            <a:ext cx="152400" cy="152400"/>
          </a:xfrm>
          <a:prstGeom prst="ellipse">
            <a:avLst/>
          </a:prstGeom>
          <a:solidFill>
            <a:srgbClr val="C00000"/>
          </a:solidFill>
          <a:ln w="31750" cap="rnd">
            <a:noFill/>
            <a:round/>
            <a:headEnd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 bwMode="auto">
          <a:xfrm flipV="1">
            <a:off x="2971800" y="3733800"/>
            <a:ext cx="838200" cy="76200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 bwMode="auto">
          <a:xfrm flipV="1">
            <a:off x="2743200" y="4572000"/>
            <a:ext cx="990600" cy="53340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 bwMode="auto">
          <a:xfrm flipV="1">
            <a:off x="4648200" y="2895600"/>
            <a:ext cx="685800" cy="53340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 bwMode="auto">
          <a:xfrm flipV="1">
            <a:off x="4495800" y="3124200"/>
            <a:ext cx="1371600" cy="83820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 bwMode="auto">
          <a:xfrm flipV="1">
            <a:off x="5334000" y="2362200"/>
            <a:ext cx="838200" cy="53340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 bwMode="auto">
          <a:xfrm rot="5400000" flipH="1" flipV="1">
            <a:off x="5644055" y="2588173"/>
            <a:ext cx="759373" cy="312683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 bwMode="auto">
          <a:xfrm rot="5400000" flipH="1" flipV="1">
            <a:off x="3352800" y="4114800"/>
            <a:ext cx="838200" cy="7620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 bwMode="auto">
          <a:xfrm flipV="1">
            <a:off x="4648200" y="3124200"/>
            <a:ext cx="1219200" cy="30480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 bwMode="auto">
          <a:xfrm rot="5400000" flipH="1" flipV="1">
            <a:off x="3619500" y="3543300"/>
            <a:ext cx="1143000" cy="91440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 bwMode="auto">
          <a:xfrm rot="10800000">
            <a:off x="3810000" y="3733800"/>
            <a:ext cx="685800" cy="22860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 bwMode="auto">
          <a:xfrm rot="5400000">
            <a:off x="2552700" y="4686300"/>
            <a:ext cx="609600" cy="22860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 bwMode="auto">
          <a:xfrm flipV="1">
            <a:off x="3810000" y="2895600"/>
            <a:ext cx="1524000" cy="83820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 bwMode="auto">
          <a:xfrm rot="10800000" flipV="1">
            <a:off x="2286000" y="2667000"/>
            <a:ext cx="838200" cy="152402"/>
          </a:xfrm>
          <a:prstGeom prst="line">
            <a:avLst/>
          </a:prstGeom>
          <a:ln w="190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 bwMode="auto">
          <a:xfrm rot="10800000">
            <a:off x="2286000" y="2819400"/>
            <a:ext cx="1524000" cy="914400"/>
          </a:xfrm>
          <a:prstGeom prst="line">
            <a:avLst/>
          </a:prstGeom>
          <a:ln w="190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 bwMode="auto">
          <a:xfrm rot="10800000">
            <a:off x="3124200" y="2667000"/>
            <a:ext cx="609600" cy="457200"/>
          </a:xfrm>
          <a:prstGeom prst="line">
            <a:avLst/>
          </a:prstGeom>
          <a:ln w="190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 bwMode="auto">
          <a:xfrm rot="10800000">
            <a:off x="3733800" y="3124200"/>
            <a:ext cx="914400" cy="304800"/>
          </a:xfrm>
          <a:prstGeom prst="line">
            <a:avLst/>
          </a:prstGeom>
          <a:ln w="190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 bwMode="auto">
          <a:xfrm rot="10800000">
            <a:off x="4648200" y="3429000"/>
            <a:ext cx="1066800" cy="609600"/>
          </a:xfrm>
          <a:prstGeom prst="line">
            <a:avLst/>
          </a:prstGeom>
          <a:ln w="190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 bwMode="auto">
          <a:xfrm rot="10800000">
            <a:off x="4495800" y="3962400"/>
            <a:ext cx="1752600" cy="609600"/>
          </a:xfrm>
          <a:prstGeom prst="line">
            <a:avLst/>
          </a:prstGeom>
          <a:ln w="190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 bwMode="auto">
          <a:xfrm rot="10800000">
            <a:off x="6248400" y="4572000"/>
            <a:ext cx="609600" cy="1588"/>
          </a:xfrm>
          <a:prstGeom prst="line">
            <a:avLst/>
          </a:prstGeom>
          <a:ln w="190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 bwMode="auto">
          <a:xfrm rot="10800000">
            <a:off x="4495800" y="3962400"/>
            <a:ext cx="1219200" cy="76200"/>
          </a:xfrm>
          <a:prstGeom prst="line">
            <a:avLst/>
          </a:prstGeom>
          <a:ln w="190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 bwMode="auto">
          <a:xfrm rot="16200000" flipH="1">
            <a:off x="2933700" y="2857500"/>
            <a:ext cx="1066800" cy="685800"/>
          </a:xfrm>
          <a:prstGeom prst="line">
            <a:avLst/>
          </a:prstGeom>
          <a:ln w="190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 bwMode="auto">
          <a:xfrm rot="10800000">
            <a:off x="5715000" y="4038600"/>
            <a:ext cx="1143000" cy="533400"/>
          </a:xfrm>
          <a:prstGeom prst="line">
            <a:avLst/>
          </a:prstGeom>
          <a:ln w="190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 bwMode="auto">
          <a:xfrm rot="16200000" flipV="1">
            <a:off x="5715000" y="4038600"/>
            <a:ext cx="533400" cy="533400"/>
          </a:xfrm>
          <a:prstGeom prst="line">
            <a:avLst/>
          </a:prstGeom>
          <a:ln w="190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 bwMode="auto">
          <a:xfrm rot="10800000" flipV="1">
            <a:off x="3810000" y="3429000"/>
            <a:ext cx="838200" cy="304800"/>
          </a:xfrm>
          <a:prstGeom prst="line">
            <a:avLst/>
          </a:prstGeom>
          <a:ln w="190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 bwMode="auto">
          <a:xfrm rot="5400000" flipH="1" flipV="1">
            <a:off x="4305300" y="3619500"/>
            <a:ext cx="533401" cy="152403"/>
          </a:xfrm>
          <a:prstGeom prst="line">
            <a:avLst/>
          </a:prstGeom>
          <a:ln w="190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 bwMode="auto">
          <a:xfrm flipV="1">
            <a:off x="3733800" y="3962400"/>
            <a:ext cx="762000" cy="60960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 bwMode="auto">
          <a:xfrm>
            <a:off x="2209800" y="2743200"/>
            <a:ext cx="152400" cy="152400"/>
          </a:xfrm>
          <a:prstGeom prst="ellipse">
            <a:avLst/>
          </a:prstGeom>
          <a:solidFill>
            <a:srgbClr val="00B050"/>
          </a:solidFill>
          <a:ln w="31750" cap="rnd">
            <a:noFill/>
            <a:round/>
            <a:headEnd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 bwMode="auto">
          <a:xfrm>
            <a:off x="3048000" y="2590800"/>
            <a:ext cx="152400" cy="152400"/>
          </a:xfrm>
          <a:prstGeom prst="ellipse">
            <a:avLst/>
          </a:prstGeom>
          <a:solidFill>
            <a:srgbClr val="00B050"/>
          </a:solidFill>
          <a:ln w="31750" cap="rnd">
            <a:noFill/>
            <a:round/>
            <a:headEnd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 bwMode="auto">
          <a:xfrm>
            <a:off x="3657600" y="3048000"/>
            <a:ext cx="152400" cy="152400"/>
          </a:xfrm>
          <a:prstGeom prst="ellipse">
            <a:avLst/>
          </a:prstGeom>
          <a:solidFill>
            <a:srgbClr val="00B050"/>
          </a:solidFill>
          <a:ln w="31750" cap="rnd">
            <a:noFill/>
            <a:round/>
            <a:headEnd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 bwMode="auto">
          <a:xfrm>
            <a:off x="5638800" y="3962400"/>
            <a:ext cx="152400" cy="152400"/>
          </a:xfrm>
          <a:prstGeom prst="ellipse">
            <a:avLst/>
          </a:prstGeom>
          <a:solidFill>
            <a:srgbClr val="00B050"/>
          </a:solidFill>
          <a:ln w="31750" cap="rnd">
            <a:noFill/>
            <a:round/>
            <a:headEnd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 bwMode="auto">
          <a:xfrm>
            <a:off x="6781800" y="4495800"/>
            <a:ext cx="152400" cy="152400"/>
          </a:xfrm>
          <a:prstGeom prst="ellipse">
            <a:avLst/>
          </a:prstGeom>
          <a:solidFill>
            <a:srgbClr val="00B050"/>
          </a:solidFill>
          <a:ln w="31750" cap="rnd">
            <a:noFill/>
            <a:round/>
            <a:headEnd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 bwMode="auto">
          <a:xfrm>
            <a:off x="6172200" y="4495800"/>
            <a:ext cx="152400" cy="152400"/>
          </a:xfrm>
          <a:prstGeom prst="ellipse">
            <a:avLst/>
          </a:prstGeom>
          <a:solidFill>
            <a:srgbClr val="00B050"/>
          </a:solidFill>
          <a:ln w="31750" cap="rnd">
            <a:noFill/>
            <a:round/>
            <a:headEnd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 bwMode="auto">
          <a:xfrm>
            <a:off x="3733800" y="3657600"/>
            <a:ext cx="152400" cy="152400"/>
          </a:xfrm>
          <a:prstGeom prst="ellipse">
            <a:avLst/>
          </a:prstGeom>
          <a:solidFill>
            <a:srgbClr val="0070C0"/>
          </a:solidFill>
          <a:ln w="31750" cap="rnd">
            <a:noFill/>
            <a:round/>
            <a:headEnd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4419600" y="3886200"/>
            <a:ext cx="152400" cy="152400"/>
          </a:xfrm>
          <a:prstGeom prst="ellipse">
            <a:avLst/>
          </a:prstGeom>
          <a:solidFill>
            <a:srgbClr val="0070C0"/>
          </a:solidFill>
          <a:ln w="31750" cap="rnd">
            <a:noFill/>
            <a:round/>
            <a:headEnd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4572000" y="3352800"/>
            <a:ext cx="152400" cy="152400"/>
          </a:xfrm>
          <a:prstGeom prst="ellipse">
            <a:avLst/>
          </a:prstGeom>
          <a:solidFill>
            <a:srgbClr val="0070C0"/>
          </a:solidFill>
          <a:ln w="31750" cap="rnd">
            <a:noFill/>
            <a:round/>
            <a:headEnd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46" name="Slide Number Placeholder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7" name="Oval 46"/>
          <p:cNvSpPr/>
          <p:nvPr/>
        </p:nvSpPr>
        <p:spPr bwMode="auto">
          <a:xfrm>
            <a:off x="4157750" y="3564775"/>
            <a:ext cx="304800" cy="304800"/>
          </a:xfrm>
          <a:prstGeom prst="ellipse">
            <a:avLst/>
          </a:prstGeom>
          <a:solidFill>
            <a:srgbClr val="0070C0"/>
          </a:solidFill>
          <a:ln w="31750" cap="rnd">
            <a:solidFill>
              <a:schemeClr val="accent1">
                <a:shade val="50000"/>
              </a:schemeClr>
            </a:solidFill>
            <a:round/>
            <a:headEnd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6964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Schnitt</a:t>
            </a:r>
            <a:r>
              <a:rPr lang="en-US" dirty="0" smtClean="0"/>
              <a:t> (Cut)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cut</a:t>
            </a:r>
            <a:r>
              <a:rPr lang="en-US" dirty="0"/>
              <a:t> </a:t>
            </a:r>
            <a:r>
              <a:rPr lang="en-US" i="1" dirty="0"/>
              <a:t>C</a:t>
            </a:r>
            <a:r>
              <a:rPr lang="en-US" dirty="0"/>
              <a:t> = (</a:t>
            </a:r>
            <a:r>
              <a:rPr lang="en-US" i="1" dirty="0"/>
              <a:t>S</a:t>
            </a:r>
            <a:r>
              <a:rPr lang="en-US" dirty="0"/>
              <a:t>,</a:t>
            </a:r>
            <a:r>
              <a:rPr lang="en-US" i="1" dirty="0"/>
              <a:t>T</a:t>
            </a:r>
            <a:r>
              <a:rPr lang="en-US" dirty="0"/>
              <a:t>) is a partition </a:t>
            </a:r>
            <a:r>
              <a:rPr lang="en-US" i="1" dirty="0"/>
              <a:t>V</a:t>
            </a:r>
            <a:r>
              <a:rPr lang="en-US" dirty="0"/>
              <a:t> of a graph </a:t>
            </a:r>
            <a:r>
              <a:rPr lang="en-US" i="1" dirty="0"/>
              <a:t>G</a:t>
            </a:r>
            <a:r>
              <a:rPr lang="en-US" dirty="0"/>
              <a:t> = (</a:t>
            </a:r>
            <a:r>
              <a:rPr lang="en-US" i="1" dirty="0" smtClean="0"/>
              <a:t>V</a:t>
            </a:r>
            <a:r>
              <a:rPr lang="en-US" dirty="0" smtClean="0"/>
              <a:t>,</a:t>
            </a:r>
            <a:r>
              <a:rPr lang="en-US" i="1" dirty="0" smtClean="0"/>
              <a:t>E</a:t>
            </a:r>
            <a:r>
              <a:rPr lang="en-US" dirty="0" smtClean="0"/>
              <a:t>)</a:t>
            </a:r>
          </a:p>
          <a:p>
            <a:r>
              <a:rPr lang="en-US" dirty="0" smtClean="0"/>
              <a:t>An </a:t>
            </a:r>
            <a:r>
              <a:rPr lang="en-US" b="1" dirty="0"/>
              <a:t>s-t cut</a:t>
            </a:r>
            <a:r>
              <a:rPr lang="en-US" dirty="0"/>
              <a:t> </a:t>
            </a:r>
            <a:r>
              <a:rPr lang="en-US" i="1" dirty="0"/>
              <a:t>C</a:t>
            </a:r>
            <a:r>
              <a:rPr lang="en-US" dirty="0"/>
              <a:t> = (</a:t>
            </a:r>
            <a:r>
              <a:rPr lang="en-US" i="1" dirty="0"/>
              <a:t>S</a:t>
            </a:r>
            <a:r>
              <a:rPr lang="en-US" dirty="0"/>
              <a:t>,</a:t>
            </a:r>
            <a:r>
              <a:rPr lang="en-US" i="1" dirty="0"/>
              <a:t>T</a:t>
            </a:r>
            <a:r>
              <a:rPr lang="en-US" dirty="0"/>
              <a:t>) of a network </a:t>
            </a:r>
            <a:r>
              <a:rPr lang="en-US" i="1" dirty="0"/>
              <a:t>N</a:t>
            </a:r>
            <a:r>
              <a:rPr lang="en-US" dirty="0"/>
              <a:t> = (</a:t>
            </a:r>
            <a:r>
              <a:rPr lang="en-US" i="1" dirty="0"/>
              <a:t>V</a:t>
            </a:r>
            <a:r>
              <a:rPr lang="en-US" dirty="0"/>
              <a:t>,</a:t>
            </a:r>
            <a:r>
              <a:rPr lang="en-US" i="1" dirty="0"/>
              <a:t>E</a:t>
            </a:r>
            <a:r>
              <a:rPr lang="en-US" dirty="0"/>
              <a:t>) is a cut of </a:t>
            </a:r>
            <a:r>
              <a:rPr lang="en-US" i="1" dirty="0"/>
              <a:t>N</a:t>
            </a:r>
            <a:r>
              <a:rPr lang="en-US" dirty="0"/>
              <a:t> such that </a:t>
            </a:r>
            <a:r>
              <a:rPr lang="en-US" dirty="0" smtClean="0"/>
              <a:t>s </a:t>
            </a:r>
            <a:r>
              <a:rPr lang="en-US" dirty="0" smtClean="0">
                <a:latin typeface="cmsy10"/>
              </a:rPr>
              <a:t>2</a:t>
            </a:r>
            <a:r>
              <a:rPr lang="en-US" dirty="0" smtClean="0"/>
              <a:t> S and t </a:t>
            </a:r>
            <a:r>
              <a:rPr lang="en-US" dirty="0" smtClean="0">
                <a:latin typeface="cmsy10"/>
              </a:rPr>
              <a:t>2</a:t>
            </a:r>
            <a:r>
              <a:rPr lang="en-US" dirty="0" smtClean="0"/>
              <a:t> T, </a:t>
            </a:r>
            <a:r>
              <a:rPr lang="en-US" dirty="0"/>
              <a:t>where </a:t>
            </a:r>
            <a:r>
              <a:rPr lang="en-US" i="1" dirty="0"/>
              <a:t>s</a:t>
            </a:r>
            <a:r>
              <a:rPr lang="en-US" dirty="0"/>
              <a:t> and </a:t>
            </a:r>
            <a:r>
              <a:rPr lang="en-US" i="1" dirty="0"/>
              <a:t>t</a:t>
            </a:r>
            <a:r>
              <a:rPr lang="en-US" dirty="0"/>
              <a:t> are the </a:t>
            </a:r>
            <a:r>
              <a:rPr lang="en-US" i="1" dirty="0"/>
              <a:t>source</a:t>
            </a:r>
            <a:r>
              <a:rPr lang="en-US" dirty="0"/>
              <a:t> and the </a:t>
            </a:r>
            <a:r>
              <a:rPr lang="en-US" i="1" dirty="0"/>
              <a:t>sink</a:t>
            </a:r>
            <a:r>
              <a:rPr lang="en-US" dirty="0"/>
              <a:t> of </a:t>
            </a:r>
            <a:r>
              <a:rPr lang="en-US" i="1" dirty="0"/>
              <a:t>N</a:t>
            </a:r>
            <a:r>
              <a:rPr lang="en-US" dirty="0"/>
              <a:t> respectively.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/>
              <a:t>cut-set</a:t>
            </a:r>
            <a:r>
              <a:rPr lang="en-US" dirty="0"/>
              <a:t> of a cut </a:t>
            </a:r>
            <a:r>
              <a:rPr lang="en-US" i="1" dirty="0"/>
              <a:t>C</a:t>
            </a:r>
            <a:r>
              <a:rPr lang="en-US" dirty="0"/>
              <a:t> = (</a:t>
            </a:r>
            <a:r>
              <a:rPr lang="en-US" i="1" dirty="0"/>
              <a:t>S</a:t>
            </a:r>
            <a:r>
              <a:rPr lang="en-US" dirty="0"/>
              <a:t>,</a:t>
            </a:r>
            <a:r>
              <a:rPr lang="en-US" i="1" dirty="0"/>
              <a:t>T</a:t>
            </a:r>
            <a:r>
              <a:rPr lang="en-US" dirty="0"/>
              <a:t>) is the set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{(</a:t>
            </a:r>
            <a:r>
              <a:rPr lang="en-US" dirty="0" err="1" smtClean="0"/>
              <a:t>u,v</a:t>
            </a:r>
            <a:r>
              <a:rPr lang="en-US" dirty="0" smtClean="0"/>
              <a:t>) </a:t>
            </a:r>
            <a:r>
              <a:rPr lang="en-US" dirty="0" smtClean="0">
                <a:latin typeface="cmsy10"/>
              </a:rPr>
              <a:t>2</a:t>
            </a:r>
            <a:r>
              <a:rPr lang="en-US" dirty="0" smtClean="0"/>
              <a:t> E | u </a:t>
            </a:r>
            <a:r>
              <a:rPr lang="en-US" dirty="0" smtClean="0">
                <a:latin typeface="cmsy10"/>
              </a:rPr>
              <a:t>2</a:t>
            </a:r>
            <a:r>
              <a:rPr lang="en-US" dirty="0" smtClean="0"/>
              <a:t> S, v </a:t>
            </a:r>
            <a:r>
              <a:rPr lang="en-US" dirty="0" smtClean="0">
                <a:latin typeface="cmsy10"/>
              </a:rPr>
              <a:t>2</a:t>
            </a:r>
            <a:r>
              <a:rPr lang="en-US" dirty="0" smtClean="0"/>
              <a:t> T}. </a:t>
            </a:r>
          </a:p>
          <a:p>
            <a:r>
              <a:rPr lang="en-US" dirty="0" smtClean="0"/>
              <a:t>The </a:t>
            </a:r>
            <a:r>
              <a:rPr lang="en-US" b="1" dirty="0"/>
              <a:t>size</a:t>
            </a:r>
            <a:r>
              <a:rPr lang="en-US" dirty="0"/>
              <a:t> of a cut </a:t>
            </a:r>
            <a:r>
              <a:rPr lang="en-US" i="1" dirty="0"/>
              <a:t>C</a:t>
            </a:r>
            <a:r>
              <a:rPr lang="en-US" dirty="0"/>
              <a:t> = (</a:t>
            </a:r>
            <a:r>
              <a:rPr lang="en-US" i="1" dirty="0"/>
              <a:t>S</a:t>
            </a:r>
            <a:r>
              <a:rPr lang="en-US" dirty="0"/>
              <a:t>,</a:t>
            </a:r>
            <a:r>
              <a:rPr lang="en-US" i="1" dirty="0"/>
              <a:t>T</a:t>
            </a:r>
            <a:r>
              <a:rPr lang="en-US" dirty="0"/>
              <a:t>) is the number of edges in the cut-set. If the edges are weighted, the </a:t>
            </a:r>
            <a:r>
              <a:rPr lang="en-US" b="1" dirty="0"/>
              <a:t>value</a:t>
            </a:r>
            <a:r>
              <a:rPr lang="en-US" dirty="0"/>
              <a:t> of the cut is the sum of the weights</a:t>
            </a:r>
            <a:r>
              <a:rPr lang="en-US" dirty="0" smtClean="0"/>
              <a:t>.</a:t>
            </a:r>
          </a:p>
          <a:p>
            <a:r>
              <a:rPr lang="en-US" b="1" dirty="0"/>
              <a:t>m</a:t>
            </a:r>
            <a:r>
              <a:rPr lang="en-US" b="1" dirty="0" smtClean="0"/>
              <a:t>in-cut / max-cut</a:t>
            </a:r>
            <a:endParaRPr lang="de-DE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046514" y="6390305"/>
            <a:ext cx="4942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http://</a:t>
            </a:r>
            <a:r>
              <a:rPr lang="de-DE" dirty="0" smtClean="0"/>
              <a:t>en.wikipedia.org/wiki/Cut_(graph_theory)</a:t>
            </a:r>
            <a:endParaRPr lang="de-DE" dirty="0"/>
          </a:p>
        </p:txBody>
      </p:sp>
      <p:pic>
        <p:nvPicPr>
          <p:cNvPr id="7171" name="Picture 3" descr="C:\Users\oli\Desktop\500px-Min-cut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703" y="4425799"/>
            <a:ext cx="2211304" cy="1769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oli\Desktop\500px-Max-cut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981" y="4425799"/>
            <a:ext cx="2211304" cy="1769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255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0850" y="430213"/>
            <a:ext cx="8229600" cy="619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Extracting DOFs Video</a:t>
            </a:r>
            <a:endParaRPr lang="en-U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084" name="WindowsMediaPlayer1" r:id="rId2" imgW="9142857" imgH="6857143"/>
        </mc:Choice>
        <mc:Fallback>
          <p:control name="WindowsMediaPlayer1" r:id="rId2" imgW="9142857" imgH="6857143">
            <p:pic>
              <p:nvPicPr>
                <p:cNvPr id="0" name="WindowsMediaPlayer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9144000" cy="68580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0872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vision.in.tum.de/_media/spezial/bib/kee-cvpr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192" y="452053"/>
            <a:ext cx="5779595" cy="38479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://cse.snu.ac.kr/sites/default/files/styles/largest/public/node--lab/ai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89" y="3467317"/>
            <a:ext cx="3542029" cy="2590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http://www.csd.uwo.ca/~ibenayed/Sub-images/Ismail_IJCV_200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277" y="3467317"/>
            <a:ext cx="3585806" cy="25474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763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OLIVER20BROCK@ELDGOBDFUVWYY57I" val="3547"/>
</p:tagLst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1493</Words>
  <Application>Microsoft Office PowerPoint</Application>
  <PresentationFormat>On-screen Show (4:3)</PresentationFormat>
  <Paragraphs>582</Paragraphs>
  <Slides>38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50" baseType="lpstr">
      <vt:lpstr>Arial</vt:lpstr>
      <vt:lpstr>Wingdings</vt:lpstr>
      <vt:lpstr>Lucida Console</vt:lpstr>
      <vt:lpstr>Monaco</vt:lpstr>
      <vt:lpstr>Courier</vt:lpstr>
      <vt:lpstr>cmsy10</vt:lpstr>
      <vt:lpstr>Calibri</vt:lpstr>
      <vt:lpstr>Symbol</vt:lpstr>
      <vt:lpstr>Larissa-Design</vt:lpstr>
      <vt:lpstr>Standarddesign</vt:lpstr>
      <vt:lpstr>Equation</vt:lpstr>
      <vt:lpstr>Formel</vt:lpstr>
      <vt:lpstr>Spannbäume, Flüsse in Graphen</vt:lpstr>
      <vt:lpstr>PowerPoint Presentation</vt:lpstr>
      <vt:lpstr>Extracting DOFs Video</vt:lpstr>
      <vt:lpstr>Structure from Interaction</vt:lpstr>
      <vt:lpstr>Unchanged Distances</vt:lpstr>
      <vt:lpstr>Highly Connected Subgraphs Hartuv, Shamir (2000)</vt:lpstr>
      <vt:lpstr>Schnitt (Cut)</vt:lpstr>
      <vt:lpstr>Extracting DOFs Video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Spanning Tree</vt:lpstr>
      <vt:lpstr>Minimum Spanning Tree?</vt:lpstr>
      <vt:lpstr>Kruskals Algorithmus</vt:lpstr>
      <vt:lpstr>Kruskals Algorithmus</vt:lpstr>
      <vt:lpstr>Prims Algorithmus</vt:lpstr>
      <vt:lpstr>Nochmal Dijkstra’s shortest path algorithm</vt:lpstr>
      <vt:lpstr>Prim’s Algorithm</vt:lpstr>
      <vt:lpstr>Plagiat!  Dijkstra und Prim im Verlgeich</vt:lpstr>
      <vt:lpstr>Prims Minimalbaumsuche</vt:lpstr>
      <vt:lpstr>PowerPoint Presentation</vt:lpstr>
      <vt:lpstr>Fluss in einem Graphen</vt:lpstr>
      <vt:lpstr>Restflussgraph</vt:lpstr>
      <vt:lpstr>Flussvergrößerungspfad </vt:lpstr>
      <vt:lpstr>Der Ford-Fulkerson-Algorithmus </vt:lpstr>
      <vt:lpstr>Beispiel</vt:lpstr>
      <vt:lpstr>Beispiel</vt:lpstr>
      <vt:lpstr>Beispiel</vt:lpstr>
      <vt:lpstr>Großes Problem</vt:lpstr>
      <vt:lpstr>Kleines Problem mit vor und zurück genauso groß</vt:lpstr>
      <vt:lpstr>Der Edmonds-Karp-Algorithmus </vt:lpstr>
      <vt:lpstr>Komplexität</vt:lpstr>
      <vt:lpstr>Minimaler Schnitt</vt:lpstr>
      <vt:lpstr>Minimaler Schnitt und maximaler Fluss</vt:lpstr>
      <vt:lpstr>Minimaler Schnitt und maximaler Fluss</vt:lpstr>
      <vt:lpstr>Minimaler Schnitt und maximaler Fluss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Factorization Approach  to Manipulation  in Unstructured Environments</dc:title>
  <cp:lastModifiedBy>Oliver Brock</cp:lastModifiedBy>
  <cp:revision>224</cp:revision>
  <dcterms:modified xsi:type="dcterms:W3CDTF">2016-06-16T08:15:25Z</dcterms:modified>
</cp:coreProperties>
</file>