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18" r:id="rId2"/>
    <p:sldId id="333" r:id="rId3"/>
    <p:sldId id="334" r:id="rId4"/>
    <p:sldId id="322" r:id="rId5"/>
    <p:sldId id="344" r:id="rId6"/>
    <p:sldId id="319" r:id="rId7"/>
    <p:sldId id="327" r:id="rId8"/>
    <p:sldId id="328" r:id="rId9"/>
    <p:sldId id="329" r:id="rId10"/>
    <p:sldId id="330" r:id="rId11"/>
    <p:sldId id="331" r:id="rId12"/>
    <p:sldId id="332" r:id="rId13"/>
    <p:sldId id="336" r:id="rId14"/>
    <p:sldId id="335" r:id="rId15"/>
    <p:sldId id="279" r:id="rId16"/>
    <p:sldId id="337" r:id="rId17"/>
    <p:sldId id="343" r:id="rId18"/>
    <p:sldId id="338" r:id="rId19"/>
    <p:sldId id="339" r:id="rId20"/>
    <p:sldId id="340" r:id="rId21"/>
    <p:sldId id="345" r:id="rId22"/>
    <p:sldId id="341" r:id="rId23"/>
    <p:sldId id="342" r:id="rId24"/>
    <p:sldId id="257" r:id="rId25"/>
    <p:sldId id="258" r:id="rId26"/>
    <p:sldId id="260" r:id="rId27"/>
    <p:sldId id="346" r:id="rId2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custDataLst>
    <p:tags r:id="rId3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207">
          <p15:clr>
            <a:srgbClr val="A4A3A4"/>
          </p15:clr>
        </p15:guide>
        <p15:guide id="3" orient="horz" pos="367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0"/>
    <a:srgbClr val="4290BC"/>
    <a:srgbClr val="990000"/>
    <a:srgbClr val="17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98" autoAdjust="0"/>
  </p:normalViewPr>
  <p:slideViewPr>
    <p:cSldViewPr snapToGrid="0">
      <p:cViewPr varScale="1">
        <p:scale>
          <a:sx n="86" d="100"/>
          <a:sy n="86" d="100"/>
        </p:scale>
        <p:origin x="714" y="90"/>
      </p:cViewPr>
      <p:guideLst>
        <p:guide orient="horz" pos="2160"/>
        <p:guide orient="horz" pos="4207"/>
        <p:guide orient="horz" pos="36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6A19A7E-EEA9-4116-946B-0042122AFC12}" type="datetimeFigureOut">
              <a:rPr lang="en-US"/>
              <a:pPr>
                <a:defRPr/>
              </a:pPr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66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RBO_logo_rgb_l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875" y="238125"/>
            <a:ext cx="44180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450850" y="5138738"/>
            <a:ext cx="8240713" cy="0"/>
          </a:xfrm>
          <a:prstGeom prst="line">
            <a:avLst/>
          </a:prstGeom>
          <a:noFill/>
          <a:ln w="9525">
            <a:solidFill>
              <a:srgbClr val="4290B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8" descr="tu-logo_schriftzug_sw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638" y="6010275"/>
            <a:ext cx="24939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Titelplatzhalter 1"/>
          <p:cNvSpPr>
            <a:spLocks noGrp="1"/>
          </p:cNvSpPr>
          <p:nvPr>
            <p:ph type="ctrTitle"/>
          </p:nvPr>
        </p:nvSpPr>
        <p:spPr>
          <a:xfrm>
            <a:off x="450850" y="3914775"/>
            <a:ext cx="8247063" cy="1143000"/>
          </a:xfrm>
        </p:spPr>
        <p:txBody>
          <a:bodyPr anchor="b"/>
          <a:lstStyle>
            <a:lvl1pPr algn="l">
              <a:defRPr sz="3200" smtClean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211" name="Textplatzhalter 2"/>
          <p:cNvSpPr>
            <a:spLocks noGrp="1"/>
          </p:cNvSpPr>
          <p:nvPr>
            <p:ph type="subTitle" idx="1"/>
          </p:nvPr>
        </p:nvSpPr>
        <p:spPr>
          <a:xfrm>
            <a:off x="450850" y="5226050"/>
            <a:ext cx="6240463" cy="1304925"/>
          </a:xfrm>
        </p:spPr>
        <p:txBody>
          <a:bodyPr/>
          <a:lstStyle>
            <a:lvl1pPr marL="0" indent="0">
              <a:spcBef>
                <a:spcPct val="10000"/>
              </a:spcBef>
              <a:buNone/>
              <a:defRPr sz="2000" smtClean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8F306D-5DC5-4341-A225-345DB770BFF5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0F0155-858A-4870-94CC-4F65E8FD26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96F6-1016-4D16-A9ED-8E6C0FF741CE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DB766-72FE-4A35-B157-2A0EE7B2F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0C3E-33AD-4B87-8E9D-054EDDDD0678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E0B55-AC75-4CD4-B8F5-059842DC5C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28003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B179-DBC7-4A0D-955F-0C5FDDF70249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5979-C73A-4FE5-9005-C3A792C2ED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D296-C870-45F5-A4C4-FE867AA8E843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C2198-EDB6-4DE8-91E4-4AAF7EA406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8D2A1-30F9-4F31-A0CB-1B9A35DF7195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D95C8-52BE-41E3-9971-CDA7EFE784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4381F-2BBE-4326-AB92-F331EE97AC27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D9D4-A983-46C7-BFC4-9D7069A00A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C26D-952B-49FB-ACF4-F3EAC7EC6CAF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AEAB-AB1C-4F7C-9A1F-904EF79F2D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1A4EF-E8B2-46F7-AB29-58C637F0D970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C57DF-8E65-4F87-B370-31BBD828F5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A395-5833-498F-92B0-B69E74A9637C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E107-22AC-4786-A69C-B8854FC2BF4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FE05F-9E8B-405E-B8CC-3E4C7DDDDF3B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F84D-953E-4078-A342-39872C885E4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9D951-4E09-4827-B3B9-AF28ED3DB110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F7B6-642A-43C5-9194-37DB2A5E63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RBO_logo_rgb_s_300dp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3675" y="6162675"/>
            <a:ext cx="1370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0850" y="430213"/>
            <a:ext cx="8229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style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1047750"/>
            <a:ext cx="822960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232C5A-0869-4CB8-BCCB-B970AC4E5B08}" type="datetimeFigureOut">
              <a:rPr lang="de-DE"/>
              <a:pPr>
                <a:defRPr/>
              </a:pPr>
              <a:t>23.06.2016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DE473-F9F5-4C52-BD65-8C644DD997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9B07EA-1E23-4FE1-9D2C-2D000F016D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1033" name="Picture 11" descr="tu-logo_schriftzug_sw"/>
          <p:cNvPicPr>
            <a:picLocks noChangeAspect="1" noChangeArrowheads="1"/>
          </p:cNvPicPr>
          <p:nvPr userDrawn="1"/>
        </p:nvPicPr>
        <p:blipFill>
          <a:blip r:embed="rId15" cstate="print"/>
          <a:srcRect l="68941" b="1608"/>
          <a:stretch>
            <a:fillRect/>
          </a:stretch>
        </p:blipFill>
        <p:spPr bwMode="auto">
          <a:xfrm>
            <a:off x="8396288" y="6375400"/>
            <a:ext cx="5476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574675" indent="-341313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85000"/>
        <a:buFont typeface="Arial" charset="0"/>
        <a:buChar char="►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38188" indent="-222250" algn="l" rtl="0" eaLnBrk="0" fontAlgn="base" hangingPunct="0">
        <a:spcBef>
          <a:spcPct val="20000"/>
        </a:spcBef>
        <a:spcAft>
          <a:spcPct val="0"/>
        </a:spcAft>
        <a:buClr>
          <a:srgbClr val="005890"/>
        </a:buClr>
        <a:buChar char="•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74725" indent="-1762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2538" indent="-1635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46225" indent="-174625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Max Flow Min Cut</a:t>
            </a:r>
            <a:endParaRPr lang="de-DE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Oliver Brock</a:t>
            </a:r>
          </a:p>
          <a:p>
            <a:pPr eaLnBrk="1" hangingPunct="1"/>
            <a:r>
              <a:rPr lang="en-US" dirty="0"/>
              <a:t>Robotics and Biology Laboratory</a:t>
            </a:r>
          </a:p>
        </p:txBody>
      </p:sp>
    </p:spTree>
    <p:extLst>
      <p:ext uri="{BB962C8B-B14F-4D97-AF65-F5344CB8AC3E}">
        <p14:creationId xmlns:p14="http://schemas.microsoft.com/office/powerpoint/2010/main" val="19064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</a:t>
            </a:r>
          </a:p>
        </p:txBody>
      </p:sp>
      <p:grpSp>
        <p:nvGrpSpPr>
          <p:cNvPr id="2" name="Group 194"/>
          <p:cNvGrpSpPr>
            <a:grpSpLocks/>
          </p:cNvGrpSpPr>
          <p:nvPr/>
        </p:nvGrpSpPr>
        <p:grpSpPr bwMode="auto">
          <a:xfrm>
            <a:off x="611189" y="3587513"/>
            <a:ext cx="3551237" cy="2746375"/>
            <a:chOff x="385" y="2296"/>
            <a:chExt cx="2237" cy="1730"/>
          </a:xfrm>
        </p:grpSpPr>
        <p:sp>
          <p:nvSpPr>
            <p:cNvPr id="490604" name="Oval 108"/>
            <p:cNvSpPr>
              <a:spLocks noChangeArrowheads="1"/>
            </p:cNvSpPr>
            <p:nvPr/>
          </p:nvSpPr>
          <p:spPr bwMode="auto">
            <a:xfrm>
              <a:off x="2397" y="3064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05" name="Rectangle 109"/>
            <p:cNvSpPr>
              <a:spLocks noChangeArrowheads="1"/>
            </p:cNvSpPr>
            <p:nvPr/>
          </p:nvSpPr>
          <p:spPr bwMode="auto">
            <a:xfrm>
              <a:off x="2443" y="307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0606" name="Oval 110"/>
            <p:cNvSpPr>
              <a:spLocks noChangeArrowheads="1"/>
            </p:cNvSpPr>
            <p:nvPr/>
          </p:nvSpPr>
          <p:spPr bwMode="auto">
            <a:xfrm>
              <a:off x="506" y="3064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07" name="Rectangle 111"/>
            <p:cNvSpPr>
              <a:spLocks noChangeArrowheads="1"/>
            </p:cNvSpPr>
            <p:nvPr/>
          </p:nvSpPr>
          <p:spPr bwMode="auto">
            <a:xfrm>
              <a:off x="552" y="307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608" name="Oval 112"/>
            <p:cNvSpPr>
              <a:spLocks noChangeArrowheads="1"/>
            </p:cNvSpPr>
            <p:nvPr/>
          </p:nvSpPr>
          <p:spPr bwMode="auto">
            <a:xfrm>
              <a:off x="1106" y="2631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09" name="Rectangle 113"/>
            <p:cNvSpPr>
              <a:spLocks noChangeArrowheads="1"/>
            </p:cNvSpPr>
            <p:nvPr/>
          </p:nvSpPr>
          <p:spPr bwMode="auto">
            <a:xfrm>
              <a:off x="1152" y="26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610" name="Oval 114"/>
            <p:cNvSpPr>
              <a:spLocks noChangeArrowheads="1"/>
            </p:cNvSpPr>
            <p:nvPr/>
          </p:nvSpPr>
          <p:spPr bwMode="auto">
            <a:xfrm>
              <a:off x="1106" y="3422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11" name="Rectangle 115"/>
            <p:cNvSpPr>
              <a:spLocks noChangeArrowheads="1"/>
            </p:cNvSpPr>
            <p:nvPr/>
          </p:nvSpPr>
          <p:spPr bwMode="auto">
            <a:xfrm>
              <a:off x="1152" y="34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612" name="Oval 116"/>
            <p:cNvSpPr>
              <a:spLocks noChangeArrowheads="1"/>
            </p:cNvSpPr>
            <p:nvPr/>
          </p:nvSpPr>
          <p:spPr bwMode="auto">
            <a:xfrm>
              <a:off x="1806" y="2631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13" name="Rectangle 117"/>
            <p:cNvSpPr>
              <a:spLocks noChangeArrowheads="1"/>
            </p:cNvSpPr>
            <p:nvPr/>
          </p:nvSpPr>
          <p:spPr bwMode="auto">
            <a:xfrm>
              <a:off x="1852" y="26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614" name="Oval 118"/>
            <p:cNvSpPr>
              <a:spLocks noChangeArrowheads="1"/>
            </p:cNvSpPr>
            <p:nvPr/>
          </p:nvSpPr>
          <p:spPr bwMode="auto">
            <a:xfrm>
              <a:off x="1806" y="3422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15" name="Rectangle 119"/>
            <p:cNvSpPr>
              <a:spLocks noChangeArrowheads="1"/>
            </p:cNvSpPr>
            <p:nvPr/>
          </p:nvSpPr>
          <p:spPr bwMode="auto">
            <a:xfrm>
              <a:off x="1852" y="34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616" name="Rectangle 120"/>
            <p:cNvSpPr>
              <a:spLocks noChangeArrowheads="1"/>
            </p:cNvSpPr>
            <p:nvPr/>
          </p:nvSpPr>
          <p:spPr bwMode="auto">
            <a:xfrm>
              <a:off x="671" y="279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90617" name="Rectangle 121"/>
            <p:cNvSpPr>
              <a:spLocks noChangeArrowheads="1"/>
            </p:cNvSpPr>
            <p:nvPr/>
          </p:nvSpPr>
          <p:spPr bwMode="auto">
            <a:xfrm>
              <a:off x="729" y="279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90618" name="Rectangle 122"/>
            <p:cNvSpPr>
              <a:spLocks noChangeArrowheads="1"/>
            </p:cNvSpPr>
            <p:nvPr/>
          </p:nvSpPr>
          <p:spPr bwMode="auto">
            <a:xfrm>
              <a:off x="1427" y="261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19" name="Rectangle 123"/>
            <p:cNvSpPr>
              <a:spLocks noChangeArrowheads="1"/>
            </p:cNvSpPr>
            <p:nvPr/>
          </p:nvSpPr>
          <p:spPr bwMode="auto">
            <a:xfrm>
              <a:off x="1485" y="2610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90621" name="Rectangle 125"/>
            <p:cNvSpPr>
              <a:spLocks noChangeArrowheads="1"/>
            </p:cNvSpPr>
            <p:nvPr/>
          </p:nvSpPr>
          <p:spPr bwMode="auto">
            <a:xfrm>
              <a:off x="2251" y="2802"/>
              <a:ext cx="23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9/20</a:t>
              </a:r>
              <a:endParaRPr lang="de-DE"/>
            </a:p>
          </p:txBody>
        </p:sp>
        <p:sp>
          <p:nvSpPr>
            <p:cNvPr id="490622" name="Rectangle 126"/>
            <p:cNvSpPr>
              <a:spLocks noChangeArrowheads="1"/>
            </p:cNvSpPr>
            <p:nvPr/>
          </p:nvSpPr>
          <p:spPr bwMode="auto">
            <a:xfrm>
              <a:off x="2193" y="339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23" name="Rectangle 127"/>
            <p:cNvSpPr>
              <a:spLocks noChangeArrowheads="1"/>
            </p:cNvSpPr>
            <p:nvPr/>
          </p:nvSpPr>
          <p:spPr bwMode="auto">
            <a:xfrm>
              <a:off x="2251" y="3393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625" name="Rectangle 129"/>
            <p:cNvSpPr>
              <a:spLocks noChangeArrowheads="1"/>
            </p:cNvSpPr>
            <p:nvPr/>
          </p:nvSpPr>
          <p:spPr bwMode="auto">
            <a:xfrm>
              <a:off x="1999" y="3109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5/7</a:t>
              </a:r>
              <a:endParaRPr lang="de-DE"/>
            </a:p>
          </p:txBody>
        </p:sp>
        <p:sp>
          <p:nvSpPr>
            <p:cNvPr id="490626" name="Rectangle 130"/>
            <p:cNvSpPr>
              <a:spLocks noChangeArrowheads="1"/>
            </p:cNvSpPr>
            <p:nvPr/>
          </p:nvSpPr>
          <p:spPr bwMode="auto">
            <a:xfrm>
              <a:off x="1577" y="312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0627" name="Rectangle 131"/>
            <p:cNvSpPr>
              <a:spLocks noChangeArrowheads="1"/>
            </p:cNvSpPr>
            <p:nvPr/>
          </p:nvSpPr>
          <p:spPr bwMode="auto">
            <a:xfrm>
              <a:off x="1452" y="355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0628" name="Rectangle 132"/>
            <p:cNvSpPr>
              <a:spLocks noChangeArrowheads="1"/>
            </p:cNvSpPr>
            <p:nvPr/>
          </p:nvSpPr>
          <p:spPr bwMode="auto">
            <a:xfrm>
              <a:off x="1510" y="355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90630" name="Rectangle 134"/>
            <p:cNvSpPr>
              <a:spLocks noChangeArrowheads="1"/>
            </p:cNvSpPr>
            <p:nvPr/>
          </p:nvSpPr>
          <p:spPr bwMode="auto">
            <a:xfrm>
              <a:off x="1234" y="30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31" name="Rectangle 135"/>
            <p:cNvSpPr>
              <a:spLocks noChangeArrowheads="1"/>
            </p:cNvSpPr>
            <p:nvPr/>
          </p:nvSpPr>
          <p:spPr bwMode="auto">
            <a:xfrm>
              <a:off x="1292" y="3067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632" name="Rectangle 136"/>
            <p:cNvSpPr>
              <a:spLocks noChangeArrowheads="1"/>
            </p:cNvSpPr>
            <p:nvPr/>
          </p:nvSpPr>
          <p:spPr bwMode="auto">
            <a:xfrm>
              <a:off x="687" y="342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0633" name="Rectangle 137"/>
            <p:cNvSpPr>
              <a:spLocks noChangeArrowheads="1"/>
            </p:cNvSpPr>
            <p:nvPr/>
          </p:nvSpPr>
          <p:spPr bwMode="auto">
            <a:xfrm>
              <a:off x="819" y="3426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90640" name="AutoShape 144"/>
            <p:cNvCxnSpPr>
              <a:cxnSpLocks noChangeShapeType="1"/>
              <a:stCxn id="490606" idx="7"/>
              <a:endCxn id="490608" idx="2"/>
            </p:cNvCxnSpPr>
            <p:nvPr/>
          </p:nvCxnSpPr>
          <p:spPr bwMode="auto">
            <a:xfrm flipV="1">
              <a:off x="698" y="2744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1" name="AutoShape 145"/>
            <p:cNvCxnSpPr>
              <a:cxnSpLocks noChangeShapeType="1"/>
              <a:stCxn id="490608" idx="6"/>
              <a:endCxn id="490612" idx="2"/>
            </p:cNvCxnSpPr>
            <p:nvPr/>
          </p:nvCxnSpPr>
          <p:spPr bwMode="auto">
            <a:xfrm>
              <a:off x="1323" y="2744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2" name="AutoShape 146"/>
            <p:cNvCxnSpPr>
              <a:cxnSpLocks noChangeShapeType="1"/>
              <a:stCxn id="490612" idx="6"/>
              <a:endCxn id="490604" idx="1"/>
            </p:cNvCxnSpPr>
            <p:nvPr/>
          </p:nvCxnSpPr>
          <p:spPr bwMode="auto">
            <a:xfrm>
              <a:off x="2022" y="2744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3" name="AutoShape 147"/>
            <p:cNvCxnSpPr>
              <a:cxnSpLocks noChangeShapeType="1"/>
              <a:stCxn id="490614" idx="6"/>
              <a:endCxn id="490604" idx="3"/>
            </p:cNvCxnSpPr>
            <p:nvPr/>
          </p:nvCxnSpPr>
          <p:spPr bwMode="auto">
            <a:xfrm flipV="1">
              <a:off x="2022" y="3256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4" name="AutoShape 148"/>
            <p:cNvCxnSpPr>
              <a:cxnSpLocks noChangeShapeType="1"/>
              <a:stCxn id="490614" idx="0"/>
              <a:endCxn id="490612" idx="4"/>
            </p:cNvCxnSpPr>
            <p:nvPr/>
          </p:nvCxnSpPr>
          <p:spPr bwMode="auto">
            <a:xfrm flipV="1">
              <a:off x="1914" y="2856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5" name="AutoShape 149"/>
            <p:cNvCxnSpPr>
              <a:cxnSpLocks noChangeShapeType="1"/>
              <a:stCxn id="490610" idx="6"/>
              <a:endCxn id="490614" idx="2"/>
            </p:cNvCxnSpPr>
            <p:nvPr/>
          </p:nvCxnSpPr>
          <p:spPr bwMode="auto">
            <a:xfrm>
              <a:off x="1323" y="353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6" name="AutoShape 150"/>
            <p:cNvCxnSpPr>
              <a:cxnSpLocks noChangeShapeType="1"/>
              <a:stCxn id="490612" idx="3"/>
              <a:endCxn id="490610" idx="7"/>
            </p:cNvCxnSpPr>
            <p:nvPr/>
          </p:nvCxnSpPr>
          <p:spPr bwMode="auto">
            <a:xfrm flipH="1">
              <a:off x="1291" y="2823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7" name="AutoShape 151"/>
            <p:cNvCxnSpPr>
              <a:cxnSpLocks noChangeShapeType="1"/>
            </p:cNvCxnSpPr>
            <p:nvPr/>
          </p:nvCxnSpPr>
          <p:spPr bwMode="auto">
            <a:xfrm flipV="1">
              <a:off x="1202" y="2840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9" name="AutoShape 153"/>
            <p:cNvCxnSpPr>
              <a:cxnSpLocks noChangeShapeType="1"/>
              <a:stCxn id="490606" idx="5"/>
              <a:endCxn id="490610" idx="2"/>
            </p:cNvCxnSpPr>
            <p:nvPr/>
          </p:nvCxnSpPr>
          <p:spPr bwMode="auto">
            <a:xfrm>
              <a:off x="698" y="3256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70" name="Text Box 174"/>
            <p:cNvSpPr txBox="1">
              <a:spLocks noChangeArrowheads="1"/>
            </p:cNvSpPr>
            <p:nvPr/>
          </p:nvSpPr>
          <p:spPr bwMode="auto">
            <a:xfrm>
              <a:off x="385" y="2296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d)</a:t>
              </a:r>
            </a:p>
          </p:txBody>
        </p:sp>
        <p:sp>
          <p:nvSpPr>
            <p:cNvPr id="490682" name="Text Box 186"/>
            <p:cNvSpPr txBox="1">
              <a:spLocks noChangeArrowheads="1"/>
            </p:cNvSpPr>
            <p:nvPr/>
          </p:nvSpPr>
          <p:spPr bwMode="auto">
            <a:xfrm>
              <a:off x="1066" y="3793"/>
              <a:ext cx="10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13</a:t>
              </a:r>
            </a:p>
          </p:txBody>
        </p:sp>
      </p:grp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611189" y="1111016"/>
            <a:ext cx="3544887" cy="2312988"/>
            <a:chOff x="385" y="709"/>
            <a:chExt cx="2233" cy="1457"/>
          </a:xfrm>
        </p:grpSpPr>
        <p:sp>
          <p:nvSpPr>
            <p:cNvPr id="490518" name="Oval 22"/>
            <p:cNvSpPr>
              <a:spLocks noChangeArrowheads="1"/>
            </p:cNvSpPr>
            <p:nvPr/>
          </p:nvSpPr>
          <p:spPr bwMode="auto">
            <a:xfrm>
              <a:off x="2393" y="125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19" name="Rectangle 23"/>
            <p:cNvSpPr>
              <a:spLocks noChangeArrowheads="1"/>
            </p:cNvSpPr>
            <p:nvPr/>
          </p:nvSpPr>
          <p:spPr bwMode="auto">
            <a:xfrm>
              <a:off x="2439" y="126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0520" name="Oval 24"/>
            <p:cNvSpPr>
              <a:spLocks noChangeArrowheads="1"/>
            </p:cNvSpPr>
            <p:nvPr/>
          </p:nvSpPr>
          <p:spPr bwMode="auto">
            <a:xfrm>
              <a:off x="502" y="125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548" y="126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522" name="Oval 26"/>
            <p:cNvSpPr>
              <a:spLocks noChangeArrowheads="1"/>
            </p:cNvSpPr>
            <p:nvPr/>
          </p:nvSpPr>
          <p:spPr bwMode="auto">
            <a:xfrm>
              <a:off x="1102" y="822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3" name="Rectangle 27"/>
            <p:cNvSpPr>
              <a:spLocks noChangeArrowheads="1"/>
            </p:cNvSpPr>
            <p:nvPr/>
          </p:nvSpPr>
          <p:spPr bwMode="auto">
            <a:xfrm>
              <a:off x="1148" y="8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524" name="Oval 28"/>
            <p:cNvSpPr>
              <a:spLocks noChangeArrowheads="1"/>
            </p:cNvSpPr>
            <p:nvPr/>
          </p:nvSpPr>
          <p:spPr bwMode="auto">
            <a:xfrm>
              <a:off x="1102" y="1613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5" name="Rectangle 29"/>
            <p:cNvSpPr>
              <a:spLocks noChangeArrowheads="1"/>
            </p:cNvSpPr>
            <p:nvPr/>
          </p:nvSpPr>
          <p:spPr bwMode="auto">
            <a:xfrm>
              <a:off x="1148" y="16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526" name="Oval 30"/>
            <p:cNvSpPr>
              <a:spLocks noChangeArrowheads="1"/>
            </p:cNvSpPr>
            <p:nvPr/>
          </p:nvSpPr>
          <p:spPr bwMode="auto">
            <a:xfrm>
              <a:off x="1802" y="822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7" name="Rectangle 31"/>
            <p:cNvSpPr>
              <a:spLocks noChangeArrowheads="1"/>
            </p:cNvSpPr>
            <p:nvPr/>
          </p:nvSpPr>
          <p:spPr bwMode="auto">
            <a:xfrm>
              <a:off x="1848" y="8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528" name="Oval 32"/>
            <p:cNvSpPr>
              <a:spLocks noChangeArrowheads="1"/>
            </p:cNvSpPr>
            <p:nvPr/>
          </p:nvSpPr>
          <p:spPr bwMode="auto">
            <a:xfrm>
              <a:off x="1802" y="1613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9" name="Rectangle 33"/>
            <p:cNvSpPr>
              <a:spLocks noChangeArrowheads="1"/>
            </p:cNvSpPr>
            <p:nvPr/>
          </p:nvSpPr>
          <p:spPr bwMode="auto">
            <a:xfrm>
              <a:off x="1848" y="16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530" name="Rectangle 34"/>
            <p:cNvSpPr>
              <a:spLocks noChangeArrowheads="1"/>
            </p:cNvSpPr>
            <p:nvPr/>
          </p:nvSpPr>
          <p:spPr bwMode="auto">
            <a:xfrm>
              <a:off x="667" y="98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90531" name="Rectangle 35"/>
            <p:cNvSpPr>
              <a:spLocks noChangeArrowheads="1"/>
            </p:cNvSpPr>
            <p:nvPr/>
          </p:nvSpPr>
          <p:spPr bwMode="auto">
            <a:xfrm>
              <a:off x="725" y="98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90532" name="Rectangle 36"/>
            <p:cNvSpPr>
              <a:spLocks noChangeArrowheads="1"/>
            </p:cNvSpPr>
            <p:nvPr/>
          </p:nvSpPr>
          <p:spPr bwMode="auto">
            <a:xfrm>
              <a:off x="1423" y="80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33" name="Rectangle 37"/>
            <p:cNvSpPr>
              <a:spLocks noChangeArrowheads="1"/>
            </p:cNvSpPr>
            <p:nvPr/>
          </p:nvSpPr>
          <p:spPr bwMode="auto">
            <a:xfrm>
              <a:off x="1481" y="80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90534" name="Rectangle 38"/>
            <p:cNvSpPr>
              <a:spLocks noChangeArrowheads="1"/>
            </p:cNvSpPr>
            <p:nvPr/>
          </p:nvSpPr>
          <p:spPr bwMode="auto">
            <a:xfrm>
              <a:off x="2189" y="99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35" name="Rectangle 39"/>
            <p:cNvSpPr>
              <a:spLocks noChangeArrowheads="1"/>
            </p:cNvSpPr>
            <p:nvPr/>
          </p:nvSpPr>
          <p:spPr bwMode="auto">
            <a:xfrm>
              <a:off x="2247" y="99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/20</a:t>
              </a:r>
              <a:endParaRPr lang="de-DE"/>
            </a:p>
          </p:txBody>
        </p:sp>
        <p:sp>
          <p:nvSpPr>
            <p:cNvPr id="490536" name="Rectangle 40"/>
            <p:cNvSpPr>
              <a:spLocks noChangeArrowheads="1"/>
            </p:cNvSpPr>
            <p:nvPr/>
          </p:nvSpPr>
          <p:spPr bwMode="auto">
            <a:xfrm>
              <a:off x="2189" y="158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37" name="Rectangle 41"/>
            <p:cNvSpPr>
              <a:spLocks noChangeArrowheads="1"/>
            </p:cNvSpPr>
            <p:nvPr/>
          </p:nvSpPr>
          <p:spPr bwMode="auto">
            <a:xfrm>
              <a:off x="2247" y="1584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538" name="Rectangle 42"/>
            <p:cNvSpPr>
              <a:spLocks noChangeArrowheads="1"/>
            </p:cNvSpPr>
            <p:nvPr/>
          </p:nvSpPr>
          <p:spPr bwMode="auto">
            <a:xfrm>
              <a:off x="1937" y="130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90539" name="Rectangle 43"/>
            <p:cNvSpPr>
              <a:spLocks noChangeArrowheads="1"/>
            </p:cNvSpPr>
            <p:nvPr/>
          </p:nvSpPr>
          <p:spPr bwMode="auto">
            <a:xfrm>
              <a:off x="1995" y="1300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/7</a:t>
              </a:r>
              <a:endParaRPr lang="de-DE"/>
            </a:p>
          </p:txBody>
        </p:sp>
        <p:sp>
          <p:nvSpPr>
            <p:cNvPr id="490540" name="Rectangle 44"/>
            <p:cNvSpPr>
              <a:spLocks noChangeArrowheads="1"/>
            </p:cNvSpPr>
            <p:nvPr/>
          </p:nvSpPr>
          <p:spPr bwMode="auto">
            <a:xfrm>
              <a:off x="1573" y="1318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0541" name="Rectangle 45"/>
            <p:cNvSpPr>
              <a:spLocks noChangeArrowheads="1"/>
            </p:cNvSpPr>
            <p:nvPr/>
          </p:nvSpPr>
          <p:spPr bwMode="auto">
            <a:xfrm>
              <a:off x="1448" y="174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42" name="Rectangle 46"/>
            <p:cNvSpPr>
              <a:spLocks noChangeArrowheads="1"/>
            </p:cNvSpPr>
            <p:nvPr/>
          </p:nvSpPr>
          <p:spPr bwMode="auto">
            <a:xfrm>
              <a:off x="1506" y="174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90544" name="Rectangle 48"/>
            <p:cNvSpPr>
              <a:spLocks noChangeArrowheads="1"/>
            </p:cNvSpPr>
            <p:nvPr/>
          </p:nvSpPr>
          <p:spPr bwMode="auto">
            <a:xfrm>
              <a:off x="1234" y="125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45" name="Rectangle 49"/>
            <p:cNvSpPr>
              <a:spLocks noChangeArrowheads="1"/>
            </p:cNvSpPr>
            <p:nvPr/>
          </p:nvSpPr>
          <p:spPr bwMode="auto">
            <a:xfrm>
              <a:off x="1292" y="1253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546" name="Rectangle 50"/>
            <p:cNvSpPr>
              <a:spLocks noChangeArrowheads="1"/>
            </p:cNvSpPr>
            <p:nvPr/>
          </p:nvSpPr>
          <p:spPr bwMode="auto">
            <a:xfrm>
              <a:off x="757" y="161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47" name="Rectangle 51"/>
            <p:cNvSpPr>
              <a:spLocks noChangeArrowheads="1"/>
            </p:cNvSpPr>
            <p:nvPr/>
          </p:nvSpPr>
          <p:spPr bwMode="auto">
            <a:xfrm>
              <a:off x="815" y="161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90554" name="AutoShape 58"/>
            <p:cNvCxnSpPr>
              <a:cxnSpLocks noChangeShapeType="1"/>
              <a:stCxn id="490520" idx="7"/>
              <a:endCxn id="490522" idx="2"/>
            </p:cNvCxnSpPr>
            <p:nvPr/>
          </p:nvCxnSpPr>
          <p:spPr bwMode="auto">
            <a:xfrm flipV="1">
              <a:off x="694" y="93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5" name="AutoShape 59"/>
            <p:cNvCxnSpPr>
              <a:cxnSpLocks noChangeShapeType="1"/>
              <a:stCxn id="490522" idx="6"/>
              <a:endCxn id="490526" idx="2"/>
            </p:cNvCxnSpPr>
            <p:nvPr/>
          </p:nvCxnSpPr>
          <p:spPr bwMode="auto">
            <a:xfrm>
              <a:off x="1319" y="93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6" name="AutoShape 60"/>
            <p:cNvCxnSpPr>
              <a:cxnSpLocks noChangeShapeType="1"/>
              <a:stCxn id="490526" idx="6"/>
              <a:endCxn id="490518" idx="1"/>
            </p:cNvCxnSpPr>
            <p:nvPr/>
          </p:nvCxnSpPr>
          <p:spPr bwMode="auto">
            <a:xfrm>
              <a:off x="2018" y="93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7" name="AutoShape 61"/>
            <p:cNvCxnSpPr>
              <a:cxnSpLocks noChangeShapeType="1"/>
              <a:stCxn id="490528" idx="6"/>
              <a:endCxn id="490518" idx="3"/>
            </p:cNvCxnSpPr>
            <p:nvPr/>
          </p:nvCxnSpPr>
          <p:spPr bwMode="auto">
            <a:xfrm flipV="1">
              <a:off x="2018" y="144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8" name="AutoShape 62"/>
            <p:cNvCxnSpPr>
              <a:cxnSpLocks noChangeShapeType="1"/>
              <a:stCxn id="490528" idx="0"/>
              <a:endCxn id="490526" idx="4"/>
            </p:cNvCxnSpPr>
            <p:nvPr/>
          </p:nvCxnSpPr>
          <p:spPr bwMode="auto">
            <a:xfrm flipV="1">
              <a:off x="1910" y="1047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9" name="AutoShape 63"/>
            <p:cNvCxnSpPr>
              <a:cxnSpLocks noChangeShapeType="1"/>
              <a:stCxn id="490524" idx="6"/>
              <a:endCxn id="490528" idx="2"/>
            </p:cNvCxnSpPr>
            <p:nvPr/>
          </p:nvCxnSpPr>
          <p:spPr bwMode="auto">
            <a:xfrm>
              <a:off x="1319" y="172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0" name="AutoShape 64"/>
            <p:cNvCxnSpPr>
              <a:cxnSpLocks noChangeShapeType="1"/>
              <a:stCxn id="490526" idx="3"/>
              <a:endCxn id="490524" idx="7"/>
            </p:cNvCxnSpPr>
            <p:nvPr/>
          </p:nvCxnSpPr>
          <p:spPr bwMode="auto">
            <a:xfrm flipH="1">
              <a:off x="1287" y="1014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1" name="AutoShape 65"/>
            <p:cNvCxnSpPr>
              <a:cxnSpLocks noChangeShapeType="1"/>
            </p:cNvCxnSpPr>
            <p:nvPr/>
          </p:nvCxnSpPr>
          <p:spPr bwMode="auto">
            <a:xfrm flipV="1">
              <a:off x="1202" y="1026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3" name="AutoShape 67"/>
            <p:cNvCxnSpPr>
              <a:cxnSpLocks noChangeShapeType="1"/>
              <a:stCxn id="490520" idx="5"/>
              <a:endCxn id="490524" idx="2"/>
            </p:cNvCxnSpPr>
            <p:nvPr/>
          </p:nvCxnSpPr>
          <p:spPr bwMode="auto">
            <a:xfrm>
              <a:off x="694" y="144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71" name="Text Box 175"/>
            <p:cNvSpPr txBox="1">
              <a:spLocks noChangeArrowheads="1"/>
            </p:cNvSpPr>
            <p:nvPr/>
          </p:nvSpPr>
          <p:spPr bwMode="auto">
            <a:xfrm>
              <a:off x="385" y="709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c)</a:t>
              </a:r>
            </a:p>
          </p:txBody>
        </p:sp>
        <p:sp>
          <p:nvSpPr>
            <p:cNvPr id="490684" name="Text Box 188"/>
            <p:cNvSpPr txBox="1">
              <a:spLocks noChangeArrowheads="1"/>
            </p:cNvSpPr>
            <p:nvPr/>
          </p:nvSpPr>
          <p:spPr bwMode="auto">
            <a:xfrm>
              <a:off x="1020" y="1933"/>
              <a:ext cx="9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8</a:t>
              </a:r>
            </a:p>
          </p:txBody>
        </p:sp>
      </p:grpSp>
      <p:grpSp>
        <p:nvGrpSpPr>
          <p:cNvPr id="4" name="Group 193"/>
          <p:cNvGrpSpPr>
            <a:grpSpLocks/>
          </p:cNvGrpSpPr>
          <p:nvPr/>
        </p:nvGrpSpPr>
        <p:grpSpPr bwMode="auto">
          <a:xfrm>
            <a:off x="5342701" y="1267117"/>
            <a:ext cx="3359150" cy="2241550"/>
            <a:chOff x="3356" y="754"/>
            <a:chExt cx="2116" cy="1412"/>
          </a:xfrm>
        </p:grpSpPr>
        <p:sp>
          <p:nvSpPr>
            <p:cNvPr id="490679" name="Rectangle 183"/>
            <p:cNvSpPr>
              <a:spLocks noChangeArrowheads="1"/>
            </p:cNvSpPr>
            <p:nvPr/>
          </p:nvSpPr>
          <p:spPr bwMode="auto">
            <a:xfrm rot="-2926384">
              <a:off x="5035" y="776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78" name="Rectangle 182"/>
            <p:cNvSpPr>
              <a:spLocks noChangeArrowheads="1"/>
            </p:cNvSpPr>
            <p:nvPr/>
          </p:nvSpPr>
          <p:spPr bwMode="auto">
            <a:xfrm rot="-3425772">
              <a:off x="3765" y="1185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0" name="Rectangle 4"/>
            <p:cNvSpPr>
              <a:spLocks noChangeArrowheads="1"/>
            </p:cNvSpPr>
            <p:nvPr/>
          </p:nvSpPr>
          <p:spPr bwMode="auto">
            <a:xfrm>
              <a:off x="4152" y="1675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1" name="Rectangle 5"/>
            <p:cNvSpPr>
              <a:spLocks noChangeArrowheads="1"/>
            </p:cNvSpPr>
            <p:nvPr/>
          </p:nvSpPr>
          <p:spPr bwMode="auto">
            <a:xfrm>
              <a:off x="4732" y="1016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2" name="Oval 6"/>
            <p:cNvSpPr>
              <a:spLocks noChangeArrowheads="1"/>
            </p:cNvSpPr>
            <p:nvPr/>
          </p:nvSpPr>
          <p:spPr bwMode="auto">
            <a:xfrm>
              <a:off x="5247" y="125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3" name="Oval 7"/>
            <p:cNvSpPr>
              <a:spLocks noChangeArrowheads="1"/>
            </p:cNvSpPr>
            <p:nvPr/>
          </p:nvSpPr>
          <p:spPr bwMode="auto">
            <a:xfrm>
              <a:off x="3356" y="125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4" name="Oval 8"/>
            <p:cNvSpPr>
              <a:spLocks noChangeArrowheads="1"/>
            </p:cNvSpPr>
            <p:nvPr/>
          </p:nvSpPr>
          <p:spPr bwMode="auto">
            <a:xfrm>
              <a:off x="3956" y="822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5" name="Oval 9"/>
            <p:cNvSpPr>
              <a:spLocks noChangeArrowheads="1"/>
            </p:cNvSpPr>
            <p:nvPr/>
          </p:nvSpPr>
          <p:spPr bwMode="auto">
            <a:xfrm>
              <a:off x="3956" y="1622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6" name="Oval 10"/>
            <p:cNvSpPr>
              <a:spLocks noChangeArrowheads="1"/>
            </p:cNvSpPr>
            <p:nvPr/>
          </p:nvSpPr>
          <p:spPr bwMode="auto">
            <a:xfrm>
              <a:off x="4655" y="822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7" name="Oval 11"/>
            <p:cNvSpPr>
              <a:spLocks noChangeArrowheads="1"/>
            </p:cNvSpPr>
            <p:nvPr/>
          </p:nvSpPr>
          <p:spPr bwMode="auto">
            <a:xfrm>
              <a:off x="4655" y="1622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3582" y="98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4377" y="75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10" name="Rectangle 14"/>
            <p:cNvSpPr>
              <a:spLocks noChangeArrowheads="1"/>
            </p:cNvSpPr>
            <p:nvPr/>
          </p:nvSpPr>
          <p:spPr bwMode="auto">
            <a:xfrm>
              <a:off x="5076" y="98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>
              <a:off x="4693" y="134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4354" y="120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0513" name="Rectangle 17"/>
            <p:cNvSpPr>
              <a:spLocks noChangeArrowheads="1"/>
            </p:cNvSpPr>
            <p:nvPr/>
          </p:nvSpPr>
          <p:spPr bwMode="auto">
            <a:xfrm>
              <a:off x="4374" y="153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</a:t>
              </a:r>
              <a:endParaRPr lang="de-DE"/>
            </a:p>
          </p:txBody>
        </p:sp>
        <p:sp>
          <p:nvSpPr>
            <p:cNvPr id="490515" name="Rectangle 19"/>
            <p:cNvSpPr>
              <a:spLocks noChangeArrowheads="1"/>
            </p:cNvSpPr>
            <p:nvPr/>
          </p:nvSpPr>
          <p:spPr bwMode="auto">
            <a:xfrm>
              <a:off x="4059" y="120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16" name="Rectangle 20"/>
            <p:cNvSpPr>
              <a:spLocks noChangeArrowheads="1"/>
            </p:cNvSpPr>
            <p:nvPr/>
          </p:nvSpPr>
          <p:spPr bwMode="auto">
            <a:xfrm>
              <a:off x="3696" y="15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17" name="Rectangle 21"/>
            <p:cNvSpPr>
              <a:spLocks noChangeArrowheads="1"/>
            </p:cNvSpPr>
            <p:nvPr/>
          </p:nvSpPr>
          <p:spPr bwMode="auto">
            <a:xfrm>
              <a:off x="5009" y="145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48" name="Rectangle 52"/>
            <p:cNvSpPr>
              <a:spLocks noChangeArrowheads="1"/>
            </p:cNvSpPr>
            <p:nvPr/>
          </p:nvSpPr>
          <p:spPr bwMode="auto">
            <a:xfrm>
              <a:off x="3413" y="127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549" name="Rectangle 53"/>
            <p:cNvSpPr>
              <a:spLocks noChangeArrowheads="1"/>
            </p:cNvSpPr>
            <p:nvPr/>
          </p:nvSpPr>
          <p:spPr bwMode="auto">
            <a:xfrm>
              <a:off x="3991" y="161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550" name="Rectangle 54"/>
            <p:cNvSpPr>
              <a:spLocks noChangeArrowheads="1"/>
            </p:cNvSpPr>
            <p:nvPr/>
          </p:nvSpPr>
          <p:spPr bwMode="auto">
            <a:xfrm>
              <a:off x="4009" y="84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551" name="Rectangle 55"/>
            <p:cNvSpPr>
              <a:spLocks noChangeArrowheads="1"/>
            </p:cNvSpPr>
            <p:nvPr/>
          </p:nvSpPr>
          <p:spPr bwMode="auto">
            <a:xfrm>
              <a:off x="4716" y="84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552" name="Rectangle 56"/>
            <p:cNvSpPr>
              <a:spLocks noChangeArrowheads="1"/>
            </p:cNvSpPr>
            <p:nvPr/>
          </p:nvSpPr>
          <p:spPr bwMode="auto">
            <a:xfrm>
              <a:off x="4716" y="161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553" name="Rectangle 57"/>
            <p:cNvSpPr>
              <a:spLocks noChangeArrowheads="1"/>
            </p:cNvSpPr>
            <p:nvPr/>
          </p:nvSpPr>
          <p:spPr bwMode="auto">
            <a:xfrm>
              <a:off x="5306" y="125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0564" name="AutoShape 68"/>
            <p:cNvCxnSpPr>
              <a:cxnSpLocks noChangeShapeType="1"/>
            </p:cNvCxnSpPr>
            <p:nvPr/>
          </p:nvCxnSpPr>
          <p:spPr bwMode="auto">
            <a:xfrm>
              <a:off x="4876" y="935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5" name="AutoShape 69"/>
            <p:cNvCxnSpPr>
              <a:cxnSpLocks noChangeShapeType="1"/>
              <a:stCxn id="490502" idx="3"/>
              <a:endCxn id="490507" idx="6"/>
            </p:cNvCxnSpPr>
            <p:nvPr/>
          </p:nvCxnSpPr>
          <p:spPr bwMode="auto">
            <a:xfrm flipH="1">
              <a:off x="4872" y="1440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6" name="AutoShape 70"/>
            <p:cNvCxnSpPr>
              <a:cxnSpLocks noChangeShapeType="1"/>
              <a:stCxn id="490507" idx="0"/>
              <a:endCxn id="490506" idx="4"/>
            </p:cNvCxnSpPr>
            <p:nvPr/>
          </p:nvCxnSpPr>
          <p:spPr bwMode="auto">
            <a:xfrm flipV="1">
              <a:off x="4764" y="1039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7" name="AutoShape 71"/>
            <p:cNvCxnSpPr>
              <a:cxnSpLocks noChangeShapeType="1"/>
              <a:stCxn id="490506" idx="3"/>
              <a:endCxn id="490505" idx="7"/>
            </p:cNvCxnSpPr>
            <p:nvPr/>
          </p:nvCxnSpPr>
          <p:spPr bwMode="auto">
            <a:xfrm flipH="1">
              <a:off x="4140" y="1007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71" name="AutoShape 75"/>
            <p:cNvCxnSpPr>
              <a:cxnSpLocks noChangeShapeType="1"/>
              <a:stCxn id="490504" idx="4"/>
              <a:endCxn id="490505" idx="0"/>
            </p:cNvCxnSpPr>
            <p:nvPr/>
          </p:nvCxnSpPr>
          <p:spPr bwMode="auto">
            <a:xfrm>
              <a:off x="4064" y="1039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72" name="AutoShape 76"/>
            <p:cNvCxnSpPr>
              <a:cxnSpLocks noChangeShapeType="1"/>
            </p:cNvCxnSpPr>
            <p:nvPr/>
          </p:nvCxnSpPr>
          <p:spPr bwMode="auto">
            <a:xfrm>
              <a:off x="4192" y="1712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77" name="AutoShape 81"/>
            <p:cNvCxnSpPr>
              <a:cxnSpLocks noChangeShapeType="1"/>
            </p:cNvCxnSpPr>
            <p:nvPr/>
          </p:nvCxnSpPr>
          <p:spPr bwMode="auto">
            <a:xfrm flipH="1">
              <a:off x="4192" y="1757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578" name="Rectangle 82"/>
            <p:cNvSpPr>
              <a:spLocks noChangeArrowheads="1"/>
            </p:cNvSpPr>
            <p:nvPr/>
          </p:nvSpPr>
          <p:spPr bwMode="auto">
            <a:xfrm>
              <a:off x="4374" y="175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579" name="AutoShape 83"/>
            <p:cNvCxnSpPr>
              <a:cxnSpLocks noChangeShapeType="1"/>
            </p:cNvCxnSpPr>
            <p:nvPr/>
          </p:nvCxnSpPr>
          <p:spPr bwMode="auto">
            <a:xfrm>
              <a:off x="4187" y="90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80" name="AutoShape 84"/>
            <p:cNvCxnSpPr>
              <a:cxnSpLocks noChangeShapeType="1"/>
            </p:cNvCxnSpPr>
            <p:nvPr/>
          </p:nvCxnSpPr>
          <p:spPr bwMode="auto">
            <a:xfrm flipH="1">
              <a:off x="4187" y="951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81" name="AutoShape 85"/>
            <p:cNvCxnSpPr>
              <a:cxnSpLocks noChangeShapeType="1"/>
            </p:cNvCxnSpPr>
            <p:nvPr/>
          </p:nvCxnSpPr>
          <p:spPr bwMode="auto">
            <a:xfrm flipH="1" flipV="1">
              <a:off x="4830" y="981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582" name="Rectangle 86"/>
            <p:cNvSpPr>
              <a:spLocks noChangeArrowheads="1"/>
            </p:cNvSpPr>
            <p:nvPr/>
          </p:nvSpPr>
          <p:spPr bwMode="auto">
            <a:xfrm>
              <a:off x="4967" y="116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583" name="AutoShape 87"/>
            <p:cNvCxnSpPr>
              <a:cxnSpLocks noChangeShapeType="1"/>
            </p:cNvCxnSpPr>
            <p:nvPr/>
          </p:nvCxnSpPr>
          <p:spPr bwMode="auto">
            <a:xfrm>
              <a:off x="3606" y="1388"/>
              <a:ext cx="409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84" name="AutoShape 88"/>
            <p:cNvCxnSpPr>
              <a:cxnSpLocks noChangeShapeType="1"/>
            </p:cNvCxnSpPr>
            <p:nvPr/>
          </p:nvCxnSpPr>
          <p:spPr bwMode="auto">
            <a:xfrm flipH="1" flipV="1">
              <a:off x="3560" y="1434"/>
              <a:ext cx="409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585" name="Rectangle 89"/>
            <p:cNvSpPr>
              <a:spLocks noChangeArrowheads="1"/>
            </p:cNvSpPr>
            <p:nvPr/>
          </p:nvSpPr>
          <p:spPr bwMode="auto">
            <a:xfrm>
              <a:off x="3742" y="134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0586" name="Rectangle 90"/>
            <p:cNvSpPr>
              <a:spLocks noChangeArrowheads="1"/>
            </p:cNvSpPr>
            <p:nvPr/>
          </p:nvSpPr>
          <p:spPr bwMode="auto">
            <a:xfrm>
              <a:off x="4377" y="9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85" name="Text Box 189"/>
            <p:cNvSpPr txBox="1">
              <a:spLocks noChangeArrowheads="1"/>
            </p:cNvSpPr>
            <p:nvPr/>
          </p:nvSpPr>
          <p:spPr bwMode="auto">
            <a:xfrm>
              <a:off x="3969" y="193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=5</a:t>
              </a:r>
              <a:endParaRPr lang="de-DE" baseline="-25000"/>
            </a:p>
          </p:txBody>
        </p:sp>
        <p:cxnSp>
          <p:nvCxnSpPr>
            <p:cNvPr id="490686" name="AutoShape 190"/>
            <p:cNvCxnSpPr>
              <a:cxnSpLocks noChangeShapeType="1"/>
              <a:stCxn id="490503" idx="7"/>
              <a:endCxn id="490504" idx="2"/>
            </p:cNvCxnSpPr>
            <p:nvPr/>
          </p:nvCxnSpPr>
          <p:spPr bwMode="auto">
            <a:xfrm flipV="1">
              <a:off x="3548" y="931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  <p:grpSp>
        <p:nvGrpSpPr>
          <p:cNvPr id="5" name="Group 195"/>
          <p:cNvGrpSpPr>
            <a:grpSpLocks/>
          </p:cNvGrpSpPr>
          <p:nvPr/>
        </p:nvGrpSpPr>
        <p:grpSpPr bwMode="auto">
          <a:xfrm>
            <a:off x="5349052" y="4019313"/>
            <a:ext cx="3359150" cy="2314575"/>
            <a:chOff x="3360" y="2568"/>
            <a:chExt cx="2116" cy="1458"/>
          </a:xfrm>
        </p:grpSpPr>
        <p:sp>
          <p:nvSpPr>
            <p:cNvPr id="490681" name="Rectangle 185"/>
            <p:cNvSpPr>
              <a:spLocks noChangeArrowheads="1"/>
            </p:cNvSpPr>
            <p:nvPr/>
          </p:nvSpPr>
          <p:spPr bwMode="auto">
            <a:xfrm rot="-2936707">
              <a:off x="5047" y="2588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80" name="Rectangle 184"/>
            <p:cNvSpPr>
              <a:spLocks noChangeArrowheads="1"/>
            </p:cNvSpPr>
            <p:nvPr/>
          </p:nvSpPr>
          <p:spPr bwMode="auto">
            <a:xfrm rot="-7808485">
              <a:off x="3707" y="2605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87" name="Rectangle 91"/>
            <p:cNvSpPr>
              <a:spLocks noChangeArrowheads="1"/>
            </p:cNvSpPr>
            <p:nvPr/>
          </p:nvSpPr>
          <p:spPr bwMode="auto">
            <a:xfrm>
              <a:off x="4120" y="2680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89" name="Oval 93"/>
            <p:cNvSpPr>
              <a:spLocks noChangeArrowheads="1"/>
            </p:cNvSpPr>
            <p:nvPr/>
          </p:nvSpPr>
          <p:spPr bwMode="auto">
            <a:xfrm>
              <a:off x="5251" y="3064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0" name="Oval 94"/>
            <p:cNvSpPr>
              <a:spLocks noChangeArrowheads="1"/>
            </p:cNvSpPr>
            <p:nvPr/>
          </p:nvSpPr>
          <p:spPr bwMode="auto">
            <a:xfrm>
              <a:off x="3360" y="3064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1" name="Oval 95"/>
            <p:cNvSpPr>
              <a:spLocks noChangeArrowheads="1"/>
            </p:cNvSpPr>
            <p:nvPr/>
          </p:nvSpPr>
          <p:spPr bwMode="auto">
            <a:xfrm>
              <a:off x="3960" y="2631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2" name="Oval 96"/>
            <p:cNvSpPr>
              <a:spLocks noChangeArrowheads="1"/>
            </p:cNvSpPr>
            <p:nvPr/>
          </p:nvSpPr>
          <p:spPr bwMode="auto">
            <a:xfrm>
              <a:off x="3960" y="3431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3" name="Oval 97"/>
            <p:cNvSpPr>
              <a:spLocks noChangeArrowheads="1"/>
            </p:cNvSpPr>
            <p:nvPr/>
          </p:nvSpPr>
          <p:spPr bwMode="auto">
            <a:xfrm>
              <a:off x="4659" y="2631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4" name="Oval 98"/>
            <p:cNvSpPr>
              <a:spLocks noChangeArrowheads="1"/>
            </p:cNvSpPr>
            <p:nvPr/>
          </p:nvSpPr>
          <p:spPr bwMode="auto">
            <a:xfrm>
              <a:off x="4659" y="3431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5" name="Rectangle 99"/>
            <p:cNvSpPr>
              <a:spLocks noChangeArrowheads="1"/>
            </p:cNvSpPr>
            <p:nvPr/>
          </p:nvSpPr>
          <p:spPr bwMode="auto">
            <a:xfrm>
              <a:off x="3586" y="279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96" name="Rectangle 100"/>
            <p:cNvSpPr>
              <a:spLocks noChangeArrowheads="1"/>
            </p:cNvSpPr>
            <p:nvPr/>
          </p:nvSpPr>
          <p:spPr bwMode="auto">
            <a:xfrm>
              <a:off x="4377" y="256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97" name="Rectangle 101"/>
            <p:cNvSpPr>
              <a:spLocks noChangeArrowheads="1"/>
            </p:cNvSpPr>
            <p:nvPr/>
          </p:nvSpPr>
          <p:spPr bwMode="auto">
            <a:xfrm>
              <a:off x="5080" y="279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98" name="Rectangle 102"/>
            <p:cNvSpPr>
              <a:spLocks noChangeArrowheads="1"/>
            </p:cNvSpPr>
            <p:nvPr/>
          </p:nvSpPr>
          <p:spPr bwMode="auto">
            <a:xfrm>
              <a:off x="4649" y="31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0599" name="Rectangle 103"/>
            <p:cNvSpPr>
              <a:spLocks noChangeArrowheads="1"/>
            </p:cNvSpPr>
            <p:nvPr/>
          </p:nvSpPr>
          <p:spPr bwMode="auto">
            <a:xfrm>
              <a:off x="4358" y="301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0600" name="Rectangle 104"/>
            <p:cNvSpPr>
              <a:spLocks noChangeArrowheads="1"/>
            </p:cNvSpPr>
            <p:nvPr/>
          </p:nvSpPr>
          <p:spPr bwMode="auto">
            <a:xfrm>
              <a:off x="4378" y="33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0601" name="Rectangle 105"/>
            <p:cNvSpPr>
              <a:spLocks noChangeArrowheads="1"/>
            </p:cNvSpPr>
            <p:nvPr/>
          </p:nvSpPr>
          <p:spPr bwMode="auto">
            <a:xfrm>
              <a:off x="4063" y="301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02" name="Rectangle 106"/>
            <p:cNvSpPr>
              <a:spLocks noChangeArrowheads="1"/>
            </p:cNvSpPr>
            <p:nvPr/>
          </p:nvSpPr>
          <p:spPr bwMode="auto">
            <a:xfrm>
              <a:off x="3651" y="338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0603" name="Rectangle 107"/>
            <p:cNvSpPr>
              <a:spLocks noChangeArrowheads="1"/>
            </p:cNvSpPr>
            <p:nvPr/>
          </p:nvSpPr>
          <p:spPr bwMode="auto">
            <a:xfrm>
              <a:off x="5013" y="32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34" name="Rectangle 138"/>
            <p:cNvSpPr>
              <a:spLocks noChangeArrowheads="1"/>
            </p:cNvSpPr>
            <p:nvPr/>
          </p:nvSpPr>
          <p:spPr bwMode="auto">
            <a:xfrm>
              <a:off x="3417" y="308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635" name="Rectangle 139"/>
            <p:cNvSpPr>
              <a:spLocks noChangeArrowheads="1"/>
            </p:cNvSpPr>
            <p:nvPr/>
          </p:nvSpPr>
          <p:spPr bwMode="auto">
            <a:xfrm>
              <a:off x="3995" y="342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636" name="Rectangle 140"/>
            <p:cNvSpPr>
              <a:spLocks noChangeArrowheads="1"/>
            </p:cNvSpPr>
            <p:nvPr/>
          </p:nvSpPr>
          <p:spPr bwMode="auto">
            <a:xfrm>
              <a:off x="4013" y="265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637" name="Rectangle 141"/>
            <p:cNvSpPr>
              <a:spLocks noChangeArrowheads="1"/>
            </p:cNvSpPr>
            <p:nvPr/>
          </p:nvSpPr>
          <p:spPr bwMode="auto">
            <a:xfrm>
              <a:off x="4720" y="265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638" name="Rectangle 142"/>
            <p:cNvSpPr>
              <a:spLocks noChangeArrowheads="1"/>
            </p:cNvSpPr>
            <p:nvPr/>
          </p:nvSpPr>
          <p:spPr bwMode="auto">
            <a:xfrm>
              <a:off x="4720" y="342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639" name="Rectangle 143"/>
            <p:cNvSpPr>
              <a:spLocks noChangeArrowheads="1"/>
            </p:cNvSpPr>
            <p:nvPr/>
          </p:nvSpPr>
          <p:spPr bwMode="auto">
            <a:xfrm>
              <a:off x="5310" y="306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0650" name="AutoShape 154"/>
            <p:cNvCxnSpPr>
              <a:cxnSpLocks noChangeShapeType="1"/>
            </p:cNvCxnSpPr>
            <p:nvPr/>
          </p:nvCxnSpPr>
          <p:spPr bwMode="auto">
            <a:xfrm>
              <a:off x="4880" y="2744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1" name="AutoShape 155"/>
            <p:cNvCxnSpPr>
              <a:cxnSpLocks noChangeShapeType="1"/>
              <a:stCxn id="490589" idx="3"/>
              <a:endCxn id="490594" idx="6"/>
            </p:cNvCxnSpPr>
            <p:nvPr/>
          </p:nvCxnSpPr>
          <p:spPr bwMode="auto">
            <a:xfrm flipH="1">
              <a:off x="4876" y="3249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2" name="AutoShape 156"/>
            <p:cNvCxnSpPr>
              <a:cxnSpLocks noChangeShapeType="1"/>
            </p:cNvCxnSpPr>
            <p:nvPr/>
          </p:nvCxnSpPr>
          <p:spPr bwMode="auto">
            <a:xfrm flipV="1">
              <a:off x="4740" y="2840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3" name="AutoShape 157"/>
            <p:cNvCxnSpPr>
              <a:cxnSpLocks noChangeShapeType="1"/>
              <a:stCxn id="490593" idx="3"/>
              <a:endCxn id="490592" idx="7"/>
            </p:cNvCxnSpPr>
            <p:nvPr/>
          </p:nvCxnSpPr>
          <p:spPr bwMode="auto">
            <a:xfrm flipH="1">
              <a:off x="4144" y="2816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4" name="AutoShape 158"/>
            <p:cNvCxnSpPr>
              <a:cxnSpLocks noChangeShapeType="1"/>
              <a:stCxn id="490591" idx="4"/>
              <a:endCxn id="490592" idx="0"/>
            </p:cNvCxnSpPr>
            <p:nvPr/>
          </p:nvCxnSpPr>
          <p:spPr bwMode="auto">
            <a:xfrm>
              <a:off x="4068" y="2848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5" name="AutoShape 159"/>
            <p:cNvCxnSpPr>
              <a:cxnSpLocks noChangeShapeType="1"/>
            </p:cNvCxnSpPr>
            <p:nvPr/>
          </p:nvCxnSpPr>
          <p:spPr bwMode="auto">
            <a:xfrm>
              <a:off x="4196" y="3521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60" name="AutoShape 164"/>
            <p:cNvCxnSpPr>
              <a:cxnSpLocks noChangeShapeType="1"/>
            </p:cNvCxnSpPr>
            <p:nvPr/>
          </p:nvCxnSpPr>
          <p:spPr bwMode="auto">
            <a:xfrm flipH="1">
              <a:off x="4196" y="3566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61" name="Rectangle 165"/>
            <p:cNvSpPr>
              <a:spLocks noChangeArrowheads="1"/>
            </p:cNvSpPr>
            <p:nvPr/>
          </p:nvSpPr>
          <p:spPr bwMode="auto">
            <a:xfrm>
              <a:off x="4378" y="356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cxnSp>
          <p:nvCxnSpPr>
            <p:cNvPr id="490662" name="AutoShape 166"/>
            <p:cNvCxnSpPr>
              <a:cxnSpLocks noChangeShapeType="1"/>
            </p:cNvCxnSpPr>
            <p:nvPr/>
          </p:nvCxnSpPr>
          <p:spPr bwMode="auto">
            <a:xfrm>
              <a:off x="4191" y="271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63" name="AutoShape 167"/>
            <p:cNvCxnSpPr>
              <a:cxnSpLocks noChangeShapeType="1"/>
            </p:cNvCxnSpPr>
            <p:nvPr/>
          </p:nvCxnSpPr>
          <p:spPr bwMode="auto">
            <a:xfrm flipH="1">
              <a:off x="4191" y="2760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64" name="AutoShape 168"/>
            <p:cNvCxnSpPr>
              <a:cxnSpLocks noChangeShapeType="1"/>
            </p:cNvCxnSpPr>
            <p:nvPr/>
          </p:nvCxnSpPr>
          <p:spPr bwMode="auto">
            <a:xfrm flipH="1" flipV="1">
              <a:off x="4834" y="2790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65" name="Rectangle 169"/>
            <p:cNvSpPr>
              <a:spLocks noChangeArrowheads="1"/>
            </p:cNvSpPr>
            <p:nvPr/>
          </p:nvSpPr>
          <p:spPr bwMode="auto">
            <a:xfrm>
              <a:off x="4921" y="29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667" name="AutoShape 171"/>
            <p:cNvCxnSpPr>
              <a:cxnSpLocks noChangeShapeType="1"/>
              <a:stCxn id="490592" idx="2"/>
              <a:endCxn id="490590" idx="5"/>
            </p:cNvCxnSpPr>
            <p:nvPr/>
          </p:nvCxnSpPr>
          <p:spPr bwMode="auto">
            <a:xfrm flipH="1" flipV="1">
              <a:off x="3552" y="3249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69" name="Rectangle 173"/>
            <p:cNvSpPr>
              <a:spLocks noChangeArrowheads="1"/>
            </p:cNvSpPr>
            <p:nvPr/>
          </p:nvSpPr>
          <p:spPr bwMode="auto">
            <a:xfrm>
              <a:off x="4377" y="275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672" name="AutoShape 176"/>
            <p:cNvCxnSpPr>
              <a:cxnSpLocks noChangeShapeType="1"/>
            </p:cNvCxnSpPr>
            <p:nvPr/>
          </p:nvCxnSpPr>
          <p:spPr bwMode="auto">
            <a:xfrm>
              <a:off x="4797" y="2852"/>
              <a:ext cx="1" cy="5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73" name="Rectangle 177"/>
            <p:cNvSpPr>
              <a:spLocks noChangeArrowheads="1"/>
            </p:cNvSpPr>
            <p:nvPr/>
          </p:nvSpPr>
          <p:spPr bwMode="auto">
            <a:xfrm>
              <a:off x="4830" y="31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0683" name="Text Box 187"/>
            <p:cNvSpPr txBox="1">
              <a:spLocks noChangeArrowheads="1"/>
            </p:cNvSpPr>
            <p:nvPr/>
          </p:nvSpPr>
          <p:spPr bwMode="auto">
            <a:xfrm>
              <a:off x="4015" y="379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=8</a:t>
              </a:r>
              <a:endParaRPr lang="de-DE" baseline="-25000"/>
            </a:p>
          </p:txBody>
        </p:sp>
        <p:cxnSp>
          <p:nvCxnSpPr>
            <p:cNvPr id="490687" name="AutoShape 191"/>
            <p:cNvCxnSpPr>
              <a:cxnSpLocks noChangeShapeType="1"/>
              <a:stCxn id="490590" idx="7"/>
              <a:endCxn id="490591" idx="2"/>
            </p:cNvCxnSpPr>
            <p:nvPr/>
          </p:nvCxnSpPr>
          <p:spPr bwMode="auto">
            <a:xfrm flipV="1">
              <a:off x="3552" y="2740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620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</a:t>
            </a:r>
            <a:endParaRPr lang="de-DE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5296547" y="4243379"/>
            <a:ext cx="3359150" cy="2155825"/>
            <a:chOff x="3289" y="2350"/>
            <a:chExt cx="2116" cy="1358"/>
          </a:xfrm>
        </p:grpSpPr>
        <p:sp>
          <p:nvSpPr>
            <p:cNvPr id="491610" name="Oval 90"/>
            <p:cNvSpPr>
              <a:spLocks noChangeArrowheads="1"/>
            </p:cNvSpPr>
            <p:nvPr/>
          </p:nvSpPr>
          <p:spPr bwMode="auto">
            <a:xfrm>
              <a:off x="5180" y="2846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1" name="Oval 91"/>
            <p:cNvSpPr>
              <a:spLocks noChangeArrowheads="1"/>
            </p:cNvSpPr>
            <p:nvPr/>
          </p:nvSpPr>
          <p:spPr bwMode="auto">
            <a:xfrm>
              <a:off x="3289" y="2846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2" name="Oval 92"/>
            <p:cNvSpPr>
              <a:spLocks noChangeArrowheads="1"/>
            </p:cNvSpPr>
            <p:nvPr/>
          </p:nvSpPr>
          <p:spPr bwMode="auto">
            <a:xfrm>
              <a:off x="3889" y="2413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3" name="Oval 93"/>
            <p:cNvSpPr>
              <a:spLocks noChangeArrowheads="1"/>
            </p:cNvSpPr>
            <p:nvPr/>
          </p:nvSpPr>
          <p:spPr bwMode="auto">
            <a:xfrm>
              <a:off x="3889" y="3213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4" name="Oval 94"/>
            <p:cNvSpPr>
              <a:spLocks noChangeArrowheads="1"/>
            </p:cNvSpPr>
            <p:nvPr/>
          </p:nvSpPr>
          <p:spPr bwMode="auto">
            <a:xfrm>
              <a:off x="4588" y="2413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5" name="Oval 95"/>
            <p:cNvSpPr>
              <a:spLocks noChangeArrowheads="1"/>
            </p:cNvSpPr>
            <p:nvPr/>
          </p:nvSpPr>
          <p:spPr bwMode="auto">
            <a:xfrm>
              <a:off x="4588" y="3213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6" name="Rectangle 96"/>
            <p:cNvSpPr>
              <a:spLocks noChangeArrowheads="1"/>
            </p:cNvSpPr>
            <p:nvPr/>
          </p:nvSpPr>
          <p:spPr bwMode="auto">
            <a:xfrm>
              <a:off x="3515" y="2573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</a:t>
              </a:r>
              <a:endParaRPr lang="de-DE"/>
            </a:p>
          </p:txBody>
        </p:sp>
        <p:sp>
          <p:nvSpPr>
            <p:cNvPr id="491617" name="Rectangle 97"/>
            <p:cNvSpPr>
              <a:spLocks noChangeArrowheads="1"/>
            </p:cNvSpPr>
            <p:nvPr/>
          </p:nvSpPr>
          <p:spPr bwMode="auto">
            <a:xfrm>
              <a:off x="4306" y="2350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91618" name="Rectangle 98"/>
            <p:cNvSpPr>
              <a:spLocks noChangeArrowheads="1"/>
            </p:cNvSpPr>
            <p:nvPr/>
          </p:nvSpPr>
          <p:spPr bwMode="auto">
            <a:xfrm>
              <a:off x="5009" y="25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</a:t>
              </a:r>
              <a:endParaRPr lang="de-DE"/>
            </a:p>
          </p:txBody>
        </p:sp>
        <p:sp>
          <p:nvSpPr>
            <p:cNvPr id="491620" name="Rectangle 100"/>
            <p:cNvSpPr>
              <a:spLocks noChangeArrowheads="1"/>
            </p:cNvSpPr>
            <p:nvPr/>
          </p:nvSpPr>
          <p:spPr bwMode="auto">
            <a:xfrm>
              <a:off x="4287" y="280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1621" name="Rectangle 101"/>
            <p:cNvSpPr>
              <a:spLocks noChangeArrowheads="1"/>
            </p:cNvSpPr>
            <p:nvPr/>
          </p:nvSpPr>
          <p:spPr bwMode="auto">
            <a:xfrm>
              <a:off x="4307" y="312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3</a:t>
              </a:r>
              <a:endParaRPr lang="de-DE"/>
            </a:p>
          </p:txBody>
        </p:sp>
        <p:sp>
          <p:nvSpPr>
            <p:cNvPr id="491622" name="Rectangle 102"/>
            <p:cNvSpPr>
              <a:spLocks noChangeArrowheads="1"/>
            </p:cNvSpPr>
            <p:nvPr/>
          </p:nvSpPr>
          <p:spPr bwMode="auto">
            <a:xfrm>
              <a:off x="4031" y="284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623" name="Rectangle 103"/>
            <p:cNvSpPr>
              <a:spLocks noChangeArrowheads="1"/>
            </p:cNvSpPr>
            <p:nvPr/>
          </p:nvSpPr>
          <p:spPr bwMode="auto">
            <a:xfrm>
              <a:off x="3580" y="3167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1624" name="Rectangle 104"/>
            <p:cNvSpPr>
              <a:spLocks noChangeArrowheads="1"/>
            </p:cNvSpPr>
            <p:nvPr/>
          </p:nvSpPr>
          <p:spPr bwMode="auto">
            <a:xfrm>
              <a:off x="4942" y="304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652" name="Rectangle 132"/>
            <p:cNvSpPr>
              <a:spLocks noChangeArrowheads="1"/>
            </p:cNvSpPr>
            <p:nvPr/>
          </p:nvSpPr>
          <p:spPr bwMode="auto">
            <a:xfrm>
              <a:off x="3346" y="286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653" name="Rectangle 133"/>
            <p:cNvSpPr>
              <a:spLocks noChangeArrowheads="1"/>
            </p:cNvSpPr>
            <p:nvPr/>
          </p:nvSpPr>
          <p:spPr bwMode="auto">
            <a:xfrm>
              <a:off x="3924" y="320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654" name="Rectangle 134"/>
            <p:cNvSpPr>
              <a:spLocks noChangeArrowheads="1"/>
            </p:cNvSpPr>
            <p:nvPr/>
          </p:nvSpPr>
          <p:spPr bwMode="auto">
            <a:xfrm>
              <a:off x="3942" y="243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655" name="Rectangle 135"/>
            <p:cNvSpPr>
              <a:spLocks noChangeArrowheads="1"/>
            </p:cNvSpPr>
            <p:nvPr/>
          </p:nvSpPr>
          <p:spPr bwMode="auto">
            <a:xfrm>
              <a:off x="4649" y="243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656" name="Rectangle 136"/>
            <p:cNvSpPr>
              <a:spLocks noChangeArrowheads="1"/>
            </p:cNvSpPr>
            <p:nvPr/>
          </p:nvSpPr>
          <p:spPr bwMode="auto">
            <a:xfrm>
              <a:off x="4649" y="320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657" name="Rectangle 137"/>
            <p:cNvSpPr>
              <a:spLocks noChangeArrowheads="1"/>
            </p:cNvSpPr>
            <p:nvPr/>
          </p:nvSpPr>
          <p:spPr bwMode="auto">
            <a:xfrm>
              <a:off x="5239" y="284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1668" name="AutoShape 148"/>
            <p:cNvCxnSpPr>
              <a:cxnSpLocks noChangeShapeType="1"/>
            </p:cNvCxnSpPr>
            <p:nvPr/>
          </p:nvCxnSpPr>
          <p:spPr bwMode="auto">
            <a:xfrm>
              <a:off x="4809" y="2526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9" name="AutoShape 149"/>
            <p:cNvCxnSpPr>
              <a:cxnSpLocks noChangeShapeType="1"/>
              <a:stCxn id="491610" idx="3"/>
              <a:endCxn id="491615" idx="6"/>
            </p:cNvCxnSpPr>
            <p:nvPr/>
          </p:nvCxnSpPr>
          <p:spPr bwMode="auto">
            <a:xfrm flipH="1">
              <a:off x="4805" y="3031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0" name="AutoShape 150"/>
            <p:cNvCxnSpPr>
              <a:cxnSpLocks noChangeShapeType="1"/>
            </p:cNvCxnSpPr>
            <p:nvPr/>
          </p:nvCxnSpPr>
          <p:spPr bwMode="auto">
            <a:xfrm flipV="1">
              <a:off x="3961" y="2622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1" name="AutoShape 151"/>
            <p:cNvCxnSpPr>
              <a:cxnSpLocks noChangeShapeType="1"/>
              <a:stCxn id="491614" idx="3"/>
              <a:endCxn id="491613" idx="7"/>
            </p:cNvCxnSpPr>
            <p:nvPr/>
          </p:nvCxnSpPr>
          <p:spPr bwMode="auto">
            <a:xfrm flipH="1">
              <a:off x="4073" y="2598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2" name="AutoShape 152"/>
            <p:cNvCxnSpPr>
              <a:cxnSpLocks noChangeShapeType="1"/>
              <a:stCxn id="491614" idx="4"/>
              <a:endCxn id="491615" idx="0"/>
            </p:cNvCxnSpPr>
            <p:nvPr/>
          </p:nvCxnSpPr>
          <p:spPr bwMode="auto">
            <a:xfrm>
              <a:off x="4697" y="2630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3" name="AutoShape 153"/>
            <p:cNvCxnSpPr>
              <a:cxnSpLocks noChangeShapeType="1"/>
            </p:cNvCxnSpPr>
            <p:nvPr/>
          </p:nvCxnSpPr>
          <p:spPr bwMode="auto">
            <a:xfrm>
              <a:off x="4125" y="3303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grpSp>
          <p:nvGrpSpPr>
            <p:cNvPr id="3" name="Group 154"/>
            <p:cNvGrpSpPr>
              <a:grpSpLocks/>
            </p:cNvGrpSpPr>
            <p:nvPr/>
          </p:nvGrpSpPr>
          <p:grpSpPr bwMode="auto">
            <a:xfrm>
              <a:off x="3464" y="2538"/>
              <a:ext cx="453" cy="361"/>
              <a:chOff x="3153" y="2295"/>
              <a:chExt cx="408" cy="317"/>
            </a:xfrm>
          </p:grpSpPr>
          <p:cxnSp>
            <p:nvCxnSpPr>
              <p:cNvPr id="491675" name="AutoShape 155"/>
              <p:cNvCxnSpPr>
                <a:cxnSpLocks noChangeShapeType="1"/>
              </p:cNvCxnSpPr>
              <p:nvPr/>
            </p:nvCxnSpPr>
            <p:spPr bwMode="auto">
              <a:xfrm flipV="1">
                <a:off x="3153" y="2295"/>
                <a:ext cx="363" cy="27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91676" name="AutoShape 156"/>
              <p:cNvCxnSpPr>
                <a:cxnSpLocks noChangeShapeType="1"/>
              </p:cNvCxnSpPr>
              <p:nvPr/>
            </p:nvCxnSpPr>
            <p:spPr bwMode="auto">
              <a:xfrm flipH="1">
                <a:off x="3198" y="2341"/>
                <a:ext cx="363" cy="2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</p:grpSp>
        <p:sp>
          <p:nvSpPr>
            <p:cNvPr id="491677" name="Rectangle 157"/>
            <p:cNvSpPr>
              <a:spLocks noChangeArrowheads="1"/>
            </p:cNvSpPr>
            <p:nvPr/>
          </p:nvSpPr>
          <p:spPr bwMode="auto">
            <a:xfrm>
              <a:off x="3717" y="27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6</a:t>
              </a:r>
              <a:endParaRPr lang="de-DE"/>
            </a:p>
          </p:txBody>
        </p:sp>
        <p:cxnSp>
          <p:nvCxnSpPr>
            <p:cNvPr id="491678" name="AutoShape 158"/>
            <p:cNvCxnSpPr>
              <a:cxnSpLocks noChangeShapeType="1"/>
            </p:cNvCxnSpPr>
            <p:nvPr/>
          </p:nvCxnSpPr>
          <p:spPr bwMode="auto">
            <a:xfrm flipH="1">
              <a:off x="4125" y="3348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79" name="Rectangle 159"/>
            <p:cNvSpPr>
              <a:spLocks noChangeArrowheads="1"/>
            </p:cNvSpPr>
            <p:nvPr/>
          </p:nvSpPr>
          <p:spPr bwMode="auto">
            <a:xfrm>
              <a:off x="4307" y="3348"/>
              <a:ext cx="1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11</a:t>
              </a:r>
              <a:endParaRPr lang="de-DE"/>
            </a:p>
          </p:txBody>
        </p:sp>
        <p:cxnSp>
          <p:nvCxnSpPr>
            <p:cNvPr id="491680" name="AutoShape 160"/>
            <p:cNvCxnSpPr>
              <a:cxnSpLocks noChangeShapeType="1"/>
              <a:stCxn id="491614" idx="2"/>
              <a:endCxn id="491612" idx="6"/>
            </p:cNvCxnSpPr>
            <p:nvPr/>
          </p:nvCxnSpPr>
          <p:spPr bwMode="auto">
            <a:xfrm flipH="1">
              <a:off x="4105" y="2522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81" name="AutoShape 161"/>
            <p:cNvCxnSpPr>
              <a:cxnSpLocks noChangeShapeType="1"/>
            </p:cNvCxnSpPr>
            <p:nvPr/>
          </p:nvCxnSpPr>
          <p:spPr bwMode="auto">
            <a:xfrm flipH="1" flipV="1">
              <a:off x="4763" y="2572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82" name="Rectangle 162"/>
            <p:cNvSpPr>
              <a:spLocks noChangeArrowheads="1"/>
            </p:cNvSpPr>
            <p:nvPr/>
          </p:nvSpPr>
          <p:spPr bwMode="auto">
            <a:xfrm>
              <a:off x="4850" y="275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19</a:t>
              </a:r>
              <a:endParaRPr lang="de-DE"/>
            </a:p>
          </p:txBody>
        </p:sp>
        <p:cxnSp>
          <p:nvCxnSpPr>
            <p:cNvPr id="491683" name="AutoShape 163"/>
            <p:cNvCxnSpPr>
              <a:cxnSpLocks noChangeShapeType="1"/>
              <a:stCxn id="491613" idx="2"/>
              <a:endCxn id="491611" idx="5"/>
            </p:cNvCxnSpPr>
            <p:nvPr/>
          </p:nvCxnSpPr>
          <p:spPr bwMode="auto">
            <a:xfrm flipH="1" flipV="1">
              <a:off x="3481" y="3031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85" name="AutoShape 165"/>
            <p:cNvCxnSpPr>
              <a:cxnSpLocks noChangeShapeType="1"/>
            </p:cNvCxnSpPr>
            <p:nvPr/>
          </p:nvCxnSpPr>
          <p:spPr bwMode="auto">
            <a:xfrm>
              <a:off x="4018" y="2634"/>
              <a:ext cx="1" cy="5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86" name="Rectangle 166"/>
            <p:cNvSpPr>
              <a:spLocks noChangeArrowheads="1"/>
            </p:cNvSpPr>
            <p:nvPr/>
          </p:nvSpPr>
          <p:spPr bwMode="auto">
            <a:xfrm>
              <a:off x="4717" y="290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91687" name="Rectangle 167"/>
            <p:cNvSpPr>
              <a:spLocks noChangeArrowheads="1"/>
            </p:cNvSpPr>
            <p:nvPr/>
          </p:nvSpPr>
          <p:spPr bwMode="auto">
            <a:xfrm>
              <a:off x="3862" y="283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689" name="Text Box 169"/>
            <p:cNvSpPr txBox="1">
              <a:spLocks noChangeArrowheads="1"/>
            </p:cNvSpPr>
            <p:nvPr/>
          </p:nvSpPr>
          <p:spPr bwMode="auto">
            <a:xfrm>
              <a:off x="4286" y="3475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</a:p>
          </p:txBody>
        </p:sp>
      </p:grpSp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656344" y="1118121"/>
            <a:ext cx="3478212" cy="2455863"/>
            <a:chOff x="385" y="619"/>
            <a:chExt cx="2191" cy="1547"/>
          </a:xfrm>
        </p:grpSpPr>
        <p:sp>
          <p:nvSpPr>
            <p:cNvPr id="491540" name="Oval 20"/>
            <p:cNvSpPr>
              <a:spLocks noChangeArrowheads="1"/>
            </p:cNvSpPr>
            <p:nvPr/>
          </p:nvSpPr>
          <p:spPr bwMode="auto">
            <a:xfrm>
              <a:off x="2351" y="1250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1" name="Rectangle 21"/>
            <p:cNvSpPr>
              <a:spLocks noChangeArrowheads="1"/>
            </p:cNvSpPr>
            <p:nvPr/>
          </p:nvSpPr>
          <p:spPr bwMode="auto">
            <a:xfrm>
              <a:off x="2397" y="126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1542" name="Oval 22"/>
            <p:cNvSpPr>
              <a:spLocks noChangeArrowheads="1"/>
            </p:cNvSpPr>
            <p:nvPr/>
          </p:nvSpPr>
          <p:spPr bwMode="auto">
            <a:xfrm>
              <a:off x="460" y="1250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3" name="Rectangle 23"/>
            <p:cNvSpPr>
              <a:spLocks noChangeArrowheads="1"/>
            </p:cNvSpPr>
            <p:nvPr/>
          </p:nvSpPr>
          <p:spPr bwMode="auto">
            <a:xfrm>
              <a:off x="506" y="126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544" name="Oval 24"/>
            <p:cNvSpPr>
              <a:spLocks noChangeArrowheads="1"/>
            </p:cNvSpPr>
            <p:nvPr/>
          </p:nvSpPr>
          <p:spPr bwMode="auto">
            <a:xfrm>
              <a:off x="1060" y="817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5" name="Rectangle 25"/>
            <p:cNvSpPr>
              <a:spLocks noChangeArrowheads="1"/>
            </p:cNvSpPr>
            <p:nvPr/>
          </p:nvSpPr>
          <p:spPr bwMode="auto">
            <a:xfrm>
              <a:off x="1106" y="829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546" name="Oval 26"/>
            <p:cNvSpPr>
              <a:spLocks noChangeArrowheads="1"/>
            </p:cNvSpPr>
            <p:nvPr/>
          </p:nvSpPr>
          <p:spPr bwMode="auto">
            <a:xfrm>
              <a:off x="1060" y="1608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7" name="Rectangle 27"/>
            <p:cNvSpPr>
              <a:spLocks noChangeArrowheads="1"/>
            </p:cNvSpPr>
            <p:nvPr/>
          </p:nvSpPr>
          <p:spPr bwMode="auto">
            <a:xfrm>
              <a:off x="1106" y="1620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548" name="Oval 28"/>
            <p:cNvSpPr>
              <a:spLocks noChangeArrowheads="1"/>
            </p:cNvSpPr>
            <p:nvPr/>
          </p:nvSpPr>
          <p:spPr bwMode="auto">
            <a:xfrm>
              <a:off x="1760" y="817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9" name="Rectangle 29"/>
            <p:cNvSpPr>
              <a:spLocks noChangeArrowheads="1"/>
            </p:cNvSpPr>
            <p:nvPr/>
          </p:nvSpPr>
          <p:spPr bwMode="auto">
            <a:xfrm>
              <a:off x="1806" y="829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550" name="Oval 30"/>
            <p:cNvSpPr>
              <a:spLocks noChangeArrowheads="1"/>
            </p:cNvSpPr>
            <p:nvPr/>
          </p:nvSpPr>
          <p:spPr bwMode="auto">
            <a:xfrm>
              <a:off x="1760" y="1608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51" name="Rectangle 31"/>
            <p:cNvSpPr>
              <a:spLocks noChangeArrowheads="1"/>
            </p:cNvSpPr>
            <p:nvPr/>
          </p:nvSpPr>
          <p:spPr bwMode="auto">
            <a:xfrm>
              <a:off x="1806" y="1620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552" name="Rectangle 32"/>
            <p:cNvSpPr>
              <a:spLocks noChangeArrowheads="1"/>
            </p:cNvSpPr>
            <p:nvPr/>
          </p:nvSpPr>
          <p:spPr bwMode="auto">
            <a:xfrm>
              <a:off x="625" y="97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1553" name="Rectangle 33"/>
            <p:cNvSpPr>
              <a:spLocks noChangeArrowheads="1"/>
            </p:cNvSpPr>
            <p:nvPr/>
          </p:nvSpPr>
          <p:spPr bwMode="auto">
            <a:xfrm>
              <a:off x="683" y="97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91555" name="Rectangle 35"/>
            <p:cNvSpPr>
              <a:spLocks noChangeArrowheads="1"/>
            </p:cNvSpPr>
            <p:nvPr/>
          </p:nvSpPr>
          <p:spPr bwMode="auto">
            <a:xfrm>
              <a:off x="1383" y="799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12/12</a:t>
              </a:r>
              <a:endParaRPr lang="de-DE"/>
            </a:p>
          </p:txBody>
        </p:sp>
        <p:sp>
          <p:nvSpPr>
            <p:cNvPr id="491556" name="Rectangle 36"/>
            <p:cNvSpPr>
              <a:spLocks noChangeArrowheads="1"/>
            </p:cNvSpPr>
            <p:nvPr/>
          </p:nvSpPr>
          <p:spPr bwMode="auto">
            <a:xfrm>
              <a:off x="2205" y="988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17/20</a:t>
              </a:r>
              <a:endParaRPr lang="de-DE"/>
            </a:p>
          </p:txBody>
        </p:sp>
        <p:sp>
          <p:nvSpPr>
            <p:cNvPr id="491557" name="Rectangle 37"/>
            <p:cNvSpPr>
              <a:spLocks noChangeArrowheads="1"/>
            </p:cNvSpPr>
            <p:nvPr/>
          </p:nvSpPr>
          <p:spPr bwMode="auto">
            <a:xfrm>
              <a:off x="2147" y="157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58" name="Rectangle 38"/>
            <p:cNvSpPr>
              <a:spLocks noChangeArrowheads="1"/>
            </p:cNvSpPr>
            <p:nvPr/>
          </p:nvSpPr>
          <p:spPr bwMode="auto">
            <a:xfrm>
              <a:off x="2205" y="1579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559" name="Rectangle 39"/>
            <p:cNvSpPr>
              <a:spLocks noChangeArrowheads="1"/>
            </p:cNvSpPr>
            <p:nvPr/>
          </p:nvSpPr>
          <p:spPr bwMode="auto">
            <a:xfrm>
              <a:off x="1927" y="1298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5/7</a:t>
              </a:r>
              <a:endParaRPr lang="de-DE"/>
            </a:p>
          </p:txBody>
        </p:sp>
        <p:sp>
          <p:nvSpPr>
            <p:cNvPr id="491560" name="Rectangle 40"/>
            <p:cNvSpPr>
              <a:spLocks noChangeArrowheads="1"/>
            </p:cNvSpPr>
            <p:nvPr/>
          </p:nvSpPr>
          <p:spPr bwMode="auto">
            <a:xfrm>
              <a:off x="1531" y="131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1561" name="Rectangle 41"/>
            <p:cNvSpPr>
              <a:spLocks noChangeArrowheads="1"/>
            </p:cNvSpPr>
            <p:nvPr/>
          </p:nvSpPr>
          <p:spPr bwMode="auto">
            <a:xfrm>
              <a:off x="1406" y="173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1562" name="Rectangle 42"/>
            <p:cNvSpPr>
              <a:spLocks noChangeArrowheads="1"/>
            </p:cNvSpPr>
            <p:nvPr/>
          </p:nvSpPr>
          <p:spPr bwMode="auto">
            <a:xfrm>
              <a:off x="1464" y="173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91564" name="Rectangle 44"/>
            <p:cNvSpPr>
              <a:spLocks noChangeArrowheads="1"/>
            </p:cNvSpPr>
            <p:nvPr/>
          </p:nvSpPr>
          <p:spPr bwMode="auto">
            <a:xfrm>
              <a:off x="1189" y="125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65" name="Rectangle 45"/>
            <p:cNvSpPr>
              <a:spLocks noChangeArrowheads="1"/>
            </p:cNvSpPr>
            <p:nvPr/>
          </p:nvSpPr>
          <p:spPr bwMode="auto">
            <a:xfrm>
              <a:off x="1247" y="1253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566" name="Rectangle 46"/>
            <p:cNvSpPr>
              <a:spLocks noChangeArrowheads="1"/>
            </p:cNvSpPr>
            <p:nvPr/>
          </p:nvSpPr>
          <p:spPr bwMode="auto">
            <a:xfrm>
              <a:off x="641" y="1610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1567" name="Rectangle 47"/>
            <p:cNvSpPr>
              <a:spLocks noChangeArrowheads="1"/>
            </p:cNvSpPr>
            <p:nvPr/>
          </p:nvSpPr>
          <p:spPr bwMode="auto">
            <a:xfrm>
              <a:off x="773" y="161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91574" name="AutoShape 54"/>
            <p:cNvCxnSpPr>
              <a:cxnSpLocks noChangeShapeType="1"/>
              <a:stCxn id="491542" idx="7"/>
              <a:endCxn id="491544" idx="2"/>
            </p:cNvCxnSpPr>
            <p:nvPr/>
          </p:nvCxnSpPr>
          <p:spPr bwMode="auto">
            <a:xfrm flipV="1">
              <a:off x="652" y="930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5" name="AutoShape 55"/>
            <p:cNvCxnSpPr>
              <a:cxnSpLocks noChangeShapeType="1"/>
              <a:stCxn id="491544" idx="6"/>
              <a:endCxn id="491548" idx="2"/>
            </p:cNvCxnSpPr>
            <p:nvPr/>
          </p:nvCxnSpPr>
          <p:spPr bwMode="auto">
            <a:xfrm>
              <a:off x="1277" y="930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6" name="AutoShape 56"/>
            <p:cNvCxnSpPr>
              <a:cxnSpLocks noChangeShapeType="1"/>
              <a:stCxn id="491548" idx="6"/>
              <a:endCxn id="491540" idx="1"/>
            </p:cNvCxnSpPr>
            <p:nvPr/>
          </p:nvCxnSpPr>
          <p:spPr bwMode="auto">
            <a:xfrm>
              <a:off x="1976" y="930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7" name="AutoShape 57"/>
            <p:cNvCxnSpPr>
              <a:cxnSpLocks noChangeShapeType="1"/>
              <a:stCxn id="491550" idx="6"/>
              <a:endCxn id="491540" idx="3"/>
            </p:cNvCxnSpPr>
            <p:nvPr/>
          </p:nvCxnSpPr>
          <p:spPr bwMode="auto">
            <a:xfrm flipV="1">
              <a:off x="1976" y="1442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8" name="AutoShape 58"/>
            <p:cNvCxnSpPr>
              <a:cxnSpLocks noChangeShapeType="1"/>
              <a:stCxn id="491550" idx="0"/>
              <a:endCxn id="491548" idx="4"/>
            </p:cNvCxnSpPr>
            <p:nvPr/>
          </p:nvCxnSpPr>
          <p:spPr bwMode="auto">
            <a:xfrm flipV="1">
              <a:off x="1868" y="1042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9" name="AutoShape 59"/>
            <p:cNvCxnSpPr>
              <a:cxnSpLocks noChangeShapeType="1"/>
              <a:stCxn id="491546" idx="6"/>
              <a:endCxn id="491550" idx="2"/>
            </p:cNvCxnSpPr>
            <p:nvPr/>
          </p:nvCxnSpPr>
          <p:spPr bwMode="auto">
            <a:xfrm>
              <a:off x="1277" y="1721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0" name="AutoShape 60"/>
            <p:cNvCxnSpPr>
              <a:cxnSpLocks noChangeShapeType="1"/>
              <a:stCxn id="491548" idx="3"/>
              <a:endCxn id="491546" idx="7"/>
            </p:cNvCxnSpPr>
            <p:nvPr/>
          </p:nvCxnSpPr>
          <p:spPr bwMode="auto">
            <a:xfrm flipH="1">
              <a:off x="1245" y="1009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1" name="AutoShape 61"/>
            <p:cNvCxnSpPr>
              <a:cxnSpLocks noChangeShapeType="1"/>
              <a:stCxn id="491546" idx="0"/>
              <a:endCxn id="491544" idx="4"/>
            </p:cNvCxnSpPr>
            <p:nvPr/>
          </p:nvCxnSpPr>
          <p:spPr bwMode="auto">
            <a:xfrm flipV="1">
              <a:off x="1169" y="1042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3" name="AutoShape 63"/>
            <p:cNvCxnSpPr>
              <a:cxnSpLocks noChangeShapeType="1"/>
              <a:stCxn id="491542" idx="5"/>
              <a:endCxn id="491546" idx="2"/>
            </p:cNvCxnSpPr>
            <p:nvPr/>
          </p:nvCxnSpPr>
          <p:spPr bwMode="auto">
            <a:xfrm>
              <a:off x="652" y="1442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02" name="Text Box 82"/>
            <p:cNvSpPr txBox="1">
              <a:spLocks noChangeArrowheads="1"/>
            </p:cNvSpPr>
            <p:nvPr/>
          </p:nvSpPr>
          <p:spPr bwMode="auto">
            <a:xfrm>
              <a:off x="385" y="619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e)</a:t>
              </a:r>
            </a:p>
          </p:txBody>
        </p:sp>
        <p:sp>
          <p:nvSpPr>
            <p:cNvPr id="491690" name="Text Box 170"/>
            <p:cNvSpPr txBox="1">
              <a:spLocks noChangeArrowheads="1"/>
            </p:cNvSpPr>
            <p:nvPr/>
          </p:nvSpPr>
          <p:spPr bwMode="auto">
            <a:xfrm>
              <a:off x="1020" y="1933"/>
              <a:ext cx="10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21</a:t>
              </a:r>
            </a:p>
          </p:txBody>
        </p:sp>
      </p:grpSp>
      <p:grpSp>
        <p:nvGrpSpPr>
          <p:cNvPr id="5" name="Group 178"/>
          <p:cNvGrpSpPr>
            <a:grpSpLocks/>
          </p:cNvGrpSpPr>
          <p:nvPr/>
        </p:nvGrpSpPr>
        <p:grpSpPr bwMode="auto">
          <a:xfrm>
            <a:off x="5260975" y="1450967"/>
            <a:ext cx="3359150" cy="2241550"/>
            <a:chOff x="3314" y="754"/>
            <a:chExt cx="2116" cy="1412"/>
          </a:xfrm>
        </p:grpSpPr>
        <p:sp>
          <p:nvSpPr>
            <p:cNvPr id="491694" name="Rectangle 174"/>
            <p:cNvSpPr>
              <a:spLocks noChangeArrowheads="1"/>
            </p:cNvSpPr>
            <p:nvPr/>
          </p:nvSpPr>
          <p:spPr bwMode="auto">
            <a:xfrm rot="-2933978">
              <a:off x="5007" y="779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93" name="Rectangle 173"/>
            <p:cNvSpPr>
              <a:spLocks noChangeArrowheads="1"/>
            </p:cNvSpPr>
            <p:nvPr/>
          </p:nvSpPr>
          <p:spPr bwMode="auto">
            <a:xfrm rot="-7645597">
              <a:off x="3656" y="770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06" name="Rectangle 86"/>
            <p:cNvSpPr>
              <a:spLocks noChangeArrowheads="1"/>
            </p:cNvSpPr>
            <p:nvPr/>
          </p:nvSpPr>
          <p:spPr bwMode="auto">
            <a:xfrm>
              <a:off x="4648" y="980"/>
              <a:ext cx="76" cy="665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05" name="Rectangle 85"/>
            <p:cNvSpPr>
              <a:spLocks noChangeArrowheads="1"/>
            </p:cNvSpPr>
            <p:nvPr/>
          </p:nvSpPr>
          <p:spPr bwMode="auto">
            <a:xfrm>
              <a:off x="3988" y="1009"/>
              <a:ext cx="76" cy="665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4" name="Rectangle 4"/>
            <p:cNvSpPr>
              <a:spLocks noChangeArrowheads="1"/>
            </p:cNvSpPr>
            <p:nvPr/>
          </p:nvSpPr>
          <p:spPr bwMode="auto">
            <a:xfrm>
              <a:off x="4098" y="1670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5" name="Oval 5"/>
            <p:cNvSpPr>
              <a:spLocks noChangeArrowheads="1"/>
            </p:cNvSpPr>
            <p:nvPr/>
          </p:nvSpPr>
          <p:spPr bwMode="auto">
            <a:xfrm>
              <a:off x="5205" y="1250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6" name="Oval 6"/>
            <p:cNvSpPr>
              <a:spLocks noChangeArrowheads="1"/>
            </p:cNvSpPr>
            <p:nvPr/>
          </p:nvSpPr>
          <p:spPr bwMode="auto">
            <a:xfrm>
              <a:off x="3314" y="1250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7" name="Oval 7"/>
            <p:cNvSpPr>
              <a:spLocks noChangeArrowheads="1"/>
            </p:cNvSpPr>
            <p:nvPr/>
          </p:nvSpPr>
          <p:spPr bwMode="auto">
            <a:xfrm>
              <a:off x="3914" y="817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8" name="Oval 8"/>
            <p:cNvSpPr>
              <a:spLocks noChangeArrowheads="1"/>
            </p:cNvSpPr>
            <p:nvPr/>
          </p:nvSpPr>
          <p:spPr bwMode="auto">
            <a:xfrm>
              <a:off x="3914" y="1617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9" name="Oval 9"/>
            <p:cNvSpPr>
              <a:spLocks noChangeArrowheads="1"/>
            </p:cNvSpPr>
            <p:nvPr/>
          </p:nvSpPr>
          <p:spPr bwMode="auto">
            <a:xfrm>
              <a:off x="4613" y="817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30" name="Oval 10"/>
            <p:cNvSpPr>
              <a:spLocks noChangeArrowheads="1"/>
            </p:cNvSpPr>
            <p:nvPr/>
          </p:nvSpPr>
          <p:spPr bwMode="auto">
            <a:xfrm>
              <a:off x="4613" y="1617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31" name="Rectangle 11"/>
            <p:cNvSpPr>
              <a:spLocks noChangeArrowheads="1"/>
            </p:cNvSpPr>
            <p:nvPr/>
          </p:nvSpPr>
          <p:spPr bwMode="auto">
            <a:xfrm>
              <a:off x="3540" y="97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1532" name="Rectangle 12"/>
            <p:cNvSpPr>
              <a:spLocks noChangeArrowheads="1"/>
            </p:cNvSpPr>
            <p:nvPr/>
          </p:nvSpPr>
          <p:spPr bwMode="auto">
            <a:xfrm>
              <a:off x="4331" y="75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91533" name="Rectangle 13"/>
            <p:cNvSpPr>
              <a:spLocks noChangeArrowheads="1"/>
            </p:cNvSpPr>
            <p:nvPr/>
          </p:nvSpPr>
          <p:spPr bwMode="auto">
            <a:xfrm>
              <a:off x="5034" y="98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3</a:t>
              </a:r>
              <a:endParaRPr lang="de-DE"/>
            </a:p>
          </p:txBody>
        </p:sp>
        <p:sp>
          <p:nvSpPr>
            <p:cNvPr id="491534" name="Rectangle 14"/>
            <p:cNvSpPr>
              <a:spLocks noChangeArrowheads="1"/>
            </p:cNvSpPr>
            <p:nvPr/>
          </p:nvSpPr>
          <p:spPr bwMode="auto">
            <a:xfrm>
              <a:off x="4603" y="134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535" name="Rectangle 15"/>
            <p:cNvSpPr>
              <a:spLocks noChangeArrowheads="1"/>
            </p:cNvSpPr>
            <p:nvPr/>
          </p:nvSpPr>
          <p:spPr bwMode="auto">
            <a:xfrm>
              <a:off x="4312" y="120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1536" name="Rectangle 16"/>
            <p:cNvSpPr>
              <a:spLocks noChangeArrowheads="1"/>
            </p:cNvSpPr>
            <p:nvPr/>
          </p:nvSpPr>
          <p:spPr bwMode="auto">
            <a:xfrm>
              <a:off x="4332" y="152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1537" name="Rectangle 17"/>
            <p:cNvSpPr>
              <a:spLocks noChangeArrowheads="1"/>
            </p:cNvSpPr>
            <p:nvPr/>
          </p:nvSpPr>
          <p:spPr bwMode="auto">
            <a:xfrm>
              <a:off x="4017" y="120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38" name="Rectangle 18"/>
            <p:cNvSpPr>
              <a:spLocks noChangeArrowheads="1"/>
            </p:cNvSpPr>
            <p:nvPr/>
          </p:nvSpPr>
          <p:spPr bwMode="auto">
            <a:xfrm>
              <a:off x="3605" y="157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1539" name="Rectangle 19"/>
            <p:cNvSpPr>
              <a:spLocks noChangeArrowheads="1"/>
            </p:cNvSpPr>
            <p:nvPr/>
          </p:nvSpPr>
          <p:spPr bwMode="auto">
            <a:xfrm>
              <a:off x="4967" y="144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68" name="Rectangle 48"/>
            <p:cNvSpPr>
              <a:spLocks noChangeArrowheads="1"/>
            </p:cNvSpPr>
            <p:nvPr/>
          </p:nvSpPr>
          <p:spPr bwMode="auto">
            <a:xfrm>
              <a:off x="3371" y="1271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569" name="Rectangle 49"/>
            <p:cNvSpPr>
              <a:spLocks noChangeArrowheads="1"/>
            </p:cNvSpPr>
            <p:nvPr/>
          </p:nvSpPr>
          <p:spPr bwMode="auto">
            <a:xfrm>
              <a:off x="3949" y="161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570" name="Rectangle 50"/>
            <p:cNvSpPr>
              <a:spLocks noChangeArrowheads="1"/>
            </p:cNvSpPr>
            <p:nvPr/>
          </p:nvSpPr>
          <p:spPr bwMode="auto">
            <a:xfrm>
              <a:off x="3967" y="841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571" name="Rectangle 51"/>
            <p:cNvSpPr>
              <a:spLocks noChangeArrowheads="1"/>
            </p:cNvSpPr>
            <p:nvPr/>
          </p:nvSpPr>
          <p:spPr bwMode="auto">
            <a:xfrm>
              <a:off x="4674" y="841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572" name="Rectangle 52"/>
            <p:cNvSpPr>
              <a:spLocks noChangeArrowheads="1"/>
            </p:cNvSpPr>
            <p:nvPr/>
          </p:nvSpPr>
          <p:spPr bwMode="auto">
            <a:xfrm>
              <a:off x="4674" y="161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573" name="Rectangle 53"/>
            <p:cNvSpPr>
              <a:spLocks noChangeArrowheads="1"/>
            </p:cNvSpPr>
            <p:nvPr/>
          </p:nvSpPr>
          <p:spPr bwMode="auto">
            <a:xfrm>
              <a:off x="5264" y="1250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1584" name="AutoShape 64"/>
            <p:cNvCxnSpPr>
              <a:cxnSpLocks noChangeShapeType="1"/>
            </p:cNvCxnSpPr>
            <p:nvPr/>
          </p:nvCxnSpPr>
          <p:spPr bwMode="auto">
            <a:xfrm>
              <a:off x="4834" y="930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5" name="AutoShape 65"/>
            <p:cNvCxnSpPr>
              <a:cxnSpLocks noChangeShapeType="1"/>
              <a:stCxn id="491525" idx="3"/>
              <a:endCxn id="491530" idx="6"/>
            </p:cNvCxnSpPr>
            <p:nvPr/>
          </p:nvCxnSpPr>
          <p:spPr bwMode="auto">
            <a:xfrm flipH="1">
              <a:off x="4830" y="1435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6" name="AutoShape 66"/>
            <p:cNvCxnSpPr>
              <a:cxnSpLocks noChangeShapeType="1"/>
            </p:cNvCxnSpPr>
            <p:nvPr/>
          </p:nvCxnSpPr>
          <p:spPr bwMode="auto">
            <a:xfrm flipV="1">
              <a:off x="4694" y="1026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7" name="AutoShape 67"/>
            <p:cNvCxnSpPr>
              <a:cxnSpLocks noChangeShapeType="1"/>
              <a:stCxn id="491529" idx="3"/>
              <a:endCxn id="491528" idx="7"/>
            </p:cNvCxnSpPr>
            <p:nvPr/>
          </p:nvCxnSpPr>
          <p:spPr bwMode="auto">
            <a:xfrm flipH="1">
              <a:off x="4098" y="1002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8" name="AutoShape 68"/>
            <p:cNvCxnSpPr>
              <a:cxnSpLocks noChangeShapeType="1"/>
              <a:stCxn id="491527" idx="4"/>
              <a:endCxn id="491528" idx="0"/>
            </p:cNvCxnSpPr>
            <p:nvPr/>
          </p:nvCxnSpPr>
          <p:spPr bwMode="auto">
            <a:xfrm>
              <a:off x="4022" y="1034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9" name="AutoShape 69"/>
            <p:cNvCxnSpPr>
              <a:cxnSpLocks noChangeShapeType="1"/>
            </p:cNvCxnSpPr>
            <p:nvPr/>
          </p:nvCxnSpPr>
          <p:spPr bwMode="auto">
            <a:xfrm>
              <a:off x="4150" y="1707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3489" y="942"/>
              <a:ext cx="453" cy="361"/>
              <a:chOff x="3153" y="2295"/>
              <a:chExt cx="408" cy="317"/>
            </a:xfrm>
          </p:grpSpPr>
          <p:cxnSp>
            <p:nvCxnSpPr>
              <p:cNvPr id="491591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3153" y="2295"/>
                <a:ext cx="363" cy="27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91592" name="AutoShape 72"/>
              <p:cNvCxnSpPr>
                <a:cxnSpLocks noChangeShapeType="1"/>
              </p:cNvCxnSpPr>
              <p:nvPr/>
            </p:nvCxnSpPr>
            <p:spPr bwMode="auto">
              <a:xfrm flipH="1">
                <a:off x="3198" y="2341"/>
                <a:ext cx="363" cy="2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</p:grpSp>
        <p:sp>
          <p:nvSpPr>
            <p:cNvPr id="491593" name="Rectangle 73"/>
            <p:cNvSpPr>
              <a:spLocks noChangeArrowheads="1"/>
            </p:cNvSpPr>
            <p:nvPr/>
          </p:nvSpPr>
          <p:spPr bwMode="auto">
            <a:xfrm>
              <a:off x="3742" y="111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cxnSp>
          <p:nvCxnSpPr>
            <p:cNvPr id="491594" name="AutoShape 74"/>
            <p:cNvCxnSpPr>
              <a:cxnSpLocks noChangeShapeType="1"/>
            </p:cNvCxnSpPr>
            <p:nvPr/>
          </p:nvCxnSpPr>
          <p:spPr bwMode="auto">
            <a:xfrm flipH="1">
              <a:off x="4150" y="1752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595" name="Rectangle 75"/>
            <p:cNvSpPr>
              <a:spLocks noChangeArrowheads="1"/>
            </p:cNvSpPr>
            <p:nvPr/>
          </p:nvSpPr>
          <p:spPr bwMode="auto">
            <a:xfrm>
              <a:off x="4332" y="175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cxnSp>
          <p:nvCxnSpPr>
            <p:cNvPr id="491597" name="AutoShape 77"/>
            <p:cNvCxnSpPr>
              <a:cxnSpLocks noChangeShapeType="1"/>
              <a:stCxn id="491529" idx="2"/>
              <a:endCxn id="491527" idx="6"/>
            </p:cNvCxnSpPr>
            <p:nvPr/>
          </p:nvCxnSpPr>
          <p:spPr bwMode="auto">
            <a:xfrm flipH="1">
              <a:off x="4130" y="92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98" name="AutoShape 78"/>
            <p:cNvCxnSpPr>
              <a:cxnSpLocks noChangeShapeType="1"/>
            </p:cNvCxnSpPr>
            <p:nvPr/>
          </p:nvCxnSpPr>
          <p:spPr bwMode="auto">
            <a:xfrm flipH="1" flipV="1">
              <a:off x="4788" y="976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599" name="Rectangle 79"/>
            <p:cNvSpPr>
              <a:spLocks noChangeArrowheads="1"/>
            </p:cNvSpPr>
            <p:nvPr/>
          </p:nvSpPr>
          <p:spPr bwMode="auto">
            <a:xfrm>
              <a:off x="4875" y="116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17</a:t>
              </a:r>
              <a:endParaRPr lang="de-DE"/>
            </a:p>
          </p:txBody>
        </p:sp>
        <p:cxnSp>
          <p:nvCxnSpPr>
            <p:cNvPr id="491600" name="AutoShape 80"/>
            <p:cNvCxnSpPr>
              <a:cxnSpLocks noChangeShapeType="1"/>
              <a:stCxn id="491528" idx="2"/>
              <a:endCxn id="491526" idx="5"/>
            </p:cNvCxnSpPr>
            <p:nvPr/>
          </p:nvCxnSpPr>
          <p:spPr bwMode="auto">
            <a:xfrm flipH="1" flipV="1">
              <a:off x="3506" y="1435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03" name="AutoShape 83"/>
            <p:cNvCxnSpPr>
              <a:cxnSpLocks noChangeShapeType="1"/>
            </p:cNvCxnSpPr>
            <p:nvPr/>
          </p:nvCxnSpPr>
          <p:spPr bwMode="auto">
            <a:xfrm>
              <a:off x="4751" y="1038"/>
              <a:ext cx="1" cy="5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04" name="Rectangle 84"/>
            <p:cNvSpPr>
              <a:spLocks noChangeArrowheads="1"/>
            </p:cNvSpPr>
            <p:nvPr/>
          </p:nvSpPr>
          <p:spPr bwMode="auto">
            <a:xfrm>
              <a:off x="4784" y="134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1691" name="Text Box 171"/>
            <p:cNvSpPr txBox="1">
              <a:spLocks noChangeArrowheads="1"/>
            </p:cNvSpPr>
            <p:nvPr/>
          </p:nvSpPr>
          <p:spPr bwMode="auto">
            <a:xfrm>
              <a:off x="3969" y="193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=2</a:t>
              </a:r>
              <a:endParaRPr lang="de-DE" baseline="-25000"/>
            </a:p>
          </p:txBody>
        </p:sp>
      </p:grpSp>
      <p:grpSp>
        <p:nvGrpSpPr>
          <p:cNvPr id="7" name="Group 179"/>
          <p:cNvGrpSpPr>
            <a:grpSpLocks/>
          </p:cNvGrpSpPr>
          <p:nvPr/>
        </p:nvGrpSpPr>
        <p:grpSpPr bwMode="auto">
          <a:xfrm>
            <a:off x="705322" y="4084629"/>
            <a:ext cx="3509963" cy="2314575"/>
            <a:chOff x="340" y="2250"/>
            <a:chExt cx="2211" cy="1458"/>
          </a:xfrm>
        </p:grpSpPr>
        <p:sp>
          <p:nvSpPr>
            <p:cNvPr id="491625" name="Oval 105"/>
            <p:cNvSpPr>
              <a:spLocks noChangeArrowheads="1"/>
            </p:cNvSpPr>
            <p:nvPr/>
          </p:nvSpPr>
          <p:spPr bwMode="auto">
            <a:xfrm>
              <a:off x="2326" y="2846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26" name="Rectangle 106"/>
            <p:cNvSpPr>
              <a:spLocks noChangeArrowheads="1"/>
            </p:cNvSpPr>
            <p:nvPr/>
          </p:nvSpPr>
          <p:spPr bwMode="auto">
            <a:xfrm>
              <a:off x="2372" y="285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1627" name="Oval 107"/>
            <p:cNvSpPr>
              <a:spLocks noChangeArrowheads="1"/>
            </p:cNvSpPr>
            <p:nvPr/>
          </p:nvSpPr>
          <p:spPr bwMode="auto">
            <a:xfrm>
              <a:off x="435" y="2846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28" name="Rectangle 108"/>
            <p:cNvSpPr>
              <a:spLocks noChangeArrowheads="1"/>
            </p:cNvSpPr>
            <p:nvPr/>
          </p:nvSpPr>
          <p:spPr bwMode="auto">
            <a:xfrm>
              <a:off x="481" y="285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629" name="Oval 109"/>
            <p:cNvSpPr>
              <a:spLocks noChangeArrowheads="1"/>
            </p:cNvSpPr>
            <p:nvPr/>
          </p:nvSpPr>
          <p:spPr bwMode="auto">
            <a:xfrm>
              <a:off x="1035" y="2413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0" name="Rectangle 110"/>
            <p:cNvSpPr>
              <a:spLocks noChangeArrowheads="1"/>
            </p:cNvSpPr>
            <p:nvPr/>
          </p:nvSpPr>
          <p:spPr bwMode="auto">
            <a:xfrm>
              <a:off x="1081" y="24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631" name="Oval 111"/>
            <p:cNvSpPr>
              <a:spLocks noChangeArrowheads="1"/>
            </p:cNvSpPr>
            <p:nvPr/>
          </p:nvSpPr>
          <p:spPr bwMode="auto">
            <a:xfrm>
              <a:off x="1035" y="3204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2" name="Rectangle 112"/>
            <p:cNvSpPr>
              <a:spLocks noChangeArrowheads="1"/>
            </p:cNvSpPr>
            <p:nvPr/>
          </p:nvSpPr>
          <p:spPr bwMode="auto">
            <a:xfrm>
              <a:off x="1081" y="321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633" name="Oval 113"/>
            <p:cNvSpPr>
              <a:spLocks noChangeArrowheads="1"/>
            </p:cNvSpPr>
            <p:nvPr/>
          </p:nvSpPr>
          <p:spPr bwMode="auto">
            <a:xfrm>
              <a:off x="1735" y="2413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4" name="Rectangle 114"/>
            <p:cNvSpPr>
              <a:spLocks noChangeArrowheads="1"/>
            </p:cNvSpPr>
            <p:nvPr/>
          </p:nvSpPr>
          <p:spPr bwMode="auto">
            <a:xfrm>
              <a:off x="1781" y="24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635" name="Oval 115"/>
            <p:cNvSpPr>
              <a:spLocks noChangeArrowheads="1"/>
            </p:cNvSpPr>
            <p:nvPr/>
          </p:nvSpPr>
          <p:spPr bwMode="auto">
            <a:xfrm>
              <a:off x="1735" y="3204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6" name="Rectangle 116"/>
            <p:cNvSpPr>
              <a:spLocks noChangeArrowheads="1"/>
            </p:cNvSpPr>
            <p:nvPr/>
          </p:nvSpPr>
          <p:spPr bwMode="auto">
            <a:xfrm>
              <a:off x="1781" y="321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638" name="Rectangle 118"/>
            <p:cNvSpPr>
              <a:spLocks noChangeArrowheads="1"/>
            </p:cNvSpPr>
            <p:nvPr/>
          </p:nvSpPr>
          <p:spPr bwMode="auto">
            <a:xfrm>
              <a:off x="544" y="2539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10/16</a:t>
              </a:r>
              <a:endParaRPr lang="de-DE"/>
            </a:p>
          </p:txBody>
        </p:sp>
        <p:sp>
          <p:nvSpPr>
            <p:cNvPr id="491639" name="Rectangle 119"/>
            <p:cNvSpPr>
              <a:spLocks noChangeArrowheads="1"/>
            </p:cNvSpPr>
            <p:nvPr/>
          </p:nvSpPr>
          <p:spPr bwMode="auto">
            <a:xfrm>
              <a:off x="1358" y="2395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12/12</a:t>
              </a:r>
              <a:endParaRPr lang="de-DE"/>
            </a:p>
          </p:txBody>
        </p:sp>
        <p:sp>
          <p:nvSpPr>
            <p:cNvPr id="491640" name="Rectangle 120"/>
            <p:cNvSpPr>
              <a:spLocks noChangeArrowheads="1"/>
            </p:cNvSpPr>
            <p:nvPr/>
          </p:nvSpPr>
          <p:spPr bwMode="auto">
            <a:xfrm>
              <a:off x="2180" y="2584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19/20</a:t>
              </a:r>
              <a:endParaRPr lang="de-DE"/>
            </a:p>
          </p:txBody>
        </p:sp>
        <p:sp>
          <p:nvSpPr>
            <p:cNvPr id="491641" name="Rectangle 121"/>
            <p:cNvSpPr>
              <a:spLocks noChangeArrowheads="1"/>
            </p:cNvSpPr>
            <p:nvPr/>
          </p:nvSpPr>
          <p:spPr bwMode="auto">
            <a:xfrm>
              <a:off x="2122" y="317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642" name="Rectangle 122"/>
            <p:cNvSpPr>
              <a:spLocks noChangeArrowheads="1"/>
            </p:cNvSpPr>
            <p:nvPr/>
          </p:nvSpPr>
          <p:spPr bwMode="auto">
            <a:xfrm>
              <a:off x="2180" y="3175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643" name="Rectangle 123"/>
            <p:cNvSpPr>
              <a:spLocks noChangeArrowheads="1"/>
            </p:cNvSpPr>
            <p:nvPr/>
          </p:nvSpPr>
          <p:spPr bwMode="auto">
            <a:xfrm>
              <a:off x="1860" y="290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7/7</a:t>
              </a:r>
              <a:endParaRPr lang="de-DE"/>
            </a:p>
          </p:txBody>
        </p:sp>
        <p:sp>
          <p:nvSpPr>
            <p:cNvPr id="491644" name="Rectangle 124"/>
            <p:cNvSpPr>
              <a:spLocks noChangeArrowheads="1"/>
            </p:cNvSpPr>
            <p:nvPr/>
          </p:nvSpPr>
          <p:spPr bwMode="auto">
            <a:xfrm>
              <a:off x="1506" y="2909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1646" name="Rectangle 126"/>
            <p:cNvSpPr>
              <a:spLocks noChangeArrowheads="1"/>
            </p:cNvSpPr>
            <p:nvPr/>
          </p:nvSpPr>
          <p:spPr bwMode="auto">
            <a:xfrm>
              <a:off x="1361" y="3311"/>
              <a:ext cx="29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dirty="0">
                  <a:solidFill>
                    <a:srgbClr val="000000"/>
                  </a:solidFill>
                </a:rPr>
                <a:t>11/14</a:t>
              </a:r>
              <a:endParaRPr lang="de-DE" dirty="0"/>
            </a:p>
          </p:txBody>
        </p:sp>
        <p:sp>
          <p:nvSpPr>
            <p:cNvPr id="491648" name="Rectangle 128"/>
            <p:cNvSpPr>
              <a:spLocks noChangeArrowheads="1"/>
            </p:cNvSpPr>
            <p:nvPr/>
          </p:nvSpPr>
          <p:spPr bwMode="auto">
            <a:xfrm>
              <a:off x="1189" y="28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649" name="Rectangle 129"/>
            <p:cNvSpPr>
              <a:spLocks noChangeArrowheads="1"/>
            </p:cNvSpPr>
            <p:nvPr/>
          </p:nvSpPr>
          <p:spPr bwMode="auto">
            <a:xfrm>
              <a:off x="1247" y="2840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651" name="Rectangle 131"/>
            <p:cNvSpPr>
              <a:spLocks noChangeArrowheads="1"/>
            </p:cNvSpPr>
            <p:nvPr/>
          </p:nvSpPr>
          <p:spPr bwMode="auto">
            <a:xfrm>
              <a:off x="544" y="3175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13/13</a:t>
              </a:r>
              <a:endParaRPr lang="de-DE"/>
            </a:p>
          </p:txBody>
        </p:sp>
        <p:cxnSp>
          <p:nvCxnSpPr>
            <p:cNvPr id="491658" name="AutoShape 138"/>
            <p:cNvCxnSpPr>
              <a:cxnSpLocks noChangeShapeType="1"/>
              <a:stCxn id="491627" idx="7"/>
              <a:endCxn id="491629" idx="2"/>
            </p:cNvCxnSpPr>
            <p:nvPr/>
          </p:nvCxnSpPr>
          <p:spPr bwMode="auto">
            <a:xfrm flipV="1">
              <a:off x="627" y="2526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59" name="AutoShape 139"/>
            <p:cNvCxnSpPr>
              <a:cxnSpLocks noChangeShapeType="1"/>
              <a:stCxn id="491629" idx="6"/>
              <a:endCxn id="491633" idx="2"/>
            </p:cNvCxnSpPr>
            <p:nvPr/>
          </p:nvCxnSpPr>
          <p:spPr bwMode="auto">
            <a:xfrm>
              <a:off x="1252" y="252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0" name="AutoShape 140"/>
            <p:cNvCxnSpPr>
              <a:cxnSpLocks noChangeShapeType="1"/>
              <a:stCxn id="491633" idx="6"/>
              <a:endCxn id="491625" idx="1"/>
            </p:cNvCxnSpPr>
            <p:nvPr/>
          </p:nvCxnSpPr>
          <p:spPr bwMode="auto">
            <a:xfrm>
              <a:off x="1951" y="2526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1" name="AutoShape 141"/>
            <p:cNvCxnSpPr>
              <a:cxnSpLocks noChangeShapeType="1"/>
              <a:stCxn id="491635" idx="6"/>
              <a:endCxn id="491625" idx="3"/>
            </p:cNvCxnSpPr>
            <p:nvPr/>
          </p:nvCxnSpPr>
          <p:spPr bwMode="auto">
            <a:xfrm flipV="1">
              <a:off x="1951" y="3038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2" name="AutoShape 142"/>
            <p:cNvCxnSpPr>
              <a:cxnSpLocks noChangeShapeType="1"/>
              <a:stCxn id="491635" idx="0"/>
              <a:endCxn id="491633" idx="4"/>
            </p:cNvCxnSpPr>
            <p:nvPr/>
          </p:nvCxnSpPr>
          <p:spPr bwMode="auto">
            <a:xfrm flipV="1">
              <a:off x="1843" y="2638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3" name="AutoShape 143"/>
            <p:cNvCxnSpPr>
              <a:cxnSpLocks noChangeShapeType="1"/>
              <a:stCxn id="491631" idx="6"/>
              <a:endCxn id="491635" idx="2"/>
            </p:cNvCxnSpPr>
            <p:nvPr/>
          </p:nvCxnSpPr>
          <p:spPr bwMode="auto">
            <a:xfrm>
              <a:off x="1252" y="3317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4" name="AutoShape 144"/>
            <p:cNvCxnSpPr>
              <a:cxnSpLocks noChangeShapeType="1"/>
              <a:stCxn id="491633" idx="3"/>
              <a:endCxn id="491631" idx="7"/>
            </p:cNvCxnSpPr>
            <p:nvPr/>
          </p:nvCxnSpPr>
          <p:spPr bwMode="auto">
            <a:xfrm flipH="1">
              <a:off x="1220" y="2605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5" name="AutoShape 145"/>
            <p:cNvCxnSpPr>
              <a:cxnSpLocks noChangeShapeType="1"/>
              <a:stCxn id="491632" idx="0"/>
              <a:endCxn id="491629" idx="4"/>
            </p:cNvCxnSpPr>
            <p:nvPr/>
          </p:nvCxnSpPr>
          <p:spPr bwMode="auto">
            <a:xfrm flipV="1">
              <a:off x="1141" y="2638"/>
              <a:ext cx="3" cy="5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7" name="AutoShape 147"/>
            <p:cNvCxnSpPr>
              <a:cxnSpLocks noChangeShapeType="1"/>
              <a:stCxn id="491627" idx="5"/>
              <a:endCxn id="491631" idx="2"/>
            </p:cNvCxnSpPr>
            <p:nvPr/>
          </p:nvCxnSpPr>
          <p:spPr bwMode="auto">
            <a:xfrm>
              <a:off x="627" y="3038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84" name="Text Box 164"/>
            <p:cNvSpPr txBox="1">
              <a:spLocks noChangeArrowheads="1"/>
            </p:cNvSpPr>
            <p:nvPr/>
          </p:nvSpPr>
          <p:spPr bwMode="auto">
            <a:xfrm>
              <a:off x="340" y="2250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f)</a:t>
              </a:r>
            </a:p>
          </p:txBody>
        </p:sp>
        <p:sp>
          <p:nvSpPr>
            <p:cNvPr id="491695" name="Text Box 175"/>
            <p:cNvSpPr txBox="1">
              <a:spLocks noChangeArrowheads="1"/>
            </p:cNvSpPr>
            <p:nvPr/>
          </p:nvSpPr>
          <p:spPr bwMode="auto">
            <a:xfrm>
              <a:off x="975" y="3475"/>
              <a:ext cx="10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9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 zum Finden minimaler Schnitte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90562" indent="-457200">
                  <a:buFont typeface="+mj-lt"/>
                  <a:buAutoNum type="arabicPeriod"/>
                </a:pPr>
                <a:endParaRPr lang="de-DE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33362" indent="0">
                  <a:buNone/>
                </a:pPr>
                <a:r>
                  <a:rPr lang="de-DE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findeKantenEinesMinCut</a:t>
                </a:r>
                <a:r>
                  <a:rPr lang="de-DE" sz="2000" dirty="0"/>
                  <a:t>(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𝐺</m:t>
                    </m:r>
                  </m:oMath>
                </a14:m>
                <a:r>
                  <a:rPr lang="de-DE" sz="2000" dirty="0" smtClean="0"/>
                  <a:t>):</a:t>
                </a:r>
                <a:endParaRPr lang="de-DE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←Residualnetzwerk(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de-DE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de-DE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𝑆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←∅</m:t>
                    </m:r>
                    <m:r>
                      <a:rPr lang="de-DE" sz="2000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←∅</m:t>
                    </m:r>
                  </m:oMath>
                </a14:m>
                <a:endParaRPr lang="de-DE" sz="2000" b="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Für jeden Knoten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:</a:t>
                </a: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Wenn Pfad(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de-DE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existiert:</a:t>
                </a:r>
                <a:endParaRPr lang="de-DE" sz="2000" dirty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    dann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de-DE" sz="2000" b="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    ansonsten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de-DE" sz="2000" b="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←∅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</a:t>
                </a:r>
                <a:r>
                  <a:rPr lang="de-DE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// Menge der Kanten für einen minimalen Schnitt</a:t>
                </a: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Für jede Kante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:</a:t>
                </a: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Wenn startKnoten(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0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und endKnoten(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0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000" i="1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liegt:</a:t>
                </a: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dirty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</a:t>
                </a:r>
                <a:r>
                  <a:rPr lang="de-DE" sz="200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   dann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sz="20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de-DE" sz="2000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sz="20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de-DE" sz="200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233362" indent="0">
                  <a:buNone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Menge der Kanten für einen minimalen Schnitt</a:t>
                </a:r>
                <a:endParaRPr lang="de-DE" sz="2000" b="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8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Gierige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de-DE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Oliver Brock</a:t>
            </a:r>
          </a:p>
          <a:p>
            <a:pPr eaLnBrk="1" hangingPunct="1"/>
            <a:r>
              <a:rPr lang="en-US" dirty="0"/>
              <a:t>Robotics and Biology Laboratory</a:t>
            </a:r>
          </a:p>
        </p:txBody>
      </p:sp>
    </p:spTree>
    <p:extLst>
      <p:ext uri="{BB962C8B-B14F-4D97-AF65-F5344CB8AC3E}">
        <p14:creationId xmlns:p14="http://schemas.microsoft.com/office/powerpoint/2010/main" val="27150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12: Graphs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030-57DE-42A0-9C1C-14B7062375B3}" type="slidenum">
              <a:rPr lang="en-US"/>
              <a:pPr/>
              <a:t>14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Plagiat</a:t>
            </a:r>
            <a:r>
              <a:rPr lang="en-US" dirty="0" smtClean="0"/>
              <a:t>!  Dijkstra und Prim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Vergleich</a:t>
            </a:r>
            <a:endParaRPr 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2510"/>
            <a:ext cx="6522411" cy="359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069" y="1582510"/>
            <a:ext cx="6427842" cy="373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01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Greedy-Algorithmen</a:t>
            </a:r>
            <a:endParaRPr lang="de-DE" dirty="0"/>
          </a:p>
        </p:txBody>
      </p:sp>
      <p:sp>
        <p:nvSpPr>
          <p:cNvPr id="371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Gelegentlich kann eine Lösung auch direkt schrittweise aufgebaut werden. </a:t>
            </a:r>
          </a:p>
          <a:p>
            <a:r>
              <a:rPr lang="de-DE" dirty="0"/>
              <a:t>Voraussetzung ist </a:t>
            </a:r>
            <a:r>
              <a:rPr lang="de-DE" dirty="0" smtClean="0"/>
              <a:t>eine </a:t>
            </a:r>
            <a:r>
              <a:rPr lang="de-DE" dirty="0"/>
              <a:t>optimale Substruktur:</a:t>
            </a:r>
          </a:p>
          <a:p>
            <a:pPr lvl="1"/>
            <a:r>
              <a:rPr lang="de-DE" dirty="0"/>
              <a:t>In jedem Schritt wird eine Komponente der Lösung ermittelt.</a:t>
            </a:r>
          </a:p>
          <a:p>
            <a:pPr lvl="1"/>
            <a:r>
              <a:rPr lang="de-DE" dirty="0"/>
              <a:t>Sie wird vom bisherigen Problem abgespaltet, d.h. das Restproblem wird kleiner.</a:t>
            </a:r>
          </a:p>
          <a:p>
            <a:pPr lvl="1"/>
            <a:r>
              <a:rPr lang="de-DE" dirty="0"/>
              <a:t>Die Komponente wird durch eine lokal optimale Auswahl bestimmt.</a:t>
            </a:r>
          </a:p>
          <a:p>
            <a:endParaRPr lang="de-DE" dirty="0"/>
          </a:p>
        </p:txBody>
      </p:sp>
      <p:sp>
        <p:nvSpPr>
          <p:cNvPr id="371716" name="Freeform 4"/>
          <p:cNvSpPr>
            <a:spLocks/>
          </p:cNvSpPr>
          <p:nvPr/>
        </p:nvSpPr>
        <p:spPr bwMode="auto">
          <a:xfrm>
            <a:off x="1496110" y="4757279"/>
            <a:ext cx="876300" cy="1473200"/>
          </a:xfrm>
          <a:custGeom>
            <a:avLst/>
            <a:gdLst/>
            <a:ahLst/>
            <a:cxnLst>
              <a:cxn ang="0">
                <a:pos x="272" y="8"/>
              </a:cxn>
              <a:cxn ang="0">
                <a:pos x="224" y="24"/>
              </a:cxn>
              <a:cxn ang="0">
                <a:pos x="192" y="40"/>
              </a:cxn>
              <a:cxn ang="0">
                <a:pos x="168" y="48"/>
              </a:cxn>
              <a:cxn ang="0">
                <a:pos x="144" y="72"/>
              </a:cxn>
              <a:cxn ang="0">
                <a:pos x="120" y="104"/>
              </a:cxn>
              <a:cxn ang="0">
                <a:pos x="96" y="112"/>
              </a:cxn>
              <a:cxn ang="0">
                <a:pos x="80" y="152"/>
              </a:cxn>
              <a:cxn ang="0">
                <a:pos x="64" y="176"/>
              </a:cxn>
              <a:cxn ang="0">
                <a:pos x="64" y="216"/>
              </a:cxn>
              <a:cxn ang="0">
                <a:pos x="40" y="256"/>
              </a:cxn>
              <a:cxn ang="0">
                <a:pos x="32" y="304"/>
              </a:cxn>
              <a:cxn ang="0">
                <a:pos x="32" y="344"/>
              </a:cxn>
              <a:cxn ang="0">
                <a:pos x="32" y="392"/>
              </a:cxn>
              <a:cxn ang="0">
                <a:pos x="16" y="432"/>
              </a:cxn>
              <a:cxn ang="0">
                <a:pos x="0" y="456"/>
              </a:cxn>
              <a:cxn ang="0">
                <a:pos x="0" y="496"/>
              </a:cxn>
              <a:cxn ang="0">
                <a:pos x="0" y="536"/>
              </a:cxn>
              <a:cxn ang="0">
                <a:pos x="0" y="584"/>
              </a:cxn>
              <a:cxn ang="0">
                <a:pos x="0" y="624"/>
              </a:cxn>
              <a:cxn ang="0">
                <a:pos x="0" y="664"/>
              </a:cxn>
              <a:cxn ang="0">
                <a:pos x="0" y="704"/>
              </a:cxn>
              <a:cxn ang="0">
                <a:pos x="16" y="736"/>
              </a:cxn>
              <a:cxn ang="0">
                <a:pos x="32" y="768"/>
              </a:cxn>
              <a:cxn ang="0">
                <a:pos x="40" y="792"/>
              </a:cxn>
              <a:cxn ang="0">
                <a:pos x="64" y="832"/>
              </a:cxn>
              <a:cxn ang="0">
                <a:pos x="80" y="856"/>
              </a:cxn>
              <a:cxn ang="0">
                <a:pos x="104" y="896"/>
              </a:cxn>
              <a:cxn ang="0">
                <a:pos x="128" y="904"/>
              </a:cxn>
              <a:cxn ang="0">
                <a:pos x="168" y="920"/>
              </a:cxn>
              <a:cxn ang="0">
                <a:pos x="192" y="928"/>
              </a:cxn>
              <a:cxn ang="0">
                <a:pos x="224" y="920"/>
              </a:cxn>
              <a:cxn ang="0">
                <a:pos x="256" y="904"/>
              </a:cxn>
              <a:cxn ang="0">
                <a:pos x="296" y="896"/>
              </a:cxn>
              <a:cxn ang="0">
                <a:pos x="336" y="864"/>
              </a:cxn>
              <a:cxn ang="0">
                <a:pos x="360" y="840"/>
              </a:cxn>
              <a:cxn ang="0">
                <a:pos x="384" y="832"/>
              </a:cxn>
              <a:cxn ang="0">
                <a:pos x="416" y="816"/>
              </a:cxn>
              <a:cxn ang="0">
                <a:pos x="448" y="776"/>
              </a:cxn>
              <a:cxn ang="0">
                <a:pos x="464" y="752"/>
              </a:cxn>
              <a:cxn ang="0">
                <a:pos x="480" y="704"/>
              </a:cxn>
              <a:cxn ang="0">
                <a:pos x="488" y="664"/>
              </a:cxn>
              <a:cxn ang="0">
                <a:pos x="504" y="600"/>
              </a:cxn>
              <a:cxn ang="0">
                <a:pos x="512" y="560"/>
              </a:cxn>
              <a:cxn ang="0">
                <a:pos x="528" y="520"/>
              </a:cxn>
              <a:cxn ang="0">
                <a:pos x="552" y="496"/>
              </a:cxn>
              <a:cxn ang="0">
                <a:pos x="552" y="456"/>
              </a:cxn>
              <a:cxn ang="0">
                <a:pos x="552" y="424"/>
              </a:cxn>
              <a:cxn ang="0">
                <a:pos x="552" y="368"/>
              </a:cxn>
              <a:cxn ang="0">
                <a:pos x="552" y="328"/>
              </a:cxn>
              <a:cxn ang="0">
                <a:pos x="552" y="296"/>
              </a:cxn>
              <a:cxn ang="0">
                <a:pos x="552" y="256"/>
              </a:cxn>
              <a:cxn ang="0">
                <a:pos x="544" y="216"/>
              </a:cxn>
              <a:cxn ang="0">
                <a:pos x="528" y="192"/>
              </a:cxn>
              <a:cxn ang="0">
                <a:pos x="512" y="152"/>
              </a:cxn>
              <a:cxn ang="0">
                <a:pos x="488" y="128"/>
              </a:cxn>
              <a:cxn ang="0">
                <a:pos x="480" y="104"/>
              </a:cxn>
              <a:cxn ang="0">
                <a:pos x="464" y="72"/>
              </a:cxn>
              <a:cxn ang="0">
                <a:pos x="424" y="40"/>
              </a:cxn>
              <a:cxn ang="0">
                <a:pos x="400" y="24"/>
              </a:cxn>
              <a:cxn ang="0">
                <a:pos x="376" y="8"/>
              </a:cxn>
              <a:cxn ang="0">
                <a:pos x="352" y="0"/>
              </a:cxn>
              <a:cxn ang="0">
                <a:pos x="312" y="0"/>
              </a:cxn>
            </a:cxnLst>
            <a:rect l="0" t="0" r="r" b="b"/>
            <a:pathLst>
              <a:path w="552" h="928">
                <a:moveTo>
                  <a:pt x="296" y="8"/>
                </a:moveTo>
                <a:lnTo>
                  <a:pt x="288" y="8"/>
                </a:lnTo>
                <a:lnTo>
                  <a:pt x="272" y="8"/>
                </a:lnTo>
                <a:lnTo>
                  <a:pt x="256" y="8"/>
                </a:lnTo>
                <a:lnTo>
                  <a:pt x="232" y="8"/>
                </a:lnTo>
                <a:lnTo>
                  <a:pt x="224" y="24"/>
                </a:lnTo>
                <a:lnTo>
                  <a:pt x="208" y="24"/>
                </a:lnTo>
                <a:lnTo>
                  <a:pt x="192" y="24"/>
                </a:lnTo>
                <a:lnTo>
                  <a:pt x="192" y="40"/>
                </a:lnTo>
                <a:lnTo>
                  <a:pt x="184" y="40"/>
                </a:lnTo>
                <a:lnTo>
                  <a:pt x="168" y="40"/>
                </a:lnTo>
                <a:lnTo>
                  <a:pt x="168" y="48"/>
                </a:lnTo>
                <a:lnTo>
                  <a:pt x="160" y="48"/>
                </a:lnTo>
                <a:lnTo>
                  <a:pt x="144" y="48"/>
                </a:lnTo>
                <a:lnTo>
                  <a:pt x="144" y="72"/>
                </a:lnTo>
                <a:lnTo>
                  <a:pt x="128" y="72"/>
                </a:lnTo>
                <a:lnTo>
                  <a:pt x="120" y="88"/>
                </a:lnTo>
                <a:lnTo>
                  <a:pt x="120" y="104"/>
                </a:lnTo>
                <a:lnTo>
                  <a:pt x="104" y="104"/>
                </a:lnTo>
                <a:lnTo>
                  <a:pt x="104" y="112"/>
                </a:lnTo>
                <a:lnTo>
                  <a:pt x="96" y="112"/>
                </a:lnTo>
                <a:lnTo>
                  <a:pt x="96" y="128"/>
                </a:lnTo>
                <a:lnTo>
                  <a:pt x="80" y="136"/>
                </a:lnTo>
                <a:lnTo>
                  <a:pt x="80" y="152"/>
                </a:lnTo>
                <a:lnTo>
                  <a:pt x="64" y="152"/>
                </a:lnTo>
                <a:lnTo>
                  <a:pt x="64" y="168"/>
                </a:lnTo>
                <a:lnTo>
                  <a:pt x="64" y="176"/>
                </a:lnTo>
                <a:lnTo>
                  <a:pt x="64" y="192"/>
                </a:lnTo>
                <a:lnTo>
                  <a:pt x="64" y="200"/>
                </a:lnTo>
                <a:lnTo>
                  <a:pt x="64" y="216"/>
                </a:lnTo>
                <a:lnTo>
                  <a:pt x="40" y="216"/>
                </a:lnTo>
                <a:lnTo>
                  <a:pt x="40" y="240"/>
                </a:lnTo>
                <a:lnTo>
                  <a:pt x="40" y="256"/>
                </a:lnTo>
                <a:lnTo>
                  <a:pt x="40" y="264"/>
                </a:lnTo>
                <a:lnTo>
                  <a:pt x="32" y="296"/>
                </a:lnTo>
                <a:lnTo>
                  <a:pt x="32" y="304"/>
                </a:lnTo>
                <a:lnTo>
                  <a:pt x="32" y="320"/>
                </a:lnTo>
                <a:lnTo>
                  <a:pt x="32" y="328"/>
                </a:lnTo>
                <a:lnTo>
                  <a:pt x="32" y="344"/>
                </a:lnTo>
                <a:lnTo>
                  <a:pt x="32" y="360"/>
                </a:lnTo>
                <a:lnTo>
                  <a:pt x="32" y="368"/>
                </a:lnTo>
                <a:lnTo>
                  <a:pt x="32" y="392"/>
                </a:lnTo>
                <a:lnTo>
                  <a:pt x="32" y="408"/>
                </a:lnTo>
                <a:lnTo>
                  <a:pt x="16" y="424"/>
                </a:lnTo>
                <a:lnTo>
                  <a:pt x="16" y="432"/>
                </a:lnTo>
                <a:lnTo>
                  <a:pt x="16" y="448"/>
                </a:lnTo>
                <a:lnTo>
                  <a:pt x="16" y="456"/>
                </a:lnTo>
                <a:lnTo>
                  <a:pt x="0" y="456"/>
                </a:lnTo>
                <a:lnTo>
                  <a:pt x="0" y="472"/>
                </a:lnTo>
                <a:lnTo>
                  <a:pt x="0" y="480"/>
                </a:lnTo>
                <a:lnTo>
                  <a:pt x="0" y="496"/>
                </a:lnTo>
                <a:lnTo>
                  <a:pt x="0" y="512"/>
                </a:lnTo>
                <a:lnTo>
                  <a:pt x="0" y="520"/>
                </a:lnTo>
                <a:lnTo>
                  <a:pt x="0" y="536"/>
                </a:lnTo>
                <a:lnTo>
                  <a:pt x="0" y="560"/>
                </a:lnTo>
                <a:lnTo>
                  <a:pt x="0" y="576"/>
                </a:lnTo>
                <a:lnTo>
                  <a:pt x="0" y="584"/>
                </a:lnTo>
                <a:lnTo>
                  <a:pt x="0" y="600"/>
                </a:lnTo>
                <a:lnTo>
                  <a:pt x="0" y="608"/>
                </a:lnTo>
                <a:lnTo>
                  <a:pt x="0" y="624"/>
                </a:lnTo>
                <a:lnTo>
                  <a:pt x="0" y="640"/>
                </a:lnTo>
                <a:lnTo>
                  <a:pt x="0" y="648"/>
                </a:lnTo>
                <a:lnTo>
                  <a:pt x="0" y="664"/>
                </a:lnTo>
                <a:lnTo>
                  <a:pt x="0" y="672"/>
                </a:lnTo>
                <a:lnTo>
                  <a:pt x="0" y="688"/>
                </a:lnTo>
                <a:lnTo>
                  <a:pt x="0" y="704"/>
                </a:lnTo>
                <a:lnTo>
                  <a:pt x="0" y="728"/>
                </a:lnTo>
                <a:lnTo>
                  <a:pt x="0" y="736"/>
                </a:lnTo>
                <a:lnTo>
                  <a:pt x="16" y="736"/>
                </a:lnTo>
                <a:lnTo>
                  <a:pt x="16" y="752"/>
                </a:lnTo>
                <a:lnTo>
                  <a:pt x="16" y="768"/>
                </a:lnTo>
                <a:lnTo>
                  <a:pt x="32" y="768"/>
                </a:lnTo>
                <a:lnTo>
                  <a:pt x="32" y="776"/>
                </a:lnTo>
                <a:lnTo>
                  <a:pt x="32" y="792"/>
                </a:lnTo>
                <a:lnTo>
                  <a:pt x="40" y="792"/>
                </a:lnTo>
                <a:lnTo>
                  <a:pt x="64" y="800"/>
                </a:lnTo>
                <a:lnTo>
                  <a:pt x="64" y="816"/>
                </a:lnTo>
                <a:lnTo>
                  <a:pt x="64" y="832"/>
                </a:lnTo>
                <a:lnTo>
                  <a:pt x="64" y="840"/>
                </a:lnTo>
                <a:lnTo>
                  <a:pt x="80" y="840"/>
                </a:lnTo>
                <a:lnTo>
                  <a:pt x="80" y="856"/>
                </a:lnTo>
                <a:lnTo>
                  <a:pt x="96" y="856"/>
                </a:lnTo>
                <a:lnTo>
                  <a:pt x="96" y="864"/>
                </a:lnTo>
                <a:lnTo>
                  <a:pt x="104" y="896"/>
                </a:lnTo>
                <a:lnTo>
                  <a:pt x="120" y="896"/>
                </a:lnTo>
                <a:lnTo>
                  <a:pt x="120" y="904"/>
                </a:lnTo>
                <a:lnTo>
                  <a:pt x="128" y="904"/>
                </a:lnTo>
                <a:lnTo>
                  <a:pt x="144" y="920"/>
                </a:lnTo>
                <a:lnTo>
                  <a:pt x="160" y="920"/>
                </a:lnTo>
                <a:lnTo>
                  <a:pt x="168" y="920"/>
                </a:lnTo>
                <a:lnTo>
                  <a:pt x="168" y="928"/>
                </a:lnTo>
                <a:lnTo>
                  <a:pt x="184" y="928"/>
                </a:lnTo>
                <a:lnTo>
                  <a:pt x="192" y="928"/>
                </a:lnTo>
                <a:lnTo>
                  <a:pt x="208" y="928"/>
                </a:lnTo>
                <a:lnTo>
                  <a:pt x="208" y="920"/>
                </a:lnTo>
                <a:lnTo>
                  <a:pt x="224" y="920"/>
                </a:lnTo>
                <a:lnTo>
                  <a:pt x="232" y="920"/>
                </a:lnTo>
                <a:lnTo>
                  <a:pt x="256" y="920"/>
                </a:lnTo>
                <a:lnTo>
                  <a:pt x="256" y="904"/>
                </a:lnTo>
                <a:lnTo>
                  <a:pt x="272" y="904"/>
                </a:lnTo>
                <a:lnTo>
                  <a:pt x="288" y="904"/>
                </a:lnTo>
                <a:lnTo>
                  <a:pt x="296" y="896"/>
                </a:lnTo>
                <a:lnTo>
                  <a:pt x="312" y="896"/>
                </a:lnTo>
                <a:lnTo>
                  <a:pt x="320" y="864"/>
                </a:lnTo>
                <a:lnTo>
                  <a:pt x="336" y="864"/>
                </a:lnTo>
                <a:lnTo>
                  <a:pt x="352" y="856"/>
                </a:lnTo>
                <a:lnTo>
                  <a:pt x="360" y="856"/>
                </a:lnTo>
                <a:lnTo>
                  <a:pt x="360" y="840"/>
                </a:lnTo>
                <a:lnTo>
                  <a:pt x="376" y="840"/>
                </a:lnTo>
                <a:lnTo>
                  <a:pt x="384" y="840"/>
                </a:lnTo>
                <a:lnTo>
                  <a:pt x="384" y="832"/>
                </a:lnTo>
                <a:lnTo>
                  <a:pt x="400" y="832"/>
                </a:lnTo>
                <a:lnTo>
                  <a:pt x="400" y="816"/>
                </a:lnTo>
                <a:lnTo>
                  <a:pt x="416" y="816"/>
                </a:lnTo>
                <a:lnTo>
                  <a:pt x="416" y="800"/>
                </a:lnTo>
                <a:lnTo>
                  <a:pt x="424" y="792"/>
                </a:lnTo>
                <a:lnTo>
                  <a:pt x="448" y="776"/>
                </a:lnTo>
                <a:lnTo>
                  <a:pt x="448" y="768"/>
                </a:lnTo>
                <a:lnTo>
                  <a:pt x="464" y="768"/>
                </a:lnTo>
                <a:lnTo>
                  <a:pt x="464" y="752"/>
                </a:lnTo>
                <a:lnTo>
                  <a:pt x="480" y="736"/>
                </a:lnTo>
                <a:lnTo>
                  <a:pt x="480" y="728"/>
                </a:lnTo>
                <a:lnTo>
                  <a:pt x="480" y="704"/>
                </a:lnTo>
                <a:lnTo>
                  <a:pt x="488" y="688"/>
                </a:lnTo>
                <a:lnTo>
                  <a:pt x="488" y="672"/>
                </a:lnTo>
                <a:lnTo>
                  <a:pt x="488" y="664"/>
                </a:lnTo>
                <a:lnTo>
                  <a:pt x="504" y="664"/>
                </a:lnTo>
                <a:lnTo>
                  <a:pt x="504" y="608"/>
                </a:lnTo>
                <a:lnTo>
                  <a:pt x="504" y="600"/>
                </a:lnTo>
                <a:lnTo>
                  <a:pt x="512" y="584"/>
                </a:lnTo>
                <a:lnTo>
                  <a:pt x="512" y="576"/>
                </a:lnTo>
                <a:lnTo>
                  <a:pt x="512" y="560"/>
                </a:lnTo>
                <a:lnTo>
                  <a:pt x="528" y="560"/>
                </a:lnTo>
                <a:lnTo>
                  <a:pt x="528" y="536"/>
                </a:lnTo>
                <a:lnTo>
                  <a:pt x="528" y="520"/>
                </a:lnTo>
                <a:lnTo>
                  <a:pt x="544" y="512"/>
                </a:lnTo>
                <a:lnTo>
                  <a:pt x="544" y="496"/>
                </a:lnTo>
                <a:lnTo>
                  <a:pt x="552" y="496"/>
                </a:lnTo>
                <a:lnTo>
                  <a:pt x="552" y="480"/>
                </a:lnTo>
                <a:lnTo>
                  <a:pt x="552" y="472"/>
                </a:lnTo>
                <a:lnTo>
                  <a:pt x="552" y="456"/>
                </a:lnTo>
                <a:lnTo>
                  <a:pt x="552" y="448"/>
                </a:lnTo>
                <a:lnTo>
                  <a:pt x="552" y="432"/>
                </a:lnTo>
                <a:lnTo>
                  <a:pt x="552" y="424"/>
                </a:lnTo>
                <a:lnTo>
                  <a:pt x="552" y="408"/>
                </a:lnTo>
                <a:lnTo>
                  <a:pt x="552" y="392"/>
                </a:lnTo>
                <a:lnTo>
                  <a:pt x="552" y="368"/>
                </a:lnTo>
                <a:lnTo>
                  <a:pt x="552" y="360"/>
                </a:lnTo>
                <a:lnTo>
                  <a:pt x="552" y="344"/>
                </a:lnTo>
                <a:lnTo>
                  <a:pt x="552" y="328"/>
                </a:lnTo>
                <a:lnTo>
                  <a:pt x="552" y="320"/>
                </a:lnTo>
                <a:lnTo>
                  <a:pt x="552" y="304"/>
                </a:lnTo>
                <a:lnTo>
                  <a:pt x="552" y="296"/>
                </a:lnTo>
                <a:lnTo>
                  <a:pt x="552" y="280"/>
                </a:lnTo>
                <a:lnTo>
                  <a:pt x="552" y="264"/>
                </a:lnTo>
                <a:lnTo>
                  <a:pt x="552" y="256"/>
                </a:lnTo>
                <a:lnTo>
                  <a:pt x="544" y="256"/>
                </a:lnTo>
                <a:lnTo>
                  <a:pt x="544" y="240"/>
                </a:lnTo>
                <a:lnTo>
                  <a:pt x="544" y="216"/>
                </a:lnTo>
                <a:lnTo>
                  <a:pt x="528" y="216"/>
                </a:lnTo>
                <a:lnTo>
                  <a:pt x="528" y="200"/>
                </a:lnTo>
                <a:lnTo>
                  <a:pt x="528" y="192"/>
                </a:lnTo>
                <a:lnTo>
                  <a:pt x="528" y="176"/>
                </a:lnTo>
                <a:lnTo>
                  <a:pt x="512" y="168"/>
                </a:lnTo>
                <a:lnTo>
                  <a:pt x="512" y="152"/>
                </a:lnTo>
                <a:lnTo>
                  <a:pt x="504" y="152"/>
                </a:lnTo>
                <a:lnTo>
                  <a:pt x="504" y="136"/>
                </a:lnTo>
                <a:lnTo>
                  <a:pt x="488" y="128"/>
                </a:lnTo>
                <a:lnTo>
                  <a:pt x="488" y="112"/>
                </a:lnTo>
                <a:lnTo>
                  <a:pt x="480" y="112"/>
                </a:lnTo>
                <a:lnTo>
                  <a:pt x="480" y="104"/>
                </a:lnTo>
                <a:lnTo>
                  <a:pt x="480" y="88"/>
                </a:lnTo>
                <a:lnTo>
                  <a:pt x="464" y="88"/>
                </a:lnTo>
                <a:lnTo>
                  <a:pt x="464" y="72"/>
                </a:lnTo>
                <a:lnTo>
                  <a:pt x="448" y="72"/>
                </a:lnTo>
                <a:lnTo>
                  <a:pt x="448" y="48"/>
                </a:lnTo>
                <a:lnTo>
                  <a:pt x="424" y="40"/>
                </a:lnTo>
                <a:lnTo>
                  <a:pt x="416" y="40"/>
                </a:lnTo>
                <a:lnTo>
                  <a:pt x="416" y="24"/>
                </a:lnTo>
                <a:lnTo>
                  <a:pt x="400" y="24"/>
                </a:lnTo>
                <a:lnTo>
                  <a:pt x="400" y="8"/>
                </a:lnTo>
                <a:lnTo>
                  <a:pt x="384" y="8"/>
                </a:lnTo>
                <a:lnTo>
                  <a:pt x="376" y="8"/>
                </a:lnTo>
                <a:lnTo>
                  <a:pt x="376" y="0"/>
                </a:lnTo>
                <a:lnTo>
                  <a:pt x="360" y="0"/>
                </a:lnTo>
                <a:lnTo>
                  <a:pt x="352" y="0"/>
                </a:lnTo>
                <a:lnTo>
                  <a:pt x="336" y="0"/>
                </a:lnTo>
                <a:lnTo>
                  <a:pt x="320" y="0"/>
                </a:lnTo>
                <a:lnTo>
                  <a:pt x="312" y="0"/>
                </a:lnTo>
                <a:lnTo>
                  <a:pt x="296" y="0"/>
                </a:lnTo>
                <a:lnTo>
                  <a:pt x="296" y="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717" name="Freeform 5"/>
          <p:cNvSpPr>
            <a:spLocks/>
          </p:cNvSpPr>
          <p:nvPr/>
        </p:nvSpPr>
        <p:spPr bwMode="auto">
          <a:xfrm>
            <a:off x="1496110" y="4757279"/>
            <a:ext cx="876300" cy="1485900"/>
          </a:xfrm>
          <a:custGeom>
            <a:avLst/>
            <a:gdLst/>
            <a:ahLst/>
            <a:cxnLst>
              <a:cxn ang="0">
                <a:pos x="272" y="16"/>
              </a:cxn>
              <a:cxn ang="0">
                <a:pos x="224" y="32"/>
              </a:cxn>
              <a:cxn ang="0">
                <a:pos x="192" y="40"/>
              </a:cxn>
              <a:cxn ang="0">
                <a:pos x="168" y="56"/>
              </a:cxn>
              <a:cxn ang="0">
                <a:pos x="144" y="80"/>
              </a:cxn>
              <a:cxn ang="0">
                <a:pos x="120" y="104"/>
              </a:cxn>
              <a:cxn ang="0">
                <a:pos x="96" y="120"/>
              </a:cxn>
              <a:cxn ang="0">
                <a:pos x="80" y="160"/>
              </a:cxn>
              <a:cxn ang="0">
                <a:pos x="64" y="184"/>
              </a:cxn>
              <a:cxn ang="0">
                <a:pos x="64" y="224"/>
              </a:cxn>
              <a:cxn ang="0">
                <a:pos x="40" y="256"/>
              </a:cxn>
              <a:cxn ang="0">
                <a:pos x="32" y="312"/>
              </a:cxn>
              <a:cxn ang="0">
                <a:pos x="32" y="352"/>
              </a:cxn>
              <a:cxn ang="0">
                <a:pos x="32" y="400"/>
              </a:cxn>
              <a:cxn ang="0">
                <a:pos x="16" y="440"/>
              </a:cxn>
              <a:cxn ang="0">
                <a:pos x="0" y="464"/>
              </a:cxn>
              <a:cxn ang="0">
                <a:pos x="0" y="504"/>
              </a:cxn>
              <a:cxn ang="0">
                <a:pos x="0" y="544"/>
              </a:cxn>
              <a:cxn ang="0">
                <a:pos x="0" y="592"/>
              </a:cxn>
              <a:cxn ang="0">
                <a:pos x="0" y="632"/>
              </a:cxn>
              <a:cxn ang="0">
                <a:pos x="0" y="664"/>
              </a:cxn>
              <a:cxn ang="0">
                <a:pos x="0" y="704"/>
              </a:cxn>
              <a:cxn ang="0">
                <a:pos x="16" y="744"/>
              </a:cxn>
              <a:cxn ang="0">
                <a:pos x="32" y="768"/>
              </a:cxn>
              <a:cxn ang="0">
                <a:pos x="40" y="792"/>
              </a:cxn>
              <a:cxn ang="0">
                <a:pos x="64" y="832"/>
              </a:cxn>
              <a:cxn ang="0">
                <a:pos x="80" y="856"/>
              </a:cxn>
              <a:cxn ang="0">
                <a:pos x="104" y="896"/>
              </a:cxn>
              <a:cxn ang="0">
                <a:pos x="128" y="912"/>
              </a:cxn>
              <a:cxn ang="0">
                <a:pos x="168" y="920"/>
              </a:cxn>
              <a:cxn ang="0">
                <a:pos x="192" y="936"/>
              </a:cxn>
              <a:cxn ang="0">
                <a:pos x="224" y="920"/>
              </a:cxn>
              <a:cxn ang="0">
                <a:pos x="256" y="912"/>
              </a:cxn>
              <a:cxn ang="0">
                <a:pos x="296" y="896"/>
              </a:cxn>
              <a:cxn ang="0">
                <a:pos x="336" y="872"/>
              </a:cxn>
              <a:cxn ang="0">
                <a:pos x="360" y="848"/>
              </a:cxn>
              <a:cxn ang="0">
                <a:pos x="384" y="832"/>
              </a:cxn>
              <a:cxn ang="0">
                <a:pos x="416" y="824"/>
              </a:cxn>
              <a:cxn ang="0">
                <a:pos x="448" y="784"/>
              </a:cxn>
              <a:cxn ang="0">
                <a:pos x="464" y="760"/>
              </a:cxn>
              <a:cxn ang="0">
                <a:pos x="480" y="704"/>
              </a:cxn>
              <a:cxn ang="0">
                <a:pos x="488" y="664"/>
              </a:cxn>
              <a:cxn ang="0">
                <a:pos x="504" y="600"/>
              </a:cxn>
              <a:cxn ang="0">
                <a:pos x="512" y="568"/>
              </a:cxn>
              <a:cxn ang="0">
                <a:pos x="528" y="528"/>
              </a:cxn>
              <a:cxn ang="0">
                <a:pos x="552" y="504"/>
              </a:cxn>
              <a:cxn ang="0">
                <a:pos x="552" y="464"/>
              </a:cxn>
              <a:cxn ang="0">
                <a:pos x="552" y="424"/>
              </a:cxn>
              <a:cxn ang="0">
                <a:pos x="552" y="376"/>
              </a:cxn>
              <a:cxn ang="0">
                <a:pos x="552" y="336"/>
              </a:cxn>
              <a:cxn ang="0">
                <a:pos x="552" y="296"/>
              </a:cxn>
              <a:cxn ang="0">
                <a:pos x="552" y="256"/>
              </a:cxn>
              <a:cxn ang="0">
                <a:pos x="544" y="224"/>
              </a:cxn>
              <a:cxn ang="0">
                <a:pos x="528" y="192"/>
              </a:cxn>
              <a:cxn ang="0">
                <a:pos x="512" y="160"/>
              </a:cxn>
              <a:cxn ang="0">
                <a:pos x="488" y="128"/>
              </a:cxn>
              <a:cxn ang="0">
                <a:pos x="480" y="104"/>
              </a:cxn>
              <a:cxn ang="0">
                <a:pos x="464" y="80"/>
              </a:cxn>
              <a:cxn ang="0">
                <a:pos x="424" y="40"/>
              </a:cxn>
              <a:cxn ang="0">
                <a:pos x="400" y="32"/>
              </a:cxn>
              <a:cxn ang="0">
                <a:pos x="376" y="16"/>
              </a:cxn>
              <a:cxn ang="0">
                <a:pos x="352" y="0"/>
              </a:cxn>
              <a:cxn ang="0">
                <a:pos x="312" y="0"/>
              </a:cxn>
            </a:cxnLst>
            <a:rect l="0" t="0" r="r" b="b"/>
            <a:pathLst>
              <a:path w="552" h="936">
                <a:moveTo>
                  <a:pt x="296" y="16"/>
                </a:moveTo>
                <a:lnTo>
                  <a:pt x="288" y="16"/>
                </a:lnTo>
                <a:lnTo>
                  <a:pt x="272" y="16"/>
                </a:lnTo>
                <a:lnTo>
                  <a:pt x="256" y="16"/>
                </a:lnTo>
                <a:lnTo>
                  <a:pt x="232" y="16"/>
                </a:lnTo>
                <a:lnTo>
                  <a:pt x="224" y="32"/>
                </a:lnTo>
                <a:lnTo>
                  <a:pt x="208" y="32"/>
                </a:lnTo>
                <a:lnTo>
                  <a:pt x="192" y="32"/>
                </a:lnTo>
                <a:lnTo>
                  <a:pt x="192" y="40"/>
                </a:lnTo>
                <a:lnTo>
                  <a:pt x="184" y="40"/>
                </a:lnTo>
                <a:lnTo>
                  <a:pt x="168" y="40"/>
                </a:lnTo>
                <a:lnTo>
                  <a:pt x="168" y="56"/>
                </a:lnTo>
                <a:lnTo>
                  <a:pt x="160" y="56"/>
                </a:lnTo>
                <a:lnTo>
                  <a:pt x="144" y="56"/>
                </a:lnTo>
                <a:lnTo>
                  <a:pt x="144" y="80"/>
                </a:lnTo>
                <a:lnTo>
                  <a:pt x="128" y="80"/>
                </a:lnTo>
                <a:lnTo>
                  <a:pt x="120" y="96"/>
                </a:lnTo>
                <a:lnTo>
                  <a:pt x="120" y="104"/>
                </a:lnTo>
                <a:lnTo>
                  <a:pt x="104" y="104"/>
                </a:lnTo>
                <a:lnTo>
                  <a:pt x="104" y="120"/>
                </a:lnTo>
                <a:lnTo>
                  <a:pt x="96" y="120"/>
                </a:lnTo>
                <a:lnTo>
                  <a:pt x="96" y="128"/>
                </a:lnTo>
                <a:lnTo>
                  <a:pt x="80" y="144"/>
                </a:lnTo>
                <a:lnTo>
                  <a:pt x="80" y="160"/>
                </a:lnTo>
                <a:lnTo>
                  <a:pt x="64" y="160"/>
                </a:lnTo>
                <a:lnTo>
                  <a:pt x="64" y="168"/>
                </a:lnTo>
                <a:lnTo>
                  <a:pt x="64" y="184"/>
                </a:lnTo>
                <a:lnTo>
                  <a:pt x="64" y="192"/>
                </a:lnTo>
                <a:lnTo>
                  <a:pt x="64" y="208"/>
                </a:lnTo>
                <a:lnTo>
                  <a:pt x="64" y="224"/>
                </a:lnTo>
                <a:lnTo>
                  <a:pt x="40" y="224"/>
                </a:lnTo>
                <a:lnTo>
                  <a:pt x="40" y="248"/>
                </a:lnTo>
                <a:lnTo>
                  <a:pt x="40" y="256"/>
                </a:lnTo>
                <a:lnTo>
                  <a:pt x="40" y="272"/>
                </a:lnTo>
                <a:lnTo>
                  <a:pt x="32" y="296"/>
                </a:lnTo>
                <a:lnTo>
                  <a:pt x="32" y="312"/>
                </a:lnTo>
                <a:lnTo>
                  <a:pt x="32" y="320"/>
                </a:lnTo>
                <a:lnTo>
                  <a:pt x="32" y="336"/>
                </a:lnTo>
                <a:lnTo>
                  <a:pt x="32" y="352"/>
                </a:lnTo>
                <a:lnTo>
                  <a:pt x="32" y="360"/>
                </a:lnTo>
                <a:lnTo>
                  <a:pt x="32" y="376"/>
                </a:lnTo>
                <a:lnTo>
                  <a:pt x="32" y="400"/>
                </a:lnTo>
                <a:lnTo>
                  <a:pt x="32" y="416"/>
                </a:lnTo>
                <a:lnTo>
                  <a:pt x="16" y="424"/>
                </a:lnTo>
                <a:lnTo>
                  <a:pt x="16" y="440"/>
                </a:lnTo>
                <a:lnTo>
                  <a:pt x="16" y="448"/>
                </a:lnTo>
                <a:lnTo>
                  <a:pt x="16" y="464"/>
                </a:lnTo>
                <a:lnTo>
                  <a:pt x="0" y="464"/>
                </a:lnTo>
                <a:lnTo>
                  <a:pt x="0" y="480"/>
                </a:lnTo>
                <a:lnTo>
                  <a:pt x="0" y="488"/>
                </a:lnTo>
                <a:lnTo>
                  <a:pt x="0" y="504"/>
                </a:lnTo>
                <a:lnTo>
                  <a:pt x="0" y="512"/>
                </a:lnTo>
                <a:lnTo>
                  <a:pt x="0" y="528"/>
                </a:lnTo>
                <a:lnTo>
                  <a:pt x="0" y="544"/>
                </a:lnTo>
                <a:lnTo>
                  <a:pt x="0" y="568"/>
                </a:lnTo>
                <a:lnTo>
                  <a:pt x="0" y="576"/>
                </a:lnTo>
                <a:lnTo>
                  <a:pt x="0" y="592"/>
                </a:lnTo>
                <a:lnTo>
                  <a:pt x="0" y="600"/>
                </a:lnTo>
                <a:lnTo>
                  <a:pt x="0" y="616"/>
                </a:lnTo>
                <a:lnTo>
                  <a:pt x="0" y="632"/>
                </a:lnTo>
                <a:lnTo>
                  <a:pt x="0" y="640"/>
                </a:lnTo>
                <a:lnTo>
                  <a:pt x="0" y="656"/>
                </a:lnTo>
                <a:lnTo>
                  <a:pt x="0" y="664"/>
                </a:lnTo>
                <a:lnTo>
                  <a:pt x="0" y="680"/>
                </a:lnTo>
                <a:lnTo>
                  <a:pt x="0" y="696"/>
                </a:lnTo>
                <a:lnTo>
                  <a:pt x="0" y="704"/>
                </a:lnTo>
                <a:lnTo>
                  <a:pt x="0" y="728"/>
                </a:lnTo>
                <a:lnTo>
                  <a:pt x="0" y="744"/>
                </a:lnTo>
                <a:lnTo>
                  <a:pt x="16" y="744"/>
                </a:lnTo>
                <a:lnTo>
                  <a:pt x="16" y="760"/>
                </a:lnTo>
                <a:lnTo>
                  <a:pt x="16" y="768"/>
                </a:lnTo>
                <a:lnTo>
                  <a:pt x="32" y="768"/>
                </a:lnTo>
                <a:lnTo>
                  <a:pt x="32" y="784"/>
                </a:lnTo>
                <a:lnTo>
                  <a:pt x="32" y="792"/>
                </a:lnTo>
                <a:lnTo>
                  <a:pt x="40" y="792"/>
                </a:lnTo>
                <a:lnTo>
                  <a:pt x="64" y="808"/>
                </a:lnTo>
                <a:lnTo>
                  <a:pt x="64" y="824"/>
                </a:lnTo>
                <a:lnTo>
                  <a:pt x="64" y="832"/>
                </a:lnTo>
                <a:lnTo>
                  <a:pt x="64" y="848"/>
                </a:lnTo>
                <a:lnTo>
                  <a:pt x="80" y="848"/>
                </a:lnTo>
                <a:lnTo>
                  <a:pt x="80" y="856"/>
                </a:lnTo>
                <a:lnTo>
                  <a:pt x="96" y="856"/>
                </a:lnTo>
                <a:lnTo>
                  <a:pt x="96" y="872"/>
                </a:lnTo>
                <a:lnTo>
                  <a:pt x="104" y="896"/>
                </a:lnTo>
                <a:lnTo>
                  <a:pt x="120" y="896"/>
                </a:lnTo>
                <a:lnTo>
                  <a:pt x="120" y="912"/>
                </a:lnTo>
                <a:lnTo>
                  <a:pt x="128" y="912"/>
                </a:lnTo>
                <a:lnTo>
                  <a:pt x="144" y="920"/>
                </a:lnTo>
                <a:lnTo>
                  <a:pt x="160" y="920"/>
                </a:lnTo>
                <a:lnTo>
                  <a:pt x="168" y="920"/>
                </a:lnTo>
                <a:lnTo>
                  <a:pt x="168" y="936"/>
                </a:lnTo>
                <a:lnTo>
                  <a:pt x="184" y="936"/>
                </a:lnTo>
                <a:lnTo>
                  <a:pt x="192" y="936"/>
                </a:lnTo>
                <a:lnTo>
                  <a:pt x="208" y="936"/>
                </a:lnTo>
                <a:lnTo>
                  <a:pt x="208" y="920"/>
                </a:lnTo>
                <a:lnTo>
                  <a:pt x="224" y="920"/>
                </a:lnTo>
                <a:lnTo>
                  <a:pt x="232" y="920"/>
                </a:lnTo>
                <a:lnTo>
                  <a:pt x="256" y="920"/>
                </a:lnTo>
                <a:lnTo>
                  <a:pt x="256" y="912"/>
                </a:lnTo>
                <a:lnTo>
                  <a:pt x="272" y="912"/>
                </a:lnTo>
                <a:lnTo>
                  <a:pt x="288" y="912"/>
                </a:lnTo>
                <a:lnTo>
                  <a:pt x="296" y="896"/>
                </a:lnTo>
                <a:lnTo>
                  <a:pt x="312" y="896"/>
                </a:lnTo>
                <a:lnTo>
                  <a:pt x="320" y="872"/>
                </a:lnTo>
                <a:lnTo>
                  <a:pt x="336" y="872"/>
                </a:lnTo>
                <a:lnTo>
                  <a:pt x="352" y="856"/>
                </a:lnTo>
                <a:lnTo>
                  <a:pt x="360" y="856"/>
                </a:lnTo>
                <a:lnTo>
                  <a:pt x="360" y="848"/>
                </a:lnTo>
                <a:lnTo>
                  <a:pt x="376" y="848"/>
                </a:lnTo>
                <a:lnTo>
                  <a:pt x="384" y="848"/>
                </a:lnTo>
                <a:lnTo>
                  <a:pt x="384" y="832"/>
                </a:lnTo>
                <a:lnTo>
                  <a:pt x="400" y="832"/>
                </a:lnTo>
                <a:lnTo>
                  <a:pt x="400" y="824"/>
                </a:lnTo>
                <a:lnTo>
                  <a:pt x="416" y="824"/>
                </a:lnTo>
                <a:lnTo>
                  <a:pt x="416" y="808"/>
                </a:lnTo>
                <a:lnTo>
                  <a:pt x="424" y="792"/>
                </a:lnTo>
                <a:lnTo>
                  <a:pt x="448" y="784"/>
                </a:lnTo>
                <a:lnTo>
                  <a:pt x="448" y="768"/>
                </a:lnTo>
                <a:lnTo>
                  <a:pt x="464" y="768"/>
                </a:lnTo>
                <a:lnTo>
                  <a:pt x="464" y="760"/>
                </a:lnTo>
                <a:lnTo>
                  <a:pt x="480" y="744"/>
                </a:lnTo>
                <a:lnTo>
                  <a:pt x="480" y="728"/>
                </a:lnTo>
                <a:lnTo>
                  <a:pt x="480" y="704"/>
                </a:lnTo>
                <a:lnTo>
                  <a:pt x="488" y="696"/>
                </a:lnTo>
                <a:lnTo>
                  <a:pt x="488" y="680"/>
                </a:lnTo>
                <a:lnTo>
                  <a:pt x="488" y="664"/>
                </a:lnTo>
                <a:lnTo>
                  <a:pt x="504" y="664"/>
                </a:lnTo>
                <a:lnTo>
                  <a:pt x="504" y="616"/>
                </a:lnTo>
                <a:lnTo>
                  <a:pt x="504" y="600"/>
                </a:lnTo>
                <a:lnTo>
                  <a:pt x="512" y="592"/>
                </a:lnTo>
                <a:lnTo>
                  <a:pt x="512" y="576"/>
                </a:lnTo>
                <a:lnTo>
                  <a:pt x="512" y="568"/>
                </a:lnTo>
                <a:lnTo>
                  <a:pt x="528" y="568"/>
                </a:lnTo>
                <a:lnTo>
                  <a:pt x="528" y="544"/>
                </a:lnTo>
                <a:lnTo>
                  <a:pt x="528" y="528"/>
                </a:lnTo>
                <a:lnTo>
                  <a:pt x="544" y="512"/>
                </a:lnTo>
                <a:lnTo>
                  <a:pt x="544" y="504"/>
                </a:lnTo>
                <a:lnTo>
                  <a:pt x="552" y="504"/>
                </a:lnTo>
                <a:lnTo>
                  <a:pt x="552" y="488"/>
                </a:lnTo>
                <a:lnTo>
                  <a:pt x="552" y="480"/>
                </a:lnTo>
                <a:lnTo>
                  <a:pt x="552" y="464"/>
                </a:lnTo>
                <a:lnTo>
                  <a:pt x="552" y="448"/>
                </a:lnTo>
                <a:lnTo>
                  <a:pt x="552" y="440"/>
                </a:lnTo>
                <a:lnTo>
                  <a:pt x="552" y="424"/>
                </a:lnTo>
                <a:lnTo>
                  <a:pt x="552" y="416"/>
                </a:lnTo>
                <a:lnTo>
                  <a:pt x="552" y="400"/>
                </a:lnTo>
                <a:lnTo>
                  <a:pt x="552" y="376"/>
                </a:lnTo>
                <a:lnTo>
                  <a:pt x="552" y="360"/>
                </a:lnTo>
                <a:lnTo>
                  <a:pt x="552" y="352"/>
                </a:lnTo>
                <a:lnTo>
                  <a:pt x="552" y="336"/>
                </a:lnTo>
                <a:lnTo>
                  <a:pt x="552" y="320"/>
                </a:lnTo>
                <a:lnTo>
                  <a:pt x="552" y="312"/>
                </a:lnTo>
                <a:lnTo>
                  <a:pt x="552" y="296"/>
                </a:lnTo>
                <a:lnTo>
                  <a:pt x="552" y="288"/>
                </a:lnTo>
                <a:lnTo>
                  <a:pt x="552" y="272"/>
                </a:lnTo>
                <a:lnTo>
                  <a:pt x="552" y="256"/>
                </a:lnTo>
                <a:lnTo>
                  <a:pt x="544" y="256"/>
                </a:lnTo>
                <a:lnTo>
                  <a:pt x="544" y="248"/>
                </a:lnTo>
                <a:lnTo>
                  <a:pt x="544" y="224"/>
                </a:lnTo>
                <a:lnTo>
                  <a:pt x="528" y="224"/>
                </a:lnTo>
                <a:lnTo>
                  <a:pt x="528" y="208"/>
                </a:lnTo>
                <a:lnTo>
                  <a:pt x="528" y="192"/>
                </a:lnTo>
                <a:lnTo>
                  <a:pt x="528" y="184"/>
                </a:lnTo>
                <a:lnTo>
                  <a:pt x="512" y="168"/>
                </a:lnTo>
                <a:lnTo>
                  <a:pt x="512" y="160"/>
                </a:lnTo>
                <a:lnTo>
                  <a:pt x="504" y="160"/>
                </a:lnTo>
                <a:lnTo>
                  <a:pt x="504" y="144"/>
                </a:lnTo>
                <a:lnTo>
                  <a:pt x="488" y="128"/>
                </a:lnTo>
                <a:lnTo>
                  <a:pt x="488" y="120"/>
                </a:lnTo>
                <a:lnTo>
                  <a:pt x="480" y="120"/>
                </a:lnTo>
                <a:lnTo>
                  <a:pt x="480" y="104"/>
                </a:lnTo>
                <a:lnTo>
                  <a:pt x="480" y="96"/>
                </a:lnTo>
                <a:lnTo>
                  <a:pt x="464" y="96"/>
                </a:lnTo>
                <a:lnTo>
                  <a:pt x="464" y="80"/>
                </a:lnTo>
                <a:lnTo>
                  <a:pt x="448" y="80"/>
                </a:lnTo>
                <a:lnTo>
                  <a:pt x="448" y="56"/>
                </a:lnTo>
                <a:lnTo>
                  <a:pt x="424" y="40"/>
                </a:lnTo>
                <a:lnTo>
                  <a:pt x="416" y="40"/>
                </a:lnTo>
                <a:lnTo>
                  <a:pt x="416" y="32"/>
                </a:lnTo>
                <a:lnTo>
                  <a:pt x="400" y="32"/>
                </a:lnTo>
                <a:lnTo>
                  <a:pt x="400" y="16"/>
                </a:lnTo>
                <a:lnTo>
                  <a:pt x="384" y="16"/>
                </a:lnTo>
                <a:lnTo>
                  <a:pt x="376" y="16"/>
                </a:lnTo>
                <a:lnTo>
                  <a:pt x="376" y="0"/>
                </a:lnTo>
                <a:lnTo>
                  <a:pt x="360" y="0"/>
                </a:lnTo>
                <a:lnTo>
                  <a:pt x="352" y="0"/>
                </a:lnTo>
                <a:lnTo>
                  <a:pt x="336" y="0"/>
                </a:lnTo>
                <a:lnTo>
                  <a:pt x="320" y="0"/>
                </a:lnTo>
                <a:lnTo>
                  <a:pt x="312" y="0"/>
                </a:lnTo>
                <a:lnTo>
                  <a:pt x="296" y="0"/>
                </a:lnTo>
                <a:lnTo>
                  <a:pt x="28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718" name="Freeform 6"/>
          <p:cNvSpPr>
            <a:spLocks/>
          </p:cNvSpPr>
          <p:nvPr/>
        </p:nvSpPr>
        <p:spPr bwMode="auto">
          <a:xfrm>
            <a:off x="3477310" y="4757279"/>
            <a:ext cx="685800" cy="952500"/>
          </a:xfrm>
          <a:custGeom>
            <a:avLst/>
            <a:gdLst/>
            <a:ahLst/>
            <a:cxnLst>
              <a:cxn ang="0">
                <a:pos x="200" y="8"/>
              </a:cxn>
              <a:cxn ang="0">
                <a:pos x="160" y="24"/>
              </a:cxn>
              <a:cxn ang="0">
                <a:pos x="120" y="24"/>
              </a:cxn>
              <a:cxn ang="0">
                <a:pos x="96" y="40"/>
              </a:cxn>
              <a:cxn ang="0">
                <a:pos x="72" y="48"/>
              </a:cxn>
              <a:cxn ang="0">
                <a:pos x="56" y="72"/>
              </a:cxn>
              <a:cxn ang="0">
                <a:pos x="32" y="104"/>
              </a:cxn>
              <a:cxn ang="0">
                <a:pos x="32" y="136"/>
              </a:cxn>
              <a:cxn ang="0">
                <a:pos x="24" y="168"/>
              </a:cxn>
              <a:cxn ang="0">
                <a:pos x="8" y="200"/>
              </a:cxn>
              <a:cxn ang="0">
                <a:pos x="8" y="240"/>
              </a:cxn>
              <a:cxn ang="0">
                <a:pos x="0" y="264"/>
              </a:cxn>
              <a:cxn ang="0">
                <a:pos x="0" y="304"/>
              </a:cxn>
              <a:cxn ang="0">
                <a:pos x="0" y="344"/>
              </a:cxn>
              <a:cxn ang="0">
                <a:pos x="0" y="384"/>
              </a:cxn>
              <a:cxn ang="0">
                <a:pos x="0" y="424"/>
              </a:cxn>
              <a:cxn ang="0">
                <a:pos x="0" y="456"/>
              </a:cxn>
              <a:cxn ang="0">
                <a:pos x="0" y="496"/>
              </a:cxn>
              <a:cxn ang="0">
                <a:pos x="24" y="512"/>
              </a:cxn>
              <a:cxn ang="0">
                <a:pos x="32" y="544"/>
              </a:cxn>
              <a:cxn ang="0">
                <a:pos x="56" y="560"/>
              </a:cxn>
              <a:cxn ang="0">
                <a:pos x="88" y="584"/>
              </a:cxn>
              <a:cxn ang="0">
                <a:pos x="120" y="600"/>
              </a:cxn>
              <a:cxn ang="0">
                <a:pos x="160" y="600"/>
              </a:cxn>
              <a:cxn ang="0">
                <a:pos x="184" y="584"/>
              </a:cxn>
              <a:cxn ang="0">
                <a:pos x="224" y="576"/>
              </a:cxn>
              <a:cxn ang="0">
                <a:pos x="248" y="560"/>
              </a:cxn>
              <a:cxn ang="0">
                <a:pos x="280" y="544"/>
              </a:cxn>
              <a:cxn ang="0">
                <a:pos x="304" y="536"/>
              </a:cxn>
              <a:cxn ang="0">
                <a:pos x="328" y="512"/>
              </a:cxn>
              <a:cxn ang="0">
                <a:pos x="352" y="496"/>
              </a:cxn>
              <a:cxn ang="0">
                <a:pos x="368" y="456"/>
              </a:cxn>
              <a:cxn ang="0">
                <a:pos x="392" y="432"/>
              </a:cxn>
              <a:cxn ang="0">
                <a:pos x="392" y="368"/>
              </a:cxn>
              <a:cxn ang="0">
                <a:pos x="408" y="344"/>
              </a:cxn>
              <a:cxn ang="0">
                <a:pos x="432" y="320"/>
              </a:cxn>
              <a:cxn ang="0">
                <a:pos x="432" y="280"/>
              </a:cxn>
              <a:cxn ang="0">
                <a:pos x="432" y="240"/>
              </a:cxn>
              <a:cxn ang="0">
                <a:pos x="432" y="200"/>
              </a:cxn>
              <a:cxn ang="0">
                <a:pos x="432" y="168"/>
              </a:cxn>
              <a:cxn ang="0">
                <a:pos x="416" y="136"/>
              </a:cxn>
              <a:cxn ang="0">
                <a:pos x="408" y="112"/>
              </a:cxn>
              <a:cxn ang="0">
                <a:pos x="392" y="88"/>
              </a:cxn>
              <a:cxn ang="0">
                <a:pos x="368" y="64"/>
              </a:cxn>
              <a:cxn ang="0">
                <a:pos x="344" y="48"/>
              </a:cxn>
              <a:cxn ang="0">
                <a:pos x="312" y="24"/>
              </a:cxn>
              <a:cxn ang="0">
                <a:pos x="288" y="8"/>
              </a:cxn>
              <a:cxn ang="0">
                <a:pos x="264" y="0"/>
              </a:cxn>
              <a:cxn ang="0">
                <a:pos x="224" y="0"/>
              </a:cxn>
            </a:cxnLst>
            <a:rect l="0" t="0" r="r" b="b"/>
            <a:pathLst>
              <a:path w="432" h="600">
                <a:moveTo>
                  <a:pt x="224" y="8"/>
                </a:moveTo>
                <a:lnTo>
                  <a:pt x="216" y="8"/>
                </a:lnTo>
                <a:lnTo>
                  <a:pt x="200" y="8"/>
                </a:lnTo>
                <a:lnTo>
                  <a:pt x="184" y="8"/>
                </a:lnTo>
                <a:lnTo>
                  <a:pt x="176" y="8"/>
                </a:lnTo>
                <a:lnTo>
                  <a:pt x="160" y="24"/>
                </a:lnTo>
                <a:lnTo>
                  <a:pt x="152" y="24"/>
                </a:lnTo>
                <a:lnTo>
                  <a:pt x="136" y="24"/>
                </a:lnTo>
                <a:lnTo>
                  <a:pt x="120" y="24"/>
                </a:lnTo>
                <a:lnTo>
                  <a:pt x="120" y="40"/>
                </a:lnTo>
                <a:lnTo>
                  <a:pt x="112" y="40"/>
                </a:lnTo>
                <a:lnTo>
                  <a:pt x="96" y="40"/>
                </a:lnTo>
                <a:lnTo>
                  <a:pt x="96" y="48"/>
                </a:lnTo>
                <a:lnTo>
                  <a:pt x="88" y="48"/>
                </a:lnTo>
                <a:lnTo>
                  <a:pt x="72" y="48"/>
                </a:lnTo>
                <a:lnTo>
                  <a:pt x="72" y="64"/>
                </a:lnTo>
                <a:lnTo>
                  <a:pt x="72" y="72"/>
                </a:lnTo>
                <a:lnTo>
                  <a:pt x="56" y="72"/>
                </a:lnTo>
                <a:lnTo>
                  <a:pt x="48" y="88"/>
                </a:lnTo>
                <a:lnTo>
                  <a:pt x="48" y="104"/>
                </a:lnTo>
                <a:lnTo>
                  <a:pt x="32" y="104"/>
                </a:lnTo>
                <a:lnTo>
                  <a:pt x="32" y="112"/>
                </a:lnTo>
                <a:lnTo>
                  <a:pt x="32" y="128"/>
                </a:lnTo>
                <a:lnTo>
                  <a:pt x="32" y="136"/>
                </a:lnTo>
                <a:lnTo>
                  <a:pt x="24" y="136"/>
                </a:lnTo>
                <a:lnTo>
                  <a:pt x="24" y="152"/>
                </a:lnTo>
                <a:lnTo>
                  <a:pt x="24" y="168"/>
                </a:lnTo>
                <a:lnTo>
                  <a:pt x="24" y="176"/>
                </a:lnTo>
                <a:lnTo>
                  <a:pt x="8" y="192"/>
                </a:lnTo>
                <a:lnTo>
                  <a:pt x="8" y="200"/>
                </a:lnTo>
                <a:lnTo>
                  <a:pt x="8" y="216"/>
                </a:lnTo>
                <a:lnTo>
                  <a:pt x="8" y="232"/>
                </a:lnTo>
                <a:lnTo>
                  <a:pt x="8" y="240"/>
                </a:lnTo>
                <a:lnTo>
                  <a:pt x="8" y="256"/>
                </a:lnTo>
                <a:lnTo>
                  <a:pt x="8" y="264"/>
                </a:lnTo>
                <a:lnTo>
                  <a:pt x="0" y="264"/>
                </a:lnTo>
                <a:lnTo>
                  <a:pt x="0" y="280"/>
                </a:lnTo>
                <a:lnTo>
                  <a:pt x="0" y="296"/>
                </a:lnTo>
                <a:lnTo>
                  <a:pt x="0" y="304"/>
                </a:lnTo>
                <a:lnTo>
                  <a:pt x="0" y="320"/>
                </a:lnTo>
                <a:lnTo>
                  <a:pt x="0" y="328"/>
                </a:lnTo>
                <a:lnTo>
                  <a:pt x="0" y="344"/>
                </a:lnTo>
                <a:lnTo>
                  <a:pt x="0" y="360"/>
                </a:lnTo>
                <a:lnTo>
                  <a:pt x="0" y="368"/>
                </a:lnTo>
                <a:lnTo>
                  <a:pt x="0" y="384"/>
                </a:lnTo>
                <a:lnTo>
                  <a:pt x="0" y="392"/>
                </a:lnTo>
                <a:lnTo>
                  <a:pt x="0" y="408"/>
                </a:lnTo>
                <a:lnTo>
                  <a:pt x="0" y="424"/>
                </a:lnTo>
                <a:lnTo>
                  <a:pt x="0" y="432"/>
                </a:lnTo>
                <a:lnTo>
                  <a:pt x="0" y="448"/>
                </a:lnTo>
                <a:lnTo>
                  <a:pt x="0" y="456"/>
                </a:lnTo>
                <a:lnTo>
                  <a:pt x="0" y="472"/>
                </a:lnTo>
                <a:lnTo>
                  <a:pt x="0" y="480"/>
                </a:lnTo>
                <a:lnTo>
                  <a:pt x="0" y="496"/>
                </a:lnTo>
                <a:lnTo>
                  <a:pt x="8" y="496"/>
                </a:lnTo>
                <a:lnTo>
                  <a:pt x="8" y="512"/>
                </a:lnTo>
                <a:lnTo>
                  <a:pt x="24" y="512"/>
                </a:lnTo>
                <a:lnTo>
                  <a:pt x="32" y="520"/>
                </a:lnTo>
                <a:lnTo>
                  <a:pt x="32" y="536"/>
                </a:lnTo>
                <a:lnTo>
                  <a:pt x="32" y="544"/>
                </a:lnTo>
                <a:lnTo>
                  <a:pt x="48" y="544"/>
                </a:lnTo>
                <a:lnTo>
                  <a:pt x="48" y="560"/>
                </a:lnTo>
                <a:lnTo>
                  <a:pt x="56" y="560"/>
                </a:lnTo>
                <a:lnTo>
                  <a:pt x="72" y="576"/>
                </a:lnTo>
                <a:lnTo>
                  <a:pt x="72" y="584"/>
                </a:lnTo>
                <a:lnTo>
                  <a:pt x="88" y="584"/>
                </a:lnTo>
                <a:lnTo>
                  <a:pt x="96" y="600"/>
                </a:lnTo>
                <a:lnTo>
                  <a:pt x="112" y="600"/>
                </a:lnTo>
                <a:lnTo>
                  <a:pt x="120" y="600"/>
                </a:lnTo>
                <a:lnTo>
                  <a:pt x="136" y="600"/>
                </a:lnTo>
                <a:lnTo>
                  <a:pt x="152" y="600"/>
                </a:lnTo>
                <a:lnTo>
                  <a:pt x="160" y="600"/>
                </a:lnTo>
                <a:lnTo>
                  <a:pt x="176" y="600"/>
                </a:lnTo>
                <a:lnTo>
                  <a:pt x="184" y="600"/>
                </a:lnTo>
                <a:lnTo>
                  <a:pt x="184" y="584"/>
                </a:lnTo>
                <a:lnTo>
                  <a:pt x="200" y="584"/>
                </a:lnTo>
                <a:lnTo>
                  <a:pt x="216" y="584"/>
                </a:lnTo>
                <a:lnTo>
                  <a:pt x="224" y="576"/>
                </a:lnTo>
                <a:lnTo>
                  <a:pt x="240" y="576"/>
                </a:lnTo>
                <a:lnTo>
                  <a:pt x="240" y="560"/>
                </a:lnTo>
                <a:lnTo>
                  <a:pt x="248" y="560"/>
                </a:lnTo>
                <a:lnTo>
                  <a:pt x="264" y="560"/>
                </a:lnTo>
                <a:lnTo>
                  <a:pt x="280" y="560"/>
                </a:lnTo>
                <a:lnTo>
                  <a:pt x="280" y="544"/>
                </a:lnTo>
                <a:lnTo>
                  <a:pt x="288" y="544"/>
                </a:lnTo>
                <a:lnTo>
                  <a:pt x="304" y="544"/>
                </a:lnTo>
                <a:lnTo>
                  <a:pt x="304" y="536"/>
                </a:lnTo>
                <a:lnTo>
                  <a:pt x="312" y="536"/>
                </a:lnTo>
                <a:lnTo>
                  <a:pt x="312" y="520"/>
                </a:lnTo>
                <a:lnTo>
                  <a:pt x="328" y="512"/>
                </a:lnTo>
                <a:lnTo>
                  <a:pt x="344" y="512"/>
                </a:lnTo>
                <a:lnTo>
                  <a:pt x="344" y="496"/>
                </a:lnTo>
                <a:lnTo>
                  <a:pt x="352" y="496"/>
                </a:lnTo>
                <a:lnTo>
                  <a:pt x="352" y="480"/>
                </a:lnTo>
                <a:lnTo>
                  <a:pt x="368" y="472"/>
                </a:lnTo>
                <a:lnTo>
                  <a:pt x="368" y="456"/>
                </a:lnTo>
                <a:lnTo>
                  <a:pt x="376" y="448"/>
                </a:lnTo>
                <a:lnTo>
                  <a:pt x="376" y="432"/>
                </a:lnTo>
                <a:lnTo>
                  <a:pt x="392" y="432"/>
                </a:lnTo>
                <a:lnTo>
                  <a:pt x="392" y="392"/>
                </a:lnTo>
                <a:lnTo>
                  <a:pt x="392" y="384"/>
                </a:lnTo>
                <a:lnTo>
                  <a:pt x="392" y="368"/>
                </a:lnTo>
                <a:lnTo>
                  <a:pt x="392" y="360"/>
                </a:lnTo>
                <a:lnTo>
                  <a:pt x="408" y="360"/>
                </a:lnTo>
                <a:lnTo>
                  <a:pt x="408" y="344"/>
                </a:lnTo>
                <a:lnTo>
                  <a:pt x="416" y="328"/>
                </a:lnTo>
                <a:lnTo>
                  <a:pt x="416" y="320"/>
                </a:lnTo>
                <a:lnTo>
                  <a:pt x="432" y="320"/>
                </a:lnTo>
                <a:lnTo>
                  <a:pt x="432" y="304"/>
                </a:lnTo>
                <a:lnTo>
                  <a:pt x="432" y="296"/>
                </a:lnTo>
                <a:lnTo>
                  <a:pt x="432" y="280"/>
                </a:lnTo>
                <a:lnTo>
                  <a:pt x="432" y="264"/>
                </a:lnTo>
                <a:lnTo>
                  <a:pt x="432" y="256"/>
                </a:lnTo>
                <a:lnTo>
                  <a:pt x="432" y="240"/>
                </a:lnTo>
                <a:lnTo>
                  <a:pt x="432" y="232"/>
                </a:lnTo>
                <a:lnTo>
                  <a:pt x="432" y="216"/>
                </a:lnTo>
                <a:lnTo>
                  <a:pt x="432" y="200"/>
                </a:lnTo>
                <a:lnTo>
                  <a:pt x="432" y="192"/>
                </a:lnTo>
                <a:lnTo>
                  <a:pt x="432" y="176"/>
                </a:lnTo>
                <a:lnTo>
                  <a:pt x="432" y="168"/>
                </a:lnTo>
                <a:lnTo>
                  <a:pt x="416" y="168"/>
                </a:lnTo>
                <a:lnTo>
                  <a:pt x="416" y="152"/>
                </a:lnTo>
                <a:lnTo>
                  <a:pt x="416" y="136"/>
                </a:lnTo>
                <a:lnTo>
                  <a:pt x="408" y="136"/>
                </a:lnTo>
                <a:lnTo>
                  <a:pt x="408" y="128"/>
                </a:lnTo>
                <a:lnTo>
                  <a:pt x="408" y="112"/>
                </a:lnTo>
                <a:lnTo>
                  <a:pt x="392" y="112"/>
                </a:lnTo>
                <a:lnTo>
                  <a:pt x="392" y="104"/>
                </a:lnTo>
                <a:lnTo>
                  <a:pt x="392" y="88"/>
                </a:lnTo>
                <a:lnTo>
                  <a:pt x="376" y="72"/>
                </a:lnTo>
                <a:lnTo>
                  <a:pt x="368" y="72"/>
                </a:lnTo>
                <a:lnTo>
                  <a:pt x="368" y="64"/>
                </a:lnTo>
                <a:lnTo>
                  <a:pt x="368" y="48"/>
                </a:lnTo>
                <a:lnTo>
                  <a:pt x="352" y="48"/>
                </a:lnTo>
                <a:lnTo>
                  <a:pt x="344" y="48"/>
                </a:lnTo>
                <a:lnTo>
                  <a:pt x="344" y="40"/>
                </a:lnTo>
                <a:lnTo>
                  <a:pt x="328" y="24"/>
                </a:lnTo>
                <a:lnTo>
                  <a:pt x="312" y="24"/>
                </a:lnTo>
                <a:lnTo>
                  <a:pt x="312" y="8"/>
                </a:lnTo>
                <a:lnTo>
                  <a:pt x="304" y="8"/>
                </a:lnTo>
                <a:lnTo>
                  <a:pt x="288" y="8"/>
                </a:lnTo>
                <a:lnTo>
                  <a:pt x="288" y="0"/>
                </a:lnTo>
                <a:lnTo>
                  <a:pt x="280" y="0"/>
                </a:lnTo>
                <a:lnTo>
                  <a:pt x="264" y="0"/>
                </a:lnTo>
                <a:lnTo>
                  <a:pt x="248" y="0"/>
                </a:lnTo>
                <a:lnTo>
                  <a:pt x="240" y="0"/>
                </a:lnTo>
                <a:lnTo>
                  <a:pt x="224" y="0"/>
                </a:lnTo>
                <a:lnTo>
                  <a:pt x="224" y="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719" name="Freeform 7"/>
          <p:cNvSpPr>
            <a:spLocks/>
          </p:cNvSpPr>
          <p:nvPr/>
        </p:nvSpPr>
        <p:spPr bwMode="auto">
          <a:xfrm>
            <a:off x="3477310" y="4757279"/>
            <a:ext cx="698500" cy="952500"/>
          </a:xfrm>
          <a:custGeom>
            <a:avLst/>
            <a:gdLst/>
            <a:ahLst/>
            <a:cxnLst>
              <a:cxn ang="0">
                <a:pos x="208" y="16"/>
              </a:cxn>
              <a:cxn ang="0">
                <a:pos x="168" y="32"/>
              </a:cxn>
              <a:cxn ang="0">
                <a:pos x="128" y="32"/>
              </a:cxn>
              <a:cxn ang="0">
                <a:pos x="104" y="40"/>
              </a:cxn>
              <a:cxn ang="0">
                <a:pos x="80" y="56"/>
              </a:cxn>
              <a:cxn ang="0">
                <a:pos x="64" y="80"/>
              </a:cxn>
              <a:cxn ang="0">
                <a:pos x="40" y="104"/>
              </a:cxn>
              <a:cxn ang="0">
                <a:pos x="40" y="144"/>
              </a:cxn>
              <a:cxn ang="0">
                <a:pos x="32" y="168"/>
              </a:cxn>
              <a:cxn ang="0">
                <a:pos x="16" y="208"/>
              </a:cxn>
              <a:cxn ang="0">
                <a:pos x="16" y="248"/>
              </a:cxn>
              <a:cxn ang="0">
                <a:pos x="0" y="272"/>
              </a:cxn>
              <a:cxn ang="0">
                <a:pos x="0" y="312"/>
              </a:cxn>
              <a:cxn ang="0">
                <a:pos x="0" y="352"/>
              </a:cxn>
              <a:cxn ang="0">
                <a:pos x="0" y="384"/>
              </a:cxn>
              <a:cxn ang="0">
                <a:pos x="0" y="424"/>
              </a:cxn>
              <a:cxn ang="0">
                <a:pos x="0" y="464"/>
              </a:cxn>
              <a:cxn ang="0">
                <a:pos x="0" y="504"/>
              </a:cxn>
              <a:cxn ang="0">
                <a:pos x="32" y="512"/>
              </a:cxn>
              <a:cxn ang="0">
                <a:pos x="40" y="552"/>
              </a:cxn>
              <a:cxn ang="0">
                <a:pos x="64" y="568"/>
              </a:cxn>
              <a:cxn ang="0">
                <a:pos x="96" y="592"/>
              </a:cxn>
              <a:cxn ang="0">
                <a:pos x="128" y="600"/>
              </a:cxn>
              <a:cxn ang="0">
                <a:pos x="168" y="600"/>
              </a:cxn>
              <a:cxn ang="0">
                <a:pos x="192" y="592"/>
              </a:cxn>
              <a:cxn ang="0">
                <a:pos x="232" y="576"/>
              </a:cxn>
              <a:cxn ang="0">
                <a:pos x="256" y="568"/>
              </a:cxn>
              <a:cxn ang="0">
                <a:pos x="288" y="552"/>
              </a:cxn>
              <a:cxn ang="0">
                <a:pos x="312" y="544"/>
              </a:cxn>
              <a:cxn ang="0">
                <a:pos x="336" y="512"/>
              </a:cxn>
              <a:cxn ang="0">
                <a:pos x="360" y="504"/>
              </a:cxn>
              <a:cxn ang="0">
                <a:pos x="376" y="464"/>
              </a:cxn>
              <a:cxn ang="0">
                <a:pos x="400" y="440"/>
              </a:cxn>
              <a:cxn ang="0">
                <a:pos x="400" y="376"/>
              </a:cxn>
              <a:cxn ang="0">
                <a:pos x="416" y="352"/>
              </a:cxn>
              <a:cxn ang="0">
                <a:pos x="440" y="320"/>
              </a:cxn>
              <a:cxn ang="0">
                <a:pos x="440" y="288"/>
              </a:cxn>
              <a:cxn ang="0">
                <a:pos x="440" y="248"/>
              </a:cxn>
              <a:cxn ang="0">
                <a:pos x="440" y="208"/>
              </a:cxn>
              <a:cxn ang="0">
                <a:pos x="440" y="168"/>
              </a:cxn>
              <a:cxn ang="0">
                <a:pos x="424" y="144"/>
              </a:cxn>
              <a:cxn ang="0">
                <a:pos x="416" y="120"/>
              </a:cxn>
              <a:cxn ang="0">
                <a:pos x="400" y="96"/>
              </a:cxn>
              <a:cxn ang="0">
                <a:pos x="376" y="64"/>
              </a:cxn>
              <a:cxn ang="0">
                <a:pos x="352" y="56"/>
              </a:cxn>
              <a:cxn ang="0">
                <a:pos x="320" y="32"/>
              </a:cxn>
              <a:cxn ang="0">
                <a:pos x="296" y="16"/>
              </a:cxn>
              <a:cxn ang="0">
                <a:pos x="272" y="0"/>
              </a:cxn>
              <a:cxn ang="0">
                <a:pos x="232" y="0"/>
              </a:cxn>
            </a:cxnLst>
            <a:rect l="0" t="0" r="r" b="b"/>
            <a:pathLst>
              <a:path w="440" h="600">
                <a:moveTo>
                  <a:pt x="232" y="16"/>
                </a:moveTo>
                <a:lnTo>
                  <a:pt x="224" y="16"/>
                </a:lnTo>
                <a:lnTo>
                  <a:pt x="208" y="16"/>
                </a:lnTo>
                <a:lnTo>
                  <a:pt x="192" y="16"/>
                </a:lnTo>
                <a:lnTo>
                  <a:pt x="184" y="16"/>
                </a:lnTo>
                <a:lnTo>
                  <a:pt x="168" y="32"/>
                </a:lnTo>
                <a:lnTo>
                  <a:pt x="160" y="32"/>
                </a:lnTo>
                <a:lnTo>
                  <a:pt x="144" y="32"/>
                </a:lnTo>
                <a:lnTo>
                  <a:pt x="128" y="32"/>
                </a:lnTo>
                <a:lnTo>
                  <a:pt x="128" y="40"/>
                </a:lnTo>
                <a:lnTo>
                  <a:pt x="120" y="40"/>
                </a:lnTo>
                <a:lnTo>
                  <a:pt x="104" y="40"/>
                </a:lnTo>
                <a:lnTo>
                  <a:pt x="104" y="56"/>
                </a:lnTo>
                <a:lnTo>
                  <a:pt x="96" y="56"/>
                </a:lnTo>
                <a:lnTo>
                  <a:pt x="80" y="56"/>
                </a:lnTo>
                <a:lnTo>
                  <a:pt x="80" y="64"/>
                </a:lnTo>
                <a:lnTo>
                  <a:pt x="80" y="80"/>
                </a:lnTo>
                <a:lnTo>
                  <a:pt x="64" y="80"/>
                </a:lnTo>
                <a:lnTo>
                  <a:pt x="56" y="96"/>
                </a:lnTo>
                <a:lnTo>
                  <a:pt x="56" y="104"/>
                </a:lnTo>
                <a:lnTo>
                  <a:pt x="40" y="104"/>
                </a:lnTo>
                <a:lnTo>
                  <a:pt x="40" y="120"/>
                </a:lnTo>
                <a:lnTo>
                  <a:pt x="40" y="128"/>
                </a:lnTo>
                <a:lnTo>
                  <a:pt x="40" y="144"/>
                </a:lnTo>
                <a:lnTo>
                  <a:pt x="32" y="144"/>
                </a:lnTo>
                <a:lnTo>
                  <a:pt x="32" y="160"/>
                </a:lnTo>
                <a:lnTo>
                  <a:pt x="32" y="168"/>
                </a:lnTo>
                <a:lnTo>
                  <a:pt x="32" y="184"/>
                </a:lnTo>
                <a:lnTo>
                  <a:pt x="16" y="192"/>
                </a:lnTo>
                <a:lnTo>
                  <a:pt x="16" y="208"/>
                </a:lnTo>
                <a:lnTo>
                  <a:pt x="16" y="224"/>
                </a:lnTo>
                <a:lnTo>
                  <a:pt x="16" y="232"/>
                </a:lnTo>
                <a:lnTo>
                  <a:pt x="16" y="248"/>
                </a:lnTo>
                <a:lnTo>
                  <a:pt x="16" y="256"/>
                </a:lnTo>
                <a:lnTo>
                  <a:pt x="16" y="272"/>
                </a:lnTo>
                <a:lnTo>
                  <a:pt x="0" y="272"/>
                </a:lnTo>
                <a:lnTo>
                  <a:pt x="0" y="288"/>
                </a:lnTo>
                <a:lnTo>
                  <a:pt x="0" y="296"/>
                </a:lnTo>
                <a:lnTo>
                  <a:pt x="0" y="312"/>
                </a:lnTo>
                <a:lnTo>
                  <a:pt x="0" y="320"/>
                </a:lnTo>
                <a:lnTo>
                  <a:pt x="0" y="336"/>
                </a:lnTo>
                <a:lnTo>
                  <a:pt x="0" y="352"/>
                </a:lnTo>
                <a:lnTo>
                  <a:pt x="0" y="360"/>
                </a:lnTo>
                <a:lnTo>
                  <a:pt x="0" y="376"/>
                </a:lnTo>
                <a:lnTo>
                  <a:pt x="0" y="384"/>
                </a:lnTo>
                <a:lnTo>
                  <a:pt x="0" y="400"/>
                </a:lnTo>
                <a:lnTo>
                  <a:pt x="0" y="416"/>
                </a:lnTo>
                <a:lnTo>
                  <a:pt x="0" y="424"/>
                </a:lnTo>
                <a:lnTo>
                  <a:pt x="0" y="440"/>
                </a:lnTo>
                <a:lnTo>
                  <a:pt x="0" y="448"/>
                </a:lnTo>
                <a:lnTo>
                  <a:pt x="0" y="464"/>
                </a:lnTo>
                <a:lnTo>
                  <a:pt x="0" y="480"/>
                </a:lnTo>
                <a:lnTo>
                  <a:pt x="0" y="488"/>
                </a:lnTo>
                <a:lnTo>
                  <a:pt x="0" y="504"/>
                </a:lnTo>
                <a:lnTo>
                  <a:pt x="16" y="504"/>
                </a:lnTo>
                <a:lnTo>
                  <a:pt x="16" y="512"/>
                </a:lnTo>
                <a:lnTo>
                  <a:pt x="32" y="512"/>
                </a:lnTo>
                <a:lnTo>
                  <a:pt x="40" y="528"/>
                </a:lnTo>
                <a:lnTo>
                  <a:pt x="40" y="544"/>
                </a:lnTo>
                <a:lnTo>
                  <a:pt x="40" y="552"/>
                </a:lnTo>
                <a:lnTo>
                  <a:pt x="56" y="552"/>
                </a:lnTo>
                <a:lnTo>
                  <a:pt x="56" y="568"/>
                </a:lnTo>
                <a:lnTo>
                  <a:pt x="64" y="568"/>
                </a:lnTo>
                <a:lnTo>
                  <a:pt x="80" y="576"/>
                </a:lnTo>
                <a:lnTo>
                  <a:pt x="80" y="592"/>
                </a:lnTo>
                <a:lnTo>
                  <a:pt x="96" y="592"/>
                </a:lnTo>
                <a:lnTo>
                  <a:pt x="104" y="600"/>
                </a:lnTo>
                <a:lnTo>
                  <a:pt x="120" y="600"/>
                </a:lnTo>
                <a:lnTo>
                  <a:pt x="128" y="600"/>
                </a:lnTo>
                <a:lnTo>
                  <a:pt x="144" y="600"/>
                </a:lnTo>
                <a:lnTo>
                  <a:pt x="160" y="600"/>
                </a:lnTo>
                <a:lnTo>
                  <a:pt x="168" y="600"/>
                </a:lnTo>
                <a:lnTo>
                  <a:pt x="184" y="600"/>
                </a:lnTo>
                <a:lnTo>
                  <a:pt x="192" y="600"/>
                </a:lnTo>
                <a:lnTo>
                  <a:pt x="192" y="592"/>
                </a:lnTo>
                <a:lnTo>
                  <a:pt x="208" y="592"/>
                </a:lnTo>
                <a:lnTo>
                  <a:pt x="224" y="592"/>
                </a:lnTo>
                <a:lnTo>
                  <a:pt x="232" y="576"/>
                </a:lnTo>
                <a:lnTo>
                  <a:pt x="248" y="576"/>
                </a:lnTo>
                <a:lnTo>
                  <a:pt x="248" y="568"/>
                </a:lnTo>
                <a:lnTo>
                  <a:pt x="256" y="568"/>
                </a:lnTo>
                <a:lnTo>
                  <a:pt x="272" y="568"/>
                </a:lnTo>
                <a:lnTo>
                  <a:pt x="288" y="568"/>
                </a:lnTo>
                <a:lnTo>
                  <a:pt x="288" y="552"/>
                </a:lnTo>
                <a:lnTo>
                  <a:pt x="296" y="552"/>
                </a:lnTo>
                <a:lnTo>
                  <a:pt x="312" y="552"/>
                </a:lnTo>
                <a:lnTo>
                  <a:pt x="312" y="544"/>
                </a:lnTo>
                <a:lnTo>
                  <a:pt x="320" y="544"/>
                </a:lnTo>
                <a:lnTo>
                  <a:pt x="320" y="528"/>
                </a:lnTo>
                <a:lnTo>
                  <a:pt x="336" y="512"/>
                </a:lnTo>
                <a:lnTo>
                  <a:pt x="352" y="512"/>
                </a:lnTo>
                <a:lnTo>
                  <a:pt x="352" y="504"/>
                </a:lnTo>
                <a:lnTo>
                  <a:pt x="360" y="504"/>
                </a:lnTo>
                <a:lnTo>
                  <a:pt x="360" y="488"/>
                </a:lnTo>
                <a:lnTo>
                  <a:pt x="376" y="480"/>
                </a:lnTo>
                <a:lnTo>
                  <a:pt x="376" y="464"/>
                </a:lnTo>
                <a:lnTo>
                  <a:pt x="384" y="448"/>
                </a:lnTo>
                <a:lnTo>
                  <a:pt x="384" y="440"/>
                </a:lnTo>
                <a:lnTo>
                  <a:pt x="400" y="440"/>
                </a:lnTo>
                <a:lnTo>
                  <a:pt x="400" y="400"/>
                </a:lnTo>
                <a:lnTo>
                  <a:pt x="400" y="384"/>
                </a:lnTo>
                <a:lnTo>
                  <a:pt x="400" y="376"/>
                </a:lnTo>
                <a:lnTo>
                  <a:pt x="400" y="360"/>
                </a:lnTo>
                <a:lnTo>
                  <a:pt x="416" y="360"/>
                </a:lnTo>
                <a:lnTo>
                  <a:pt x="416" y="352"/>
                </a:lnTo>
                <a:lnTo>
                  <a:pt x="424" y="336"/>
                </a:lnTo>
                <a:lnTo>
                  <a:pt x="424" y="320"/>
                </a:lnTo>
                <a:lnTo>
                  <a:pt x="440" y="320"/>
                </a:lnTo>
                <a:lnTo>
                  <a:pt x="440" y="312"/>
                </a:lnTo>
                <a:lnTo>
                  <a:pt x="440" y="296"/>
                </a:lnTo>
                <a:lnTo>
                  <a:pt x="440" y="288"/>
                </a:lnTo>
                <a:lnTo>
                  <a:pt x="440" y="272"/>
                </a:lnTo>
                <a:lnTo>
                  <a:pt x="440" y="256"/>
                </a:lnTo>
                <a:lnTo>
                  <a:pt x="440" y="248"/>
                </a:lnTo>
                <a:lnTo>
                  <a:pt x="440" y="232"/>
                </a:lnTo>
                <a:lnTo>
                  <a:pt x="440" y="224"/>
                </a:lnTo>
                <a:lnTo>
                  <a:pt x="440" y="208"/>
                </a:lnTo>
                <a:lnTo>
                  <a:pt x="440" y="192"/>
                </a:lnTo>
                <a:lnTo>
                  <a:pt x="440" y="184"/>
                </a:lnTo>
                <a:lnTo>
                  <a:pt x="440" y="168"/>
                </a:lnTo>
                <a:lnTo>
                  <a:pt x="424" y="168"/>
                </a:lnTo>
                <a:lnTo>
                  <a:pt x="424" y="160"/>
                </a:lnTo>
                <a:lnTo>
                  <a:pt x="424" y="144"/>
                </a:lnTo>
                <a:lnTo>
                  <a:pt x="416" y="144"/>
                </a:lnTo>
                <a:lnTo>
                  <a:pt x="416" y="128"/>
                </a:lnTo>
                <a:lnTo>
                  <a:pt x="416" y="120"/>
                </a:lnTo>
                <a:lnTo>
                  <a:pt x="400" y="120"/>
                </a:lnTo>
                <a:lnTo>
                  <a:pt x="400" y="104"/>
                </a:lnTo>
                <a:lnTo>
                  <a:pt x="400" y="96"/>
                </a:lnTo>
                <a:lnTo>
                  <a:pt x="384" y="80"/>
                </a:lnTo>
                <a:lnTo>
                  <a:pt x="376" y="80"/>
                </a:lnTo>
                <a:lnTo>
                  <a:pt x="376" y="64"/>
                </a:lnTo>
                <a:lnTo>
                  <a:pt x="376" y="56"/>
                </a:lnTo>
                <a:lnTo>
                  <a:pt x="360" y="56"/>
                </a:lnTo>
                <a:lnTo>
                  <a:pt x="352" y="56"/>
                </a:lnTo>
                <a:lnTo>
                  <a:pt x="352" y="40"/>
                </a:lnTo>
                <a:lnTo>
                  <a:pt x="336" y="32"/>
                </a:lnTo>
                <a:lnTo>
                  <a:pt x="320" y="32"/>
                </a:lnTo>
                <a:lnTo>
                  <a:pt x="320" y="16"/>
                </a:lnTo>
                <a:lnTo>
                  <a:pt x="312" y="16"/>
                </a:lnTo>
                <a:lnTo>
                  <a:pt x="296" y="16"/>
                </a:lnTo>
                <a:lnTo>
                  <a:pt x="296" y="0"/>
                </a:lnTo>
                <a:lnTo>
                  <a:pt x="288" y="0"/>
                </a:lnTo>
                <a:lnTo>
                  <a:pt x="272" y="0"/>
                </a:lnTo>
                <a:lnTo>
                  <a:pt x="256" y="0"/>
                </a:lnTo>
                <a:lnTo>
                  <a:pt x="248" y="0"/>
                </a:lnTo>
                <a:lnTo>
                  <a:pt x="232" y="0"/>
                </a:lnTo>
                <a:lnTo>
                  <a:pt x="22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720" name="Freeform 8"/>
          <p:cNvSpPr>
            <a:spLocks/>
          </p:cNvSpPr>
          <p:nvPr/>
        </p:nvSpPr>
        <p:spPr bwMode="auto">
          <a:xfrm>
            <a:off x="5190223" y="4820779"/>
            <a:ext cx="571500" cy="660400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160" y="0"/>
              </a:cxn>
              <a:cxn ang="0">
                <a:pos x="128" y="8"/>
              </a:cxn>
              <a:cxn ang="0">
                <a:pos x="104" y="8"/>
              </a:cxn>
              <a:cxn ang="0">
                <a:pos x="96" y="24"/>
              </a:cxn>
              <a:cxn ang="0">
                <a:pos x="64" y="32"/>
              </a:cxn>
              <a:cxn ang="0">
                <a:pos x="56" y="48"/>
              </a:cxn>
              <a:cxn ang="0">
                <a:pos x="40" y="72"/>
              </a:cxn>
              <a:cxn ang="0">
                <a:pos x="40" y="96"/>
              </a:cxn>
              <a:cxn ang="0">
                <a:pos x="32" y="112"/>
              </a:cxn>
              <a:cxn ang="0">
                <a:pos x="16" y="136"/>
              </a:cxn>
              <a:cxn ang="0">
                <a:pos x="16" y="160"/>
              </a:cxn>
              <a:cxn ang="0">
                <a:pos x="0" y="192"/>
              </a:cxn>
              <a:cxn ang="0">
                <a:pos x="0" y="216"/>
              </a:cxn>
              <a:cxn ang="0">
                <a:pos x="0" y="240"/>
              </a:cxn>
              <a:cxn ang="0">
                <a:pos x="0" y="264"/>
              </a:cxn>
              <a:cxn ang="0">
                <a:pos x="0" y="288"/>
              </a:cxn>
              <a:cxn ang="0">
                <a:pos x="0" y="320"/>
              </a:cxn>
              <a:cxn ang="0">
                <a:pos x="0" y="344"/>
              </a:cxn>
              <a:cxn ang="0">
                <a:pos x="16" y="352"/>
              </a:cxn>
              <a:cxn ang="0">
                <a:pos x="40" y="368"/>
              </a:cxn>
              <a:cxn ang="0">
                <a:pos x="56" y="384"/>
              </a:cxn>
              <a:cxn ang="0">
                <a:pos x="64" y="392"/>
              </a:cxn>
              <a:cxn ang="0">
                <a:pos x="80" y="408"/>
              </a:cxn>
              <a:cxn ang="0">
                <a:pos x="104" y="408"/>
              </a:cxn>
              <a:cxn ang="0">
                <a:pos x="120" y="416"/>
              </a:cxn>
              <a:cxn ang="0">
                <a:pos x="128" y="408"/>
              </a:cxn>
              <a:cxn ang="0">
                <a:pos x="160" y="408"/>
              </a:cxn>
              <a:cxn ang="0">
                <a:pos x="184" y="408"/>
              </a:cxn>
              <a:cxn ang="0">
                <a:pos x="208" y="392"/>
              </a:cxn>
              <a:cxn ang="0">
                <a:pos x="232" y="384"/>
              </a:cxn>
              <a:cxn ang="0">
                <a:pos x="256" y="384"/>
              </a:cxn>
              <a:cxn ang="0">
                <a:pos x="272" y="368"/>
              </a:cxn>
              <a:cxn ang="0">
                <a:pos x="296" y="352"/>
              </a:cxn>
              <a:cxn ang="0">
                <a:pos x="312" y="328"/>
              </a:cxn>
              <a:cxn ang="0">
                <a:pos x="320" y="320"/>
              </a:cxn>
              <a:cxn ang="0">
                <a:pos x="320" y="280"/>
              </a:cxn>
              <a:cxn ang="0">
                <a:pos x="336" y="264"/>
              </a:cxn>
              <a:cxn ang="0">
                <a:pos x="352" y="256"/>
              </a:cxn>
              <a:cxn ang="0">
                <a:pos x="360" y="224"/>
              </a:cxn>
              <a:cxn ang="0">
                <a:pos x="360" y="200"/>
              </a:cxn>
              <a:cxn ang="0">
                <a:pos x="360" y="176"/>
              </a:cxn>
              <a:cxn ang="0">
                <a:pos x="360" y="152"/>
              </a:cxn>
              <a:cxn ang="0">
                <a:pos x="360" y="128"/>
              </a:cxn>
              <a:cxn ang="0">
                <a:pos x="360" y="96"/>
              </a:cxn>
              <a:cxn ang="0">
                <a:pos x="352" y="88"/>
              </a:cxn>
              <a:cxn ang="0">
                <a:pos x="336" y="72"/>
              </a:cxn>
              <a:cxn ang="0">
                <a:pos x="320" y="64"/>
              </a:cxn>
              <a:cxn ang="0">
                <a:pos x="312" y="48"/>
              </a:cxn>
              <a:cxn ang="0">
                <a:pos x="296" y="32"/>
              </a:cxn>
              <a:cxn ang="0">
                <a:pos x="288" y="8"/>
              </a:cxn>
              <a:cxn ang="0">
                <a:pos x="256" y="8"/>
              </a:cxn>
              <a:cxn ang="0">
                <a:pos x="248" y="0"/>
              </a:cxn>
              <a:cxn ang="0">
                <a:pos x="224" y="0"/>
              </a:cxn>
              <a:cxn ang="0">
                <a:pos x="192" y="0"/>
              </a:cxn>
            </a:cxnLst>
            <a:rect l="0" t="0" r="r" b="b"/>
            <a:pathLst>
              <a:path w="360" h="416">
                <a:moveTo>
                  <a:pt x="192" y="0"/>
                </a:moveTo>
                <a:lnTo>
                  <a:pt x="184" y="0"/>
                </a:lnTo>
                <a:lnTo>
                  <a:pt x="168" y="0"/>
                </a:lnTo>
                <a:lnTo>
                  <a:pt x="160" y="0"/>
                </a:lnTo>
                <a:lnTo>
                  <a:pt x="144" y="8"/>
                </a:lnTo>
                <a:lnTo>
                  <a:pt x="128" y="8"/>
                </a:lnTo>
                <a:lnTo>
                  <a:pt x="120" y="8"/>
                </a:lnTo>
                <a:lnTo>
                  <a:pt x="104" y="8"/>
                </a:lnTo>
                <a:lnTo>
                  <a:pt x="104" y="24"/>
                </a:lnTo>
                <a:lnTo>
                  <a:pt x="96" y="24"/>
                </a:lnTo>
                <a:lnTo>
                  <a:pt x="80" y="24"/>
                </a:lnTo>
                <a:lnTo>
                  <a:pt x="64" y="32"/>
                </a:lnTo>
                <a:lnTo>
                  <a:pt x="64" y="48"/>
                </a:lnTo>
                <a:lnTo>
                  <a:pt x="56" y="48"/>
                </a:lnTo>
                <a:lnTo>
                  <a:pt x="40" y="64"/>
                </a:lnTo>
                <a:lnTo>
                  <a:pt x="40" y="72"/>
                </a:lnTo>
                <a:lnTo>
                  <a:pt x="40" y="88"/>
                </a:lnTo>
                <a:lnTo>
                  <a:pt x="40" y="96"/>
                </a:lnTo>
                <a:lnTo>
                  <a:pt x="32" y="96"/>
                </a:lnTo>
                <a:lnTo>
                  <a:pt x="32" y="112"/>
                </a:lnTo>
                <a:lnTo>
                  <a:pt x="16" y="128"/>
                </a:lnTo>
                <a:lnTo>
                  <a:pt x="16" y="136"/>
                </a:lnTo>
                <a:lnTo>
                  <a:pt x="16" y="152"/>
                </a:lnTo>
                <a:lnTo>
                  <a:pt x="16" y="160"/>
                </a:lnTo>
                <a:lnTo>
                  <a:pt x="16" y="176"/>
                </a:lnTo>
                <a:lnTo>
                  <a:pt x="0" y="192"/>
                </a:lnTo>
                <a:lnTo>
                  <a:pt x="0" y="200"/>
                </a:lnTo>
                <a:lnTo>
                  <a:pt x="0" y="216"/>
                </a:lnTo>
                <a:lnTo>
                  <a:pt x="0" y="224"/>
                </a:lnTo>
                <a:lnTo>
                  <a:pt x="0" y="240"/>
                </a:lnTo>
                <a:lnTo>
                  <a:pt x="0" y="256"/>
                </a:lnTo>
                <a:lnTo>
                  <a:pt x="0" y="264"/>
                </a:lnTo>
                <a:lnTo>
                  <a:pt x="0" y="280"/>
                </a:lnTo>
                <a:lnTo>
                  <a:pt x="0" y="288"/>
                </a:lnTo>
                <a:lnTo>
                  <a:pt x="0" y="304"/>
                </a:lnTo>
                <a:lnTo>
                  <a:pt x="0" y="320"/>
                </a:lnTo>
                <a:lnTo>
                  <a:pt x="0" y="328"/>
                </a:lnTo>
                <a:lnTo>
                  <a:pt x="0" y="344"/>
                </a:lnTo>
                <a:lnTo>
                  <a:pt x="16" y="344"/>
                </a:lnTo>
                <a:lnTo>
                  <a:pt x="16" y="352"/>
                </a:lnTo>
                <a:lnTo>
                  <a:pt x="32" y="352"/>
                </a:lnTo>
                <a:lnTo>
                  <a:pt x="40" y="368"/>
                </a:lnTo>
                <a:lnTo>
                  <a:pt x="40" y="384"/>
                </a:lnTo>
                <a:lnTo>
                  <a:pt x="56" y="384"/>
                </a:lnTo>
                <a:lnTo>
                  <a:pt x="56" y="392"/>
                </a:lnTo>
                <a:lnTo>
                  <a:pt x="64" y="392"/>
                </a:lnTo>
                <a:lnTo>
                  <a:pt x="64" y="408"/>
                </a:lnTo>
                <a:lnTo>
                  <a:pt x="80" y="408"/>
                </a:lnTo>
                <a:lnTo>
                  <a:pt x="96" y="408"/>
                </a:lnTo>
                <a:lnTo>
                  <a:pt x="104" y="408"/>
                </a:lnTo>
                <a:lnTo>
                  <a:pt x="104" y="416"/>
                </a:lnTo>
                <a:lnTo>
                  <a:pt x="120" y="416"/>
                </a:lnTo>
                <a:lnTo>
                  <a:pt x="128" y="416"/>
                </a:lnTo>
                <a:lnTo>
                  <a:pt x="128" y="408"/>
                </a:lnTo>
                <a:lnTo>
                  <a:pt x="144" y="408"/>
                </a:lnTo>
                <a:lnTo>
                  <a:pt x="160" y="408"/>
                </a:lnTo>
                <a:lnTo>
                  <a:pt x="168" y="408"/>
                </a:lnTo>
                <a:lnTo>
                  <a:pt x="184" y="408"/>
                </a:lnTo>
                <a:lnTo>
                  <a:pt x="192" y="392"/>
                </a:lnTo>
                <a:lnTo>
                  <a:pt x="208" y="392"/>
                </a:lnTo>
                <a:lnTo>
                  <a:pt x="224" y="392"/>
                </a:lnTo>
                <a:lnTo>
                  <a:pt x="232" y="384"/>
                </a:lnTo>
                <a:lnTo>
                  <a:pt x="248" y="384"/>
                </a:lnTo>
                <a:lnTo>
                  <a:pt x="256" y="384"/>
                </a:lnTo>
                <a:lnTo>
                  <a:pt x="256" y="368"/>
                </a:lnTo>
                <a:lnTo>
                  <a:pt x="272" y="368"/>
                </a:lnTo>
                <a:lnTo>
                  <a:pt x="288" y="352"/>
                </a:lnTo>
                <a:lnTo>
                  <a:pt x="296" y="352"/>
                </a:lnTo>
                <a:lnTo>
                  <a:pt x="296" y="344"/>
                </a:lnTo>
                <a:lnTo>
                  <a:pt x="312" y="328"/>
                </a:lnTo>
                <a:lnTo>
                  <a:pt x="312" y="320"/>
                </a:lnTo>
                <a:lnTo>
                  <a:pt x="320" y="320"/>
                </a:lnTo>
                <a:lnTo>
                  <a:pt x="320" y="304"/>
                </a:lnTo>
                <a:lnTo>
                  <a:pt x="320" y="280"/>
                </a:lnTo>
                <a:lnTo>
                  <a:pt x="320" y="264"/>
                </a:lnTo>
                <a:lnTo>
                  <a:pt x="336" y="264"/>
                </a:lnTo>
                <a:lnTo>
                  <a:pt x="336" y="256"/>
                </a:lnTo>
                <a:lnTo>
                  <a:pt x="352" y="256"/>
                </a:lnTo>
                <a:lnTo>
                  <a:pt x="352" y="240"/>
                </a:lnTo>
                <a:lnTo>
                  <a:pt x="360" y="224"/>
                </a:lnTo>
                <a:lnTo>
                  <a:pt x="360" y="216"/>
                </a:lnTo>
                <a:lnTo>
                  <a:pt x="360" y="200"/>
                </a:lnTo>
                <a:lnTo>
                  <a:pt x="360" y="192"/>
                </a:lnTo>
                <a:lnTo>
                  <a:pt x="360" y="176"/>
                </a:lnTo>
                <a:lnTo>
                  <a:pt x="360" y="160"/>
                </a:lnTo>
                <a:lnTo>
                  <a:pt x="360" y="152"/>
                </a:lnTo>
                <a:lnTo>
                  <a:pt x="360" y="136"/>
                </a:lnTo>
                <a:lnTo>
                  <a:pt x="360" y="128"/>
                </a:lnTo>
                <a:lnTo>
                  <a:pt x="360" y="112"/>
                </a:lnTo>
                <a:lnTo>
                  <a:pt x="360" y="96"/>
                </a:lnTo>
                <a:lnTo>
                  <a:pt x="352" y="96"/>
                </a:lnTo>
                <a:lnTo>
                  <a:pt x="352" y="88"/>
                </a:lnTo>
                <a:lnTo>
                  <a:pt x="352" y="72"/>
                </a:lnTo>
                <a:lnTo>
                  <a:pt x="336" y="72"/>
                </a:lnTo>
                <a:lnTo>
                  <a:pt x="336" y="64"/>
                </a:lnTo>
                <a:lnTo>
                  <a:pt x="320" y="64"/>
                </a:lnTo>
                <a:lnTo>
                  <a:pt x="320" y="48"/>
                </a:lnTo>
                <a:lnTo>
                  <a:pt x="312" y="48"/>
                </a:lnTo>
                <a:lnTo>
                  <a:pt x="312" y="32"/>
                </a:lnTo>
                <a:lnTo>
                  <a:pt x="296" y="32"/>
                </a:lnTo>
                <a:lnTo>
                  <a:pt x="296" y="24"/>
                </a:lnTo>
                <a:lnTo>
                  <a:pt x="288" y="8"/>
                </a:lnTo>
                <a:lnTo>
                  <a:pt x="272" y="8"/>
                </a:lnTo>
                <a:lnTo>
                  <a:pt x="256" y="8"/>
                </a:lnTo>
                <a:lnTo>
                  <a:pt x="256" y="0"/>
                </a:lnTo>
                <a:lnTo>
                  <a:pt x="248" y="0"/>
                </a:lnTo>
                <a:lnTo>
                  <a:pt x="232" y="0"/>
                </a:lnTo>
                <a:lnTo>
                  <a:pt x="224" y="0"/>
                </a:lnTo>
                <a:lnTo>
                  <a:pt x="208" y="0"/>
                </a:lnTo>
                <a:lnTo>
                  <a:pt x="192" y="0"/>
                </a:lnTo>
                <a:lnTo>
                  <a:pt x="192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721" name="Freeform 9"/>
          <p:cNvSpPr>
            <a:spLocks/>
          </p:cNvSpPr>
          <p:nvPr/>
        </p:nvSpPr>
        <p:spPr bwMode="auto">
          <a:xfrm>
            <a:off x="5190223" y="4820779"/>
            <a:ext cx="571500" cy="673100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160" y="0"/>
              </a:cxn>
              <a:cxn ang="0">
                <a:pos x="128" y="16"/>
              </a:cxn>
              <a:cxn ang="0">
                <a:pos x="104" y="16"/>
              </a:cxn>
              <a:cxn ang="0">
                <a:pos x="96" y="32"/>
              </a:cxn>
              <a:cxn ang="0">
                <a:pos x="64" y="40"/>
              </a:cxn>
              <a:cxn ang="0">
                <a:pos x="56" y="56"/>
              </a:cxn>
              <a:cxn ang="0">
                <a:pos x="40" y="80"/>
              </a:cxn>
              <a:cxn ang="0">
                <a:pos x="40" y="104"/>
              </a:cxn>
              <a:cxn ang="0">
                <a:pos x="32" y="120"/>
              </a:cxn>
              <a:cxn ang="0">
                <a:pos x="16" y="144"/>
              </a:cxn>
              <a:cxn ang="0">
                <a:pos x="16" y="168"/>
              </a:cxn>
              <a:cxn ang="0">
                <a:pos x="0" y="192"/>
              </a:cxn>
              <a:cxn ang="0">
                <a:pos x="0" y="224"/>
              </a:cxn>
              <a:cxn ang="0">
                <a:pos x="0" y="248"/>
              </a:cxn>
              <a:cxn ang="0">
                <a:pos x="0" y="272"/>
              </a:cxn>
              <a:cxn ang="0">
                <a:pos x="0" y="296"/>
              </a:cxn>
              <a:cxn ang="0">
                <a:pos x="0" y="320"/>
              </a:cxn>
              <a:cxn ang="0">
                <a:pos x="0" y="352"/>
              </a:cxn>
              <a:cxn ang="0">
                <a:pos x="16" y="360"/>
              </a:cxn>
              <a:cxn ang="0">
                <a:pos x="40" y="376"/>
              </a:cxn>
              <a:cxn ang="0">
                <a:pos x="56" y="384"/>
              </a:cxn>
              <a:cxn ang="0">
                <a:pos x="64" y="400"/>
              </a:cxn>
              <a:cxn ang="0">
                <a:pos x="80" y="416"/>
              </a:cxn>
              <a:cxn ang="0">
                <a:pos x="104" y="416"/>
              </a:cxn>
              <a:cxn ang="0">
                <a:pos x="120" y="424"/>
              </a:cxn>
              <a:cxn ang="0">
                <a:pos x="128" y="416"/>
              </a:cxn>
              <a:cxn ang="0">
                <a:pos x="160" y="416"/>
              </a:cxn>
              <a:cxn ang="0">
                <a:pos x="184" y="416"/>
              </a:cxn>
              <a:cxn ang="0">
                <a:pos x="208" y="400"/>
              </a:cxn>
              <a:cxn ang="0">
                <a:pos x="232" y="384"/>
              </a:cxn>
              <a:cxn ang="0">
                <a:pos x="256" y="384"/>
              </a:cxn>
              <a:cxn ang="0">
                <a:pos x="272" y="376"/>
              </a:cxn>
              <a:cxn ang="0">
                <a:pos x="296" y="360"/>
              </a:cxn>
              <a:cxn ang="0">
                <a:pos x="312" y="336"/>
              </a:cxn>
              <a:cxn ang="0">
                <a:pos x="320" y="320"/>
              </a:cxn>
              <a:cxn ang="0">
                <a:pos x="320" y="288"/>
              </a:cxn>
              <a:cxn ang="0">
                <a:pos x="336" y="272"/>
              </a:cxn>
              <a:cxn ang="0">
                <a:pos x="352" y="256"/>
              </a:cxn>
              <a:cxn ang="0">
                <a:pos x="360" y="232"/>
              </a:cxn>
              <a:cxn ang="0">
                <a:pos x="360" y="208"/>
              </a:cxn>
              <a:cxn ang="0">
                <a:pos x="360" y="184"/>
              </a:cxn>
              <a:cxn ang="0">
                <a:pos x="360" y="160"/>
              </a:cxn>
              <a:cxn ang="0">
                <a:pos x="360" y="128"/>
              </a:cxn>
              <a:cxn ang="0">
                <a:pos x="360" y="104"/>
              </a:cxn>
              <a:cxn ang="0">
                <a:pos x="352" y="96"/>
              </a:cxn>
              <a:cxn ang="0">
                <a:pos x="336" y="80"/>
              </a:cxn>
              <a:cxn ang="0">
                <a:pos x="320" y="64"/>
              </a:cxn>
              <a:cxn ang="0">
                <a:pos x="312" y="56"/>
              </a:cxn>
              <a:cxn ang="0">
                <a:pos x="296" y="40"/>
              </a:cxn>
              <a:cxn ang="0">
                <a:pos x="288" y="16"/>
              </a:cxn>
              <a:cxn ang="0">
                <a:pos x="256" y="16"/>
              </a:cxn>
              <a:cxn ang="0">
                <a:pos x="248" y="0"/>
              </a:cxn>
              <a:cxn ang="0">
                <a:pos x="224" y="0"/>
              </a:cxn>
              <a:cxn ang="0">
                <a:pos x="192" y="0"/>
              </a:cxn>
            </a:cxnLst>
            <a:rect l="0" t="0" r="r" b="b"/>
            <a:pathLst>
              <a:path w="360" h="424">
                <a:moveTo>
                  <a:pt x="192" y="0"/>
                </a:moveTo>
                <a:lnTo>
                  <a:pt x="184" y="0"/>
                </a:lnTo>
                <a:lnTo>
                  <a:pt x="168" y="0"/>
                </a:lnTo>
                <a:lnTo>
                  <a:pt x="160" y="0"/>
                </a:lnTo>
                <a:lnTo>
                  <a:pt x="144" y="16"/>
                </a:lnTo>
                <a:lnTo>
                  <a:pt x="128" y="16"/>
                </a:lnTo>
                <a:lnTo>
                  <a:pt x="120" y="16"/>
                </a:lnTo>
                <a:lnTo>
                  <a:pt x="104" y="16"/>
                </a:lnTo>
                <a:lnTo>
                  <a:pt x="104" y="32"/>
                </a:lnTo>
                <a:lnTo>
                  <a:pt x="96" y="32"/>
                </a:lnTo>
                <a:lnTo>
                  <a:pt x="80" y="32"/>
                </a:lnTo>
                <a:lnTo>
                  <a:pt x="64" y="40"/>
                </a:lnTo>
                <a:lnTo>
                  <a:pt x="64" y="56"/>
                </a:lnTo>
                <a:lnTo>
                  <a:pt x="56" y="56"/>
                </a:lnTo>
                <a:lnTo>
                  <a:pt x="40" y="64"/>
                </a:lnTo>
                <a:lnTo>
                  <a:pt x="40" y="80"/>
                </a:lnTo>
                <a:lnTo>
                  <a:pt x="40" y="96"/>
                </a:lnTo>
                <a:lnTo>
                  <a:pt x="40" y="104"/>
                </a:lnTo>
                <a:lnTo>
                  <a:pt x="32" y="104"/>
                </a:lnTo>
                <a:lnTo>
                  <a:pt x="32" y="120"/>
                </a:lnTo>
                <a:lnTo>
                  <a:pt x="16" y="128"/>
                </a:lnTo>
                <a:lnTo>
                  <a:pt x="16" y="144"/>
                </a:lnTo>
                <a:lnTo>
                  <a:pt x="16" y="160"/>
                </a:lnTo>
                <a:lnTo>
                  <a:pt x="16" y="168"/>
                </a:lnTo>
                <a:lnTo>
                  <a:pt x="16" y="184"/>
                </a:lnTo>
                <a:lnTo>
                  <a:pt x="0" y="192"/>
                </a:lnTo>
                <a:lnTo>
                  <a:pt x="0" y="208"/>
                </a:lnTo>
                <a:lnTo>
                  <a:pt x="0" y="224"/>
                </a:lnTo>
                <a:lnTo>
                  <a:pt x="0" y="232"/>
                </a:lnTo>
                <a:lnTo>
                  <a:pt x="0" y="248"/>
                </a:lnTo>
                <a:lnTo>
                  <a:pt x="0" y="256"/>
                </a:lnTo>
                <a:lnTo>
                  <a:pt x="0" y="272"/>
                </a:lnTo>
                <a:lnTo>
                  <a:pt x="0" y="288"/>
                </a:lnTo>
                <a:lnTo>
                  <a:pt x="0" y="296"/>
                </a:lnTo>
                <a:lnTo>
                  <a:pt x="0" y="312"/>
                </a:lnTo>
                <a:lnTo>
                  <a:pt x="0" y="320"/>
                </a:lnTo>
                <a:lnTo>
                  <a:pt x="0" y="336"/>
                </a:lnTo>
                <a:lnTo>
                  <a:pt x="0" y="352"/>
                </a:lnTo>
                <a:lnTo>
                  <a:pt x="16" y="352"/>
                </a:lnTo>
                <a:lnTo>
                  <a:pt x="16" y="360"/>
                </a:lnTo>
                <a:lnTo>
                  <a:pt x="32" y="360"/>
                </a:lnTo>
                <a:lnTo>
                  <a:pt x="40" y="376"/>
                </a:lnTo>
                <a:lnTo>
                  <a:pt x="40" y="384"/>
                </a:lnTo>
                <a:lnTo>
                  <a:pt x="56" y="384"/>
                </a:lnTo>
                <a:lnTo>
                  <a:pt x="56" y="400"/>
                </a:lnTo>
                <a:lnTo>
                  <a:pt x="64" y="400"/>
                </a:lnTo>
                <a:lnTo>
                  <a:pt x="64" y="416"/>
                </a:lnTo>
                <a:lnTo>
                  <a:pt x="80" y="416"/>
                </a:lnTo>
                <a:lnTo>
                  <a:pt x="96" y="416"/>
                </a:lnTo>
                <a:lnTo>
                  <a:pt x="104" y="416"/>
                </a:lnTo>
                <a:lnTo>
                  <a:pt x="104" y="424"/>
                </a:lnTo>
                <a:lnTo>
                  <a:pt x="120" y="424"/>
                </a:lnTo>
                <a:lnTo>
                  <a:pt x="128" y="424"/>
                </a:lnTo>
                <a:lnTo>
                  <a:pt x="128" y="416"/>
                </a:lnTo>
                <a:lnTo>
                  <a:pt x="144" y="416"/>
                </a:lnTo>
                <a:lnTo>
                  <a:pt x="160" y="416"/>
                </a:lnTo>
                <a:lnTo>
                  <a:pt x="168" y="416"/>
                </a:lnTo>
                <a:lnTo>
                  <a:pt x="184" y="416"/>
                </a:lnTo>
                <a:lnTo>
                  <a:pt x="192" y="400"/>
                </a:lnTo>
                <a:lnTo>
                  <a:pt x="208" y="400"/>
                </a:lnTo>
                <a:lnTo>
                  <a:pt x="224" y="400"/>
                </a:lnTo>
                <a:lnTo>
                  <a:pt x="232" y="384"/>
                </a:lnTo>
                <a:lnTo>
                  <a:pt x="248" y="384"/>
                </a:lnTo>
                <a:lnTo>
                  <a:pt x="256" y="384"/>
                </a:lnTo>
                <a:lnTo>
                  <a:pt x="256" y="376"/>
                </a:lnTo>
                <a:lnTo>
                  <a:pt x="272" y="376"/>
                </a:lnTo>
                <a:lnTo>
                  <a:pt x="288" y="360"/>
                </a:lnTo>
                <a:lnTo>
                  <a:pt x="296" y="360"/>
                </a:lnTo>
                <a:lnTo>
                  <a:pt x="296" y="352"/>
                </a:lnTo>
                <a:lnTo>
                  <a:pt x="312" y="336"/>
                </a:lnTo>
                <a:lnTo>
                  <a:pt x="312" y="320"/>
                </a:lnTo>
                <a:lnTo>
                  <a:pt x="320" y="320"/>
                </a:lnTo>
                <a:lnTo>
                  <a:pt x="320" y="312"/>
                </a:lnTo>
                <a:lnTo>
                  <a:pt x="320" y="288"/>
                </a:lnTo>
                <a:lnTo>
                  <a:pt x="320" y="272"/>
                </a:lnTo>
                <a:lnTo>
                  <a:pt x="336" y="272"/>
                </a:lnTo>
                <a:lnTo>
                  <a:pt x="336" y="256"/>
                </a:lnTo>
                <a:lnTo>
                  <a:pt x="352" y="256"/>
                </a:lnTo>
                <a:lnTo>
                  <a:pt x="352" y="248"/>
                </a:lnTo>
                <a:lnTo>
                  <a:pt x="360" y="232"/>
                </a:lnTo>
                <a:lnTo>
                  <a:pt x="360" y="224"/>
                </a:lnTo>
                <a:lnTo>
                  <a:pt x="360" y="208"/>
                </a:lnTo>
                <a:lnTo>
                  <a:pt x="360" y="192"/>
                </a:lnTo>
                <a:lnTo>
                  <a:pt x="360" y="184"/>
                </a:lnTo>
                <a:lnTo>
                  <a:pt x="360" y="168"/>
                </a:lnTo>
                <a:lnTo>
                  <a:pt x="360" y="160"/>
                </a:lnTo>
                <a:lnTo>
                  <a:pt x="360" y="144"/>
                </a:lnTo>
                <a:lnTo>
                  <a:pt x="360" y="128"/>
                </a:lnTo>
                <a:lnTo>
                  <a:pt x="360" y="120"/>
                </a:lnTo>
                <a:lnTo>
                  <a:pt x="360" y="104"/>
                </a:lnTo>
                <a:lnTo>
                  <a:pt x="352" y="104"/>
                </a:lnTo>
                <a:lnTo>
                  <a:pt x="352" y="96"/>
                </a:lnTo>
                <a:lnTo>
                  <a:pt x="352" y="80"/>
                </a:lnTo>
                <a:lnTo>
                  <a:pt x="336" y="80"/>
                </a:lnTo>
                <a:lnTo>
                  <a:pt x="336" y="64"/>
                </a:lnTo>
                <a:lnTo>
                  <a:pt x="320" y="64"/>
                </a:lnTo>
                <a:lnTo>
                  <a:pt x="320" y="56"/>
                </a:lnTo>
                <a:lnTo>
                  <a:pt x="312" y="56"/>
                </a:lnTo>
                <a:lnTo>
                  <a:pt x="312" y="40"/>
                </a:lnTo>
                <a:lnTo>
                  <a:pt x="296" y="40"/>
                </a:lnTo>
                <a:lnTo>
                  <a:pt x="296" y="32"/>
                </a:lnTo>
                <a:lnTo>
                  <a:pt x="288" y="16"/>
                </a:lnTo>
                <a:lnTo>
                  <a:pt x="272" y="16"/>
                </a:lnTo>
                <a:lnTo>
                  <a:pt x="256" y="16"/>
                </a:lnTo>
                <a:lnTo>
                  <a:pt x="256" y="0"/>
                </a:lnTo>
                <a:lnTo>
                  <a:pt x="248" y="0"/>
                </a:lnTo>
                <a:lnTo>
                  <a:pt x="232" y="0"/>
                </a:lnTo>
                <a:lnTo>
                  <a:pt x="224" y="0"/>
                </a:lnTo>
                <a:lnTo>
                  <a:pt x="208" y="0"/>
                </a:lnTo>
                <a:lnTo>
                  <a:pt x="192" y="0"/>
                </a:lnTo>
                <a:lnTo>
                  <a:pt x="18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3648761" y="5919329"/>
            <a:ext cx="2286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13711" y="5417679"/>
            <a:ext cx="584200" cy="76200"/>
            <a:chOff x="1499" y="1712"/>
            <a:chExt cx="368" cy="48"/>
          </a:xfrm>
        </p:grpSpPr>
        <p:sp>
          <p:nvSpPr>
            <p:cNvPr id="371724" name="Freeform 12"/>
            <p:cNvSpPr>
              <a:spLocks/>
            </p:cNvSpPr>
            <p:nvPr/>
          </p:nvSpPr>
          <p:spPr bwMode="auto">
            <a:xfrm>
              <a:off x="1755" y="1712"/>
              <a:ext cx="112" cy="48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0" y="48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12" y="24"/>
                </a:cxn>
              </a:cxnLst>
              <a:rect l="0" t="0" r="r" b="b"/>
              <a:pathLst>
                <a:path w="112" h="48">
                  <a:moveTo>
                    <a:pt x="112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12" y="24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25" name="Line 13"/>
            <p:cNvSpPr>
              <a:spLocks noChangeShapeType="1"/>
            </p:cNvSpPr>
            <p:nvPr/>
          </p:nvSpPr>
          <p:spPr bwMode="auto">
            <a:xfrm>
              <a:off x="1499" y="1736"/>
              <a:ext cx="2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91711" y="5417679"/>
            <a:ext cx="595313" cy="76200"/>
            <a:chOff x="2619" y="1712"/>
            <a:chExt cx="375" cy="48"/>
          </a:xfrm>
        </p:grpSpPr>
        <p:sp>
          <p:nvSpPr>
            <p:cNvPr id="371727" name="Freeform 15"/>
            <p:cNvSpPr>
              <a:spLocks/>
            </p:cNvSpPr>
            <p:nvPr/>
          </p:nvSpPr>
          <p:spPr bwMode="auto">
            <a:xfrm>
              <a:off x="2874" y="1712"/>
              <a:ext cx="120" cy="48"/>
            </a:xfrm>
            <a:custGeom>
              <a:avLst/>
              <a:gdLst/>
              <a:ahLst/>
              <a:cxnLst>
                <a:cxn ang="0">
                  <a:pos x="120" y="24"/>
                </a:cxn>
                <a:cxn ang="0">
                  <a:pos x="0" y="48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20" y="24"/>
                </a:cxn>
              </a:cxnLst>
              <a:rect l="0" t="0" r="r" b="b"/>
              <a:pathLst>
                <a:path w="120" h="48">
                  <a:moveTo>
                    <a:pt x="120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20" y="24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28" name="Line 16"/>
            <p:cNvSpPr>
              <a:spLocks noChangeShapeType="1"/>
            </p:cNvSpPr>
            <p:nvPr/>
          </p:nvSpPr>
          <p:spPr bwMode="auto">
            <a:xfrm>
              <a:off x="2619" y="1736"/>
              <a:ext cx="2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368023" y="5678029"/>
            <a:ext cx="241300" cy="482600"/>
            <a:chOff x="3234" y="1876"/>
            <a:chExt cx="152" cy="304"/>
          </a:xfrm>
        </p:grpSpPr>
        <p:sp>
          <p:nvSpPr>
            <p:cNvPr id="371730" name="Rectangle 18"/>
            <p:cNvSpPr>
              <a:spLocks noChangeArrowheads="1"/>
            </p:cNvSpPr>
            <p:nvPr/>
          </p:nvSpPr>
          <p:spPr bwMode="auto">
            <a:xfrm>
              <a:off x="3238" y="1876"/>
              <a:ext cx="144" cy="30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3234" y="2032"/>
              <a:ext cx="15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901424" y="5417679"/>
            <a:ext cx="1193800" cy="76200"/>
            <a:chOff x="3570" y="1712"/>
            <a:chExt cx="752" cy="48"/>
          </a:xfrm>
        </p:grpSpPr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>
              <a:off x="3570" y="1736"/>
              <a:ext cx="1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786" y="1736"/>
              <a:ext cx="256" cy="1"/>
              <a:chOff x="3786" y="1736"/>
              <a:chExt cx="256" cy="1"/>
            </a:xfrm>
          </p:grpSpPr>
          <p:sp>
            <p:nvSpPr>
              <p:cNvPr id="371735" name="Line 23"/>
              <p:cNvSpPr>
                <a:spLocks noChangeShapeType="1"/>
              </p:cNvSpPr>
              <p:nvPr/>
            </p:nvSpPr>
            <p:spPr bwMode="auto">
              <a:xfrm>
                <a:off x="3786" y="1736"/>
                <a:ext cx="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736" name="Line 24"/>
              <p:cNvSpPr>
                <a:spLocks noChangeShapeType="1"/>
              </p:cNvSpPr>
              <p:nvPr/>
            </p:nvSpPr>
            <p:spPr bwMode="auto">
              <a:xfrm>
                <a:off x="3890" y="1736"/>
                <a:ext cx="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737" name="Line 25"/>
              <p:cNvSpPr>
                <a:spLocks noChangeShapeType="1"/>
              </p:cNvSpPr>
              <p:nvPr/>
            </p:nvSpPr>
            <p:spPr bwMode="auto">
              <a:xfrm>
                <a:off x="4002" y="1736"/>
                <a:ext cx="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4106" y="1712"/>
              <a:ext cx="216" cy="48"/>
              <a:chOff x="4106" y="1712"/>
              <a:chExt cx="216" cy="48"/>
            </a:xfrm>
          </p:grpSpPr>
          <p:sp>
            <p:nvSpPr>
              <p:cNvPr id="371739" name="Freeform 27"/>
              <p:cNvSpPr>
                <a:spLocks/>
              </p:cNvSpPr>
              <p:nvPr/>
            </p:nvSpPr>
            <p:spPr bwMode="auto">
              <a:xfrm>
                <a:off x="4218" y="1712"/>
                <a:ext cx="104" cy="48"/>
              </a:xfrm>
              <a:custGeom>
                <a:avLst/>
                <a:gdLst/>
                <a:ahLst/>
                <a:cxnLst>
                  <a:cxn ang="0">
                    <a:pos x="104" y="24"/>
                  </a:cxn>
                  <a:cxn ang="0">
                    <a:pos x="0" y="48"/>
                  </a:cxn>
                  <a:cxn ang="0">
                    <a:pos x="0" y="24"/>
                  </a:cxn>
                  <a:cxn ang="0">
                    <a:pos x="0" y="0"/>
                  </a:cxn>
                  <a:cxn ang="0">
                    <a:pos x="104" y="24"/>
                  </a:cxn>
                </a:cxnLst>
                <a:rect l="0" t="0" r="r" b="b"/>
                <a:pathLst>
                  <a:path w="104" h="48">
                    <a:moveTo>
                      <a:pt x="104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04" y="24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740" name="Line 28"/>
              <p:cNvSpPr>
                <a:spLocks noChangeShapeType="1"/>
              </p:cNvSpPr>
              <p:nvPr/>
            </p:nvSpPr>
            <p:spPr bwMode="auto">
              <a:xfrm>
                <a:off x="4106" y="1736"/>
                <a:ext cx="1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7336524" y="4763629"/>
            <a:ext cx="234950" cy="1397000"/>
            <a:chOff x="4474" y="1300"/>
            <a:chExt cx="148" cy="880"/>
          </a:xfrm>
        </p:grpSpPr>
        <p:sp>
          <p:nvSpPr>
            <p:cNvPr id="371742" name="Rectangle 30"/>
            <p:cNvSpPr>
              <a:spLocks noChangeArrowheads="1"/>
            </p:cNvSpPr>
            <p:nvPr/>
          </p:nvSpPr>
          <p:spPr bwMode="auto">
            <a:xfrm>
              <a:off x="4478" y="1300"/>
              <a:ext cx="144" cy="8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43" name="Line 31"/>
            <p:cNvSpPr>
              <a:spLocks noChangeShapeType="1"/>
            </p:cNvSpPr>
            <p:nvPr/>
          </p:nvSpPr>
          <p:spPr bwMode="auto">
            <a:xfrm>
              <a:off x="4474" y="1440"/>
              <a:ext cx="1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44" name="Line 32"/>
            <p:cNvSpPr>
              <a:spLocks noChangeShapeType="1"/>
            </p:cNvSpPr>
            <p:nvPr/>
          </p:nvSpPr>
          <p:spPr bwMode="auto">
            <a:xfrm>
              <a:off x="4474" y="1592"/>
              <a:ext cx="1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45" name="Line 33"/>
            <p:cNvSpPr>
              <a:spLocks noChangeShapeType="1"/>
            </p:cNvSpPr>
            <p:nvPr/>
          </p:nvSpPr>
          <p:spPr bwMode="auto">
            <a:xfrm>
              <a:off x="4474" y="1736"/>
              <a:ext cx="1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46" name="Line 34"/>
            <p:cNvSpPr>
              <a:spLocks noChangeShapeType="1"/>
            </p:cNvSpPr>
            <p:nvPr/>
          </p:nvSpPr>
          <p:spPr bwMode="auto">
            <a:xfrm>
              <a:off x="4474" y="1872"/>
              <a:ext cx="1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47" name="Line 35"/>
            <p:cNvSpPr>
              <a:spLocks noChangeShapeType="1"/>
            </p:cNvSpPr>
            <p:nvPr/>
          </p:nvSpPr>
          <p:spPr bwMode="auto">
            <a:xfrm>
              <a:off x="4474" y="2032"/>
              <a:ext cx="1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1748" name="Rectangle 36"/>
          <p:cNvSpPr>
            <a:spLocks noChangeArrowheads="1"/>
          </p:cNvSpPr>
          <p:nvPr/>
        </p:nvSpPr>
        <p:spPr bwMode="auto">
          <a:xfrm>
            <a:off x="1559611" y="4257745"/>
            <a:ext cx="11172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dirty="0"/>
              <a:t>Gegebenes </a:t>
            </a:r>
            <a:endParaRPr lang="de-DE" dirty="0"/>
          </a:p>
        </p:txBody>
      </p:sp>
      <p:sp>
        <p:nvSpPr>
          <p:cNvPr id="371749" name="Rectangle 37"/>
          <p:cNvSpPr>
            <a:spLocks noChangeArrowheads="1"/>
          </p:cNvSpPr>
          <p:nvPr/>
        </p:nvSpPr>
        <p:spPr bwMode="auto">
          <a:xfrm>
            <a:off x="1661211" y="4460945"/>
            <a:ext cx="7630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dirty="0"/>
              <a:t>Problem</a:t>
            </a:r>
            <a:endParaRPr lang="de-DE" dirty="0"/>
          </a:p>
        </p:txBody>
      </p:sp>
      <p:sp>
        <p:nvSpPr>
          <p:cNvPr id="371750" name="Rectangle 38"/>
          <p:cNvSpPr>
            <a:spLocks noChangeArrowheads="1"/>
          </p:cNvSpPr>
          <p:nvPr/>
        </p:nvSpPr>
        <p:spPr bwMode="auto">
          <a:xfrm>
            <a:off x="7184124" y="4363581"/>
            <a:ext cx="67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Lösung</a:t>
            </a:r>
            <a:endParaRPr lang="de-DE"/>
          </a:p>
        </p:txBody>
      </p:sp>
      <p:sp>
        <p:nvSpPr>
          <p:cNvPr id="371751" name="Rectangle 39"/>
          <p:cNvSpPr>
            <a:spLocks noChangeArrowheads="1"/>
          </p:cNvSpPr>
          <p:nvPr/>
        </p:nvSpPr>
        <p:spPr bwMode="auto">
          <a:xfrm>
            <a:off x="2842311" y="4257745"/>
            <a:ext cx="24269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Eine Lösungskomponente </a:t>
            </a:r>
            <a:endParaRPr lang="de-DE"/>
          </a:p>
        </p:txBody>
      </p:sp>
      <p:sp>
        <p:nvSpPr>
          <p:cNvPr id="371752" name="Rectangle 40"/>
          <p:cNvSpPr>
            <a:spLocks noChangeArrowheads="1"/>
          </p:cNvSpPr>
          <p:nvPr/>
        </p:nvSpPr>
        <p:spPr bwMode="auto">
          <a:xfrm>
            <a:off x="3439210" y="4460945"/>
            <a:ext cx="10595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abgespaltet</a:t>
            </a:r>
            <a:endParaRPr lang="de-DE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Schema „Komponentenweiser Aufbau“</a:t>
            </a:r>
          </a:p>
        </p:txBody>
      </p:sp>
      <p:sp>
        <p:nvSpPr>
          <p:cNvPr id="373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sz="1800" dirty="0">
                <a:latin typeface="Monaco"/>
                <a:cs typeface="Monaco"/>
              </a:rPr>
              <a:t>void greedy( problem, solution) {</a:t>
            </a:r>
            <a:endParaRPr lang="de-DE" sz="1800" dirty="0">
              <a:latin typeface="Monaco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latin typeface="Monaco"/>
                <a:cs typeface="Monaco"/>
              </a:rPr>
              <a:t> 	for (</a:t>
            </a:r>
            <a:r>
              <a:rPr lang="en-GB" sz="1800" dirty="0" err="1">
                <a:latin typeface="Monaco"/>
                <a:cs typeface="Monaco"/>
              </a:rPr>
              <a:t>int</a:t>
            </a:r>
            <a:r>
              <a:rPr lang="en-GB" sz="1800" dirty="0">
                <a:latin typeface="Monaco"/>
                <a:cs typeface="Monaco"/>
              </a:rPr>
              <a:t> </a:t>
            </a:r>
            <a:r>
              <a:rPr lang="en-GB" sz="1800" dirty="0" err="1">
                <a:latin typeface="Monaco"/>
                <a:cs typeface="Monaco"/>
              </a:rPr>
              <a:t>i</a:t>
            </a:r>
            <a:r>
              <a:rPr lang="en-GB" sz="1800" dirty="0">
                <a:latin typeface="Monaco"/>
                <a:cs typeface="Monaco"/>
              </a:rPr>
              <a:t>= 1; </a:t>
            </a:r>
            <a:r>
              <a:rPr lang="en-GB" sz="1800" dirty="0" err="1">
                <a:latin typeface="Monaco"/>
                <a:cs typeface="Monaco"/>
              </a:rPr>
              <a:t>i</a:t>
            </a:r>
            <a:r>
              <a:rPr lang="en-GB" sz="1800" dirty="0">
                <a:latin typeface="Monaco"/>
                <a:cs typeface="Monaco"/>
              </a:rPr>
              <a:t> ≤ </a:t>
            </a:r>
            <a:r>
              <a:rPr lang="en-GB" sz="1800" dirty="0" err="1">
                <a:latin typeface="Monaco"/>
                <a:cs typeface="Monaco"/>
              </a:rPr>
              <a:t>size_of_solution</a:t>
            </a:r>
            <a:r>
              <a:rPr lang="en-GB" sz="1800" dirty="0">
                <a:latin typeface="Monaco"/>
                <a:cs typeface="Monaco"/>
              </a:rPr>
              <a:t>; </a:t>
            </a:r>
            <a:r>
              <a:rPr lang="en-GB" sz="1800" dirty="0" err="1">
                <a:latin typeface="Monaco"/>
                <a:cs typeface="Monaco"/>
              </a:rPr>
              <a:t>i</a:t>
            </a:r>
            <a:r>
              <a:rPr lang="en-GB" sz="1800" dirty="0">
                <a:latin typeface="Monaco"/>
                <a:cs typeface="Monaco"/>
              </a:rPr>
              <a:t>++)</a:t>
            </a:r>
            <a:endParaRPr lang="de-DE" sz="1800" dirty="0">
              <a:latin typeface="Monaco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latin typeface="Monaco"/>
                <a:cs typeface="Monaco"/>
              </a:rPr>
              <a:t> 	determine </a:t>
            </a:r>
            <a:r>
              <a:rPr lang="en-GB" sz="1800" dirty="0" err="1">
                <a:latin typeface="Monaco"/>
                <a:cs typeface="Monaco"/>
              </a:rPr>
              <a:t>solution_component[i</a:t>
            </a:r>
            <a:r>
              <a:rPr lang="en-GB" sz="1800" dirty="0">
                <a:latin typeface="Monaco"/>
                <a:cs typeface="Monaco"/>
              </a:rPr>
              <a:t>] by making a best choice;</a:t>
            </a:r>
            <a:endParaRPr lang="de-DE" sz="1800" dirty="0">
              <a:latin typeface="Monaco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de-DE" sz="1800" dirty="0">
                <a:latin typeface="Monaco"/>
                <a:cs typeface="Monaco"/>
              </a:rPr>
              <a:t>}</a:t>
            </a:r>
            <a:endParaRPr lang="de-DE" dirty="0">
              <a:latin typeface="Monaco"/>
              <a:cs typeface="Monaco"/>
            </a:endParaRPr>
          </a:p>
          <a:p>
            <a:r>
              <a:rPr lang="de-DE" dirty="0"/>
              <a:t>Bereits behandelte Algorithmen mit </a:t>
            </a:r>
            <a:r>
              <a:rPr lang="de-DE" dirty="0" err="1"/>
              <a:t>Greedy-Struktur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Sortieren durch Auswählen (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Prims</a:t>
            </a:r>
            <a:r>
              <a:rPr lang="de-DE" dirty="0"/>
              <a:t> Minimalbaum-Algorithmus</a:t>
            </a:r>
          </a:p>
          <a:p>
            <a:pPr lvl="1"/>
            <a:r>
              <a:rPr lang="de-DE" dirty="0" err="1"/>
              <a:t>Dijkstras</a:t>
            </a:r>
            <a:r>
              <a:rPr lang="de-DE" dirty="0"/>
              <a:t> kürzeste Wege</a:t>
            </a:r>
          </a:p>
          <a:p>
            <a:r>
              <a:rPr lang="de-DE" dirty="0"/>
              <a:t>In allen Fällen ist jede Lösung des Teilproblems Teil der endgültigen Lösung.</a:t>
            </a:r>
          </a:p>
        </p:txBody>
      </p:sp>
    </p:spTree>
    <p:extLst>
      <p:ext uri="{BB962C8B-B14F-4D97-AF65-F5344CB8AC3E}">
        <p14:creationId xmlns:p14="http://schemas.microsoft.com/office/powerpoint/2010/main" val="12813878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Ergeben Greedy Algorithmen optimale Lösungen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immer.</a:t>
            </a:r>
          </a:p>
          <a:p>
            <a:r>
              <a:rPr lang="de-DE" dirty="0" smtClean="0"/>
              <a:t>Es gibt Probleme</a:t>
            </a:r>
            <a:r>
              <a:rPr lang="de-DE" dirty="0"/>
              <a:t>, bei denen Greedy-Algorithmen </a:t>
            </a:r>
            <a:r>
              <a:rPr lang="de-DE" dirty="0" smtClean="0"/>
              <a:t>stets optimale </a:t>
            </a:r>
            <a:r>
              <a:rPr lang="de-DE" dirty="0"/>
              <a:t>Lösungen liefern.</a:t>
            </a:r>
          </a:p>
          <a:p>
            <a:r>
              <a:rPr lang="de-DE" dirty="0" smtClean="0"/>
              <a:t>Es gibt Probleme</a:t>
            </a:r>
            <a:r>
              <a:rPr lang="de-DE" dirty="0"/>
              <a:t>, bei denen eine maximale (</a:t>
            </a:r>
            <a:r>
              <a:rPr lang="de-DE" dirty="0" smtClean="0"/>
              <a:t>multiplikative) Abweichung </a:t>
            </a:r>
            <a:r>
              <a:rPr lang="de-DE" dirty="0"/>
              <a:t>vom optimalen Lösungswert garantiert </a:t>
            </a:r>
            <a:r>
              <a:rPr lang="de-DE" dirty="0" smtClean="0"/>
              <a:t>ist.</a:t>
            </a:r>
          </a:p>
          <a:p>
            <a:r>
              <a:rPr lang="de-DE" dirty="0" smtClean="0"/>
              <a:t>Es gibt Probleme</a:t>
            </a:r>
            <a:r>
              <a:rPr lang="de-DE" dirty="0"/>
              <a:t>, bei denen Greedy-Lösungen sehr </a:t>
            </a:r>
            <a:r>
              <a:rPr lang="de-DE" dirty="0" smtClean="0"/>
              <a:t>schlecht sein </a:t>
            </a:r>
            <a:r>
              <a:rPr lang="de-DE" dirty="0"/>
              <a:t>können.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7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Rucksackproblem</a:t>
            </a:r>
          </a:p>
        </p:txBody>
      </p:sp>
      <p:sp>
        <p:nvSpPr>
          <p:cNvPr id="3747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Einbrecher in einem Laden findet n Waren zum Mitnehmen.</a:t>
            </a:r>
          </a:p>
          <a:p>
            <a:r>
              <a:rPr lang="de-DE" dirty="0"/>
              <a:t>Ware i wiegt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r>
              <a:rPr lang="de-DE" dirty="0"/>
              <a:t> Gramm und ist </a:t>
            </a:r>
            <a:r>
              <a:rPr lang="de-DE" dirty="0" err="1"/>
              <a:t>v</a:t>
            </a:r>
            <a:r>
              <a:rPr lang="de-DE" baseline="-25000" dirty="0" err="1"/>
              <a:t>i</a:t>
            </a:r>
            <a:r>
              <a:rPr lang="de-DE" dirty="0"/>
              <a:t> € wert. </a:t>
            </a:r>
          </a:p>
          <a:p>
            <a:r>
              <a:rPr lang="de-DE" dirty="0"/>
              <a:t>In seinem Rucksack kann der Dieb höchstens ein Gesamtgewicht von W wegschleppen.</a:t>
            </a:r>
          </a:p>
          <a:p>
            <a:r>
              <a:rPr lang="de-DE" dirty="0"/>
              <a:t>Welche Waren soll er mitnehmen, um seinen „Gewinn“ zu </a:t>
            </a:r>
            <a:r>
              <a:rPr lang="en-US" dirty="0" err="1"/>
              <a:t>m</a:t>
            </a:r>
            <a:r>
              <a:rPr lang="de-DE" dirty="0" err="1"/>
              <a:t>aximieren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20053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Rucksackproblem</a:t>
            </a:r>
          </a:p>
        </p:txBody>
      </p:sp>
      <p:sp>
        <p:nvSpPr>
          <p:cNvPr id="3747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Formales Optimierungsproblem:</a:t>
            </a:r>
          </a:p>
          <a:p>
            <a:endParaRPr lang="de-DE" dirty="0"/>
          </a:p>
          <a:p>
            <a:r>
              <a:rPr lang="de-DE" dirty="0"/>
              <a:t>Zwei Varianten: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ganzzahlige</a:t>
            </a:r>
            <a:r>
              <a:rPr lang="de-DE" dirty="0"/>
              <a:t> oder 0-1-Rucksackproblem, bei dem die Waren aus unteilbaren Gegenständen bestehen (z.B. Goldbarren): </a:t>
            </a:r>
            <a:r>
              <a:rPr lang="de-DE" dirty="0" err="1"/>
              <a:t>x</a:t>
            </a:r>
            <a:r>
              <a:rPr lang="de-DE" baseline="-25000" dirty="0" err="1"/>
              <a:t>i</a:t>
            </a:r>
            <a:r>
              <a:rPr lang="de-DE" dirty="0"/>
              <a:t> </a:t>
            </a:r>
            <a:r>
              <a:rPr lang="de-DE" dirty="0">
                <a:sym typeface="Symbol" charset="2"/>
              </a:rPr>
              <a:t>in {0,1}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Das teilbare (</a:t>
            </a:r>
            <a:r>
              <a:rPr lang="de-DE" dirty="0" err="1"/>
              <a:t>fractional</a:t>
            </a:r>
            <a:r>
              <a:rPr lang="de-DE" dirty="0"/>
              <a:t>) Rucksackproblem, bei dem beliebige Teile der Waren mitgenommen werden können (z.B. Goldstaub): </a:t>
            </a:r>
            <a:r>
              <a:rPr lang="de-DE" dirty="0" err="1"/>
              <a:t>x</a:t>
            </a:r>
            <a:r>
              <a:rPr lang="de-DE" baseline="-25000" dirty="0" err="1"/>
              <a:t>i</a:t>
            </a:r>
            <a:r>
              <a:rPr lang="de-DE" dirty="0"/>
              <a:t> </a:t>
            </a:r>
            <a:r>
              <a:rPr lang="de-DE" dirty="0">
                <a:sym typeface="Symbol" charset="2"/>
              </a:rPr>
              <a:t>aus [0,1]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1895899" y="1308288"/>
          <a:ext cx="39941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Equation" r:id="rId3" imgW="2387520" imgH="431640" progId="Equation.3">
                  <p:embed/>
                </p:oleObj>
              </mc:Choice>
              <mc:Fallback>
                <p:oleObj name="Equation" r:id="rId3" imgW="2387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899" y="1308288"/>
                        <a:ext cx="399415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903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Schnitt (s-t-cut)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766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Ein Schnitt S=(X,Y) in einem Flussgraphen G=(V,E) ist eine Partition von V in X und Y= V-X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Schneidet man das Netzwerk in zwei Teile , so dass Quelle und Senke in verschiedenen Teilen liegen, so sind alle Kanten durchschnitten, über die sich der Fluss verteilt. </a:t>
                </a:r>
              </a:p>
              <a:p>
                <a:r>
                  <a:rPr lang="de-DE" dirty="0" smtClean="0"/>
                  <a:t>Die Summe der Flüsse über diese Schnittkanten muss gleich dem Gesamtfluss sein</a:t>
                </a:r>
                <a:endParaRPr lang="de-DE" dirty="0"/>
              </a:p>
              <a:p>
                <a:r>
                  <a:rPr lang="de-DE" dirty="0"/>
                  <a:t>D</a:t>
                </a:r>
                <a:r>
                  <a:rPr lang="de-DE" dirty="0" smtClean="0"/>
                  <a:t>ie Summe der Kapazitäten der Schnittkanten bildet eine Obergrenze für den Fluss.</a:t>
                </a:r>
              </a:p>
            </p:txBody>
          </p:sp>
        </mc:Choice>
        <mc:Fallback xmlns="">
          <p:sp>
            <p:nvSpPr>
              <p:cNvPr id="49766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18" r="-10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0" y="338688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0" y="32630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0" y="32630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des teilbaren Rucksackproblems</a:t>
            </a:r>
          </a:p>
        </p:txBody>
      </p:sp>
      <p:sp>
        <p:nvSpPr>
          <p:cNvPr id="375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Um den Gewinn zu maximieren, muss der Dieb natürlich möglichst viel von der wertvollsten Ware mitnehmen.</a:t>
            </a:r>
          </a:p>
          <a:p>
            <a:r>
              <a:rPr lang="de-DE" sz="2400" dirty="0"/>
              <a:t>Er sortiert die Waren nach dem Verhältnis </a:t>
            </a:r>
            <a:r>
              <a:rPr lang="de-DE" sz="2400" dirty="0" err="1"/>
              <a:t>v</a:t>
            </a:r>
            <a:r>
              <a:rPr lang="de-DE" sz="2400" baseline="-25000" dirty="0" err="1"/>
              <a:t>i</a:t>
            </a:r>
            <a:r>
              <a:rPr lang="de-DE" sz="2400" dirty="0"/>
              <a:t> /</a:t>
            </a:r>
            <a:r>
              <a:rPr lang="de-DE" sz="2400" dirty="0" err="1"/>
              <a:t>w</a:t>
            </a:r>
            <a:r>
              <a:rPr lang="de-DE" sz="2400" baseline="-25000" dirty="0" err="1"/>
              <a:t>i</a:t>
            </a:r>
            <a:r>
              <a:rPr lang="de-DE" sz="2400" dirty="0"/>
              <a:t> und nimmt soviel wie möglich von der Ware mit dem größten Wert/Gewicht-Quotienten.</a:t>
            </a:r>
          </a:p>
          <a:p>
            <a:r>
              <a:rPr lang="de-DE" sz="2400" dirty="0"/>
              <a:t>Falls er alles von der wertvollsten Ware eingepackt hat und noch etwas in den Rucksack hineinpasst, wählt er die Ware mit dem nächst kleineren Quotienten usw.</a:t>
            </a:r>
          </a:p>
          <a:p>
            <a:r>
              <a:rPr lang="de-DE" sz="2400" dirty="0"/>
              <a:t>Auch hier liegt wieder die</a:t>
            </a:r>
            <a:br>
              <a:rPr lang="de-DE" sz="2400" dirty="0"/>
            </a:br>
            <a:r>
              <a:rPr lang="de-DE" sz="2400" dirty="0"/>
              <a:t>optimale Substruktur vor.</a:t>
            </a:r>
          </a:p>
          <a:p>
            <a:endParaRPr lang="de-DE" sz="2400" dirty="0"/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3040605" y="6048676"/>
            <a:ext cx="400050" cy="400050"/>
          </a:xfrm>
          <a:prstGeom prst="rect">
            <a:avLst/>
          </a:prstGeom>
          <a:solidFill>
            <a:schemeClr val="bg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3839120" y="5648626"/>
            <a:ext cx="414337" cy="800100"/>
          </a:xfrm>
          <a:prstGeom prst="rect">
            <a:avLst/>
          </a:prstGeom>
          <a:solidFill>
            <a:srgbClr val="66FF6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4650331" y="5235876"/>
            <a:ext cx="401638" cy="1212850"/>
          </a:xfrm>
          <a:prstGeom prst="rect">
            <a:avLst/>
          </a:prstGeom>
          <a:solidFill>
            <a:srgbClr val="FF7C8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5471068" y="4445303"/>
            <a:ext cx="400050" cy="20097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817" name="Rectangle 9"/>
          <p:cNvSpPr>
            <a:spLocks noChangeArrowheads="1"/>
          </p:cNvSpPr>
          <p:nvPr/>
        </p:nvSpPr>
        <p:spPr bwMode="auto">
          <a:xfrm>
            <a:off x="3077119" y="61137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10</a:t>
            </a:r>
          </a:p>
        </p:txBody>
      </p:sp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3889919" y="611376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375819" name="Rectangle 11"/>
          <p:cNvSpPr>
            <a:spLocks noChangeArrowheads="1"/>
          </p:cNvSpPr>
          <p:nvPr/>
        </p:nvSpPr>
        <p:spPr bwMode="auto">
          <a:xfrm>
            <a:off x="4016919" y="611376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375820" name="Rectangle 12"/>
          <p:cNvSpPr>
            <a:spLocks noChangeArrowheads="1"/>
          </p:cNvSpPr>
          <p:nvPr/>
        </p:nvSpPr>
        <p:spPr bwMode="auto">
          <a:xfrm>
            <a:off x="4701132" y="611376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375821" name="Rectangle 13"/>
          <p:cNvSpPr>
            <a:spLocks noChangeArrowheads="1"/>
          </p:cNvSpPr>
          <p:nvPr/>
        </p:nvSpPr>
        <p:spPr bwMode="auto">
          <a:xfrm>
            <a:off x="4829719" y="611376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375822" name="Rectangle 14"/>
          <p:cNvSpPr>
            <a:spLocks noChangeArrowheads="1"/>
          </p:cNvSpPr>
          <p:nvPr/>
        </p:nvSpPr>
        <p:spPr bwMode="auto">
          <a:xfrm>
            <a:off x="5499644" y="611376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375823" name="Rectangle 15"/>
          <p:cNvSpPr>
            <a:spLocks noChangeArrowheads="1"/>
          </p:cNvSpPr>
          <p:nvPr/>
        </p:nvSpPr>
        <p:spPr bwMode="auto">
          <a:xfrm>
            <a:off x="5628232" y="611376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375824" name="Rectangle 16"/>
          <p:cNvSpPr>
            <a:spLocks noChangeArrowheads="1"/>
          </p:cNvSpPr>
          <p:nvPr/>
        </p:nvSpPr>
        <p:spPr bwMode="auto">
          <a:xfrm>
            <a:off x="2919956" y="6569378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€ 60</a:t>
            </a:r>
            <a:endParaRPr lang="de-DE"/>
          </a:p>
        </p:txBody>
      </p:sp>
      <p:sp>
        <p:nvSpPr>
          <p:cNvPr id="375825" name="Rectangle 17"/>
          <p:cNvSpPr>
            <a:spLocks noChangeArrowheads="1"/>
          </p:cNvSpPr>
          <p:nvPr/>
        </p:nvSpPr>
        <p:spPr bwMode="auto">
          <a:xfrm>
            <a:off x="3732755" y="6569378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€ 100</a:t>
            </a:r>
            <a:endParaRPr lang="de-DE"/>
          </a:p>
        </p:txBody>
      </p:sp>
      <p:sp>
        <p:nvSpPr>
          <p:cNvPr id="375826" name="Rectangle 18"/>
          <p:cNvSpPr>
            <a:spLocks noChangeArrowheads="1"/>
          </p:cNvSpPr>
          <p:nvPr/>
        </p:nvSpPr>
        <p:spPr bwMode="auto">
          <a:xfrm>
            <a:off x="4531268" y="6569378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€ 120</a:t>
            </a:r>
            <a:endParaRPr lang="de-DE"/>
          </a:p>
        </p:txBody>
      </p:sp>
      <p:sp>
        <p:nvSpPr>
          <p:cNvPr id="375827" name="Rectangle 19"/>
          <p:cNvSpPr>
            <a:spLocks noChangeArrowheads="1"/>
          </p:cNvSpPr>
          <p:nvPr/>
        </p:nvSpPr>
        <p:spPr bwMode="auto">
          <a:xfrm>
            <a:off x="2962820" y="5599416"/>
            <a:ext cx="6544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Ware 1</a:t>
            </a:r>
            <a:endParaRPr lang="de-DE"/>
          </a:p>
        </p:txBody>
      </p:sp>
      <p:sp>
        <p:nvSpPr>
          <p:cNvPr id="375828" name="Rectangle 20"/>
          <p:cNvSpPr>
            <a:spLocks noChangeArrowheads="1"/>
          </p:cNvSpPr>
          <p:nvPr/>
        </p:nvSpPr>
        <p:spPr bwMode="auto">
          <a:xfrm>
            <a:off x="3732756" y="5272391"/>
            <a:ext cx="6544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Ware 2</a:t>
            </a:r>
            <a:endParaRPr lang="de-DE"/>
          </a:p>
        </p:txBody>
      </p:sp>
      <p:sp>
        <p:nvSpPr>
          <p:cNvPr id="375829" name="Rectangle 21"/>
          <p:cNvSpPr>
            <a:spLocks noChangeArrowheads="1"/>
          </p:cNvSpPr>
          <p:nvPr/>
        </p:nvSpPr>
        <p:spPr bwMode="auto">
          <a:xfrm>
            <a:off x="4531270" y="4872341"/>
            <a:ext cx="6544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Ware 3</a:t>
            </a:r>
            <a:endParaRPr lang="de-DE"/>
          </a:p>
        </p:txBody>
      </p:sp>
      <p:sp>
        <p:nvSpPr>
          <p:cNvPr id="375830" name="Rectangle 22"/>
          <p:cNvSpPr>
            <a:spLocks noChangeArrowheads="1"/>
          </p:cNvSpPr>
          <p:nvPr/>
        </p:nvSpPr>
        <p:spPr bwMode="auto">
          <a:xfrm>
            <a:off x="5299619" y="4102403"/>
            <a:ext cx="888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Rucksack</a:t>
            </a:r>
            <a:endParaRPr lang="de-DE"/>
          </a:p>
        </p:txBody>
      </p:sp>
      <p:sp>
        <p:nvSpPr>
          <p:cNvPr id="375831" name="Rectangle 23"/>
          <p:cNvSpPr>
            <a:spLocks noChangeArrowheads="1"/>
          </p:cNvSpPr>
          <p:nvPr/>
        </p:nvSpPr>
        <p:spPr bwMode="auto">
          <a:xfrm>
            <a:off x="7390767" y="4072394"/>
            <a:ext cx="888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Rucksack</a:t>
            </a:r>
            <a:endParaRPr lang="de-DE"/>
          </a:p>
        </p:txBody>
      </p:sp>
      <p:sp>
        <p:nvSpPr>
          <p:cNvPr id="375832" name="Rectangle 24"/>
          <p:cNvSpPr>
            <a:spLocks noChangeArrowheads="1"/>
          </p:cNvSpPr>
          <p:nvPr/>
        </p:nvSpPr>
        <p:spPr bwMode="auto">
          <a:xfrm>
            <a:off x="7539993" y="6018667"/>
            <a:ext cx="414337" cy="400050"/>
          </a:xfrm>
          <a:prstGeom prst="rect">
            <a:avLst/>
          </a:prstGeom>
          <a:solidFill>
            <a:schemeClr val="bg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833" name="Rectangle 25"/>
          <p:cNvSpPr>
            <a:spLocks noChangeArrowheads="1"/>
          </p:cNvSpPr>
          <p:nvPr/>
        </p:nvSpPr>
        <p:spPr bwMode="auto">
          <a:xfrm>
            <a:off x="7590793" y="608375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10</a:t>
            </a:r>
          </a:p>
        </p:txBody>
      </p:sp>
      <p:sp>
        <p:nvSpPr>
          <p:cNvPr id="375834" name="Rectangle 26"/>
          <p:cNvSpPr>
            <a:spLocks noChangeArrowheads="1"/>
          </p:cNvSpPr>
          <p:nvPr/>
        </p:nvSpPr>
        <p:spPr bwMode="auto">
          <a:xfrm>
            <a:off x="7539993" y="5205867"/>
            <a:ext cx="414337" cy="814388"/>
          </a:xfrm>
          <a:prstGeom prst="rect">
            <a:avLst/>
          </a:prstGeom>
          <a:solidFill>
            <a:srgbClr val="66FF6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835" name="Rectangle 27"/>
          <p:cNvSpPr>
            <a:spLocks noChangeArrowheads="1"/>
          </p:cNvSpPr>
          <p:nvPr/>
        </p:nvSpPr>
        <p:spPr bwMode="auto">
          <a:xfrm>
            <a:off x="7590793" y="566941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375836" name="Rectangle 28"/>
          <p:cNvSpPr>
            <a:spLocks noChangeArrowheads="1"/>
          </p:cNvSpPr>
          <p:nvPr/>
        </p:nvSpPr>
        <p:spPr bwMode="auto">
          <a:xfrm>
            <a:off x="7719380" y="566941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375837" name="Rectangle 29"/>
          <p:cNvSpPr>
            <a:spLocks noChangeArrowheads="1"/>
          </p:cNvSpPr>
          <p:nvPr/>
        </p:nvSpPr>
        <p:spPr bwMode="auto">
          <a:xfrm>
            <a:off x="7539993" y="4393067"/>
            <a:ext cx="414337" cy="814388"/>
          </a:xfrm>
          <a:prstGeom prst="rect">
            <a:avLst/>
          </a:prstGeom>
          <a:solidFill>
            <a:srgbClr val="FF7C8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841" name="Rectangle 33"/>
          <p:cNvSpPr>
            <a:spLocks noChangeArrowheads="1"/>
          </p:cNvSpPr>
          <p:nvPr/>
        </p:nvSpPr>
        <p:spPr bwMode="auto">
          <a:xfrm>
            <a:off x="7590793" y="469945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20</a:t>
            </a:r>
          </a:p>
        </p:txBody>
      </p:sp>
      <p:sp>
        <p:nvSpPr>
          <p:cNvPr id="375842" name="Rectangle 34"/>
          <p:cNvSpPr>
            <a:spLocks noChangeArrowheads="1"/>
          </p:cNvSpPr>
          <p:nvPr/>
        </p:nvSpPr>
        <p:spPr bwMode="auto">
          <a:xfrm>
            <a:off x="7347904" y="6439356"/>
            <a:ext cx="756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Lösung</a:t>
            </a:r>
          </a:p>
        </p:txBody>
      </p:sp>
      <p:sp>
        <p:nvSpPr>
          <p:cNvPr id="375843" name="Rectangle 35"/>
          <p:cNvSpPr>
            <a:spLocks noChangeArrowheads="1"/>
          </p:cNvSpPr>
          <p:nvPr/>
        </p:nvSpPr>
        <p:spPr bwMode="auto">
          <a:xfrm>
            <a:off x="8203567" y="664255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40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8646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des teilbaren Rucksackproblems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0850" y="1307743"/>
            <a:ext cx="459452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=1 to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 do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=0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 = 0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weight &lt;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 do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best remaining item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 IF weight +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≤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 then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= 1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 weight = weight +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 else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 x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= (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weight) /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 weight =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6274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0-1-Rucksackproblem</a:t>
            </a:r>
          </a:p>
        </p:txBody>
      </p:sp>
      <p:sp>
        <p:nvSpPr>
          <p:cNvPr id="377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die </a:t>
            </a:r>
            <a:r>
              <a:rPr lang="de-DE" dirty="0" err="1"/>
              <a:t>Greedy-Strategie</a:t>
            </a:r>
            <a:r>
              <a:rPr lang="de-DE" dirty="0"/>
              <a:t> auf das 0-1-Problem anzuwenden, muss eine optimale Substruktur vorliegen. </a:t>
            </a:r>
          </a:p>
          <a:p>
            <a:r>
              <a:rPr lang="de-DE" dirty="0"/>
              <a:t>Wir definieren als Subproblem:</a:t>
            </a:r>
          </a:p>
          <a:p>
            <a:pPr lvl="1"/>
            <a:r>
              <a:rPr lang="de-DE" dirty="0"/>
              <a:t>Finde eine optimale Lösung für </a:t>
            </a:r>
            <a:r>
              <a:rPr lang="de-DE" dirty="0" err="1"/>
              <a:t>S</a:t>
            </a:r>
            <a:r>
              <a:rPr lang="de-DE" baseline="-25000" dirty="0" err="1"/>
              <a:t>k</a:t>
            </a:r>
            <a:r>
              <a:rPr lang="de-DE" dirty="0"/>
              <a:t> = { Ware 1, 2, ..., k}</a:t>
            </a:r>
          </a:p>
          <a:p>
            <a:pPr lvl="1"/>
            <a:r>
              <a:rPr lang="de-DE" dirty="0"/>
              <a:t>Dann muss eine Lösung des Teilproblems </a:t>
            </a:r>
            <a:r>
              <a:rPr lang="de-DE" dirty="0" err="1"/>
              <a:t>S</a:t>
            </a:r>
            <a:r>
              <a:rPr lang="de-DE" baseline="-25000" dirty="0" err="1"/>
              <a:t>k</a:t>
            </a:r>
            <a:r>
              <a:rPr lang="de-DE" dirty="0"/>
              <a:t> Teil der Lösung des Gesamtproblems S</a:t>
            </a:r>
            <a:r>
              <a:rPr lang="de-DE" baseline="-25000" dirty="0"/>
              <a:t>n</a:t>
            </a:r>
            <a:r>
              <a:rPr lang="de-DE" dirty="0"/>
              <a:t> sein. </a:t>
            </a:r>
          </a:p>
          <a:p>
            <a:endParaRPr lang="de-DE" dirty="0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018670" y="5119366"/>
            <a:ext cx="295275" cy="296863"/>
          </a:xfrm>
          <a:prstGeom prst="rect">
            <a:avLst/>
          </a:prstGeom>
          <a:solidFill>
            <a:schemeClr val="folHlink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1606044" y="4824089"/>
            <a:ext cx="304800" cy="592138"/>
          </a:xfrm>
          <a:prstGeom prst="rect">
            <a:avLst/>
          </a:prstGeom>
          <a:solidFill>
            <a:srgbClr val="66FF66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2204532" y="4517704"/>
            <a:ext cx="293688" cy="898525"/>
          </a:xfrm>
          <a:prstGeom prst="rect">
            <a:avLst/>
          </a:prstGeom>
          <a:solidFill>
            <a:srgbClr val="FF7C8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2806195" y="3931916"/>
            <a:ext cx="295275" cy="14906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1045657" y="5168577"/>
            <a:ext cx="2148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10</a:t>
            </a:r>
            <a:endParaRPr lang="de-DE"/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1644145" y="51685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2</a:t>
            </a:r>
            <a:endParaRPr lang="de-DE"/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1737807" y="51685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68" name="Rectangle 12"/>
          <p:cNvSpPr>
            <a:spLocks noChangeArrowheads="1"/>
          </p:cNvSpPr>
          <p:nvPr/>
        </p:nvSpPr>
        <p:spPr bwMode="auto">
          <a:xfrm>
            <a:off x="2241045" y="51685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3</a:t>
            </a:r>
            <a:endParaRPr lang="de-DE"/>
          </a:p>
        </p:txBody>
      </p:sp>
      <p:sp>
        <p:nvSpPr>
          <p:cNvPr id="377869" name="Rectangle 13"/>
          <p:cNvSpPr>
            <a:spLocks noChangeArrowheads="1"/>
          </p:cNvSpPr>
          <p:nvPr/>
        </p:nvSpPr>
        <p:spPr bwMode="auto">
          <a:xfrm>
            <a:off x="2334707" y="51685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70" name="Rectangle 14"/>
          <p:cNvSpPr>
            <a:spLocks noChangeArrowheads="1"/>
          </p:cNvSpPr>
          <p:nvPr/>
        </p:nvSpPr>
        <p:spPr bwMode="auto">
          <a:xfrm>
            <a:off x="2828420" y="51685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5</a:t>
            </a:r>
            <a:endParaRPr lang="de-DE"/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2922081" y="51685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72" name="Rectangle 16"/>
          <p:cNvSpPr>
            <a:spLocks noChangeArrowheads="1"/>
          </p:cNvSpPr>
          <p:nvPr/>
        </p:nvSpPr>
        <p:spPr bwMode="auto">
          <a:xfrm>
            <a:off x="931357" y="5506715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€ 60</a:t>
            </a:r>
            <a:endParaRPr lang="de-DE" b="1"/>
          </a:p>
        </p:txBody>
      </p:sp>
      <p:sp>
        <p:nvSpPr>
          <p:cNvPr id="377873" name="Rectangle 17"/>
          <p:cNvSpPr>
            <a:spLocks noChangeArrowheads="1"/>
          </p:cNvSpPr>
          <p:nvPr/>
        </p:nvSpPr>
        <p:spPr bwMode="auto">
          <a:xfrm>
            <a:off x="1528256" y="5506715"/>
            <a:ext cx="3831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€ 100</a:t>
            </a:r>
            <a:endParaRPr lang="de-DE" b="1"/>
          </a:p>
        </p:txBody>
      </p:sp>
      <p:sp>
        <p:nvSpPr>
          <p:cNvPr id="377874" name="Rectangle 18"/>
          <p:cNvSpPr>
            <a:spLocks noChangeArrowheads="1"/>
          </p:cNvSpPr>
          <p:nvPr/>
        </p:nvSpPr>
        <p:spPr bwMode="auto">
          <a:xfrm>
            <a:off x="2115631" y="5506715"/>
            <a:ext cx="3831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€ 120</a:t>
            </a:r>
            <a:endParaRPr lang="de-DE" b="1"/>
          </a:p>
        </p:txBody>
      </p:sp>
      <p:sp>
        <p:nvSpPr>
          <p:cNvPr id="377875" name="Rectangle 19"/>
          <p:cNvSpPr>
            <a:spLocks noChangeArrowheads="1"/>
          </p:cNvSpPr>
          <p:nvPr/>
        </p:nvSpPr>
        <p:spPr bwMode="auto">
          <a:xfrm>
            <a:off x="961519" y="4789165"/>
            <a:ext cx="497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Ware 1</a:t>
            </a:r>
            <a:endParaRPr lang="de-DE" b="1"/>
          </a:p>
        </p:txBody>
      </p:sp>
      <p:sp>
        <p:nvSpPr>
          <p:cNvPr id="377876" name="Rectangle 20"/>
          <p:cNvSpPr>
            <a:spLocks noChangeArrowheads="1"/>
          </p:cNvSpPr>
          <p:nvPr/>
        </p:nvSpPr>
        <p:spPr bwMode="auto">
          <a:xfrm>
            <a:off x="1560006" y="4546277"/>
            <a:ext cx="497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Ware 2</a:t>
            </a:r>
            <a:endParaRPr lang="de-DE" b="1"/>
          </a:p>
        </p:txBody>
      </p:sp>
      <p:sp>
        <p:nvSpPr>
          <p:cNvPr id="377877" name="Rectangle 21"/>
          <p:cNvSpPr>
            <a:spLocks noChangeArrowheads="1"/>
          </p:cNvSpPr>
          <p:nvPr/>
        </p:nvSpPr>
        <p:spPr bwMode="auto">
          <a:xfrm>
            <a:off x="2115631" y="4249415"/>
            <a:ext cx="497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Ware 3</a:t>
            </a:r>
            <a:endParaRPr lang="de-DE" b="1"/>
          </a:p>
        </p:txBody>
      </p:sp>
      <p:sp>
        <p:nvSpPr>
          <p:cNvPr id="377878" name="Rectangle 22"/>
          <p:cNvSpPr>
            <a:spLocks noChangeArrowheads="1"/>
          </p:cNvSpPr>
          <p:nvPr/>
        </p:nvSpPr>
        <p:spPr bwMode="auto">
          <a:xfrm>
            <a:off x="2680782" y="3679502"/>
            <a:ext cx="7149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Rucksack</a:t>
            </a:r>
            <a:endParaRPr lang="de-DE" b="1"/>
          </a:p>
        </p:txBody>
      </p:sp>
      <p:sp>
        <p:nvSpPr>
          <p:cNvPr id="377879" name="Rectangle 23"/>
          <p:cNvSpPr>
            <a:spLocks noChangeArrowheads="1"/>
          </p:cNvSpPr>
          <p:nvPr/>
        </p:nvSpPr>
        <p:spPr bwMode="auto">
          <a:xfrm>
            <a:off x="4582607" y="5119366"/>
            <a:ext cx="295275" cy="296863"/>
          </a:xfrm>
          <a:prstGeom prst="rect">
            <a:avLst/>
          </a:prstGeom>
          <a:solidFill>
            <a:schemeClr val="bg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0" name="Rectangle 24"/>
          <p:cNvSpPr>
            <a:spLocks noChangeArrowheads="1"/>
          </p:cNvSpPr>
          <p:nvPr/>
        </p:nvSpPr>
        <p:spPr bwMode="auto">
          <a:xfrm>
            <a:off x="4609595" y="5168577"/>
            <a:ext cx="2148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10</a:t>
            </a:r>
            <a:endParaRPr lang="de-DE"/>
          </a:p>
        </p:txBody>
      </p:sp>
      <p:sp>
        <p:nvSpPr>
          <p:cNvPr id="377881" name="Rectangle 25"/>
          <p:cNvSpPr>
            <a:spLocks noChangeArrowheads="1"/>
          </p:cNvSpPr>
          <p:nvPr/>
        </p:nvSpPr>
        <p:spPr bwMode="auto">
          <a:xfrm>
            <a:off x="4582607" y="4517702"/>
            <a:ext cx="295275" cy="603250"/>
          </a:xfrm>
          <a:prstGeom prst="rect">
            <a:avLst/>
          </a:prstGeom>
          <a:solidFill>
            <a:srgbClr val="66FF66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2" name="Rectangle 26"/>
          <p:cNvSpPr>
            <a:spLocks noChangeArrowheads="1"/>
          </p:cNvSpPr>
          <p:nvPr/>
        </p:nvSpPr>
        <p:spPr bwMode="auto">
          <a:xfrm>
            <a:off x="4609595" y="4862189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2</a:t>
            </a:r>
            <a:endParaRPr lang="de-DE"/>
          </a:p>
        </p:txBody>
      </p:sp>
      <p:sp>
        <p:nvSpPr>
          <p:cNvPr id="377883" name="Rectangle 27"/>
          <p:cNvSpPr>
            <a:spLocks noChangeArrowheads="1"/>
          </p:cNvSpPr>
          <p:nvPr/>
        </p:nvSpPr>
        <p:spPr bwMode="auto">
          <a:xfrm>
            <a:off x="4704845" y="4862189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84" name="Rectangle 28"/>
          <p:cNvSpPr>
            <a:spLocks noChangeArrowheads="1"/>
          </p:cNvSpPr>
          <p:nvPr/>
        </p:nvSpPr>
        <p:spPr bwMode="auto">
          <a:xfrm>
            <a:off x="4587369" y="3931916"/>
            <a:ext cx="296862" cy="14906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5" name="Rectangle 29"/>
          <p:cNvSpPr>
            <a:spLocks noChangeArrowheads="1"/>
          </p:cNvSpPr>
          <p:nvPr/>
        </p:nvSpPr>
        <p:spPr bwMode="auto">
          <a:xfrm>
            <a:off x="4106356" y="5506715"/>
            <a:ext cx="1163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Lösung a: € 160</a:t>
            </a:r>
            <a:endParaRPr lang="de-DE" b="1"/>
          </a:p>
        </p:txBody>
      </p:sp>
      <p:sp>
        <p:nvSpPr>
          <p:cNvPr id="377886" name="Rectangle 30"/>
          <p:cNvSpPr>
            <a:spLocks noChangeArrowheads="1"/>
          </p:cNvSpPr>
          <p:nvPr/>
        </p:nvSpPr>
        <p:spPr bwMode="auto">
          <a:xfrm>
            <a:off x="6239956" y="5119366"/>
            <a:ext cx="304800" cy="296863"/>
          </a:xfrm>
          <a:prstGeom prst="rect">
            <a:avLst/>
          </a:prstGeom>
          <a:solidFill>
            <a:schemeClr val="bg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7" name="Rectangle 31"/>
          <p:cNvSpPr>
            <a:spLocks noChangeArrowheads="1"/>
          </p:cNvSpPr>
          <p:nvPr/>
        </p:nvSpPr>
        <p:spPr bwMode="auto">
          <a:xfrm>
            <a:off x="6276470" y="5168577"/>
            <a:ext cx="214802" cy="2308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10</a:t>
            </a:r>
            <a:endParaRPr lang="de-DE"/>
          </a:p>
        </p:txBody>
      </p:sp>
      <p:sp>
        <p:nvSpPr>
          <p:cNvPr id="377888" name="Rectangle 32"/>
          <p:cNvSpPr>
            <a:spLocks noChangeArrowheads="1"/>
          </p:cNvSpPr>
          <p:nvPr/>
        </p:nvSpPr>
        <p:spPr bwMode="auto">
          <a:xfrm>
            <a:off x="6239956" y="4222429"/>
            <a:ext cx="304800" cy="898525"/>
          </a:xfrm>
          <a:prstGeom prst="rect">
            <a:avLst/>
          </a:prstGeom>
          <a:solidFill>
            <a:srgbClr val="FF7C8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9" name="Rectangle 33"/>
          <p:cNvSpPr>
            <a:spLocks noChangeArrowheads="1"/>
          </p:cNvSpPr>
          <p:nvPr/>
        </p:nvSpPr>
        <p:spPr bwMode="auto">
          <a:xfrm>
            <a:off x="6276470" y="4862189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3</a:t>
            </a:r>
            <a:endParaRPr lang="de-DE"/>
          </a:p>
        </p:txBody>
      </p:sp>
      <p:sp>
        <p:nvSpPr>
          <p:cNvPr id="377890" name="Rectangle 34"/>
          <p:cNvSpPr>
            <a:spLocks noChangeArrowheads="1"/>
          </p:cNvSpPr>
          <p:nvPr/>
        </p:nvSpPr>
        <p:spPr bwMode="auto">
          <a:xfrm>
            <a:off x="6371720" y="4862189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91" name="Rectangle 35"/>
          <p:cNvSpPr>
            <a:spLocks noChangeArrowheads="1"/>
          </p:cNvSpPr>
          <p:nvPr/>
        </p:nvSpPr>
        <p:spPr bwMode="auto">
          <a:xfrm>
            <a:off x="6244720" y="3931916"/>
            <a:ext cx="304800" cy="14906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92" name="Rectangle 36"/>
          <p:cNvSpPr>
            <a:spLocks noChangeArrowheads="1"/>
          </p:cNvSpPr>
          <p:nvPr/>
        </p:nvSpPr>
        <p:spPr bwMode="auto">
          <a:xfrm>
            <a:off x="5773231" y="5506715"/>
            <a:ext cx="11733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Lösung b: € 180</a:t>
            </a:r>
            <a:endParaRPr lang="de-DE" b="1"/>
          </a:p>
        </p:txBody>
      </p:sp>
      <p:sp>
        <p:nvSpPr>
          <p:cNvPr id="377893" name="Rectangle 37"/>
          <p:cNvSpPr>
            <a:spLocks noChangeArrowheads="1"/>
          </p:cNvSpPr>
          <p:nvPr/>
        </p:nvSpPr>
        <p:spPr bwMode="auto">
          <a:xfrm>
            <a:off x="7875081" y="3927154"/>
            <a:ext cx="304800" cy="898525"/>
          </a:xfrm>
          <a:prstGeom prst="rect">
            <a:avLst/>
          </a:prstGeom>
          <a:solidFill>
            <a:srgbClr val="FF7C8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94" name="Rectangle 38"/>
          <p:cNvSpPr>
            <a:spLocks noChangeArrowheads="1"/>
          </p:cNvSpPr>
          <p:nvPr/>
        </p:nvSpPr>
        <p:spPr bwMode="auto">
          <a:xfrm>
            <a:off x="7943345" y="4566914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3</a:t>
            </a:r>
            <a:endParaRPr lang="de-DE"/>
          </a:p>
        </p:txBody>
      </p:sp>
      <p:sp>
        <p:nvSpPr>
          <p:cNvPr id="377895" name="Rectangle 39"/>
          <p:cNvSpPr>
            <a:spLocks noChangeArrowheads="1"/>
          </p:cNvSpPr>
          <p:nvPr/>
        </p:nvSpPr>
        <p:spPr bwMode="auto">
          <a:xfrm>
            <a:off x="8037007" y="4566914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96" name="Rectangle 40"/>
          <p:cNvSpPr>
            <a:spLocks noChangeArrowheads="1"/>
          </p:cNvSpPr>
          <p:nvPr/>
        </p:nvSpPr>
        <p:spPr bwMode="auto">
          <a:xfrm>
            <a:off x="7879844" y="3931916"/>
            <a:ext cx="304800" cy="14906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97" name="Rectangle 41"/>
          <p:cNvSpPr>
            <a:spLocks noChangeArrowheads="1"/>
          </p:cNvSpPr>
          <p:nvPr/>
        </p:nvSpPr>
        <p:spPr bwMode="auto">
          <a:xfrm>
            <a:off x="7408357" y="5506715"/>
            <a:ext cx="12070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Lösung c: €  220</a:t>
            </a:r>
            <a:endParaRPr lang="de-DE" b="1"/>
          </a:p>
        </p:txBody>
      </p:sp>
      <p:sp>
        <p:nvSpPr>
          <p:cNvPr id="377898" name="Rectangle 42"/>
          <p:cNvSpPr>
            <a:spLocks noChangeArrowheads="1"/>
          </p:cNvSpPr>
          <p:nvPr/>
        </p:nvSpPr>
        <p:spPr bwMode="auto">
          <a:xfrm>
            <a:off x="7875081" y="4824089"/>
            <a:ext cx="304800" cy="592138"/>
          </a:xfrm>
          <a:prstGeom prst="rect">
            <a:avLst/>
          </a:prstGeom>
          <a:solidFill>
            <a:srgbClr val="66FF66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99" name="Rectangle 43"/>
          <p:cNvSpPr>
            <a:spLocks noChangeArrowheads="1"/>
          </p:cNvSpPr>
          <p:nvPr/>
        </p:nvSpPr>
        <p:spPr bwMode="auto">
          <a:xfrm>
            <a:off x="7911595" y="51685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2</a:t>
            </a:r>
            <a:endParaRPr lang="de-DE"/>
          </a:p>
        </p:txBody>
      </p:sp>
      <p:sp>
        <p:nvSpPr>
          <p:cNvPr id="377900" name="Rectangle 44"/>
          <p:cNvSpPr>
            <a:spLocks noChangeArrowheads="1"/>
          </p:cNvSpPr>
          <p:nvPr/>
        </p:nvSpPr>
        <p:spPr bwMode="auto">
          <a:xfrm>
            <a:off x="8006845" y="51685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901" name="Rectangle 45"/>
          <p:cNvSpPr>
            <a:spLocks noChangeArrowheads="1"/>
          </p:cNvSpPr>
          <p:nvPr/>
        </p:nvSpPr>
        <p:spPr bwMode="auto">
          <a:xfrm>
            <a:off x="8551356" y="5554340"/>
            <a:ext cx="432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 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76798928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0-1-Rucksackproblem</a:t>
            </a:r>
          </a:p>
        </p:txBody>
      </p:sp>
      <p:sp>
        <p:nvSpPr>
          <p:cNvPr id="377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optimale Lösung im aktuellen Beispiel von S</a:t>
            </a:r>
            <a:r>
              <a:rPr lang="de-DE" baseline="-25000" dirty="0"/>
              <a:t>1</a:t>
            </a:r>
            <a:r>
              <a:rPr lang="de-DE" dirty="0"/>
              <a:t> ist offensichtlich nicht Bestandteil der optimalen Lösung des Gesamtproblems S</a:t>
            </a:r>
            <a:r>
              <a:rPr lang="de-DE" baseline="-25000" dirty="0"/>
              <a:t>3</a:t>
            </a:r>
            <a:r>
              <a:rPr lang="de-DE" dirty="0"/>
              <a:t> (Lösung c).</a:t>
            </a:r>
          </a:p>
          <a:p>
            <a:r>
              <a:rPr lang="de-DE" dirty="0"/>
              <a:t>Optimale Substruktur liegt also nicht vor, der </a:t>
            </a:r>
            <a:r>
              <a:rPr lang="de-DE" dirty="0" err="1"/>
              <a:t>Greedy-Ansatz</a:t>
            </a:r>
            <a:r>
              <a:rPr lang="de-DE" dirty="0"/>
              <a:t> versagt in diesem Fall.</a:t>
            </a:r>
          </a:p>
          <a:p>
            <a:endParaRPr lang="de-DE" dirty="0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897041" y="4768954"/>
            <a:ext cx="295275" cy="296863"/>
          </a:xfrm>
          <a:prstGeom prst="rect">
            <a:avLst/>
          </a:prstGeom>
          <a:solidFill>
            <a:schemeClr val="folHlink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1484416" y="4473677"/>
            <a:ext cx="304800" cy="592138"/>
          </a:xfrm>
          <a:prstGeom prst="rect">
            <a:avLst/>
          </a:prstGeom>
          <a:solidFill>
            <a:srgbClr val="66FF66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2082903" y="4167292"/>
            <a:ext cx="293688" cy="898525"/>
          </a:xfrm>
          <a:prstGeom prst="rect">
            <a:avLst/>
          </a:prstGeom>
          <a:solidFill>
            <a:srgbClr val="FF7C8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2684567" y="3581504"/>
            <a:ext cx="295275" cy="14906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924029" y="4818165"/>
            <a:ext cx="2148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10</a:t>
            </a:r>
            <a:endParaRPr lang="de-DE"/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1522516" y="481816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2</a:t>
            </a:r>
            <a:endParaRPr lang="de-DE"/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1616179" y="481816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68" name="Rectangle 12"/>
          <p:cNvSpPr>
            <a:spLocks noChangeArrowheads="1"/>
          </p:cNvSpPr>
          <p:nvPr/>
        </p:nvSpPr>
        <p:spPr bwMode="auto">
          <a:xfrm>
            <a:off x="2119417" y="481816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3</a:t>
            </a:r>
            <a:endParaRPr lang="de-DE"/>
          </a:p>
        </p:txBody>
      </p:sp>
      <p:sp>
        <p:nvSpPr>
          <p:cNvPr id="377869" name="Rectangle 13"/>
          <p:cNvSpPr>
            <a:spLocks noChangeArrowheads="1"/>
          </p:cNvSpPr>
          <p:nvPr/>
        </p:nvSpPr>
        <p:spPr bwMode="auto">
          <a:xfrm>
            <a:off x="2213079" y="481816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70" name="Rectangle 14"/>
          <p:cNvSpPr>
            <a:spLocks noChangeArrowheads="1"/>
          </p:cNvSpPr>
          <p:nvPr/>
        </p:nvSpPr>
        <p:spPr bwMode="auto">
          <a:xfrm>
            <a:off x="2706792" y="481816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5</a:t>
            </a:r>
            <a:endParaRPr lang="de-DE"/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2800453" y="481816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72" name="Rectangle 16"/>
          <p:cNvSpPr>
            <a:spLocks noChangeArrowheads="1"/>
          </p:cNvSpPr>
          <p:nvPr/>
        </p:nvSpPr>
        <p:spPr bwMode="auto">
          <a:xfrm>
            <a:off x="809729" y="5156303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€ 60</a:t>
            </a:r>
            <a:endParaRPr lang="de-DE" b="1"/>
          </a:p>
        </p:txBody>
      </p:sp>
      <p:sp>
        <p:nvSpPr>
          <p:cNvPr id="377873" name="Rectangle 17"/>
          <p:cNvSpPr>
            <a:spLocks noChangeArrowheads="1"/>
          </p:cNvSpPr>
          <p:nvPr/>
        </p:nvSpPr>
        <p:spPr bwMode="auto">
          <a:xfrm>
            <a:off x="1406628" y="5156303"/>
            <a:ext cx="3831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€ 100</a:t>
            </a:r>
            <a:endParaRPr lang="de-DE" b="1"/>
          </a:p>
        </p:txBody>
      </p:sp>
      <p:sp>
        <p:nvSpPr>
          <p:cNvPr id="377874" name="Rectangle 18"/>
          <p:cNvSpPr>
            <a:spLocks noChangeArrowheads="1"/>
          </p:cNvSpPr>
          <p:nvPr/>
        </p:nvSpPr>
        <p:spPr bwMode="auto">
          <a:xfrm>
            <a:off x="1994003" y="5156303"/>
            <a:ext cx="3831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€ 120</a:t>
            </a:r>
            <a:endParaRPr lang="de-DE" b="1"/>
          </a:p>
        </p:txBody>
      </p:sp>
      <p:sp>
        <p:nvSpPr>
          <p:cNvPr id="377875" name="Rectangle 19"/>
          <p:cNvSpPr>
            <a:spLocks noChangeArrowheads="1"/>
          </p:cNvSpPr>
          <p:nvPr/>
        </p:nvSpPr>
        <p:spPr bwMode="auto">
          <a:xfrm>
            <a:off x="839891" y="4438753"/>
            <a:ext cx="497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Ware 1</a:t>
            </a:r>
            <a:endParaRPr lang="de-DE" b="1"/>
          </a:p>
        </p:txBody>
      </p:sp>
      <p:sp>
        <p:nvSpPr>
          <p:cNvPr id="377876" name="Rectangle 20"/>
          <p:cNvSpPr>
            <a:spLocks noChangeArrowheads="1"/>
          </p:cNvSpPr>
          <p:nvPr/>
        </p:nvSpPr>
        <p:spPr bwMode="auto">
          <a:xfrm>
            <a:off x="1438378" y="4195865"/>
            <a:ext cx="497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Ware 2</a:t>
            </a:r>
            <a:endParaRPr lang="de-DE" b="1"/>
          </a:p>
        </p:txBody>
      </p:sp>
      <p:sp>
        <p:nvSpPr>
          <p:cNvPr id="377877" name="Rectangle 21"/>
          <p:cNvSpPr>
            <a:spLocks noChangeArrowheads="1"/>
          </p:cNvSpPr>
          <p:nvPr/>
        </p:nvSpPr>
        <p:spPr bwMode="auto">
          <a:xfrm>
            <a:off x="1994003" y="3899003"/>
            <a:ext cx="497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Ware 3</a:t>
            </a:r>
            <a:endParaRPr lang="de-DE" b="1"/>
          </a:p>
        </p:txBody>
      </p:sp>
      <p:sp>
        <p:nvSpPr>
          <p:cNvPr id="377878" name="Rectangle 22"/>
          <p:cNvSpPr>
            <a:spLocks noChangeArrowheads="1"/>
          </p:cNvSpPr>
          <p:nvPr/>
        </p:nvSpPr>
        <p:spPr bwMode="auto">
          <a:xfrm>
            <a:off x="2559154" y="3329090"/>
            <a:ext cx="7149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Rucksack</a:t>
            </a:r>
            <a:endParaRPr lang="de-DE" b="1"/>
          </a:p>
        </p:txBody>
      </p:sp>
      <p:sp>
        <p:nvSpPr>
          <p:cNvPr id="377879" name="Rectangle 23"/>
          <p:cNvSpPr>
            <a:spLocks noChangeArrowheads="1"/>
          </p:cNvSpPr>
          <p:nvPr/>
        </p:nvSpPr>
        <p:spPr bwMode="auto">
          <a:xfrm>
            <a:off x="4460978" y="4768954"/>
            <a:ext cx="295275" cy="296863"/>
          </a:xfrm>
          <a:prstGeom prst="rect">
            <a:avLst/>
          </a:prstGeom>
          <a:solidFill>
            <a:schemeClr val="bg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0" name="Rectangle 24"/>
          <p:cNvSpPr>
            <a:spLocks noChangeArrowheads="1"/>
          </p:cNvSpPr>
          <p:nvPr/>
        </p:nvSpPr>
        <p:spPr bwMode="auto">
          <a:xfrm>
            <a:off x="4487967" y="4818165"/>
            <a:ext cx="2148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10</a:t>
            </a:r>
            <a:endParaRPr lang="de-DE"/>
          </a:p>
        </p:txBody>
      </p:sp>
      <p:sp>
        <p:nvSpPr>
          <p:cNvPr id="377881" name="Rectangle 25"/>
          <p:cNvSpPr>
            <a:spLocks noChangeArrowheads="1"/>
          </p:cNvSpPr>
          <p:nvPr/>
        </p:nvSpPr>
        <p:spPr bwMode="auto">
          <a:xfrm>
            <a:off x="4460978" y="4167290"/>
            <a:ext cx="295275" cy="603250"/>
          </a:xfrm>
          <a:prstGeom prst="rect">
            <a:avLst/>
          </a:prstGeom>
          <a:solidFill>
            <a:srgbClr val="66FF66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2" name="Rectangle 26"/>
          <p:cNvSpPr>
            <a:spLocks noChangeArrowheads="1"/>
          </p:cNvSpPr>
          <p:nvPr/>
        </p:nvSpPr>
        <p:spPr bwMode="auto">
          <a:xfrm>
            <a:off x="4487967" y="45117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2</a:t>
            </a:r>
            <a:endParaRPr lang="de-DE"/>
          </a:p>
        </p:txBody>
      </p:sp>
      <p:sp>
        <p:nvSpPr>
          <p:cNvPr id="377883" name="Rectangle 27"/>
          <p:cNvSpPr>
            <a:spLocks noChangeArrowheads="1"/>
          </p:cNvSpPr>
          <p:nvPr/>
        </p:nvSpPr>
        <p:spPr bwMode="auto">
          <a:xfrm>
            <a:off x="4583217" y="45117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84" name="Rectangle 28"/>
          <p:cNvSpPr>
            <a:spLocks noChangeArrowheads="1"/>
          </p:cNvSpPr>
          <p:nvPr/>
        </p:nvSpPr>
        <p:spPr bwMode="auto">
          <a:xfrm>
            <a:off x="4465741" y="3581504"/>
            <a:ext cx="296862" cy="14906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5" name="Rectangle 29"/>
          <p:cNvSpPr>
            <a:spLocks noChangeArrowheads="1"/>
          </p:cNvSpPr>
          <p:nvPr/>
        </p:nvSpPr>
        <p:spPr bwMode="auto">
          <a:xfrm>
            <a:off x="3984728" y="5156303"/>
            <a:ext cx="1163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Lösung a: € 160</a:t>
            </a:r>
            <a:endParaRPr lang="de-DE" b="1"/>
          </a:p>
        </p:txBody>
      </p:sp>
      <p:sp>
        <p:nvSpPr>
          <p:cNvPr id="377886" name="Rectangle 30"/>
          <p:cNvSpPr>
            <a:spLocks noChangeArrowheads="1"/>
          </p:cNvSpPr>
          <p:nvPr/>
        </p:nvSpPr>
        <p:spPr bwMode="auto">
          <a:xfrm>
            <a:off x="6118328" y="4768954"/>
            <a:ext cx="304800" cy="296863"/>
          </a:xfrm>
          <a:prstGeom prst="rect">
            <a:avLst/>
          </a:prstGeom>
          <a:solidFill>
            <a:schemeClr val="bg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7" name="Rectangle 31"/>
          <p:cNvSpPr>
            <a:spLocks noChangeArrowheads="1"/>
          </p:cNvSpPr>
          <p:nvPr/>
        </p:nvSpPr>
        <p:spPr bwMode="auto">
          <a:xfrm>
            <a:off x="6154841" y="4818165"/>
            <a:ext cx="214802" cy="2308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10</a:t>
            </a:r>
            <a:endParaRPr lang="de-DE"/>
          </a:p>
        </p:txBody>
      </p:sp>
      <p:sp>
        <p:nvSpPr>
          <p:cNvPr id="377888" name="Rectangle 32"/>
          <p:cNvSpPr>
            <a:spLocks noChangeArrowheads="1"/>
          </p:cNvSpPr>
          <p:nvPr/>
        </p:nvSpPr>
        <p:spPr bwMode="auto">
          <a:xfrm>
            <a:off x="6118328" y="3872017"/>
            <a:ext cx="304800" cy="898525"/>
          </a:xfrm>
          <a:prstGeom prst="rect">
            <a:avLst/>
          </a:prstGeom>
          <a:solidFill>
            <a:srgbClr val="FF7C8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89" name="Rectangle 33"/>
          <p:cNvSpPr>
            <a:spLocks noChangeArrowheads="1"/>
          </p:cNvSpPr>
          <p:nvPr/>
        </p:nvSpPr>
        <p:spPr bwMode="auto">
          <a:xfrm>
            <a:off x="6154842" y="45117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3</a:t>
            </a:r>
            <a:endParaRPr lang="de-DE"/>
          </a:p>
        </p:txBody>
      </p:sp>
      <p:sp>
        <p:nvSpPr>
          <p:cNvPr id="377890" name="Rectangle 34"/>
          <p:cNvSpPr>
            <a:spLocks noChangeArrowheads="1"/>
          </p:cNvSpPr>
          <p:nvPr/>
        </p:nvSpPr>
        <p:spPr bwMode="auto">
          <a:xfrm>
            <a:off x="6250091" y="4511777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91" name="Rectangle 35"/>
          <p:cNvSpPr>
            <a:spLocks noChangeArrowheads="1"/>
          </p:cNvSpPr>
          <p:nvPr/>
        </p:nvSpPr>
        <p:spPr bwMode="auto">
          <a:xfrm>
            <a:off x="6123091" y="3581504"/>
            <a:ext cx="304800" cy="14906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92" name="Rectangle 36"/>
          <p:cNvSpPr>
            <a:spLocks noChangeArrowheads="1"/>
          </p:cNvSpPr>
          <p:nvPr/>
        </p:nvSpPr>
        <p:spPr bwMode="auto">
          <a:xfrm>
            <a:off x="5651603" y="5156303"/>
            <a:ext cx="11733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Lösung b: € 180</a:t>
            </a:r>
            <a:endParaRPr lang="de-DE" b="1"/>
          </a:p>
        </p:txBody>
      </p:sp>
      <p:sp>
        <p:nvSpPr>
          <p:cNvPr id="377893" name="Rectangle 37"/>
          <p:cNvSpPr>
            <a:spLocks noChangeArrowheads="1"/>
          </p:cNvSpPr>
          <p:nvPr/>
        </p:nvSpPr>
        <p:spPr bwMode="auto">
          <a:xfrm>
            <a:off x="7753453" y="3576742"/>
            <a:ext cx="304800" cy="898525"/>
          </a:xfrm>
          <a:prstGeom prst="rect">
            <a:avLst/>
          </a:prstGeom>
          <a:solidFill>
            <a:srgbClr val="FF7C8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94" name="Rectangle 38"/>
          <p:cNvSpPr>
            <a:spLocks noChangeArrowheads="1"/>
          </p:cNvSpPr>
          <p:nvPr/>
        </p:nvSpPr>
        <p:spPr bwMode="auto">
          <a:xfrm>
            <a:off x="7821716" y="4216502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3</a:t>
            </a:r>
            <a:endParaRPr lang="de-DE"/>
          </a:p>
        </p:txBody>
      </p:sp>
      <p:sp>
        <p:nvSpPr>
          <p:cNvPr id="377895" name="Rectangle 39"/>
          <p:cNvSpPr>
            <a:spLocks noChangeArrowheads="1"/>
          </p:cNvSpPr>
          <p:nvPr/>
        </p:nvSpPr>
        <p:spPr bwMode="auto">
          <a:xfrm>
            <a:off x="7915379" y="4216502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896" name="Rectangle 40"/>
          <p:cNvSpPr>
            <a:spLocks noChangeArrowheads="1"/>
          </p:cNvSpPr>
          <p:nvPr/>
        </p:nvSpPr>
        <p:spPr bwMode="auto">
          <a:xfrm>
            <a:off x="7758216" y="3581504"/>
            <a:ext cx="304800" cy="1490663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97" name="Rectangle 41"/>
          <p:cNvSpPr>
            <a:spLocks noChangeArrowheads="1"/>
          </p:cNvSpPr>
          <p:nvPr/>
        </p:nvSpPr>
        <p:spPr bwMode="auto">
          <a:xfrm>
            <a:off x="7286729" y="5156303"/>
            <a:ext cx="12070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Lösung c: €  220</a:t>
            </a:r>
            <a:endParaRPr lang="de-DE" b="1"/>
          </a:p>
        </p:txBody>
      </p:sp>
      <p:sp>
        <p:nvSpPr>
          <p:cNvPr id="377898" name="Rectangle 42"/>
          <p:cNvSpPr>
            <a:spLocks noChangeArrowheads="1"/>
          </p:cNvSpPr>
          <p:nvPr/>
        </p:nvSpPr>
        <p:spPr bwMode="auto">
          <a:xfrm>
            <a:off x="7753453" y="4473677"/>
            <a:ext cx="304800" cy="592138"/>
          </a:xfrm>
          <a:prstGeom prst="rect">
            <a:avLst/>
          </a:prstGeom>
          <a:solidFill>
            <a:srgbClr val="66FF66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899" name="Rectangle 43"/>
          <p:cNvSpPr>
            <a:spLocks noChangeArrowheads="1"/>
          </p:cNvSpPr>
          <p:nvPr/>
        </p:nvSpPr>
        <p:spPr bwMode="auto">
          <a:xfrm>
            <a:off x="7789967" y="481816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2</a:t>
            </a:r>
            <a:endParaRPr lang="de-DE"/>
          </a:p>
        </p:txBody>
      </p:sp>
      <p:sp>
        <p:nvSpPr>
          <p:cNvPr id="377900" name="Rectangle 44"/>
          <p:cNvSpPr>
            <a:spLocks noChangeArrowheads="1"/>
          </p:cNvSpPr>
          <p:nvPr/>
        </p:nvSpPr>
        <p:spPr bwMode="auto">
          <a:xfrm>
            <a:off x="7885217" y="4818165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500"/>
              <a:t>0</a:t>
            </a:r>
            <a:endParaRPr lang="de-DE"/>
          </a:p>
        </p:txBody>
      </p:sp>
      <p:sp>
        <p:nvSpPr>
          <p:cNvPr id="377901" name="Rectangle 45"/>
          <p:cNvSpPr>
            <a:spLocks noChangeArrowheads="1"/>
          </p:cNvSpPr>
          <p:nvPr/>
        </p:nvSpPr>
        <p:spPr bwMode="auto">
          <a:xfrm>
            <a:off x="8429728" y="5203928"/>
            <a:ext cx="432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 b="1"/>
              <a:t> 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9676714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Optimierung von Algorithmen</a:t>
            </a:r>
            <a:endParaRPr lang="de-DE" dirty="0"/>
          </a:p>
        </p:txBody>
      </p:sp>
      <p:sp>
        <p:nvSpPr>
          <p:cNvPr id="330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unterschiedliche Strategien</a:t>
            </a:r>
            <a:r>
              <a:rPr lang="de-DE" dirty="0"/>
              <a:t>, um den Berechnungsaufwand schwieriger Probleme zu reduzieren.</a:t>
            </a:r>
          </a:p>
          <a:p>
            <a:r>
              <a:rPr lang="de-DE" dirty="0"/>
              <a:t>Dies geschieht entweder auf Kosten des Speicheraufwandes oder der Genauigkeit</a:t>
            </a:r>
          </a:p>
          <a:p>
            <a:pPr lvl="1"/>
            <a:r>
              <a:rPr lang="de-DE" dirty="0"/>
              <a:t>Dynamisches Programmieren</a:t>
            </a:r>
          </a:p>
          <a:p>
            <a:pPr lvl="1"/>
            <a:r>
              <a:rPr lang="de-DE" dirty="0"/>
              <a:t>Komponentenweiser Aufbau (</a:t>
            </a:r>
            <a:r>
              <a:rPr lang="de-DE" dirty="0" err="1"/>
              <a:t>Greedy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Rücksetzen (</a:t>
            </a:r>
            <a:r>
              <a:rPr lang="de-DE" dirty="0" err="1"/>
              <a:t>Backtracking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Verzweigen und Begrenzen (</a:t>
            </a:r>
            <a:r>
              <a:rPr lang="de-DE" dirty="0" err="1"/>
              <a:t>Branch-and-Bound</a:t>
            </a:r>
            <a:r>
              <a:rPr lang="de-DE" dirty="0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Optimierung</a:t>
            </a:r>
            <a:r>
              <a:rPr lang="en-US" dirty="0"/>
              <a:t> von </a:t>
            </a:r>
            <a:r>
              <a:rPr lang="en-US" dirty="0" err="1"/>
              <a:t>Algorithmen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“</a:t>
            </a:r>
            <a:r>
              <a:rPr lang="en-US" dirty="0" err="1"/>
              <a:t>besten</a:t>
            </a:r>
            <a:r>
              <a:rPr lang="en-US" dirty="0"/>
              <a:t>” </a:t>
            </a:r>
            <a:r>
              <a:rPr lang="en-US" dirty="0" err="1"/>
              <a:t>Algorithmen</a:t>
            </a:r>
            <a:r>
              <a:rPr lang="en-US" dirty="0"/>
              <a:t>?</a:t>
            </a:r>
          </a:p>
          <a:p>
            <a:r>
              <a:rPr lang="en-US" dirty="0"/>
              <a:t>Oft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Resourcen</a:t>
            </a:r>
            <a:r>
              <a:rPr lang="en-US" dirty="0"/>
              <a:t> (Speicher/</a:t>
            </a:r>
            <a:r>
              <a:rPr lang="en-US" dirty="0" err="1"/>
              <a:t>Rechenzeit</a:t>
            </a:r>
            <a:r>
              <a:rPr lang="en-US" dirty="0"/>
              <a:t>) </a:t>
            </a:r>
            <a:r>
              <a:rPr lang="en-US" dirty="0" err="1"/>
              <a:t>gegeneinander</a:t>
            </a:r>
            <a:r>
              <a:rPr lang="en-US" dirty="0"/>
              <a:t> </a:t>
            </a:r>
            <a:r>
              <a:rPr lang="en-US" dirty="0" err="1"/>
              <a:t>abzuwägen</a:t>
            </a:r>
            <a:endParaRPr lang="en-US" dirty="0"/>
          </a:p>
          <a:p>
            <a:r>
              <a:rPr lang="en-US" dirty="0"/>
              <a:t>Oft </a:t>
            </a:r>
            <a:r>
              <a:rPr lang="en-US" dirty="0" err="1"/>
              <a:t>lässt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die </a:t>
            </a:r>
            <a:r>
              <a:rPr lang="en-US" dirty="0" err="1"/>
              <a:t>Konstante</a:t>
            </a:r>
            <a:r>
              <a:rPr lang="en-US" dirty="0"/>
              <a:t> der </a:t>
            </a:r>
            <a:r>
              <a:rPr lang="en-US" dirty="0" err="1"/>
              <a:t>asymptotischen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beeinflussen</a:t>
            </a:r>
            <a:endParaRPr lang="en-US" dirty="0"/>
          </a:p>
          <a:p>
            <a:pPr lvl="1"/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Speicher </a:t>
            </a:r>
            <a:r>
              <a:rPr lang="en-US" dirty="0" err="1"/>
              <a:t>benötigen</a:t>
            </a:r>
            <a:r>
              <a:rPr lang="en-US" dirty="0"/>
              <a:t>,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Komplexität</a:t>
            </a:r>
            <a:r>
              <a:rPr lang="en-US" dirty="0"/>
              <a:t> </a:t>
            </a:r>
            <a:r>
              <a:rPr lang="en-US" dirty="0" err="1"/>
              <a:t>asymptotisch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schneller</a:t>
            </a:r>
            <a:endParaRPr lang="en-US" dirty="0"/>
          </a:p>
          <a:p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erlauben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exakte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in “</a:t>
            </a:r>
            <a:r>
              <a:rPr lang="en-US" dirty="0" err="1"/>
              <a:t>vernünftiger</a:t>
            </a:r>
            <a:r>
              <a:rPr lang="en-US" dirty="0"/>
              <a:t>”  </a:t>
            </a:r>
            <a:r>
              <a:rPr lang="en-US" dirty="0" err="1"/>
              <a:t>Zeit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für NP-Probleme</a:t>
            </a:r>
            <a:endParaRPr lang="de-DE" dirty="0"/>
          </a:p>
        </p:txBody>
      </p:sp>
      <p:sp>
        <p:nvSpPr>
          <p:cNvPr id="339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 des Handlungsreisenden (</a:t>
            </a:r>
            <a:r>
              <a:rPr lang="de-DE" dirty="0" err="1"/>
              <a:t>Traveling</a:t>
            </a:r>
            <a:r>
              <a:rPr lang="de-DE" dirty="0"/>
              <a:t> </a:t>
            </a:r>
            <a:r>
              <a:rPr lang="de-DE" dirty="0" err="1"/>
              <a:t>Salesman</a:t>
            </a:r>
            <a:r>
              <a:rPr lang="de-DE" dirty="0"/>
              <a:t> Problem):</a:t>
            </a:r>
          </a:p>
          <a:p>
            <a:r>
              <a:rPr lang="de-DE" dirty="0"/>
              <a:t>Gegeben: n Städte und die Entfernungen zwischen ihnen</a:t>
            </a:r>
          </a:p>
          <a:p>
            <a:r>
              <a:rPr lang="de-DE" dirty="0"/>
              <a:t>Gesucht: Eine Rundreise durch alle Städte (jede genau einmal) mit minimaler Gesamtlänge</a:t>
            </a:r>
          </a:p>
        </p:txBody>
      </p:sp>
      <p:sp>
        <p:nvSpPr>
          <p:cNvPr id="339972" name="Oval 4"/>
          <p:cNvSpPr>
            <a:spLocks noChangeArrowheads="1"/>
          </p:cNvSpPr>
          <p:nvPr/>
        </p:nvSpPr>
        <p:spPr bwMode="auto">
          <a:xfrm>
            <a:off x="1973928" y="4193575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3" name="Oval 5"/>
          <p:cNvSpPr>
            <a:spLocks noChangeArrowheads="1"/>
          </p:cNvSpPr>
          <p:nvPr/>
        </p:nvSpPr>
        <p:spPr bwMode="auto">
          <a:xfrm>
            <a:off x="3193128" y="4498375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4" name="Oval 6"/>
          <p:cNvSpPr>
            <a:spLocks noChangeArrowheads="1"/>
          </p:cNvSpPr>
          <p:nvPr/>
        </p:nvSpPr>
        <p:spPr bwMode="auto">
          <a:xfrm>
            <a:off x="1364328" y="5260375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5" name="Oval 7"/>
          <p:cNvSpPr>
            <a:spLocks noChangeArrowheads="1"/>
          </p:cNvSpPr>
          <p:nvPr/>
        </p:nvSpPr>
        <p:spPr bwMode="auto">
          <a:xfrm>
            <a:off x="3193128" y="4117375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6" name="Oval 8"/>
          <p:cNvSpPr>
            <a:spLocks noChangeArrowheads="1"/>
          </p:cNvSpPr>
          <p:nvPr/>
        </p:nvSpPr>
        <p:spPr bwMode="auto">
          <a:xfrm>
            <a:off x="5326728" y="5031775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7" name="Oval 9"/>
          <p:cNvSpPr>
            <a:spLocks noChangeArrowheads="1"/>
          </p:cNvSpPr>
          <p:nvPr/>
        </p:nvSpPr>
        <p:spPr bwMode="auto">
          <a:xfrm>
            <a:off x="4869528" y="4117375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8" name="Oval 10"/>
          <p:cNvSpPr>
            <a:spLocks noChangeArrowheads="1"/>
          </p:cNvSpPr>
          <p:nvPr/>
        </p:nvSpPr>
        <p:spPr bwMode="auto">
          <a:xfrm>
            <a:off x="6393528" y="3888775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79" name="Oval 11"/>
          <p:cNvSpPr>
            <a:spLocks noChangeArrowheads="1"/>
          </p:cNvSpPr>
          <p:nvPr/>
        </p:nvSpPr>
        <p:spPr bwMode="auto">
          <a:xfrm>
            <a:off x="7765128" y="4726975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980" name="Oval 12"/>
          <p:cNvSpPr>
            <a:spLocks noChangeArrowheads="1"/>
          </p:cNvSpPr>
          <p:nvPr/>
        </p:nvSpPr>
        <p:spPr bwMode="auto">
          <a:xfrm>
            <a:off x="6622128" y="5488975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9981" name="AutoShape 13"/>
          <p:cNvCxnSpPr>
            <a:cxnSpLocks noChangeShapeType="1"/>
            <a:stCxn id="339972" idx="6"/>
            <a:endCxn id="339975" idx="2"/>
          </p:cNvCxnSpPr>
          <p:nvPr/>
        </p:nvCxnSpPr>
        <p:spPr bwMode="auto">
          <a:xfrm flipV="1">
            <a:off x="2126328" y="4193575"/>
            <a:ext cx="1066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9982" name="AutoShape 14"/>
          <p:cNvCxnSpPr>
            <a:cxnSpLocks noChangeShapeType="1"/>
            <a:stCxn id="339975" idx="6"/>
            <a:endCxn id="339977" idx="2"/>
          </p:cNvCxnSpPr>
          <p:nvPr/>
        </p:nvCxnSpPr>
        <p:spPr bwMode="auto">
          <a:xfrm>
            <a:off x="3345528" y="4193575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9983" name="AutoShape 15"/>
          <p:cNvCxnSpPr>
            <a:cxnSpLocks noChangeShapeType="1"/>
            <a:stCxn id="339977" idx="6"/>
            <a:endCxn id="339978" idx="2"/>
          </p:cNvCxnSpPr>
          <p:nvPr/>
        </p:nvCxnSpPr>
        <p:spPr bwMode="auto">
          <a:xfrm flipV="1">
            <a:off x="5021928" y="3964975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9984" name="AutoShape 16"/>
          <p:cNvCxnSpPr>
            <a:cxnSpLocks noChangeShapeType="1"/>
            <a:stCxn id="339978" idx="5"/>
            <a:endCxn id="339979" idx="1"/>
          </p:cNvCxnSpPr>
          <p:nvPr/>
        </p:nvCxnSpPr>
        <p:spPr bwMode="auto">
          <a:xfrm>
            <a:off x="6523703" y="4018950"/>
            <a:ext cx="1263650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9985" name="AutoShape 17"/>
          <p:cNvCxnSpPr>
            <a:cxnSpLocks noChangeShapeType="1"/>
            <a:stCxn id="339979" idx="3"/>
            <a:endCxn id="339980" idx="6"/>
          </p:cNvCxnSpPr>
          <p:nvPr/>
        </p:nvCxnSpPr>
        <p:spPr bwMode="auto">
          <a:xfrm flipH="1">
            <a:off x="6774529" y="4857152"/>
            <a:ext cx="101282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9986" name="AutoShape 18"/>
          <p:cNvCxnSpPr>
            <a:cxnSpLocks noChangeShapeType="1"/>
            <a:stCxn id="339980" idx="2"/>
            <a:endCxn id="339976" idx="5"/>
          </p:cNvCxnSpPr>
          <p:nvPr/>
        </p:nvCxnSpPr>
        <p:spPr bwMode="auto">
          <a:xfrm flipH="1" flipV="1">
            <a:off x="5456904" y="5161952"/>
            <a:ext cx="1165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9987" name="AutoShape 19"/>
          <p:cNvCxnSpPr>
            <a:cxnSpLocks noChangeShapeType="1"/>
            <a:stCxn id="339976" idx="2"/>
            <a:endCxn id="339973" idx="6"/>
          </p:cNvCxnSpPr>
          <p:nvPr/>
        </p:nvCxnSpPr>
        <p:spPr bwMode="auto">
          <a:xfrm flipH="1" flipV="1">
            <a:off x="3345528" y="4574575"/>
            <a:ext cx="1981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9988" name="AutoShape 20"/>
          <p:cNvCxnSpPr>
            <a:cxnSpLocks noChangeShapeType="1"/>
            <a:stCxn id="339973" idx="3"/>
            <a:endCxn id="339974" idx="6"/>
          </p:cNvCxnSpPr>
          <p:nvPr/>
        </p:nvCxnSpPr>
        <p:spPr bwMode="auto">
          <a:xfrm flipH="1">
            <a:off x="1516729" y="4628552"/>
            <a:ext cx="169862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9989" name="AutoShape 21"/>
          <p:cNvCxnSpPr>
            <a:cxnSpLocks noChangeShapeType="1"/>
            <a:stCxn id="339974" idx="0"/>
            <a:endCxn id="339972" idx="3"/>
          </p:cNvCxnSpPr>
          <p:nvPr/>
        </p:nvCxnSpPr>
        <p:spPr bwMode="auto">
          <a:xfrm flipV="1">
            <a:off x="1440529" y="4323752"/>
            <a:ext cx="555625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204010" y="1717288"/>
            <a:ext cx="401444" cy="41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5932454" y="2832410"/>
            <a:ext cx="401444" cy="41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5118415" y="4962293"/>
            <a:ext cx="401444" cy="41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3077739" y="4962292"/>
            <a:ext cx="401444" cy="41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419814" y="2832410"/>
            <a:ext cx="401444" cy="41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Arrow Connector 10"/>
          <p:cNvCxnSpPr>
            <a:stCxn id="9" idx="7"/>
          </p:cNvCxnSpPr>
          <p:nvPr/>
        </p:nvCxnSpPr>
        <p:spPr>
          <a:xfrm flipV="1">
            <a:off x="2762468" y="1974676"/>
            <a:ext cx="1466881" cy="918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9" idx="4"/>
          </p:cNvCxnSpPr>
          <p:nvPr/>
        </p:nvCxnSpPr>
        <p:spPr>
          <a:xfrm flipH="1" flipV="1">
            <a:off x="2620536" y="3245005"/>
            <a:ext cx="657925" cy="1717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4546664" y="2069460"/>
            <a:ext cx="1444580" cy="823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</p:cNvCxnSpPr>
          <p:nvPr/>
        </p:nvCxnSpPr>
        <p:spPr>
          <a:xfrm flipH="1">
            <a:off x="5412405" y="3245005"/>
            <a:ext cx="720771" cy="1717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6"/>
          </p:cNvCxnSpPr>
          <p:nvPr/>
        </p:nvCxnSpPr>
        <p:spPr>
          <a:xfrm flipH="1" flipV="1">
            <a:off x="3479183" y="5168590"/>
            <a:ext cx="16392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2"/>
          </p:cNvCxnSpPr>
          <p:nvPr/>
        </p:nvCxnSpPr>
        <p:spPr>
          <a:xfrm flipV="1">
            <a:off x="2821258" y="3038708"/>
            <a:ext cx="3111196" cy="60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13017" y="3169387"/>
            <a:ext cx="2312486" cy="1858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19732" y="2172609"/>
            <a:ext cx="985000" cy="2790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4"/>
            <a:endCxn id="7" idx="0"/>
          </p:cNvCxnSpPr>
          <p:nvPr/>
        </p:nvCxnSpPr>
        <p:spPr>
          <a:xfrm>
            <a:off x="4404732" y="2129883"/>
            <a:ext cx="914405" cy="283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8" idx="7"/>
          </p:cNvCxnSpPr>
          <p:nvPr/>
        </p:nvCxnSpPr>
        <p:spPr>
          <a:xfrm flipH="1">
            <a:off x="3420393" y="3184582"/>
            <a:ext cx="2570851" cy="1838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619057">
            <a:off x="3098603" y="21778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 rot="1616584">
            <a:off x="5334011" y="2118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de-DE" dirty="0"/>
          </a:p>
        </p:txBody>
      </p:sp>
      <p:sp>
        <p:nvSpPr>
          <p:cNvPr id="44" name="TextBox 43"/>
          <p:cNvSpPr txBox="1"/>
          <p:nvPr/>
        </p:nvSpPr>
        <p:spPr>
          <a:xfrm rot="19619057">
            <a:off x="5105630" y="33197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de-DE" dirty="0"/>
          </a:p>
        </p:txBody>
      </p:sp>
      <p:sp>
        <p:nvSpPr>
          <p:cNvPr id="45" name="TextBox 44"/>
          <p:cNvSpPr txBox="1"/>
          <p:nvPr/>
        </p:nvSpPr>
        <p:spPr>
          <a:xfrm>
            <a:off x="591015" y="1806498"/>
            <a:ext cx="215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C(i,i+1) = 1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i</a:t>
            </a:r>
            <a:r>
              <a:rPr lang="en-US" dirty="0" smtClean="0"/>
              <a:t>, j) = 2</a:t>
            </a:r>
          </a:p>
          <a:p>
            <a:r>
              <a:rPr lang="en-US" dirty="0" smtClean="0"/>
              <a:t>C(5,1) = 1000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Runreise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1-&gt;2-&gt;3-&gt;5-&gt;4-&gt;1</a:t>
            </a:r>
          </a:p>
        </p:txBody>
      </p:sp>
    </p:spTree>
    <p:extLst>
      <p:ext uri="{BB962C8B-B14F-4D97-AF65-F5344CB8AC3E}">
        <p14:creationId xmlns:p14="http://schemas.microsoft.com/office/powerpoint/2010/main" val="358959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Minimaler Schnitt</a:t>
            </a:r>
            <a:endParaRPr lang="de-DE" dirty="0"/>
          </a:p>
        </p:txBody>
      </p:sp>
      <p:sp>
        <p:nvSpPr>
          <p:cNvPr id="498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Schnittkapazitäten definieren also Obergrenzen für Flüsse. Daher interessiert man sich für den Schnitt mit der geringsten Kapazität. Ein Schnitt S* heißt minimal, wenn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Dieser minimale, die Senke von der Quelle trennende Schnitt bildet das „Nadelöhr“ des Netzes und legt exakt fest, wie viel maximal von der Quelle zur Senke fließen kann.</a:t>
            </a:r>
            <a:endParaRPr lang="de-DE" dirty="0"/>
          </a:p>
        </p:txBody>
      </p:sp>
      <p:grpSp>
        <p:nvGrpSpPr>
          <p:cNvPr id="2" name="Group 1"/>
          <p:cNvGrpSpPr/>
          <p:nvPr/>
        </p:nvGrpSpPr>
        <p:grpSpPr>
          <a:xfrm>
            <a:off x="2397097" y="4003032"/>
            <a:ext cx="4025801" cy="2040097"/>
            <a:chOff x="2502605" y="4706416"/>
            <a:chExt cx="4025801" cy="2040097"/>
          </a:xfrm>
        </p:grpSpPr>
        <p:sp>
          <p:nvSpPr>
            <p:cNvPr id="498692" name="Oval 4"/>
            <p:cNvSpPr>
              <a:spLocks noChangeArrowheads="1"/>
            </p:cNvSpPr>
            <p:nvPr/>
          </p:nvSpPr>
          <p:spPr bwMode="auto">
            <a:xfrm>
              <a:off x="6103056" y="5611290"/>
              <a:ext cx="403225" cy="401638"/>
            </a:xfrm>
            <a:prstGeom prst="ellipse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93" name="Rectangle 5"/>
            <p:cNvSpPr>
              <a:spLocks noChangeArrowheads="1"/>
            </p:cNvSpPr>
            <p:nvPr/>
          </p:nvSpPr>
          <p:spPr bwMode="auto">
            <a:xfrm>
              <a:off x="6157032" y="5619229"/>
              <a:ext cx="2003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v</a:t>
              </a:r>
              <a:r>
                <a:rPr lang="de-DE" baseline="-25000"/>
                <a:t>4</a:t>
              </a:r>
            </a:p>
          </p:txBody>
        </p:sp>
        <p:sp>
          <p:nvSpPr>
            <p:cNvPr id="498694" name="Oval 6"/>
            <p:cNvSpPr>
              <a:spLocks noChangeArrowheads="1"/>
            </p:cNvSpPr>
            <p:nvPr/>
          </p:nvSpPr>
          <p:spPr bwMode="auto">
            <a:xfrm>
              <a:off x="2607381" y="5611290"/>
              <a:ext cx="401638" cy="4016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95" name="Rectangle 7"/>
            <p:cNvSpPr>
              <a:spLocks noChangeArrowheads="1"/>
            </p:cNvSpPr>
            <p:nvPr/>
          </p:nvSpPr>
          <p:spPr bwMode="auto">
            <a:xfrm>
              <a:off x="2677232" y="5619229"/>
              <a:ext cx="2003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v</a:t>
              </a:r>
              <a:r>
                <a:rPr lang="de-DE" baseline="-25000"/>
                <a:t>0</a:t>
              </a:r>
            </a:p>
          </p:txBody>
        </p:sp>
        <p:sp>
          <p:nvSpPr>
            <p:cNvPr id="498696" name="Oval 8"/>
            <p:cNvSpPr>
              <a:spLocks noChangeArrowheads="1"/>
            </p:cNvSpPr>
            <p:nvPr/>
          </p:nvSpPr>
          <p:spPr bwMode="auto">
            <a:xfrm>
              <a:off x="3721806" y="4806430"/>
              <a:ext cx="401638" cy="40163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97" name="Rectangle 9"/>
            <p:cNvSpPr>
              <a:spLocks noChangeArrowheads="1"/>
            </p:cNvSpPr>
            <p:nvPr/>
          </p:nvSpPr>
          <p:spPr bwMode="auto">
            <a:xfrm>
              <a:off x="3791657" y="4814366"/>
              <a:ext cx="2003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v</a:t>
              </a:r>
              <a:r>
                <a:rPr lang="de-DE" baseline="-25000"/>
                <a:t>1</a:t>
              </a:r>
            </a:p>
          </p:txBody>
        </p:sp>
        <p:sp>
          <p:nvSpPr>
            <p:cNvPr id="498698" name="Oval 10"/>
            <p:cNvSpPr>
              <a:spLocks noChangeArrowheads="1"/>
            </p:cNvSpPr>
            <p:nvPr/>
          </p:nvSpPr>
          <p:spPr bwMode="auto">
            <a:xfrm>
              <a:off x="3721806" y="6276455"/>
              <a:ext cx="401638" cy="401637"/>
            </a:xfrm>
            <a:prstGeom prst="ellipse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99" name="Rectangle 11"/>
            <p:cNvSpPr>
              <a:spLocks noChangeArrowheads="1"/>
            </p:cNvSpPr>
            <p:nvPr/>
          </p:nvSpPr>
          <p:spPr bwMode="auto">
            <a:xfrm>
              <a:off x="3791657" y="6284391"/>
              <a:ext cx="2003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v</a:t>
              </a:r>
              <a:r>
                <a:rPr lang="de-DE" baseline="-25000"/>
                <a:t>2</a:t>
              </a:r>
            </a:p>
          </p:txBody>
        </p:sp>
        <p:sp>
          <p:nvSpPr>
            <p:cNvPr id="498700" name="Oval 12"/>
            <p:cNvSpPr>
              <a:spLocks noChangeArrowheads="1"/>
            </p:cNvSpPr>
            <p:nvPr/>
          </p:nvSpPr>
          <p:spPr bwMode="auto">
            <a:xfrm>
              <a:off x="4990219" y="4806430"/>
              <a:ext cx="401637" cy="40163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01" name="Rectangle 13"/>
            <p:cNvSpPr>
              <a:spLocks noChangeArrowheads="1"/>
            </p:cNvSpPr>
            <p:nvPr/>
          </p:nvSpPr>
          <p:spPr bwMode="auto">
            <a:xfrm>
              <a:off x="5060070" y="4814366"/>
              <a:ext cx="2003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v</a:t>
              </a:r>
              <a:r>
                <a:rPr lang="de-DE" baseline="-25000"/>
                <a:t>3</a:t>
              </a:r>
            </a:p>
          </p:txBody>
        </p:sp>
        <p:sp>
          <p:nvSpPr>
            <p:cNvPr id="498702" name="Oval 14"/>
            <p:cNvSpPr>
              <a:spLocks noChangeArrowheads="1"/>
            </p:cNvSpPr>
            <p:nvPr/>
          </p:nvSpPr>
          <p:spPr bwMode="auto">
            <a:xfrm>
              <a:off x="4990219" y="6276455"/>
              <a:ext cx="401637" cy="401637"/>
            </a:xfrm>
            <a:prstGeom prst="ellipse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03" name="Rectangle 15"/>
            <p:cNvSpPr>
              <a:spLocks noChangeArrowheads="1"/>
            </p:cNvSpPr>
            <p:nvPr/>
          </p:nvSpPr>
          <p:spPr bwMode="auto">
            <a:xfrm>
              <a:off x="5060070" y="6284391"/>
              <a:ext cx="2003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v</a:t>
              </a:r>
              <a:r>
                <a:rPr lang="de-DE" baseline="-25000"/>
                <a:t>5</a:t>
              </a:r>
            </a:p>
          </p:txBody>
        </p:sp>
        <p:sp>
          <p:nvSpPr>
            <p:cNvPr id="498704" name="Rectangle 16"/>
            <p:cNvSpPr>
              <a:spLocks noChangeArrowheads="1"/>
            </p:cNvSpPr>
            <p:nvPr/>
          </p:nvSpPr>
          <p:spPr bwMode="auto">
            <a:xfrm>
              <a:off x="2862969" y="5165205"/>
              <a:ext cx="3991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/>
                <a:t>9/16</a:t>
              </a:r>
            </a:p>
          </p:txBody>
        </p:sp>
        <p:sp>
          <p:nvSpPr>
            <p:cNvPr id="498705" name="Rectangle 17"/>
            <p:cNvSpPr>
              <a:spLocks noChangeArrowheads="1"/>
            </p:cNvSpPr>
            <p:nvPr/>
          </p:nvSpPr>
          <p:spPr bwMode="auto">
            <a:xfrm>
              <a:off x="4229806" y="4733405"/>
              <a:ext cx="49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/>
                <a:t>11/12</a:t>
              </a:r>
            </a:p>
          </p:txBody>
        </p:sp>
        <p:sp>
          <p:nvSpPr>
            <p:cNvPr id="498706" name="Rectangle 18"/>
            <p:cNvSpPr>
              <a:spLocks noChangeArrowheads="1"/>
            </p:cNvSpPr>
            <p:nvPr/>
          </p:nvSpPr>
          <p:spPr bwMode="auto">
            <a:xfrm>
              <a:off x="5742694" y="5092180"/>
              <a:ext cx="51296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/>
                <a:t>14/20</a:t>
              </a:r>
            </a:p>
          </p:txBody>
        </p:sp>
        <p:sp>
          <p:nvSpPr>
            <p:cNvPr id="498707" name="Rectangle 19"/>
            <p:cNvSpPr>
              <a:spLocks noChangeArrowheads="1"/>
            </p:cNvSpPr>
            <p:nvPr/>
          </p:nvSpPr>
          <p:spPr bwMode="auto">
            <a:xfrm>
              <a:off x="5742694" y="6244705"/>
              <a:ext cx="2853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/>
                <a:t>2/4</a:t>
              </a:r>
            </a:p>
          </p:txBody>
        </p:sp>
        <p:sp>
          <p:nvSpPr>
            <p:cNvPr id="498708" name="Rectangle 20"/>
            <p:cNvSpPr>
              <a:spLocks noChangeArrowheads="1"/>
            </p:cNvSpPr>
            <p:nvPr/>
          </p:nvSpPr>
          <p:spPr bwMode="auto">
            <a:xfrm>
              <a:off x="5237870" y="5741467"/>
              <a:ext cx="2853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/>
                <a:t>7/7</a:t>
              </a:r>
            </a:p>
          </p:txBody>
        </p:sp>
        <p:sp>
          <p:nvSpPr>
            <p:cNvPr id="498709" name="Rectangle 21"/>
            <p:cNvSpPr>
              <a:spLocks noChangeArrowheads="1"/>
            </p:cNvSpPr>
            <p:nvPr/>
          </p:nvSpPr>
          <p:spPr bwMode="auto">
            <a:xfrm>
              <a:off x="4663194" y="5597005"/>
              <a:ext cx="2853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/>
                <a:t>4/9</a:t>
              </a:r>
            </a:p>
          </p:txBody>
        </p:sp>
        <p:sp>
          <p:nvSpPr>
            <p:cNvPr id="498710" name="Rectangle 22"/>
            <p:cNvSpPr>
              <a:spLocks noChangeArrowheads="1"/>
            </p:cNvSpPr>
            <p:nvPr/>
          </p:nvSpPr>
          <p:spPr bwMode="auto">
            <a:xfrm>
              <a:off x="4271081" y="6500292"/>
              <a:ext cx="3991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/>
                <a:t>9/14</a:t>
              </a:r>
            </a:p>
          </p:txBody>
        </p:sp>
        <p:sp>
          <p:nvSpPr>
            <p:cNvPr id="498712" name="Rectangle 24"/>
            <p:cNvSpPr>
              <a:spLocks noChangeArrowheads="1"/>
            </p:cNvSpPr>
            <p:nvPr/>
          </p:nvSpPr>
          <p:spPr bwMode="auto">
            <a:xfrm>
              <a:off x="3510670" y="5452542"/>
              <a:ext cx="2853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/>
                <a:t>2/4</a:t>
              </a:r>
            </a:p>
          </p:txBody>
        </p:sp>
        <p:sp>
          <p:nvSpPr>
            <p:cNvPr id="498713" name="Rectangle 25"/>
            <p:cNvSpPr>
              <a:spLocks noChangeArrowheads="1"/>
            </p:cNvSpPr>
            <p:nvPr/>
          </p:nvSpPr>
          <p:spPr bwMode="auto">
            <a:xfrm>
              <a:off x="2970919" y="6206605"/>
              <a:ext cx="3991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/>
                <a:t>7/13</a:t>
              </a:r>
            </a:p>
          </p:txBody>
        </p:sp>
        <p:sp>
          <p:nvSpPr>
            <p:cNvPr id="498714" name="Rectangle 26"/>
            <p:cNvSpPr>
              <a:spLocks noChangeArrowheads="1"/>
            </p:cNvSpPr>
            <p:nvPr/>
          </p:nvSpPr>
          <p:spPr bwMode="auto">
            <a:xfrm>
              <a:off x="2924881" y="4706416"/>
              <a:ext cx="1538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b="1"/>
                <a:t>X</a:t>
              </a:r>
              <a:endParaRPr lang="de-DE"/>
            </a:p>
          </p:txBody>
        </p:sp>
        <p:sp>
          <p:nvSpPr>
            <p:cNvPr id="498715" name="Rectangle 27"/>
            <p:cNvSpPr>
              <a:spLocks noChangeArrowheads="1"/>
            </p:cNvSpPr>
            <p:nvPr/>
          </p:nvSpPr>
          <p:spPr bwMode="auto">
            <a:xfrm>
              <a:off x="6374518" y="6408216"/>
              <a:ext cx="1538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b="1"/>
                <a:t>Y</a:t>
              </a:r>
              <a:endParaRPr lang="de-DE"/>
            </a:p>
          </p:txBody>
        </p:sp>
        <p:cxnSp>
          <p:nvCxnSpPr>
            <p:cNvPr id="498716" name="AutoShape 28"/>
            <p:cNvCxnSpPr>
              <a:cxnSpLocks noChangeShapeType="1"/>
              <a:stCxn id="498694" idx="7"/>
            </p:cNvCxnSpPr>
            <p:nvPr/>
          </p:nvCxnSpPr>
          <p:spPr bwMode="auto">
            <a:xfrm flipV="1">
              <a:off x="2950281" y="5020740"/>
              <a:ext cx="776288" cy="641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8717" name="AutoShape 29"/>
            <p:cNvCxnSpPr>
              <a:cxnSpLocks noChangeShapeType="1"/>
              <a:stCxn id="498694" idx="5"/>
              <a:endCxn id="498698" idx="2"/>
            </p:cNvCxnSpPr>
            <p:nvPr/>
          </p:nvCxnSpPr>
          <p:spPr bwMode="auto">
            <a:xfrm>
              <a:off x="2950281" y="5962130"/>
              <a:ext cx="763588" cy="5159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8719" name="AutoShape 31"/>
            <p:cNvCxnSpPr>
              <a:cxnSpLocks noChangeShapeType="1"/>
            </p:cNvCxnSpPr>
            <p:nvPr/>
          </p:nvCxnSpPr>
          <p:spPr bwMode="auto">
            <a:xfrm>
              <a:off x="3871030" y="5235053"/>
              <a:ext cx="0" cy="10080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</p:cxnSp>
        <p:cxnSp>
          <p:nvCxnSpPr>
            <p:cNvPr id="498720" name="AutoShape 32"/>
            <p:cNvCxnSpPr>
              <a:cxnSpLocks noChangeShapeType="1"/>
              <a:stCxn id="498696" idx="6"/>
              <a:endCxn id="498700" idx="2"/>
            </p:cNvCxnSpPr>
            <p:nvPr/>
          </p:nvCxnSpPr>
          <p:spPr bwMode="auto">
            <a:xfrm>
              <a:off x="4131381" y="5008040"/>
              <a:ext cx="8509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8721" name="AutoShape 33"/>
            <p:cNvCxnSpPr>
              <a:cxnSpLocks noChangeShapeType="1"/>
              <a:stCxn id="498700" idx="3"/>
              <a:endCxn id="498698" idx="7"/>
            </p:cNvCxnSpPr>
            <p:nvPr/>
          </p:nvCxnSpPr>
          <p:spPr bwMode="auto">
            <a:xfrm flipH="1">
              <a:off x="4064706" y="5157265"/>
              <a:ext cx="984250" cy="11699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8722" name="AutoShape 34"/>
            <p:cNvCxnSpPr>
              <a:cxnSpLocks noChangeShapeType="1"/>
              <a:stCxn id="498698" idx="6"/>
              <a:endCxn id="498702" idx="2"/>
            </p:cNvCxnSpPr>
            <p:nvPr/>
          </p:nvCxnSpPr>
          <p:spPr bwMode="auto">
            <a:xfrm>
              <a:off x="4131381" y="6478065"/>
              <a:ext cx="8509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8723" name="AutoShape 35"/>
            <p:cNvCxnSpPr>
              <a:cxnSpLocks noChangeShapeType="1"/>
              <a:stCxn id="498700" idx="4"/>
              <a:endCxn id="498702" idx="0"/>
            </p:cNvCxnSpPr>
            <p:nvPr/>
          </p:nvCxnSpPr>
          <p:spPr bwMode="auto">
            <a:xfrm>
              <a:off x="5191830" y="5216003"/>
              <a:ext cx="0" cy="10525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</p:cxnSp>
        <p:cxnSp>
          <p:nvCxnSpPr>
            <p:cNvPr id="498724" name="AutoShape 36"/>
            <p:cNvCxnSpPr>
              <a:cxnSpLocks noChangeShapeType="1"/>
              <a:stCxn id="498702" idx="6"/>
              <a:endCxn id="498692" idx="3"/>
            </p:cNvCxnSpPr>
            <p:nvPr/>
          </p:nvCxnSpPr>
          <p:spPr bwMode="auto">
            <a:xfrm flipV="1">
              <a:off x="5399794" y="5962130"/>
              <a:ext cx="762000" cy="5159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8725" name="AutoShape 37"/>
            <p:cNvCxnSpPr>
              <a:cxnSpLocks noChangeShapeType="1"/>
              <a:stCxn id="498700" idx="6"/>
              <a:endCxn id="498692" idx="1"/>
            </p:cNvCxnSpPr>
            <p:nvPr/>
          </p:nvCxnSpPr>
          <p:spPr bwMode="auto">
            <a:xfrm>
              <a:off x="5399794" y="5008040"/>
              <a:ext cx="762000" cy="654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8726" name="Line 38"/>
            <p:cNvSpPr>
              <a:spLocks noChangeShapeType="1"/>
            </p:cNvSpPr>
            <p:nvPr/>
          </p:nvSpPr>
          <p:spPr bwMode="auto">
            <a:xfrm flipV="1">
              <a:off x="2502605" y="4876278"/>
              <a:ext cx="3816350" cy="144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987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90596"/>
              </p:ext>
            </p:extLst>
          </p:nvPr>
        </p:nvGraphicFramePr>
        <p:xfrm>
          <a:off x="1187181" y="2117726"/>
          <a:ext cx="4149871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Equation" r:id="rId3" imgW="2514600" imgH="177800" progId="Equation.3">
                  <p:embed/>
                </p:oleObj>
              </mc:Choice>
              <mc:Fallback>
                <p:oleObj name="Equation" r:id="rId3" imgW="2514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81" y="2117726"/>
                        <a:ext cx="4149871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5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Max-Flow-Min-Cut-Theorem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Wert des maximalen Flusses f* in einem Flussgraphen G ist gleich der Kapazität des minimalen Schnitts S</a:t>
            </a:r>
            <a:r>
              <a:rPr lang="de-DE" dirty="0" smtClean="0"/>
              <a:t>*.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5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Resilienz</a:t>
            </a:r>
            <a:r>
              <a:rPr lang="en-US" dirty="0" smtClean="0"/>
              <a:t>/</a:t>
            </a:r>
            <a:r>
              <a:rPr lang="en-US" dirty="0" err="1" smtClean="0"/>
              <a:t>Belastbarkeit</a:t>
            </a:r>
            <a:r>
              <a:rPr lang="en-US" dirty="0" smtClean="0"/>
              <a:t> (</a:t>
            </a:r>
            <a:r>
              <a:rPr lang="en-US" dirty="0" err="1" smtClean="0"/>
              <a:t>gefährdete</a:t>
            </a:r>
            <a:r>
              <a:rPr lang="en-US" dirty="0" smtClean="0"/>
              <a:t> </a:t>
            </a:r>
            <a:r>
              <a:rPr lang="en-US" dirty="0" err="1" smtClean="0"/>
              <a:t>Verbindungen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Netzwerk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Verteilung</a:t>
            </a:r>
            <a:r>
              <a:rPr lang="en-US" dirty="0" smtClean="0"/>
              <a:t> von </a:t>
            </a:r>
            <a:r>
              <a:rPr lang="en-US" dirty="0" err="1" smtClean="0"/>
              <a:t>Graphen</a:t>
            </a:r>
            <a:r>
              <a:rPr lang="en-US" dirty="0"/>
              <a:t> </a:t>
            </a:r>
            <a:r>
              <a:rPr lang="en-US" dirty="0" smtClean="0"/>
              <a:t>/ die </a:t>
            </a:r>
            <a:r>
              <a:rPr lang="en-US" dirty="0" err="1" smtClean="0"/>
              <a:t>Faktorisierung</a:t>
            </a:r>
            <a:r>
              <a:rPr lang="en-US" dirty="0" smtClean="0"/>
              <a:t> von </a:t>
            </a:r>
            <a:r>
              <a:rPr lang="en-US" dirty="0" err="1" smtClean="0"/>
              <a:t>lokalen</a:t>
            </a:r>
            <a:r>
              <a:rPr lang="en-US" dirty="0" smtClean="0"/>
              <a:t> </a:t>
            </a:r>
            <a:r>
              <a:rPr lang="en-US" dirty="0" err="1" smtClean="0"/>
              <a:t>Berechnungen</a:t>
            </a:r>
            <a:endParaRPr lang="en-US" dirty="0" smtClean="0"/>
          </a:p>
          <a:p>
            <a:r>
              <a:rPr lang="en-US" dirty="0" smtClean="0"/>
              <a:t>Image segmentation (</a:t>
            </a:r>
            <a:r>
              <a:rPr lang="en-US" dirty="0" err="1" smtClean="0"/>
              <a:t>GrabCut</a:t>
            </a:r>
            <a:r>
              <a:rPr lang="en-US" dirty="0" smtClean="0"/>
              <a:t> algorithm)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9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 zum Finden minimaler Schnitte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90562" indent="-457200">
                  <a:buFont typeface="+mj-lt"/>
                  <a:buAutoNum type="arabicPeriod"/>
                </a:pPr>
                <a:endParaRPr lang="de-DE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33362" indent="0">
                  <a:buNone/>
                </a:pPr>
                <a:r>
                  <a:rPr lang="de-DE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findeKantenEinesMinCut</a:t>
                </a:r>
                <a:r>
                  <a:rPr lang="de-DE" sz="2000" dirty="0"/>
                  <a:t>(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𝐺</m:t>
                    </m:r>
                  </m:oMath>
                </a14:m>
                <a:r>
                  <a:rPr lang="de-DE" sz="2000" dirty="0" smtClean="0"/>
                  <a:t>):</a:t>
                </a:r>
                <a:endParaRPr lang="de-DE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←Residualnetzwerk(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de-DE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de-DE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𝑆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←∅</m:t>
                    </m:r>
                    <m:r>
                      <a:rPr lang="de-DE" sz="2000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←∅</m:t>
                    </m:r>
                  </m:oMath>
                </a14:m>
                <a:endParaRPr lang="de-DE" sz="2000" b="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Für jeden Knoten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:</a:t>
                </a: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Wenn Pfad(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de-DE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existiert:</a:t>
                </a:r>
                <a:endParaRPr lang="de-DE" sz="2000" dirty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    dann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de-DE" sz="2000" b="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    ansonsten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de-DE" sz="2000" b="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69056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←∅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</a:t>
                </a:r>
                <a:r>
                  <a:rPr lang="de-DE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// Menge der Kanten für einen minimalen Schnitt</a:t>
                </a: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Für jede Kante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:</a:t>
                </a: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Wenn startKnoten(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0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und endKnoten(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0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000" i="1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liegt:</a:t>
                </a:r>
              </a:p>
              <a:p>
                <a:pPr marL="690562" indent="-457200">
                  <a:buFont typeface="+mj-lt"/>
                  <a:buAutoNum type="arabicPeriod"/>
                </a:pPr>
                <a:r>
                  <a:rPr lang="de-DE" sz="2000" dirty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</a:t>
                </a:r>
                <a:r>
                  <a:rPr lang="de-DE" sz="200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      dann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sz="20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de-DE" sz="2000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sz="20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de-DE" sz="200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233362" indent="0">
                  <a:buNone/>
                </a:pPr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de-DE" sz="2000" b="0" dirty="0" smtClean="0"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</a:rPr>
                  <a:t>Menge der Kanten für einen minimalen Schnitt</a:t>
                </a:r>
                <a:endParaRPr lang="de-DE" sz="2000" b="0" dirty="0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8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88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findet einen maximalen Fluss in einem Flussgraphen. </a:t>
            </a:r>
          </a:p>
          <a:p>
            <a:r>
              <a:rPr lang="de-DE" dirty="0" smtClean="0"/>
              <a:t>Die Algorithmusidee besteht darin, ausgehend von einem zulässigen Fluss (z.B. vom Wert 0) durch sukzessive Flussvergrößerungen das Maximum zu erreichen. </a:t>
            </a:r>
          </a:p>
          <a:p>
            <a:endParaRPr lang="en-GB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2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88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0849" y="1047750"/>
            <a:ext cx="9411607" cy="5321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void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maxflow(V,E,q,s,f</a:t>
            </a:r>
            <a:r>
              <a:rPr lang="en-GB" sz="1600" dirty="0" smtClean="0">
                <a:latin typeface="Courier" pitchFamily="49" charset="0"/>
                <a:cs typeface="Monaco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{  //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pseudocode</a:t>
            </a:r>
            <a:r>
              <a:rPr lang="en-GB" sz="1600" dirty="0" smtClean="0">
                <a:latin typeface="Courier" pitchFamily="49" charset="0"/>
                <a:cs typeface="Monaco"/>
              </a:rPr>
              <a:t> of Ford-Fulkerson algorithm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for (each edge (</a:t>
            </a:r>
            <a:r>
              <a:rPr lang="en-GB" sz="16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600" dirty="0" smtClean="0">
                <a:latin typeface="Courier" pitchFamily="49" charset="0"/>
                <a:cs typeface="Monaco"/>
              </a:rPr>
              <a:t>) </a:t>
            </a:r>
            <a:r>
              <a:rPr lang="en-GB" sz="1600" dirty="0" err="1" smtClean="0">
                <a:latin typeface="Courier" pitchFamily="49" charset="0"/>
                <a:cs typeface="Monaco"/>
                <a:sym typeface="Symbol" charset="2"/>
              </a:rPr>
              <a:t></a:t>
            </a:r>
            <a:r>
              <a:rPr lang="en-GB" sz="1600" dirty="0" smtClean="0">
                <a:latin typeface="Courier" pitchFamily="49" charset="0"/>
                <a:cs typeface="Monaco"/>
              </a:rPr>
              <a:t> E)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{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f[u,v</a:t>
            </a:r>
            <a:r>
              <a:rPr lang="en-GB" sz="1600" dirty="0" smtClean="0">
                <a:latin typeface="Courier" pitchFamily="49" charset="0"/>
                <a:cs typeface="Monaco"/>
              </a:rPr>
              <a:t>]</a:t>
            </a:r>
            <a:r>
              <a:rPr lang="de-DE" sz="1600" dirty="0" smtClean="0">
                <a:latin typeface="Courier" pitchFamily="49" charset="0"/>
                <a:cs typeface="Monaco"/>
              </a:rPr>
              <a:t>=</a:t>
            </a:r>
            <a:r>
              <a:rPr lang="en-GB" sz="1600" dirty="0" smtClean="0">
                <a:latin typeface="Courier" pitchFamily="49" charset="0"/>
                <a:cs typeface="Monaco"/>
              </a:rPr>
              <a:t> 0;		// initialization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f[v,u</a:t>
            </a:r>
            <a:r>
              <a:rPr lang="en-GB" sz="1600" dirty="0" smtClean="0">
                <a:latin typeface="Courier" pitchFamily="49" charset="0"/>
                <a:cs typeface="Monaco"/>
              </a:rPr>
              <a:t>]</a:t>
            </a:r>
            <a:r>
              <a:rPr lang="de-DE" sz="1600" dirty="0" smtClean="0">
                <a:latin typeface="Courier" pitchFamily="49" charset="0"/>
                <a:cs typeface="Monaco"/>
              </a:rPr>
              <a:t>=</a:t>
            </a:r>
            <a:r>
              <a:rPr lang="en-GB" sz="1600" dirty="0" smtClean="0">
                <a:latin typeface="Courier" pitchFamily="49" charset="0"/>
                <a:cs typeface="Monaco"/>
              </a:rPr>
              <a:t> 0;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}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while (</a:t>
            </a:r>
            <a:r>
              <a:rPr lang="en-GB" sz="1600" dirty="0" err="1" smtClean="0">
                <a:latin typeface="Courier" pitchFamily="49" charset="0"/>
                <a:cs typeface="Monaco"/>
                <a:sym typeface="Symbol" charset="2"/>
              </a:rPr>
              <a:t></a:t>
            </a:r>
            <a:r>
              <a:rPr lang="en-GB" sz="1600" dirty="0" smtClean="0">
                <a:latin typeface="Courier" pitchFamily="49" charset="0"/>
                <a:cs typeface="Monaco"/>
              </a:rPr>
              <a:t> path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</a:t>
            </a:r>
            <a:r>
              <a:rPr lang="en-GB" sz="1600" dirty="0" smtClean="0">
                <a:latin typeface="Courier" pitchFamily="49" charset="0"/>
                <a:cs typeface="Monaco"/>
              </a:rPr>
              <a:t> from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q</a:t>
            </a:r>
            <a:r>
              <a:rPr lang="en-GB" sz="1600" dirty="0" smtClean="0">
                <a:latin typeface="Courier" pitchFamily="49" charset="0"/>
                <a:cs typeface="Monaco"/>
              </a:rPr>
              <a:t> to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s</a:t>
            </a:r>
            <a:r>
              <a:rPr lang="en-GB" sz="1600" dirty="0" smtClean="0">
                <a:latin typeface="Courier" pitchFamily="49" charset="0"/>
                <a:cs typeface="Monaco"/>
              </a:rPr>
              <a:t> in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Gf</a:t>
            </a:r>
            <a:r>
              <a:rPr lang="en-GB" sz="1600" dirty="0" smtClean="0">
                <a:latin typeface="Courier" pitchFamily="49" charset="0"/>
                <a:cs typeface="Monaco"/>
              </a:rPr>
              <a:t>) // augmenting path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</a:t>
            </a:r>
            <a:endParaRPr lang="en-GB" sz="1600" dirty="0" smtClean="0">
              <a:latin typeface="Courier" pitchFamily="49" charset="0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{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  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cf(p</a:t>
            </a:r>
            <a:r>
              <a:rPr lang="en-GB" sz="1600" dirty="0" smtClean="0">
                <a:latin typeface="Courier" pitchFamily="49" charset="0"/>
                <a:cs typeface="Monaco"/>
              </a:rPr>
              <a:t>)=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min{cf(u,v</a:t>
            </a:r>
            <a:r>
              <a:rPr lang="en-GB" sz="1600" dirty="0" smtClean="0">
                <a:latin typeface="Courier" pitchFamily="49" charset="0"/>
                <a:cs typeface="Monaco"/>
              </a:rPr>
              <a:t>): (</a:t>
            </a:r>
            <a:r>
              <a:rPr lang="en-GB" sz="16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600" dirty="0" smtClean="0">
                <a:latin typeface="Courier" pitchFamily="49" charset="0"/>
                <a:cs typeface="Monaco"/>
              </a:rPr>
              <a:t>) in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</a:t>
            </a:r>
            <a:r>
              <a:rPr lang="en-GB" sz="1600" dirty="0" smtClean="0">
                <a:latin typeface="Courier" pitchFamily="49" charset="0"/>
                <a:cs typeface="Monaco"/>
              </a:rPr>
              <a:t>} // residual capacity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   for </a:t>
            </a:r>
            <a:r>
              <a:rPr lang="de-DE" sz="1600" dirty="0" smtClean="0">
                <a:latin typeface="Courier" pitchFamily="49" charset="0"/>
                <a:cs typeface="Monaco"/>
              </a:rPr>
              <a:t>(</a:t>
            </a:r>
            <a:r>
              <a:rPr lang="en-GB" sz="1600" dirty="0" smtClean="0">
                <a:latin typeface="Courier" pitchFamily="49" charset="0"/>
                <a:cs typeface="Monaco"/>
              </a:rPr>
              <a:t>each edge (</a:t>
            </a:r>
            <a:r>
              <a:rPr lang="en-GB" sz="16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600" dirty="0" smtClean="0">
                <a:latin typeface="Courier" pitchFamily="49" charset="0"/>
                <a:cs typeface="Monaco"/>
              </a:rPr>
              <a:t>) in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</a:t>
            </a:r>
            <a:r>
              <a:rPr lang="en-GB" sz="1600" dirty="0" smtClean="0">
                <a:latin typeface="Courier" pitchFamily="49" charset="0"/>
                <a:cs typeface="Monaco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   {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     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f[u,v</a:t>
            </a:r>
            <a:r>
              <a:rPr lang="en-GB" sz="1600" dirty="0" smtClean="0">
                <a:latin typeface="Courier" pitchFamily="49" charset="0"/>
                <a:cs typeface="Monaco"/>
              </a:rPr>
              <a:t>]=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f[u,v</a:t>
            </a:r>
            <a:r>
              <a:rPr lang="en-GB" sz="1600" dirty="0" smtClean="0">
                <a:latin typeface="Courier" pitchFamily="49" charset="0"/>
                <a:cs typeface="Monaco"/>
              </a:rPr>
              <a:t>] +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cf(p</a:t>
            </a:r>
            <a:r>
              <a:rPr lang="en-GB" sz="1600" dirty="0" smtClean="0">
                <a:latin typeface="Courier" pitchFamily="49" charset="0"/>
                <a:cs typeface="Monaco"/>
              </a:rPr>
              <a:t>)	// augment flow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</a:t>
            </a:r>
            <a:endParaRPr lang="en-GB" sz="1600" dirty="0" smtClean="0">
              <a:latin typeface="Courier" pitchFamily="49" charset="0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de-DE" sz="1600" dirty="0" smtClean="0">
                <a:latin typeface="Courier" pitchFamily="49" charset="0"/>
                <a:cs typeface="Monaco"/>
              </a:rPr>
              <a:t>               </a:t>
            </a:r>
            <a:r>
              <a:rPr lang="de-DE" sz="1600" dirty="0" err="1" smtClean="0">
                <a:latin typeface="Courier" pitchFamily="49" charset="0"/>
                <a:cs typeface="Monaco"/>
              </a:rPr>
              <a:t>f[v,u</a:t>
            </a:r>
            <a:r>
              <a:rPr lang="de-DE" sz="1600" dirty="0" smtClean="0">
                <a:latin typeface="Courier" pitchFamily="49" charset="0"/>
                <a:cs typeface="Monaco"/>
              </a:rPr>
              <a:t>]= </a:t>
            </a:r>
            <a:r>
              <a:rPr lang="de-DE" sz="1600" dirty="0" err="1" smtClean="0">
                <a:latin typeface="Courier" pitchFamily="49" charset="0"/>
                <a:cs typeface="Monaco"/>
              </a:rPr>
              <a:t>-f[u,v</a:t>
            </a:r>
            <a:r>
              <a:rPr lang="de-DE" sz="1600" dirty="0" smtClean="0">
                <a:latin typeface="Courier" pitchFamily="49" charset="0"/>
                <a:cs typeface="Monaco"/>
              </a:rPr>
              <a:t>]</a:t>
            </a:r>
          </a:p>
          <a:p>
            <a:pPr>
              <a:buFont typeface="+mj-lt"/>
              <a:buAutoNum type="arabicPeriod"/>
            </a:pPr>
            <a:r>
              <a:rPr lang="de-DE" sz="1600" dirty="0" smtClean="0">
                <a:latin typeface="Courier" pitchFamily="49" charset="0"/>
                <a:cs typeface="Monaco"/>
              </a:rPr>
              <a:t>            }</a:t>
            </a:r>
          </a:p>
          <a:p>
            <a:pPr>
              <a:buFont typeface="+mj-lt"/>
              <a:buAutoNum type="arabicPeriod"/>
            </a:pPr>
            <a:r>
              <a:rPr lang="de-DE" sz="1600" dirty="0" smtClean="0">
                <a:latin typeface="Courier" pitchFamily="49" charset="0"/>
                <a:cs typeface="Monaco"/>
              </a:rPr>
              <a:t>         }</a:t>
            </a:r>
          </a:p>
          <a:p>
            <a:pPr>
              <a:buFont typeface="+mj-lt"/>
              <a:buAutoNum type="arabicPeriod"/>
            </a:pPr>
            <a:r>
              <a:rPr lang="de-DE" sz="1600" dirty="0" smtClean="0">
                <a:latin typeface="Courier" pitchFamily="49" charset="0"/>
                <a:cs typeface="Monaco"/>
              </a:rPr>
              <a:t>   }	</a:t>
            </a:r>
            <a:r>
              <a:rPr lang="de-DE" sz="1600" dirty="0" smtClean="0">
                <a:latin typeface="Monaco"/>
                <a:cs typeface="Monaco"/>
              </a:rPr>
              <a:t>	</a:t>
            </a:r>
            <a:endParaRPr lang="de-DE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025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</a:t>
            </a:r>
            <a:endParaRPr lang="de-DE"/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656344" y="3677547"/>
            <a:ext cx="3478212" cy="2601913"/>
            <a:chOff x="385" y="2296"/>
            <a:chExt cx="2191" cy="1639"/>
          </a:xfrm>
        </p:grpSpPr>
        <p:sp>
          <p:nvSpPr>
            <p:cNvPr id="489568" name="Oval 96"/>
            <p:cNvSpPr>
              <a:spLocks noChangeArrowheads="1"/>
            </p:cNvSpPr>
            <p:nvPr/>
          </p:nvSpPr>
          <p:spPr bwMode="auto">
            <a:xfrm>
              <a:off x="2351" y="2973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69" name="Rectangle 97"/>
            <p:cNvSpPr>
              <a:spLocks noChangeArrowheads="1"/>
            </p:cNvSpPr>
            <p:nvPr/>
          </p:nvSpPr>
          <p:spPr bwMode="auto">
            <a:xfrm>
              <a:off x="2397" y="298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89570" name="Oval 98"/>
            <p:cNvSpPr>
              <a:spLocks noChangeArrowheads="1"/>
            </p:cNvSpPr>
            <p:nvPr/>
          </p:nvSpPr>
          <p:spPr bwMode="auto">
            <a:xfrm>
              <a:off x="460" y="2973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1" name="Rectangle 99"/>
            <p:cNvSpPr>
              <a:spLocks noChangeArrowheads="1"/>
            </p:cNvSpPr>
            <p:nvPr/>
          </p:nvSpPr>
          <p:spPr bwMode="auto">
            <a:xfrm>
              <a:off x="506" y="298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572" name="Oval 100"/>
            <p:cNvSpPr>
              <a:spLocks noChangeArrowheads="1"/>
            </p:cNvSpPr>
            <p:nvPr/>
          </p:nvSpPr>
          <p:spPr bwMode="auto">
            <a:xfrm>
              <a:off x="1060" y="2540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3" name="Rectangle 101"/>
            <p:cNvSpPr>
              <a:spLocks noChangeArrowheads="1"/>
            </p:cNvSpPr>
            <p:nvPr/>
          </p:nvSpPr>
          <p:spPr bwMode="auto">
            <a:xfrm>
              <a:off x="1106" y="255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574" name="Oval 102"/>
            <p:cNvSpPr>
              <a:spLocks noChangeArrowheads="1"/>
            </p:cNvSpPr>
            <p:nvPr/>
          </p:nvSpPr>
          <p:spPr bwMode="auto">
            <a:xfrm>
              <a:off x="1060" y="3331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5" name="Rectangle 103"/>
            <p:cNvSpPr>
              <a:spLocks noChangeArrowheads="1"/>
            </p:cNvSpPr>
            <p:nvPr/>
          </p:nvSpPr>
          <p:spPr bwMode="auto">
            <a:xfrm>
              <a:off x="1106" y="33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576" name="Oval 104"/>
            <p:cNvSpPr>
              <a:spLocks noChangeArrowheads="1"/>
            </p:cNvSpPr>
            <p:nvPr/>
          </p:nvSpPr>
          <p:spPr bwMode="auto">
            <a:xfrm>
              <a:off x="1760" y="2540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7" name="Rectangle 105"/>
            <p:cNvSpPr>
              <a:spLocks noChangeArrowheads="1"/>
            </p:cNvSpPr>
            <p:nvPr/>
          </p:nvSpPr>
          <p:spPr bwMode="auto">
            <a:xfrm>
              <a:off x="1806" y="255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578" name="Oval 106"/>
            <p:cNvSpPr>
              <a:spLocks noChangeArrowheads="1"/>
            </p:cNvSpPr>
            <p:nvPr/>
          </p:nvSpPr>
          <p:spPr bwMode="auto">
            <a:xfrm>
              <a:off x="1760" y="3331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9" name="Rectangle 107"/>
            <p:cNvSpPr>
              <a:spLocks noChangeArrowheads="1"/>
            </p:cNvSpPr>
            <p:nvPr/>
          </p:nvSpPr>
          <p:spPr bwMode="auto">
            <a:xfrm>
              <a:off x="1806" y="33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580" name="Rectangle 108"/>
            <p:cNvSpPr>
              <a:spLocks noChangeArrowheads="1"/>
            </p:cNvSpPr>
            <p:nvPr/>
          </p:nvSpPr>
          <p:spPr bwMode="auto">
            <a:xfrm>
              <a:off x="625" y="270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1" name="Rectangle 109"/>
            <p:cNvSpPr>
              <a:spLocks noChangeArrowheads="1"/>
            </p:cNvSpPr>
            <p:nvPr/>
          </p:nvSpPr>
          <p:spPr bwMode="auto">
            <a:xfrm>
              <a:off x="683" y="2700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89582" name="Rectangle 110"/>
            <p:cNvSpPr>
              <a:spLocks noChangeArrowheads="1"/>
            </p:cNvSpPr>
            <p:nvPr/>
          </p:nvSpPr>
          <p:spPr bwMode="auto">
            <a:xfrm>
              <a:off x="1381" y="251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3" name="Rectangle 111"/>
            <p:cNvSpPr>
              <a:spLocks noChangeArrowheads="1"/>
            </p:cNvSpPr>
            <p:nvPr/>
          </p:nvSpPr>
          <p:spPr bwMode="auto">
            <a:xfrm>
              <a:off x="1439" y="2519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89584" name="Rectangle 112"/>
            <p:cNvSpPr>
              <a:spLocks noChangeArrowheads="1"/>
            </p:cNvSpPr>
            <p:nvPr/>
          </p:nvSpPr>
          <p:spPr bwMode="auto">
            <a:xfrm>
              <a:off x="2147" y="271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5" name="Rectangle 113"/>
            <p:cNvSpPr>
              <a:spLocks noChangeArrowheads="1"/>
            </p:cNvSpPr>
            <p:nvPr/>
          </p:nvSpPr>
          <p:spPr bwMode="auto">
            <a:xfrm>
              <a:off x="2205" y="271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/20</a:t>
              </a:r>
              <a:endParaRPr lang="de-DE"/>
            </a:p>
          </p:txBody>
        </p:sp>
        <p:sp>
          <p:nvSpPr>
            <p:cNvPr id="489586" name="Rectangle 114"/>
            <p:cNvSpPr>
              <a:spLocks noChangeArrowheads="1"/>
            </p:cNvSpPr>
            <p:nvPr/>
          </p:nvSpPr>
          <p:spPr bwMode="auto">
            <a:xfrm>
              <a:off x="2147" y="330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87" name="Rectangle 115"/>
            <p:cNvSpPr>
              <a:spLocks noChangeArrowheads="1"/>
            </p:cNvSpPr>
            <p:nvPr/>
          </p:nvSpPr>
          <p:spPr bwMode="auto">
            <a:xfrm>
              <a:off x="2205" y="3302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89588" name="Rectangle 116"/>
            <p:cNvSpPr>
              <a:spLocks noChangeArrowheads="1"/>
            </p:cNvSpPr>
            <p:nvPr/>
          </p:nvSpPr>
          <p:spPr bwMode="auto">
            <a:xfrm>
              <a:off x="1895" y="301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9" name="Rectangle 117"/>
            <p:cNvSpPr>
              <a:spLocks noChangeArrowheads="1"/>
            </p:cNvSpPr>
            <p:nvPr/>
          </p:nvSpPr>
          <p:spPr bwMode="auto">
            <a:xfrm>
              <a:off x="1953" y="3018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/7</a:t>
              </a:r>
              <a:endParaRPr lang="de-DE"/>
            </a:p>
          </p:txBody>
        </p:sp>
        <p:sp>
          <p:nvSpPr>
            <p:cNvPr id="489590" name="Rectangle 118"/>
            <p:cNvSpPr>
              <a:spLocks noChangeArrowheads="1"/>
            </p:cNvSpPr>
            <p:nvPr/>
          </p:nvSpPr>
          <p:spPr bwMode="auto">
            <a:xfrm>
              <a:off x="1531" y="3036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89592" name="Rectangle 120"/>
            <p:cNvSpPr>
              <a:spLocks noChangeArrowheads="1"/>
            </p:cNvSpPr>
            <p:nvPr/>
          </p:nvSpPr>
          <p:spPr bwMode="auto">
            <a:xfrm>
              <a:off x="1464" y="3460"/>
              <a:ext cx="23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4/14</a:t>
              </a:r>
              <a:endParaRPr lang="de-DE"/>
            </a:p>
          </p:txBody>
        </p:sp>
        <p:sp>
          <p:nvSpPr>
            <p:cNvPr id="489594" name="Rectangle 122"/>
            <p:cNvSpPr>
              <a:spLocks noChangeArrowheads="1"/>
            </p:cNvSpPr>
            <p:nvPr/>
          </p:nvSpPr>
          <p:spPr bwMode="auto">
            <a:xfrm>
              <a:off x="1189" y="29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95" name="Rectangle 123"/>
            <p:cNvSpPr>
              <a:spLocks noChangeArrowheads="1"/>
            </p:cNvSpPr>
            <p:nvPr/>
          </p:nvSpPr>
          <p:spPr bwMode="auto">
            <a:xfrm>
              <a:off x="1247" y="2976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89596" name="Rectangle 124"/>
            <p:cNvSpPr>
              <a:spLocks noChangeArrowheads="1"/>
            </p:cNvSpPr>
            <p:nvPr/>
          </p:nvSpPr>
          <p:spPr bwMode="auto">
            <a:xfrm>
              <a:off x="715" y="33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97" name="Rectangle 125"/>
            <p:cNvSpPr>
              <a:spLocks noChangeArrowheads="1"/>
            </p:cNvSpPr>
            <p:nvPr/>
          </p:nvSpPr>
          <p:spPr bwMode="auto">
            <a:xfrm>
              <a:off x="773" y="3335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89604" name="AutoShape 132"/>
            <p:cNvCxnSpPr>
              <a:cxnSpLocks noChangeShapeType="1"/>
              <a:stCxn id="489570" idx="7"/>
              <a:endCxn id="489572" idx="2"/>
            </p:cNvCxnSpPr>
            <p:nvPr/>
          </p:nvCxnSpPr>
          <p:spPr bwMode="auto">
            <a:xfrm flipV="1">
              <a:off x="652" y="2653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5" name="AutoShape 133"/>
            <p:cNvCxnSpPr>
              <a:cxnSpLocks noChangeShapeType="1"/>
              <a:stCxn id="489572" idx="6"/>
              <a:endCxn id="489576" idx="2"/>
            </p:cNvCxnSpPr>
            <p:nvPr/>
          </p:nvCxnSpPr>
          <p:spPr bwMode="auto">
            <a:xfrm>
              <a:off x="1277" y="2653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6" name="AutoShape 134"/>
            <p:cNvCxnSpPr>
              <a:cxnSpLocks noChangeShapeType="1"/>
              <a:stCxn id="489576" idx="6"/>
              <a:endCxn id="489568" idx="1"/>
            </p:cNvCxnSpPr>
            <p:nvPr/>
          </p:nvCxnSpPr>
          <p:spPr bwMode="auto">
            <a:xfrm>
              <a:off x="1976" y="2653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7" name="AutoShape 135"/>
            <p:cNvCxnSpPr>
              <a:cxnSpLocks noChangeShapeType="1"/>
              <a:stCxn id="489578" idx="6"/>
              <a:endCxn id="489568" idx="3"/>
            </p:cNvCxnSpPr>
            <p:nvPr/>
          </p:nvCxnSpPr>
          <p:spPr bwMode="auto">
            <a:xfrm flipV="1">
              <a:off x="1976" y="3165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8" name="AutoShape 136"/>
            <p:cNvCxnSpPr>
              <a:cxnSpLocks noChangeShapeType="1"/>
              <a:stCxn id="489578" idx="0"/>
              <a:endCxn id="489576" idx="4"/>
            </p:cNvCxnSpPr>
            <p:nvPr/>
          </p:nvCxnSpPr>
          <p:spPr bwMode="auto">
            <a:xfrm flipV="1">
              <a:off x="1868" y="2765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9" name="AutoShape 137"/>
            <p:cNvCxnSpPr>
              <a:cxnSpLocks noChangeShapeType="1"/>
              <a:stCxn id="489574" idx="6"/>
              <a:endCxn id="489578" idx="2"/>
            </p:cNvCxnSpPr>
            <p:nvPr/>
          </p:nvCxnSpPr>
          <p:spPr bwMode="auto">
            <a:xfrm>
              <a:off x="1277" y="3444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0" name="AutoShape 138"/>
            <p:cNvCxnSpPr>
              <a:cxnSpLocks noChangeShapeType="1"/>
              <a:stCxn id="489576" idx="3"/>
              <a:endCxn id="489574" idx="7"/>
            </p:cNvCxnSpPr>
            <p:nvPr/>
          </p:nvCxnSpPr>
          <p:spPr bwMode="auto">
            <a:xfrm flipH="1">
              <a:off x="1245" y="2732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1" name="AutoShape 139"/>
            <p:cNvCxnSpPr>
              <a:cxnSpLocks noChangeShapeType="1"/>
            </p:cNvCxnSpPr>
            <p:nvPr/>
          </p:nvCxnSpPr>
          <p:spPr bwMode="auto">
            <a:xfrm flipV="1">
              <a:off x="1156" y="2750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3" name="AutoShape 141"/>
            <p:cNvCxnSpPr>
              <a:cxnSpLocks noChangeShapeType="1"/>
              <a:stCxn id="489570" idx="5"/>
              <a:endCxn id="489574" idx="2"/>
            </p:cNvCxnSpPr>
            <p:nvPr/>
          </p:nvCxnSpPr>
          <p:spPr bwMode="auto">
            <a:xfrm>
              <a:off x="652" y="3165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30" name="Text Box 158"/>
            <p:cNvSpPr txBox="1">
              <a:spLocks noChangeArrowheads="1"/>
            </p:cNvSpPr>
            <p:nvPr/>
          </p:nvSpPr>
          <p:spPr bwMode="auto">
            <a:xfrm>
              <a:off x="385" y="2296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b)</a:t>
              </a:r>
            </a:p>
          </p:txBody>
        </p:sp>
        <p:sp>
          <p:nvSpPr>
            <p:cNvPr id="489639" name="Text Box 167"/>
            <p:cNvSpPr txBox="1">
              <a:spLocks noChangeArrowheads="1"/>
            </p:cNvSpPr>
            <p:nvPr/>
          </p:nvSpPr>
          <p:spPr bwMode="auto">
            <a:xfrm>
              <a:off x="1020" y="3702"/>
              <a:ext cx="9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|=</a:t>
              </a:r>
              <a:r>
                <a:rPr lang="de-DE"/>
                <a:t> 4</a:t>
              </a:r>
            </a:p>
          </p:txBody>
        </p: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678629" y="1058703"/>
            <a:ext cx="3425825" cy="2395538"/>
            <a:chOff x="418" y="657"/>
            <a:chExt cx="2158" cy="1509"/>
          </a:xfrm>
        </p:grpSpPr>
        <p:sp>
          <p:nvSpPr>
            <p:cNvPr id="489494" name="Oval 22"/>
            <p:cNvSpPr>
              <a:spLocks noChangeArrowheads="1"/>
            </p:cNvSpPr>
            <p:nvPr/>
          </p:nvSpPr>
          <p:spPr bwMode="auto">
            <a:xfrm>
              <a:off x="2351" y="129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95" name="Rectangle 23"/>
            <p:cNvSpPr>
              <a:spLocks noChangeArrowheads="1"/>
            </p:cNvSpPr>
            <p:nvPr/>
          </p:nvSpPr>
          <p:spPr bwMode="auto">
            <a:xfrm>
              <a:off x="2397" y="130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89496" name="Oval 24"/>
            <p:cNvSpPr>
              <a:spLocks noChangeArrowheads="1"/>
            </p:cNvSpPr>
            <p:nvPr/>
          </p:nvSpPr>
          <p:spPr bwMode="auto">
            <a:xfrm>
              <a:off x="460" y="129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97" name="Rectangle 25"/>
            <p:cNvSpPr>
              <a:spLocks noChangeArrowheads="1"/>
            </p:cNvSpPr>
            <p:nvPr/>
          </p:nvSpPr>
          <p:spPr bwMode="auto">
            <a:xfrm>
              <a:off x="506" y="130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498" name="Oval 26"/>
            <p:cNvSpPr>
              <a:spLocks noChangeArrowheads="1"/>
            </p:cNvSpPr>
            <p:nvPr/>
          </p:nvSpPr>
          <p:spPr bwMode="auto">
            <a:xfrm>
              <a:off x="1060" y="862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99" name="Rectangle 27"/>
            <p:cNvSpPr>
              <a:spLocks noChangeArrowheads="1"/>
            </p:cNvSpPr>
            <p:nvPr/>
          </p:nvSpPr>
          <p:spPr bwMode="auto">
            <a:xfrm>
              <a:off x="1106" y="87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500" name="Oval 28"/>
            <p:cNvSpPr>
              <a:spLocks noChangeArrowheads="1"/>
            </p:cNvSpPr>
            <p:nvPr/>
          </p:nvSpPr>
          <p:spPr bwMode="auto">
            <a:xfrm>
              <a:off x="1060" y="1653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01" name="Rectangle 29"/>
            <p:cNvSpPr>
              <a:spLocks noChangeArrowheads="1"/>
            </p:cNvSpPr>
            <p:nvPr/>
          </p:nvSpPr>
          <p:spPr bwMode="auto">
            <a:xfrm>
              <a:off x="1106" y="166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502" name="Oval 30"/>
            <p:cNvSpPr>
              <a:spLocks noChangeArrowheads="1"/>
            </p:cNvSpPr>
            <p:nvPr/>
          </p:nvSpPr>
          <p:spPr bwMode="auto">
            <a:xfrm>
              <a:off x="1760" y="862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03" name="Rectangle 31"/>
            <p:cNvSpPr>
              <a:spLocks noChangeArrowheads="1"/>
            </p:cNvSpPr>
            <p:nvPr/>
          </p:nvSpPr>
          <p:spPr bwMode="auto">
            <a:xfrm>
              <a:off x="1806" y="87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504" name="Oval 32"/>
            <p:cNvSpPr>
              <a:spLocks noChangeArrowheads="1"/>
            </p:cNvSpPr>
            <p:nvPr/>
          </p:nvSpPr>
          <p:spPr bwMode="auto">
            <a:xfrm>
              <a:off x="1760" y="1653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05" name="Rectangle 33"/>
            <p:cNvSpPr>
              <a:spLocks noChangeArrowheads="1"/>
            </p:cNvSpPr>
            <p:nvPr/>
          </p:nvSpPr>
          <p:spPr bwMode="auto">
            <a:xfrm>
              <a:off x="1806" y="166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506" name="Rectangle 34"/>
            <p:cNvSpPr>
              <a:spLocks noChangeArrowheads="1"/>
            </p:cNvSpPr>
            <p:nvPr/>
          </p:nvSpPr>
          <p:spPr bwMode="auto">
            <a:xfrm>
              <a:off x="625" y="102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07" name="Rectangle 35"/>
            <p:cNvSpPr>
              <a:spLocks noChangeArrowheads="1"/>
            </p:cNvSpPr>
            <p:nvPr/>
          </p:nvSpPr>
          <p:spPr bwMode="auto">
            <a:xfrm>
              <a:off x="683" y="102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89508" name="Rectangle 36"/>
            <p:cNvSpPr>
              <a:spLocks noChangeArrowheads="1"/>
            </p:cNvSpPr>
            <p:nvPr/>
          </p:nvSpPr>
          <p:spPr bwMode="auto">
            <a:xfrm>
              <a:off x="1381" y="84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09" name="Rectangle 37"/>
            <p:cNvSpPr>
              <a:spLocks noChangeArrowheads="1"/>
            </p:cNvSpPr>
            <p:nvPr/>
          </p:nvSpPr>
          <p:spPr bwMode="auto">
            <a:xfrm>
              <a:off x="1439" y="84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89510" name="Rectangle 38"/>
            <p:cNvSpPr>
              <a:spLocks noChangeArrowheads="1"/>
            </p:cNvSpPr>
            <p:nvPr/>
          </p:nvSpPr>
          <p:spPr bwMode="auto">
            <a:xfrm>
              <a:off x="2147" y="103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1" name="Rectangle 39"/>
            <p:cNvSpPr>
              <a:spLocks noChangeArrowheads="1"/>
            </p:cNvSpPr>
            <p:nvPr/>
          </p:nvSpPr>
          <p:spPr bwMode="auto">
            <a:xfrm>
              <a:off x="2205" y="103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/20</a:t>
              </a:r>
              <a:endParaRPr lang="de-DE"/>
            </a:p>
          </p:txBody>
        </p:sp>
        <p:sp>
          <p:nvSpPr>
            <p:cNvPr id="489512" name="Rectangle 40"/>
            <p:cNvSpPr>
              <a:spLocks noChangeArrowheads="1"/>
            </p:cNvSpPr>
            <p:nvPr/>
          </p:nvSpPr>
          <p:spPr bwMode="auto">
            <a:xfrm>
              <a:off x="2147" y="162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3" name="Rectangle 41"/>
            <p:cNvSpPr>
              <a:spLocks noChangeArrowheads="1"/>
            </p:cNvSpPr>
            <p:nvPr/>
          </p:nvSpPr>
          <p:spPr bwMode="auto">
            <a:xfrm>
              <a:off x="2205" y="1624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89514" name="Rectangle 42"/>
            <p:cNvSpPr>
              <a:spLocks noChangeArrowheads="1"/>
            </p:cNvSpPr>
            <p:nvPr/>
          </p:nvSpPr>
          <p:spPr bwMode="auto">
            <a:xfrm>
              <a:off x="1895" y="13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5" name="Rectangle 43"/>
            <p:cNvSpPr>
              <a:spLocks noChangeArrowheads="1"/>
            </p:cNvSpPr>
            <p:nvPr/>
          </p:nvSpPr>
          <p:spPr bwMode="auto">
            <a:xfrm>
              <a:off x="1953" y="1340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/7</a:t>
              </a:r>
              <a:endParaRPr lang="de-DE"/>
            </a:p>
          </p:txBody>
        </p:sp>
        <p:sp>
          <p:nvSpPr>
            <p:cNvPr id="489516" name="Rectangle 44"/>
            <p:cNvSpPr>
              <a:spLocks noChangeArrowheads="1"/>
            </p:cNvSpPr>
            <p:nvPr/>
          </p:nvSpPr>
          <p:spPr bwMode="auto">
            <a:xfrm>
              <a:off x="1531" y="1358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89517" name="Rectangle 45"/>
            <p:cNvSpPr>
              <a:spLocks noChangeArrowheads="1"/>
            </p:cNvSpPr>
            <p:nvPr/>
          </p:nvSpPr>
          <p:spPr bwMode="auto">
            <a:xfrm>
              <a:off x="1406" y="178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8" name="Rectangle 46"/>
            <p:cNvSpPr>
              <a:spLocks noChangeArrowheads="1"/>
            </p:cNvSpPr>
            <p:nvPr/>
          </p:nvSpPr>
          <p:spPr bwMode="auto">
            <a:xfrm>
              <a:off x="1464" y="178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89521" name="Rectangle 49"/>
            <p:cNvSpPr>
              <a:spLocks noChangeArrowheads="1"/>
            </p:cNvSpPr>
            <p:nvPr/>
          </p:nvSpPr>
          <p:spPr bwMode="auto">
            <a:xfrm>
              <a:off x="1156" y="125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0/4</a:t>
              </a:r>
              <a:endParaRPr lang="de-DE"/>
            </a:p>
          </p:txBody>
        </p:sp>
        <p:sp>
          <p:nvSpPr>
            <p:cNvPr id="489522" name="Rectangle 50"/>
            <p:cNvSpPr>
              <a:spLocks noChangeArrowheads="1"/>
            </p:cNvSpPr>
            <p:nvPr/>
          </p:nvSpPr>
          <p:spPr bwMode="auto">
            <a:xfrm>
              <a:off x="715" y="165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23" name="Rectangle 51"/>
            <p:cNvSpPr>
              <a:spLocks noChangeArrowheads="1"/>
            </p:cNvSpPr>
            <p:nvPr/>
          </p:nvSpPr>
          <p:spPr bwMode="auto">
            <a:xfrm>
              <a:off x="773" y="165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89530" name="AutoShape 58"/>
            <p:cNvCxnSpPr>
              <a:cxnSpLocks noChangeShapeType="1"/>
              <a:stCxn id="489496" idx="7"/>
              <a:endCxn id="489498" idx="2"/>
            </p:cNvCxnSpPr>
            <p:nvPr/>
          </p:nvCxnSpPr>
          <p:spPr bwMode="auto">
            <a:xfrm flipV="1">
              <a:off x="652" y="97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1" name="AutoShape 59"/>
            <p:cNvCxnSpPr>
              <a:cxnSpLocks noChangeShapeType="1"/>
              <a:stCxn id="489498" idx="6"/>
              <a:endCxn id="489502" idx="2"/>
            </p:cNvCxnSpPr>
            <p:nvPr/>
          </p:nvCxnSpPr>
          <p:spPr bwMode="auto">
            <a:xfrm>
              <a:off x="1277" y="97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2" name="AutoShape 60"/>
            <p:cNvCxnSpPr>
              <a:cxnSpLocks noChangeShapeType="1"/>
              <a:stCxn id="489502" idx="6"/>
              <a:endCxn id="489494" idx="1"/>
            </p:cNvCxnSpPr>
            <p:nvPr/>
          </p:nvCxnSpPr>
          <p:spPr bwMode="auto">
            <a:xfrm>
              <a:off x="1976" y="97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3" name="AutoShape 61"/>
            <p:cNvCxnSpPr>
              <a:cxnSpLocks noChangeShapeType="1"/>
              <a:stCxn id="489504" idx="6"/>
              <a:endCxn id="489494" idx="3"/>
            </p:cNvCxnSpPr>
            <p:nvPr/>
          </p:nvCxnSpPr>
          <p:spPr bwMode="auto">
            <a:xfrm flipV="1">
              <a:off x="1976" y="148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4" name="AutoShape 62"/>
            <p:cNvCxnSpPr>
              <a:cxnSpLocks noChangeShapeType="1"/>
              <a:stCxn id="489504" idx="0"/>
              <a:endCxn id="489502" idx="4"/>
            </p:cNvCxnSpPr>
            <p:nvPr/>
          </p:nvCxnSpPr>
          <p:spPr bwMode="auto">
            <a:xfrm flipV="1">
              <a:off x="1868" y="1087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5" name="AutoShape 63"/>
            <p:cNvCxnSpPr>
              <a:cxnSpLocks noChangeShapeType="1"/>
              <a:stCxn id="489500" idx="6"/>
              <a:endCxn id="489504" idx="2"/>
            </p:cNvCxnSpPr>
            <p:nvPr/>
          </p:nvCxnSpPr>
          <p:spPr bwMode="auto">
            <a:xfrm>
              <a:off x="1277" y="176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6" name="AutoShape 64"/>
            <p:cNvCxnSpPr>
              <a:cxnSpLocks noChangeShapeType="1"/>
              <a:stCxn id="489502" idx="3"/>
              <a:endCxn id="489500" idx="7"/>
            </p:cNvCxnSpPr>
            <p:nvPr/>
          </p:nvCxnSpPr>
          <p:spPr bwMode="auto">
            <a:xfrm flipH="1">
              <a:off x="1245" y="1054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7" name="AutoShape 65"/>
            <p:cNvCxnSpPr>
              <a:cxnSpLocks noChangeShapeType="1"/>
            </p:cNvCxnSpPr>
            <p:nvPr/>
          </p:nvCxnSpPr>
          <p:spPr bwMode="auto">
            <a:xfrm flipV="1">
              <a:off x="1156" y="1071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9" name="AutoShape 67"/>
            <p:cNvCxnSpPr>
              <a:cxnSpLocks noChangeShapeType="1"/>
              <a:stCxn id="489496" idx="5"/>
              <a:endCxn id="489500" idx="2"/>
            </p:cNvCxnSpPr>
            <p:nvPr/>
          </p:nvCxnSpPr>
          <p:spPr bwMode="auto">
            <a:xfrm>
              <a:off x="652" y="148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29" name="Text Box 157"/>
            <p:cNvSpPr txBox="1">
              <a:spLocks noChangeArrowheads="1"/>
            </p:cNvSpPr>
            <p:nvPr/>
          </p:nvSpPr>
          <p:spPr bwMode="auto">
            <a:xfrm>
              <a:off x="418" y="657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dirty="0"/>
                <a:t>a)</a:t>
              </a:r>
            </a:p>
          </p:txBody>
        </p:sp>
        <p:sp>
          <p:nvSpPr>
            <p:cNvPr id="489641" name="Text Box 169"/>
            <p:cNvSpPr txBox="1">
              <a:spLocks noChangeArrowheads="1"/>
            </p:cNvSpPr>
            <p:nvPr/>
          </p:nvSpPr>
          <p:spPr bwMode="auto">
            <a:xfrm>
              <a:off x="1020" y="1933"/>
              <a:ext cx="9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0</a:t>
              </a:r>
            </a:p>
          </p:txBody>
        </p: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5245923" y="1291536"/>
            <a:ext cx="3359150" cy="2128838"/>
            <a:chOff x="3314" y="825"/>
            <a:chExt cx="2116" cy="1341"/>
          </a:xfrm>
        </p:grpSpPr>
        <p:sp>
          <p:nvSpPr>
            <p:cNvPr id="489636" name="Rectangle 164"/>
            <p:cNvSpPr>
              <a:spLocks noChangeArrowheads="1"/>
            </p:cNvSpPr>
            <p:nvPr/>
          </p:nvSpPr>
          <p:spPr bwMode="auto">
            <a:xfrm rot="-7476176">
              <a:off x="5010" y="1290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35" name="Rectangle 163"/>
            <p:cNvSpPr>
              <a:spLocks noChangeArrowheads="1"/>
            </p:cNvSpPr>
            <p:nvPr/>
          </p:nvSpPr>
          <p:spPr bwMode="auto">
            <a:xfrm rot="-3439087">
              <a:off x="3719" y="1321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76" name="Rectangle 4"/>
            <p:cNvSpPr>
              <a:spLocks noChangeArrowheads="1"/>
            </p:cNvSpPr>
            <p:nvPr/>
          </p:nvSpPr>
          <p:spPr bwMode="auto">
            <a:xfrm>
              <a:off x="4068" y="1733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78" name="Oval 6"/>
            <p:cNvSpPr>
              <a:spLocks noChangeArrowheads="1"/>
            </p:cNvSpPr>
            <p:nvPr/>
          </p:nvSpPr>
          <p:spPr bwMode="auto">
            <a:xfrm>
              <a:off x="5205" y="129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79" name="Oval 7"/>
            <p:cNvSpPr>
              <a:spLocks noChangeArrowheads="1"/>
            </p:cNvSpPr>
            <p:nvPr/>
          </p:nvSpPr>
          <p:spPr bwMode="auto">
            <a:xfrm>
              <a:off x="3314" y="129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0" name="Oval 8"/>
            <p:cNvSpPr>
              <a:spLocks noChangeArrowheads="1"/>
            </p:cNvSpPr>
            <p:nvPr/>
          </p:nvSpPr>
          <p:spPr bwMode="auto">
            <a:xfrm>
              <a:off x="3914" y="862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1" name="Oval 9"/>
            <p:cNvSpPr>
              <a:spLocks noChangeArrowheads="1"/>
            </p:cNvSpPr>
            <p:nvPr/>
          </p:nvSpPr>
          <p:spPr bwMode="auto">
            <a:xfrm>
              <a:off x="3923" y="1661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2" name="Oval 10"/>
            <p:cNvSpPr>
              <a:spLocks noChangeArrowheads="1"/>
            </p:cNvSpPr>
            <p:nvPr/>
          </p:nvSpPr>
          <p:spPr bwMode="auto">
            <a:xfrm>
              <a:off x="4613" y="862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3" name="Oval 11"/>
            <p:cNvSpPr>
              <a:spLocks noChangeArrowheads="1"/>
            </p:cNvSpPr>
            <p:nvPr/>
          </p:nvSpPr>
          <p:spPr bwMode="auto">
            <a:xfrm>
              <a:off x="4613" y="1662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4" name="Rectangle 12"/>
            <p:cNvSpPr>
              <a:spLocks noChangeArrowheads="1"/>
            </p:cNvSpPr>
            <p:nvPr/>
          </p:nvSpPr>
          <p:spPr bwMode="auto">
            <a:xfrm>
              <a:off x="3540" y="102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89485" name="Rectangle 13"/>
            <p:cNvSpPr>
              <a:spLocks noChangeArrowheads="1"/>
            </p:cNvSpPr>
            <p:nvPr/>
          </p:nvSpPr>
          <p:spPr bwMode="auto">
            <a:xfrm>
              <a:off x="4301" y="82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89486" name="Rectangle 14"/>
            <p:cNvSpPr>
              <a:spLocks noChangeArrowheads="1"/>
            </p:cNvSpPr>
            <p:nvPr/>
          </p:nvSpPr>
          <p:spPr bwMode="auto">
            <a:xfrm>
              <a:off x="5034" y="102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20</a:t>
              </a:r>
              <a:endParaRPr lang="de-DE"/>
            </a:p>
          </p:txBody>
        </p:sp>
        <p:sp>
          <p:nvSpPr>
            <p:cNvPr id="489487" name="Rectangle 15"/>
            <p:cNvSpPr>
              <a:spLocks noChangeArrowheads="1"/>
            </p:cNvSpPr>
            <p:nvPr/>
          </p:nvSpPr>
          <p:spPr bwMode="auto">
            <a:xfrm>
              <a:off x="4651" y="138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89488" name="Rectangle 16"/>
            <p:cNvSpPr>
              <a:spLocks noChangeArrowheads="1"/>
            </p:cNvSpPr>
            <p:nvPr/>
          </p:nvSpPr>
          <p:spPr bwMode="auto">
            <a:xfrm>
              <a:off x="4312" y="12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89489" name="Rectangle 17"/>
            <p:cNvSpPr>
              <a:spLocks noChangeArrowheads="1"/>
            </p:cNvSpPr>
            <p:nvPr/>
          </p:nvSpPr>
          <p:spPr bwMode="auto">
            <a:xfrm>
              <a:off x="4326" y="164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14</a:t>
              </a:r>
              <a:endParaRPr lang="de-DE"/>
            </a:p>
          </p:txBody>
        </p:sp>
        <p:sp>
          <p:nvSpPr>
            <p:cNvPr id="489491" name="Rectangle 19"/>
            <p:cNvSpPr>
              <a:spLocks noChangeArrowheads="1"/>
            </p:cNvSpPr>
            <p:nvPr/>
          </p:nvSpPr>
          <p:spPr bwMode="auto">
            <a:xfrm>
              <a:off x="4059" y="129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492" name="Rectangle 20"/>
            <p:cNvSpPr>
              <a:spLocks noChangeArrowheads="1"/>
            </p:cNvSpPr>
            <p:nvPr/>
          </p:nvSpPr>
          <p:spPr bwMode="auto">
            <a:xfrm>
              <a:off x="3651" y="145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89493" name="Rectangle 21"/>
            <p:cNvSpPr>
              <a:spLocks noChangeArrowheads="1"/>
            </p:cNvSpPr>
            <p:nvPr/>
          </p:nvSpPr>
          <p:spPr bwMode="auto">
            <a:xfrm>
              <a:off x="4967" y="149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24" name="Rectangle 52"/>
            <p:cNvSpPr>
              <a:spLocks noChangeArrowheads="1"/>
            </p:cNvSpPr>
            <p:nvPr/>
          </p:nvSpPr>
          <p:spPr bwMode="auto">
            <a:xfrm>
              <a:off x="3371" y="131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525" name="Rectangle 53"/>
            <p:cNvSpPr>
              <a:spLocks noChangeArrowheads="1"/>
            </p:cNvSpPr>
            <p:nvPr/>
          </p:nvSpPr>
          <p:spPr bwMode="auto">
            <a:xfrm>
              <a:off x="3949" y="165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526" name="Rectangle 54"/>
            <p:cNvSpPr>
              <a:spLocks noChangeArrowheads="1"/>
            </p:cNvSpPr>
            <p:nvPr/>
          </p:nvSpPr>
          <p:spPr bwMode="auto">
            <a:xfrm>
              <a:off x="3967" y="88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527" name="Rectangle 55"/>
            <p:cNvSpPr>
              <a:spLocks noChangeArrowheads="1"/>
            </p:cNvSpPr>
            <p:nvPr/>
          </p:nvSpPr>
          <p:spPr bwMode="auto">
            <a:xfrm>
              <a:off x="4674" y="88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528" name="Rectangle 56"/>
            <p:cNvSpPr>
              <a:spLocks noChangeArrowheads="1"/>
            </p:cNvSpPr>
            <p:nvPr/>
          </p:nvSpPr>
          <p:spPr bwMode="auto">
            <a:xfrm>
              <a:off x="4674" y="165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529" name="Rectangle 57"/>
            <p:cNvSpPr>
              <a:spLocks noChangeArrowheads="1"/>
            </p:cNvSpPr>
            <p:nvPr/>
          </p:nvSpPr>
          <p:spPr bwMode="auto">
            <a:xfrm>
              <a:off x="5264" y="129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89540" name="AutoShape 68"/>
            <p:cNvCxnSpPr>
              <a:cxnSpLocks noChangeShapeType="1"/>
              <a:stCxn id="489482" idx="6"/>
              <a:endCxn id="489478" idx="1"/>
            </p:cNvCxnSpPr>
            <p:nvPr/>
          </p:nvCxnSpPr>
          <p:spPr bwMode="auto">
            <a:xfrm>
              <a:off x="4830" y="971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1" name="AutoShape 69"/>
            <p:cNvCxnSpPr>
              <a:cxnSpLocks noChangeShapeType="1"/>
              <a:stCxn id="489483" idx="6"/>
              <a:endCxn id="489478" idx="3"/>
            </p:cNvCxnSpPr>
            <p:nvPr/>
          </p:nvCxnSpPr>
          <p:spPr bwMode="auto">
            <a:xfrm flipV="1">
              <a:off x="4830" y="1480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2" name="AutoShape 70"/>
            <p:cNvCxnSpPr>
              <a:cxnSpLocks noChangeShapeType="1"/>
              <a:stCxn id="489483" idx="0"/>
              <a:endCxn id="489482" idx="4"/>
            </p:cNvCxnSpPr>
            <p:nvPr/>
          </p:nvCxnSpPr>
          <p:spPr bwMode="auto">
            <a:xfrm flipV="1">
              <a:off x="4722" y="1079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3" name="AutoShape 71"/>
            <p:cNvCxnSpPr>
              <a:cxnSpLocks noChangeShapeType="1"/>
              <a:stCxn id="489482" idx="3"/>
              <a:endCxn id="489481" idx="7"/>
            </p:cNvCxnSpPr>
            <p:nvPr/>
          </p:nvCxnSpPr>
          <p:spPr bwMode="auto">
            <a:xfrm flipH="1">
              <a:off x="4107" y="1047"/>
              <a:ext cx="538" cy="6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4" name="AutoShape 72"/>
            <p:cNvCxnSpPr>
              <a:cxnSpLocks noChangeShapeType="1"/>
              <a:stCxn id="489480" idx="6"/>
              <a:endCxn id="489482" idx="2"/>
            </p:cNvCxnSpPr>
            <p:nvPr/>
          </p:nvCxnSpPr>
          <p:spPr bwMode="auto">
            <a:xfrm>
              <a:off x="4130" y="971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5" name="AutoShape 73"/>
            <p:cNvCxnSpPr>
              <a:cxnSpLocks noChangeShapeType="1"/>
              <a:stCxn id="489479" idx="7"/>
              <a:endCxn id="489480" idx="2"/>
            </p:cNvCxnSpPr>
            <p:nvPr/>
          </p:nvCxnSpPr>
          <p:spPr bwMode="auto">
            <a:xfrm flipV="1">
              <a:off x="3506" y="971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6" name="AutoShape 74"/>
            <p:cNvCxnSpPr>
              <a:cxnSpLocks noChangeShapeType="1"/>
              <a:stCxn id="489479" idx="5"/>
              <a:endCxn id="489481" idx="2"/>
            </p:cNvCxnSpPr>
            <p:nvPr/>
          </p:nvCxnSpPr>
          <p:spPr bwMode="auto">
            <a:xfrm>
              <a:off x="3506" y="1480"/>
              <a:ext cx="417" cy="2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7" name="AutoShape 75"/>
            <p:cNvCxnSpPr>
              <a:cxnSpLocks noChangeShapeType="1"/>
              <a:stCxn id="489525" idx="0"/>
            </p:cNvCxnSpPr>
            <p:nvPr/>
          </p:nvCxnSpPr>
          <p:spPr bwMode="auto">
            <a:xfrm flipV="1">
              <a:off x="4009" y="1071"/>
              <a:ext cx="6" cy="5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9" name="AutoShape 77"/>
            <p:cNvCxnSpPr>
              <a:cxnSpLocks noChangeShapeType="1"/>
              <a:stCxn id="489481" idx="6"/>
              <a:endCxn id="489483" idx="2"/>
            </p:cNvCxnSpPr>
            <p:nvPr/>
          </p:nvCxnSpPr>
          <p:spPr bwMode="auto">
            <a:xfrm>
              <a:off x="4139" y="1765"/>
              <a:ext cx="47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42" name="Text Box 170"/>
            <p:cNvSpPr txBox="1">
              <a:spLocks noChangeArrowheads="1"/>
            </p:cNvSpPr>
            <p:nvPr/>
          </p:nvSpPr>
          <p:spPr bwMode="auto">
            <a:xfrm>
              <a:off x="3969" y="193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=4</a:t>
              </a:r>
              <a:endParaRPr lang="de-DE" baseline="-25000"/>
            </a:p>
          </p:txBody>
        </p:sp>
      </p:grpSp>
      <p:grpSp>
        <p:nvGrpSpPr>
          <p:cNvPr id="5" name="Group 176"/>
          <p:cNvGrpSpPr>
            <a:grpSpLocks/>
          </p:cNvGrpSpPr>
          <p:nvPr/>
        </p:nvGrpSpPr>
        <p:grpSpPr bwMode="auto">
          <a:xfrm>
            <a:off x="5276028" y="4006161"/>
            <a:ext cx="3359150" cy="2273300"/>
            <a:chOff x="3314" y="2503"/>
            <a:chExt cx="2116" cy="1432"/>
          </a:xfrm>
        </p:grpSpPr>
        <p:sp>
          <p:nvSpPr>
            <p:cNvPr id="489638" name="Rectangle 166"/>
            <p:cNvSpPr>
              <a:spLocks noChangeArrowheads="1"/>
            </p:cNvSpPr>
            <p:nvPr/>
          </p:nvSpPr>
          <p:spPr bwMode="auto">
            <a:xfrm rot="-3269903">
              <a:off x="3729" y="2949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37" name="Rectangle 165"/>
            <p:cNvSpPr>
              <a:spLocks noChangeArrowheads="1"/>
            </p:cNvSpPr>
            <p:nvPr/>
          </p:nvSpPr>
          <p:spPr bwMode="auto">
            <a:xfrm rot="-2910595">
              <a:off x="5002" y="2500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0" name="Rectangle 78"/>
            <p:cNvSpPr>
              <a:spLocks noChangeArrowheads="1"/>
            </p:cNvSpPr>
            <p:nvPr/>
          </p:nvSpPr>
          <p:spPr bwMode="auto">
            <a:xfrm>
              <a:off x="4098" y="2619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1" name="Rectangle 79"/>
            <p:cNvSpPr>
              <a:spLocks noChangeArrowheads="1"/>
            </p:cNvSpPr>
            <p:nvPr/>
          </p:nvSpPr>
          <p:spPr bwMode="auto">
            <a:xfrm>
              <a:off x="3988" y="2746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2" name="Oval 80"/>
            <p:cNvSpPr>
              <a:spLocks noChangeArrowheads="1"/>
            </p:cNvSpPr>
            <p:nvPr/>
          </p:nvSpPr>
          <p:spPr bwMode="auto">
            <a:xfrm>
              <a:off x="5205" y="2973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3" name="Oval 81"/>
            <p:cNvSpPr>
              <a:spLocks noChangeArrowheads="1"/>
            </p:cNvSpPr>
            <p:nvPr/>
          </p:nvSpPr>
          <p:spPr bwMode="auto">
            <a:xfrm>
              <a:off x="3314" y="2973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4" name="Oval 82"/>
            <p:cNvSpPr>
              <a:spLocks noChangeArrowheads="1"/>
            </p:cNvSpPr>
            <p:nvPr/>
          </p:nvSpPr>
          <p:spPr bwMode="auto">
            <a:xfrm>
              <a:off x="3914" y="2540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5" name="Oval 83"/>
            <p:cNvSpPr>
              <a:spLocks noChangeArrowheads="1"/>
            </p:cNvSpPr>
            <p:nvPr/>
          </p:nvSpPr>
          <p:spPr bwMode="auto">
            <a:xfrm>
              <a:off x="3914" y="3340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6" name="Oval 84"/>
            <p:cNvSpPr>
              <a:spLocks noChangeArrowheads="1"/>
            </p:cNvSpPr>
            <p:nvPr/>
          </p:nvSpPr>
          <p:spPr bwMode="auto">
            <a:xfrm>
              <a:off x="4613" y="2540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7" name="Oval 85"/>
            <p:cNvSpPr>
              <a:spLocks noChangeArrowheads="1"/>
            </p:cNvSpPr>
            <p:nvPr/>
          </p:nvSpPr>
          <p:spPr bwMode="auto">
            <a:xfrm>
              <a:off x="4613" y="3340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8" name="Rectangle 86"/>
            <p:cNvSpPr>
              <a:spLocks noChangeArrowheads="1"/>
            </p:cNvSpPr>
            <p:nvPr/>
          </p:nvSpPr>
          <p:spPr bwMode="auto">
            <a:xfrm>
              <a:off x="3540" y="2700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89559" name="Rectangle 87"/>
            <p:cNvSpPr>
              <a:spLocks noChangeArrowheads="1"/>
            </p:cNvSpPr>
            <p:nvPr/>
          </p:nvSpPr>
          <p:spPr bwMode="auto">
            <a:xfrm>
              <a:off x="4301" y="2503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89560" name="Rectangle 88"/>
            <p:cNvSpPr>
              <a:spLocks noChangeArrowheads="1"/>
            </p:cNvSpPr>
            <p:nvPr/>
          </p:nvSpPr>
          <p:spPr bwMode="auto">
            <a:xfrm>
              <a:off x="5034" y="2703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20</a:t>
              </a:r>
              <a:endParaRPr lang="de-DE"/>
            </a:p>
          </p:txBody>
        </p:sp>
        <p:sp>
          <p:nvSpPr>
            <p:cNvPr id="489561" name="Rectangle 89"/>
            <p:cNvSpPr>
              <a:spLocks noChangeArrowheads="1"/>
            </p:cNvSpPr>
            <p:nvPr/>
          </p:nvSpPr>
          <p:spPr bwMode="auto">
            <a:xfrm>
              <a:off x="4651" y="30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89562" name="Rectangle 90"/>
            <p:cNvSpPr>
              <a:spLocks noChangeArrowheads="1"/>
            </p:cNvSpPr>
            <p:nvPr/>
          </p:nvSpPr>
          <p:spPr bwMode="auto">
            <a:xfrm>
              <a:off x="4312" y="292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89563" name="Rectangle 91"/>
            <p:cNvSpPr>
              <a:spLocks noChangeArrowheads="1"/>
            </p:cNvSpPr>
            <p:nvPr/>
          </p:nvSpPr>
          <p:spPr bwMode="auto">
            <a:xfrm>
              <a:off x="4332" y="3249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</a:t>
              </a:r>
              <a:endParaRPr lang="de-DE"/>
            </a:p>
          </p:txBody>
        </p:sp>
        <p:sp>
          <p:nvSpPr>
            <p:cNvPr id="489565" name="Rectangle 93"/>
            <p:cNvSpPr>
              <a:spLocks noChangeArrowheads="1"/>
            </p:cNvSpPr>
            <p:nvPr/>
          </p:nvSpPr>
          <p:spPr bwMode="auto">
            <a:xfrm>
              <a:off x="4084" y="297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66" name="Rectangle 94"/>
            <p:cNvSpPr>
              <a:spLocks noChangeArrowheads="1"/>
            </p:cNvSpPr>
            <p:nvPr/>
          </p:nvSpPr>
          <p:spPr bwMode="auto">
            <a:xfrm>
              <a:off x="3696" y="31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89567" name="Rectangle 95"/>
            <p:cNvSpPr>
              <a:spLocks noChangeArrowheads="1"/>
            </p:cNvSpPr>
            <p:nvPr/>
          </p:nvSpPr>
          <p:spPr bwMode="auto">
            <a:xfrm>
              <a:off x="4967" y="317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98" name="Rectangle 126"/>
            <p:cNvSpPr>
              <a:spLocks noChangeArrowheads="1"/>
            </p:cNvSpPr>
            <p:nvPr/>
          </p:nvSpPr>
          <p:spPr bwMode="auto">
            <a:xfrm>
              <a:off x="3371" y="299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599" name="Rectangle 127"/>
            <p:cNvSpPr>
              <a:spLocks noChangeArrowheads="1"/>
            </p:cNvSpPr>
            <p:nvPr/>
          </p:nvSpPr>
          <p:spPr bwMode="auto">
            <a:xfrm>
              <a:off x="3949" y="333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600" name="Rectangle 128"/>
            <p:cNvSpPr>
              <a:spLocks noChangeArrowheads="1"/>
            </p:cNvSpPr>
            <p:nvPr/>
          </p:nvSpPr>
          <p:spPr bwMode="auto">
            <a:xfrm>
              <a:off x="3967" y="256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601" name="Rectangle 129"/>
            <p:cNvSpPr>
              <a:spLocks noChangeArrowheads="1"/>
            </p:cNvSpPr>
            <p:nvPr/>
          </p:nvSpPr>
          <p:spPr bwMode="auto">
            <a:xfrm>
              <a:off x="4674" y="256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602" name="Rectangle 130"/>
            <p:cNvSpPr>
              <a:spLocks noChangeArrowheads="1"/>
            </p:cNvSpPr>
            <p:nvPr/>
          </p:nvSpPr>
          <p:spPr bwMode="auto">
            <a:xfrm>
              <a:off x="4674" y="333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603" name="Rectangle 131"/>
            <p:cNvSpPr>
              <a:spLocks noChangeArrowheads="1"/>
            </p:cNvSpPr>
            <p:nvPr/>
          </p:nvSpPr>
          <p:spPr bwMode="auto">
            <a:xfrm>
              <a:off x="5264" y="297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89614" name="AutoShape 142"/>
            <p:cNvCxnSpPr>
              <a:cxnSpLocks noChangeShapeType="1"/>
              <a:stCxn id="489556" idx="6"/>
              <a:endCxn id="489552" idx="1"/>
            </p:cNvCxnSpPr>
            <p:nvPr/>
          </p:nvCxnSpPr>
          <p:spPr bwMode="auto">
            <a:xfrm>
              <a:off x="4830" y="2649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5" name="AutoShape 143"/>
            <p:cNvCxnSpPr>
              <a:cxnSpLocks noChangeShapeType="1"/>
              <a:stCxn id="489552" idx="3"/>
              <a:endCxn id="489557" idx="6"/>
            </p:cNvCxnSpPr>
            <p:nvPr/>
          </p:nvCxnSpPr>
          <p:spPr bwMode="auto">
            <a:xfrm flipH="1">
              <a:off x="4830" y="3158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6" name="AutoShape 144"/>
            <p:cNvCxnSpPr>
              <a:cxnSpLocks noChangeShapeType="1"/>
              <a:stCxn id="489557" idx="0"/>
              <a:endCxn id="489556" idx="4"/>
            </p:cNvCxnSpPr>
            <p:nvPr/>
          </p:nvCxnSpPr>
          <p:spPr bwMode="auto">
            <a:xfrm flipV="1">
              <a:off x="4722" y="2757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7" name="AutoShape 145"/>
            <p:cNvCxnSpPr>
              <a:cxnSpLocks noChangeShapeType="1"/>
              <a:stCxn id="489556" idx="3"/>
              <a:endCxn id="489555" idx="7"/>
            </p:cNvCxnSpPr>
            <p:nvPr/>
          </p:nvCxnSpPr>
          <p:spPr bwMode="auto">
            <a:xfrm flipH="1">
              <a:off x="4098" y="2725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8" name="AutoShape 146"/>
            <p:cNvCxnSpPr>
              <a:cxnSpLocks noChangeShapeType="1"/>
              <a:stCxn id="489554" idx="6"/>
              <a:endCxn id="489556" idx="2"/>
            </p:cNvCxnSpPr>
            <p:nvPr/>
          </p:nvCxnSpPr>
          <p:spPr bwMode="auto">
            <a:xfrm>
              <a:off x="4130" y="2649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0" name="AutoShape 148"/>
            <p:cNvCxnSpPr>
              <a:cxnSpLocks noChangeShapeType="1"/>
            </p:cNvCxnSpPr>
            <p:nvPr/>
          </p:nvCxnSpPr>
          <p:spPr bwMode="auto">
            <a:xfrm>
              <a:off x="3542" y="3122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1" name="AutoShape 149"/>
            <p:cNvCxnSpPr>
              <a:cxnSpLocks noChangeShapeType="1"/>
            </p:cNvCxnSpPr>
            <p:nvPr/>
          </p:nvCxnSpPr>
          <p:spPr bwMode="auto">
            <a:xfrm flipV="1">
              <a:off x="4014" y="2750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3" name="AutoShape 151"/>
            <p:cNvCxnSpPr>
              <a:cxnSpLocks noChangeShapeType="1"/>
            </p:cNvCxnSpPr>
            <p:nvPr/>
          </p:nvCxnSpPr>
          <p:spPr bwMode="auto">
            <a:xfrm>
              <a:off x="4150" y="3430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grpSp>
          <p:nvGrpSpPr>
            <p:cNvPr id="6" name="Group 153"/>
            <p:cNvGrpSpPr>
              <a:grpSpLocks/>
            </p:cNvGrpSpPr>
            <p:nvPr/>
          </p:nvGrpSpPr>
          <p:grpSpPr bwMode="auto">
            <a:xfrm>
              <a:off x="3489" y="2665"/>
              <a:ext cx="453" cy="361"/>
              <a:chOff x="3153" y="2295"/>
              <a:chExt cx="408" cy="317"/>
            </a:xfrm>
          </p:grpSpPr>
          <p:cxnSp>
            <p:nvCxnSpPr>
              <p:cNvPr id="489619" name="AutoShape 147"/>
              <p:cNvCxnSpPr>
                <a:cxnSpLocks noChangeShapeType="1"/>
              </p:cNvCxnSpPr>
              <p:nvPr/>
            </p:nvCxnSpPr>
            <p:spPr bwMode="auto">
              <a:xfrm flipV="1">
                <a:off x="3153" y="2295"/>
                <a:ext cx="363" cy="27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89624" name="AutoShape 152"/>
              <p:cNvCxnSpPr>
                <a:cxnSpLocks noChangeShapeType="1"/>
              </p:cNvCxnSpPr>
              <p:nvPr/>
            </p:nvCxnSpPr>
            <p:spPr bwMode="auto">
              <a:xfrm flipH="1">
                <a:off x="3198" y="2341"/>
                <a:ext cx="363" cy="2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</p:grpSp>
        <p:sp>
          <p:nvSpPr>
            <p:cNvPr id="489626" name="Rectangle 154"/>
            <p:cNvSpPr>
              <a:spLocks noChangeArrowheads="1"/>
            </p:cNvSpPr>
            <p:nvPr/>
          </p:nvSpPr>
          <p:spPr bwMode="auto">
            <a:xfrm>
              <a:off x="3742" y="28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89627" name="AutoShape 155"/>
            <p:cNvCxnSpPr>
              <a:cxnSpLocks noChangeShapeType="1"/>
            </p:cNvCxnSpPr>
            <p:nvPr/>
          </p:nvCxnSpPr>
          <p:spPr bwMode="auto">
            <a:xfrm flipH="1">
              <a:off x="4150" y="3475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28" name="Rectangle 156"/>
            <p:cNvSpPr>
              <a:spLocks noChangeArrowheads="1"/>
            </p:cNvSpPr>
            <p:nvPr/>
          </p:nvSpPr>
          <p:spPr bwMode="auto">
            <a:xfrm>
              <a:off x="4332" y="347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640" name="Text Box 168"/>
            <p:cNvSpPr txBox="1">
              <a:spLocks noChangeArrowheads="1"/>
            </p:cNvSpPr>
            <p:nvPr/>
          </p:nvSpPr>
          <p:spPr bwMode="auto">
            <a:xfrm>
              <a:off x="3969" y="3702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=4</a:t>
              </a:r>
              <a:endParaRPr lang="de-DE" baseline="-25000"/>
            </a:p>
          </p:txBody>
        </p:sp>
        <p:cxnSp>
          <p:nvCxnSpPr>
            <p:cNvPr id="489643" name="AutoShape 171"/>
            <p:cNvCxnSpPr>
              <a:cxnSpLocks noChangeShapeType="1"/>
              <a:stCxn id="489555" idx="2"/>
              <a:endCxn id="489553" idx="5"/>
            </p:cNvCxnSpPr>
            <p:nvPr/>
          </p:nvCxnSpPr>
          <p:spPr bwMode="auto">
            <a:xfrm flipH="1" flipV="1">
              <a:off x="3506" y="3158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44" name="Rectangle 172"/>
            <p:cNvSpPr>
              <a:spLocks noChangeArrowheads="1"/>
            </p:cNvSpPr>
            <p:nvPr/>
          </p:nvSpPr>
          <p:spPr bwMode="auto">
            <a:xfrm>
              <a:off x="3606" y="32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067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VER20BROCK@ELDGOBDFUVWYY57I" val="3547"/>
  <p:tag name="FIRSTCLEMENS@JOQXY0VZ11000000" val="4143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1382</Words>
  <Application>Microsoft Office PowerPoint</Application>
  <PresentationFormat>On-screen Show (4:3)</PresentationFormat>
  <Paragraphs>514</Paragraphs>
  <Slides>27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Courier</vt:lpstr>
      <vt:lpstr>Cambria Math</vt:lpstr>
      <vt:lpstr>Calibri</vt:lpstr>
      <vt:lpstr>Symbol</vt:lpstr>
      <vt:lpstr>Consolas</vt:lpstr>
      <vt:lpstr>Monaco</vt:lpstr>
      <vt:lpstr>Arial</vt:lpstr>
      <vt:lpstr>Larissa-Design</vt:lpstr>
      <vt:lpstr>Equation</vt:lpstr>
      <vt:lpstr>Max Flow Min Cut</vt:lpstr>
      <vt:lpstr>Ein Schnitt (s-t-cut)</vt:lpstr>
      <vt:lpstr>Minimaler Schnitt</vt:lpstr>
      <vt:lpstr>Max-Flow-Min-Cut-Theorem</vt:lpstr>
      <vt:lpstr>Anwendungen</vt:lpstr>
      <vt:lpstr>Algorithmus zum Finden minimaler Schnitte</vt:lpstr>
      <vt:lpstr>Der Ford-Fulkerson-Algorithmus </vt:lpstr>
      <vt:lpstr>Der Ford-Fulkerson-Algorithmus </vt:lpstr>
      <vt:lpstr>Beispiel</vt:lpstr>
      <vt:lpstr>Beispiel</vt:lpstr>
      <vt:lpstr>Beispiel</vt:lpstr>
      <vt:lpstr>Algorithmus zum Finden minimaler Schnitte</vt:lpstr>
      <vt:lpstr>Gierige Algorithmen</vt:lpstr>
      <vt:lpstr>Plagiat!  Dijkstra und Prim im Vergleich</vt:lpstr>
      <vt:lpstr>Greedy-Algorithmen</vt:lpstr>
      <vt:lpstr>Schema „Komponentenweiser Aufbau“</vt:lpstr>
      <vt:lpstr>Ergeben Greedy Algorithmen optimale Lösungen</vt:lpstr>
      <vt:lpstr>Beispiel: Rucksackproblem</vt:lpstr>
      <vt:lpstr>Beispiel: Rucksackproblem</vt:lpstr>
      <vt:lpstr>Lösung des teilbaren Rucksackproblems</vt:lpstr>
      <vt:lpstr>Lösung des teilbaren Rucksackproblems</vt:lpstr>
      <vt:lpstr>Das 0-1-Rucksackproblem</vt:lpstr>
      <vt:lpstr>Das 0-1-Rucksackproblem</vt:lpstr>
      <vt:lpstr>Optimierung von Algorithmen</vt:lpstr>
      <vt:lpstr>Optimierung von Algorithmen</vt:lpstr>
      <vt:lpstr>Beispiel für NP-Probleme</vt:lpstr>
      <vt:lpstr>TSP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Factorization Approach  to Manipulation  in Unstructured Environments</dc:title>
  <dc:creator>Sebastian</dc:creator>
  <cp:lastModifiedBy>RBO_Admin</cp:lastModifiedBy>
  <cp:revision>362</cp:revision>
  <dcterms:modified xsi:type="dcterms:W3CDTF">2016-06-23T15:06:31Z</dcterms:modified>
</cp:coreProperties>
</file>