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7"/>
  </p:notesMasterIdLst>
  <p:handoutMasterIdLst>
    <p:handoutMasterId r:id="rId28"/>
  </p:handoutMasterIdLst>
  <p:sldIdLst>
    <p:sldId id="1051" r:id="rId2"/>
    <p:sldId id="1053" r:id="rId3"/>
    <p:sldId id="1055" r:id="rId4"/>
    <p:sldId id="1074" r:id="rId5"/>
    <p:sldId id="1059" r:id="rId6"/>
    <p:sldId id="1072" r:id="rId7"/>
    <p:sldId id="1076" r:id="rId8"/>
    <p:sldId id="1075" r:id="rId9"/>
    <p:sldId id="1064" r:id="rId10"/>
    <p:sldId id="1065" r:id="rId11"/>
    <p:sldId id="1066" r:id="rId12"/>
    <p:sldId id="1067" r:id="rId13"/>
    <p:sldId id="1068" r:id="rId14"/>
    <p:sldId id="1060" r:id="rId15"/>
    <p:sldId id="1071" r:id="rId16"/>
    <p:sldId id="1063" r:id="rId17"/>
    <p:sldId id="1061" r:id="rId18"/>
    <p:sldId id="1079" r:id="rId19"/>
    <p:sldId id="1080" r:id="rId20"/>
    <p:sldId id="1081" r:id="rId21"/>
    <p:sldId id="1082" r:id="rId22"/>
    <p:sldId id="1013" r:id="rId23"/>
    <p:sldId id="1058" r:id="rId24"/>
    <p:sldId id="1077" r:id="rId25"/>
    <p:sldId id="1056" r:id="rId2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6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28F"/>
    <a:srgbClr val="4BACC6"/>
    <a:srgbClr val="73B9CF"/>
    <a:srgbClr val="FFD34D"/>
    <a:srgbClr val="57ACC7"/>
    <a:srgbClr val="445C8B"/>
    <a:srgbClr val="7989AB"/>
    <a:srgbClr val="FFC000"/>
    <a:srgbClr val="00B5DD"/>
    <a:srgbClr val="6D8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1" autoAdjust="0"/>
    <p:restoredTop sz="88940" autoAdjust="0"/>
  </p:normalViewPr>
  <p:slideViewPr>
    <p:cSldViewPr showGuides="1">
      <p:cViewPr varScale="1">
        <p:scale>
          <a:sx n="112" d="100"/>
          <a:sy n="112" d="100"/>
        </p:scale>
        <p:origin x="108" y="138"/>
      </p:cViewPr>
      <p:guideLst>
        <p:guide orient="horz" pos="3236"/>
        <p:guide pos="41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95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4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1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9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3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7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10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rgbClr val="2B5384"/>
                </a:solidFill>
              </a:rPr>
              <a:t>以前每個人量測的位置可能會有些許誤差</a:t>
            </a:r>
            <a:r>
              <a:rPr lang="en-US" altLang="zh-TW" dirty="0" smtClean="0">
                <a:solidFill>
                  <a:srgbClr val="2B5384"/>
                </a:solidFill>
              </a:rPr>
              <a:t/>
            </a:r>
            <a:br>
              <a:rPr lang="en-US" altLang="zh-TW" dirty="0" smtClean="0">
                <a:solidFill>
                  <a:srgbClr val="2B5384"/>
                </a:solidFill>
              </a:rPr>
            </a:br>
            <a:r>
              <a:rPr lang="zh-TW" altLang="en-US" dirty="0" smtClean="0">
                <a:solidFill>
                  <a:srgbClr val="2B5384"/>
                </a:solidFill>
              </a:rPr>
              <a:t>利用</a:t>
            </a:r>
            <a:r>
              <a:rPr lang="en-US" altLang="zh-TW" dirty="0" smtClean="0">
                <a:solidFill>
                  <a:srgbClr val="2B5384"/>
                </a:solidFill>
              </a:rPr>
              <a:t>QRCODE</a:t>
            </a:r>
            <a:r>
              <a:rPr lang="zh-TW" altLang="en-US" dirty="0" smtClean="0">
                <a:solidFill>
                  <a:srgbClr val="2B5384"/>
                </a:solidFill>
              </a:rPr>
              <a:t>絕對位置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0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攜帶型檢測儀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不受限於單一空間</a:t>
            </a:r>
            <a:endParaRPr lang="en-US" altLang="zh-TW" dirty="0" smtClean="0"/>
          </a:p>
          <a:p>
            <a:r>
              <a:rPr lang="zh-TW" altLang="en-US" dirty="0" smtClean="0"/>
              <a:t>簡易的操作介面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整合多個量測數據，便於分析整合及應用</a:t>
            </a:r>
            <a:endParaRPr lang="en-US" altLang="zh-TW" dirty="0" smtClean="0"/>
          </a:p>
          <a:p>
            <a:r>
              <a:rPr lang="zh-TW" altLang="en-US" dirty="0" smtClean="0"/>
              <a:t>滿足監測及歷史紀錄</a:t>
            </a:r>
            <a:r>
              <a:rPr lang="en-US" altLang="zh-TW" dirty="0" smtClean="0"/>
              <a:t>-</a:t>
            </a:r>
            <a:r>
              <a:rPr lang="zh-TW" altLang="en-US" dirty="0" smtClean="0"/>
              <a:t>不受時間地點限制，隨時可查看歷史數據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45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7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單點可用</a:t>
            </a:r>
            <a:r>
              <a:rPr lang="en-US" altLang="zh-TW" dirty="0" smtClean="0"/>
              <a:t>PM</a:t>
            </a:r>
            <a:r>
              <a:rPr lang="zh-TW" altLang="en-US" dirty="0" smtClean="0"/>
              <a:t>前</a:t>
            </a:r>
            <a:r>
              <a:rPr lang="en-US" altLang="zh-TW" dirty="0" smtClean="0"/>
              <a:t>/</a:t>
            </a:r>
            <a:r>
              <a:rPr lang="zh-TW" altLang="en-US" dirty="0" smtClean="0"/>
              <a:t>後的量測</a:t>
            </a:r>
            <a:endParaRPr lang="en-US" altLang="zh-TW" dirty="0" smtClean="0"/>
          </a:p>
          <a:p>
            <a:r>
              <a:rPr lang="zh-TW" altLang="en-US" dirty="0" smtClean="0"/>
              <a:t>當數據足夠時，可供分佈圖使用</a:t>
            </a:r>
            <a:endParaRPr lang="en-US" altLang="zh-TW" dirty="0" smtClean="0"/>
          </a:p>
          <a:p>
            <a:r>
              <a:rPr lang="zh-TW" altLang="en-US" dirty="0" smtClean="0"/>
              <a:t>單一機台可連續量測後供趨勢圖使用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9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dirty="0" smtClean="0"/>
              <a:t>無人化量測</a:t>
            </a:r>
            <a:r>
              <a:rPr lang="en-US" altLang="zh-TW" dirty="0" smtClean="0"/>
              <a:t>AGV</a:t>
            </a:r>
          </a:p>
          <a:p>
            <a:pPr marL="0" indent="0" algn="l">
              <a:buNone/>
            </a:pPr>
            <a:r>
              <a:rPr lang="zh-TW" altLang="en-US" dirty="0" smtClean="0"/>
              <a:t>後端資料庫整合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透過</a:t>
            </a:r>
            <a:r>
              <a:rPr lang="en-US" altLang="zh-TW" dirty="0" smtClean="0"/>
              <a:t>FAB</a:t>
            </a:r>
            <a:r>
              <a:rPr lang="zh-TW" altLang="en-US" dirty="0" smtClean="0"/>
              <a:t>網域將各部門資料整合 甚至整個廠</a:t>
            </a:r>
            <a:endParaRPr lang="en-US" altLang="zh-TW" dirty="0" smtClean="0"/>
          </a:p>
          <a:p>
            <a:pPr marL="0" indent="0" algn="l">
              <a:buNone/>
            </a:pPr>
            <a:r>
              <a:rPr lang="zh-TW" altLang="en-US" dirty="0" smtClean="0"/>
              <a:t>未來通過實驗室校正，取代小藍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9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專案 </a:t>
            </a:r>
            <a:endParaRPr lang="en-US" altLang="zh-TW" dirty="0" smtClean="0"/>
          </a:p>
          <a:p>
            <a:r>
              <a:rPr lang="zh-TW" altLang="en-US" dirty="0" smtClean="0"/>
              <a:t>生活</a:t>
            </a:r>
            <a:endParaRPr lang="en-US" altLang="zh-TW" dirty="0" smtClean="0"/>
          </a:p>
          <a:p>
            <a:r>
              <a:rPr lang="zh-TW" altLang="en-US" dirty="0" smtClean="0"/>
              <a:t>職場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15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22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AA5B013B-7480-43EE-B457-EA78BB4C6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746575" y="1536635"/>
            <a:ext cx="8010890" cy="2070230"/>
          </a:xfrm>
        </p:spPr>
        <p:txBody>
          <a:bodyPr>
            <a:normAutofit/>
          </a:bodyPr>
          <a:lstStyle>
            <a:lvl1pPr marL="0" indent="-342900">
              <a:buNone/>
              <a:defRPr sz="4400" b="1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None/>
              <a:defRPr sz="36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buNone/>
              <a:defRPr sz="3200" baseline="0">
                <a:solidFill>
                  <a:srgbClr val="0083A2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Presentation Title</a:t>
            </a:r>
            <a:r>
              <a:rPr lang="zh-TW" altLang="en-US" dirty="0" smtClean="0"/>
              <a:t> 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</a:t>
            </a:r>
            <a:r>
              <a:rPr lang="zh-TW" altLang="en-US" dirty="0" smtClean="0"/>
              <a:t> 微軟正黑</a:t>
            </a:r>
            <a:endParaRPr lang="en-US" altLang="zh-TW" dirty="0" smtClean="0"/>
          </a:p>
        </p:txBody>
      </p:sp>
      <p:pic>
        <p:nvPicPr>
          <p:cNvPr id="2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22" name="Rectangle 3"/>
          <p:cNvSpPr>
            <a:spLocks noGrp="1" noChangeArrowheads="1"/>
          </p:cNvSpPr>
          <p:nvPr>
            <p:ph type="body" idx="4294967295" hasCustomPrompt="1"/>
          </p:nvPr>
        </p:nvSpPr>
        <p:spPr>
          <a:xfrm>
            <a:off x="836585" y="3831890"/>
            <a:ext cx="7470830" cy="855095"/>
          </a:xfrm>
        </p:spPr>
        <p:txBody>
          <a:bodyPr>
            <a:noAutofit/>
          </a:bodyPr>
          <a:lstStyle>
            <a:lvl1pPr>
              <a:defRPr baseline="0"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Name   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Gill Sans MT or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微軟正黑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  <a:ea typeface="微軟正黑體" pitchFamily="34" charset="-120"/>
              </a:rPr>
              <a:t> 16pt</a:t>
            </a:r>
          </a:p>
        </p:txBody>
      </p:sp>
      <p:sp>
        <p:nvSpPr>
          <p:cNvPr id="8" name="手繪多邊形 7"/>
          <p:cNvSpPr/>
          <p:nvPr userDrawn="1"/>
        </p:nvSpPr>
        <p:spPr>
          <a:xfrm rot="10800000" flipV="1">
            <a:off x="-1" y="167165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手繪多邊形 9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806666"/>
            <a:ext cx="7065785" cy="2970330"/>
          </a:xfr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sz="3000" dirty="0" smtClean="0">
                <a:latin typeface="Gill Sans MT" pitchFamily="34" charset="0"/>
              </a:rPr>
              <a:t>Divider Title </a:t>
            </a:r>
            <a:r>
              <a:rPr lang="zh-TW" altLang="en-US" sz="3000" dirty="0" smtClean="0">
                <a:latin typeface="Gill Sans MT" pitchFamily="34" charset="0"/>
              </a:rPr>
              <a:t>分隔頁</a:t>
            </a:r>
            <a:endParaRPr lang="en-US" altLang="zh-TW" sz="3000" dirty="0" smtClean="0">
              <a:latin typeface="Gill Sans MT" pitchFamily="34" charset="0"/>
            </a:endParaRPr>
          </a:p>
          <a:p>
            <a:r>
              <a:rPr lang="en-US" altLang="zh-TW" sz="3000" dirty="0" smtClean="0">
                <a:latin typeface="Gill Sans MT" pitchFamily="34" charset="0"/>
              </a:rPr>
              <a:t>Gill Sans MT or </a:t>
            </a:r>
            <a:r>
              <a:rPr lang="zh-TW" altLang="en-US" sz="3000" dirty="0" smtClean="0">
                <a:latin typeface="Gill Sans MT" pitchFamily="34" charset="0"/>
              </a:rPr>
              <a:t>微軟正黑</a:t>
            </a:r>
            <a:endParaRPr lang="zh-TW" altLang="en-US" sz="300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微軟正黑體" pitchFamily="34" charset="-12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手繪多邊形 7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707015" cy="3582397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手繪多邊形 10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2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556284" cy="1998222"/>
          </a:xfrm>
        </p:spPr>
        <p:txBody>
          <a:bodyPr>
            <a:norm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2019 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AU </a:t>
            </a:r>
            <a:r>
              <a:rPr kumimoji="0" lang="en-US" altLang="zh-TW" sz="500" dirty="0" err="1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Optronics</a:t>
            </a:r>
            <a:r>
              <a:rPr kumimoji="0" lang="en-US" altLang="zh-TW" sz="500" dirty="0">
                <a:solidFill>
                  <a:srgbClr val="D9D9D9"/>
                </a:solidFill>
                <a:latin typeface="Gill Sans MT" pitchFamily="34" charset="0"/>
                <a:ea typeface="微軟正黑體" pitchFamily="34" charset="-120"/>
              </a:rPr>
              <a:t> Corporation</a:t>
            </a:r>
            <a:endParaRPr kumimoji="0" lang="zh-TW" altLang="en-US" sz="500" dirty="0">
              <a:solidFill>
                <a:srgbClr val="D9D9D9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66555" y="1536635"/>
            <a:ext cx="8190910" cy="32673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12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239490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24"/>
          </p:nvPr>
        </p:nvSpPr>
        <p:spPr>
          <a:xfrm>
            <a:off x="6803885" y="4767264"/>
            <a:ext cx="2133600" cy="273844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B040-459B-48F7-B35A-FC131373E12B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手繪多邊形 8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0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手繪多邊形 20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7" name="Picture 4" descr="\\Auhqfs01\agm006$\Corpcom\Library\CIS\AUO\Logo Combination\AUO only\auologo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50" y="321501"/>
            <a:ext cx="1018096" cy="36004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6645"/>
            <a:ext cx="8229600" cy="296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6C75B040-459B-48F7-B35A-FC131373E12B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83A2"/>
                </a:solidFill>
                <a:latin typeface="Gill Sans MT" pitchFamily="34" charset="0"/>
                <a:ea typeface="Noto Sans CJK SC Regular" pitchFamily="34" charset="-128"/>
              </a:defRPr>
            </a:lvl1pPr>
          </a:lstStyle>
          <a:p>
            <a:fld id="{32398B98-0685-45BC-8A26-83E097FA6D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Regular" pitchFamily="34" charset="-128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0" r:id="rId2"/>
    <p:sldLayoutId id="2147483942" r:id="rId3"/>
    <p:sldLayoutId id="2147483931" r:id="rId4"/>
    <p:sldLayoutId id="2147483941" r:id="rId5"/>
    <p:sldLayoutId id="2147483935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Noto Sans CJK SC Regular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2.jp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microsoft.com/office/2007/relationships/hdphoto" Target="../media/hdphoto1.wdp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585" y="3696875"/>
            <a:ext cx="7470830" cy="117013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TW" altLang="en-US" sz="18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林昕儒</a:t>
            </a:r>
            <a:endParaRPr lang="en-US" altLang="zh-TW" sz="18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Tx/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L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5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C01</a:t>
            </a:r>
            <a:endParaRPr lang="en-US" altLang="zh-TW" sz="18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  <a:p>
            <a:pPr>
              <a:buFontTx/>
              <a:buNone/>
            </a:pP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Date 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ea typeface="微軟正黑體" pitchFamily="34" charset="-120"/>
              </a:rPr>
              <a:t>2020.08.13</a:t>
            </a:r>
            <a:endParaRPr lang="en-US" altLang="zh-TW" sz="1800" dirty="0" smtClean="0">
              <a:solidFill>
                <a:schemeClr val="bg1">
                  <a:lumMod val="50000"/>
                </a:schemeClr>
              </a:solidFill>
              <a:ea typeface="微軟正黑體" pitchFamily="34" charset="-120"/>
            </a:endParaRPr>
          </a:p>
        </p:txBody>
      </p:sp>
      <p:sp>
        <p:nvSpPr>
          <p:cNvPr id="5" name="標題 8"/>
          <p:cNvSpPr>
            <a:spLocks noGrp="1"/>
          </p:cNvSpPr>
          <p:nvPr>
            <p:ph sz="quarter" idx="22"/>
          </p:nvPr>
        </p:nvSpPr>
        <p:spPr>
          <a:xfrm>
            <a:off x="746575" y="1536635"/>
            <a:ext cx="5445605" cy="94510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225668"/>
                </a:solidFill>
              </a:rPr>
              <a:t>隨身數位環境檢測</a:t>
            </a:r>
            <a:r>
              <a:rPr lang="zh-TW" altLang="en-US" dirty="0" smtClean="0">
                <a:solidFill>
                  <a:srgbClr val="225668"/>
                </a:solidFill>
              </a:rPr>
              <a:t>儀</a:t>
            </a:r>
            <a:endParaRPr lang="zh-TW" altLang="en-US" dirty="0">
              <a:solidFill>
                <a:srgbClr val="225668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89" y="2381819"/>
            <a:ext cx="4555083" cy="2619449"/>
          </a:xfrm>
          <a:prstGeom prst="rect">
            <a:avLst/>
          </a:prstGeom>
          <a:ln>
            <a:noFill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18442" y="125954"/>
            <a:ext cx="7239490" cy="1170130"/>
          </a:xfrm>
        </p:spPr>
        <p:txBody>
          <a:bodyPr/>
          <a:lstStyle/>
          <a:p>
            <a:r>
              <a:rPr lang="zh-TW" altLang="en-US" dirty="0" smtClean="0"/>
              <a:t>介面設</a:t>
            </a:r>
            <a:r>
              <a:rPr lang="zh-TW" altLang="en-US" dirty="0"/>
              <a:t>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4" r="65793"/>
          <a:stretch/>
        </p:blipFill>
        <p:spPr>
          <a:xfrm>
            <a:off x="4179950" y="5542080"/>
            <a:ext cx="2025225" cy="18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Google Shape;1702;p28"/>
          <p:cNvGrpSpPr/>
          <p:nvPr/>
        </p:nvGrpSpPr>
        <p:grpSpPr>
          <a:xfrm>
            <a:off x="505804" y="907373"/>
            <a:ext cx="2051418" cy="1660617"/>
            <a:chOff x="1083025" y="2306625"/>
            <a:chExt cx="1834900" cy="1485346"/>
          </a:xfrm>
        </p:grpSpPr>
        <p:sp>
          <p:nvSpPr>
            <p:cNvPr id="65" name="Google Shape;1704;p28"/>
            <p:cNvSpPr txBox="1"/>
            <p:nvPr/>
          </p:nvSpPr>
          <p:spPr>
            <a:xfrm>
              <a:off x="1235825" y="2695025"/>
              <a:ext cx="1505101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選擇分析模式</a:t>
              </a:r>
              <a:endParaRPr sz="18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" name="Google Shape;1705;p28"/>
            <p:cNvSpPr txBox="1"/>
            <p:nvPr/>
          </p:nvSpPr>
          <p:spPr>
            <a:xfrm>
              <a:off x="1235825" y="3054571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chemeClr val="accent2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點選單點或單機</a:t>
              </a:r>
              <a:endParaRPr lang="en-US" altLang="zh-TW" sz="1200" dirty="0" smtClean="0">
                <a:solidFill>
                  <a:schemeClr val="accent2"/>
                </a:solidFill>
                <a:latin typeface="微軟正黑體" panose="020B0604030504040204" pitchFamily="34" charset="-120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chemeClr val="accent2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並按執行開始量測</a:t>
              </a:r>
              <a:endParaRPr sz="1200" dirty="0">
                <a:solidFill>
                  <a:schemeClr val="accent2"/>
                </a:solidFill>
                <a:latin typeface="微軟正黑體" panose="020B0604030504040204" pitchFamily="34" charset="-120"/>
                <a:cs typeface="Barlow"/>
                <a:sym typeface="Barlow"/>
              </a:endParaRPr>
            </a:p>
          </p:txBody>
        </p:sp>
        <p:sp>
          <p:nvSpPr>
            <p:cNvPr id="68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9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7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716;p28"/>
          <p:cNvGrpSpPr/>
          <p:nvPr/>
        </p:nvGrpSpPr>
        <p:grpSpPr>
          <a:xfrm>
            <a:off x="4330132" y="906574"/>
            <a:ext cx="2051418" cy="332296"/>
            <a:chOff x="1083025" y="2306625"/>
            <a:chExt cx="1834900" cy="297224"/>
          </a:xfrm>
        </p:grpSpPr>
        <p:sp>
          <p:nvSpPr>
            <p:cNvPr id="82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1723;p28"/>
          <p:cNvGrpSpPr/>
          <p:nvPr/>
        </p:nvGrpSpPr>
        <p:grpSpPr>
          <a:xfrm>
            <a:off x="6245500" y="906561"/>
            <a:ext cx="2051418" cy="332296"/>
            <a:chOff x="1083025" y="2306625"/>
            <a:chExt cx="1834900" cy="297224"/>
          </a:xfrm>
        </p:grpSpPr>
        <p:sp>
          <p:nvSpPr>
            <p:cNvPr id="89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0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721;p28"/>
          <p:cNvSpPr/>
          <p:nvPr/>
        </p:nvSpPr>
        <p:spPr>
          <a:xfrm flipH="1">
            <a:off x="2414764" y="908285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DAD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92" name="Google Shape;1722;p28"/>
          <p:cNvSpPr/>
          <p:nvPr/>
        </p:nvSpPr>
        <p:spPr>
          <a:xfrm>
            <a:off x="2414876" y="1080260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B0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圓角矩形 1"/>
          <p:cNvSpPr/>
          <p:nvPr/>
        </p:nvSpPr>
        <p:spPr>
          <a:xfrm>
            <a:off x="4466069" y="2769918"/>
            <a:ext cx="4310811" cy="381605"/>
          </a:xfrm>
          <a:prstGeom prst="roundRect">
            <a:avLst>
              <a:gd name="adj" fmla="val 45889"/>
            </a:avLst>
          </a:prstGeom>
          <a:solidFill>
            <a:srgbClr val="00B5DD">
              <a:alpha val="14902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43438" y="2756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7BB9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</a:t>
            </a:r>
            <a:endParaRPr lang="en-US" altLang="zh-TW" sz="2000" b="1" dirty="0" smtClean="0">
              <a:solidFill>
                <a:srgbClr val="007BB9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631354" y="306776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</a:t>
            </a:r>
            <a:endParaRPr lang="en-US" altLang="zh-TW" sz="2000" b="1" dirty="0" smtClean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57931" y="3422425"/>
            <a:ext cx="954529" cy="62827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Google Shape;567;p39"/>
          <p:cNvSpPr/>
          <p:nvPr/>
        </p:nvSpPr>
        <p:spPr>
          <a:xfrm rot="12599412" flipH="1">
            <a:off x="3848540" y="2952523"/>
            <a:ext cx="546066" cy="103069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004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1.7284E-6 L 0.07917 0.1358 L 0.18959 0.23488 L 0.32622 0.23488 L 0.40174 0.20803 L 0.42917 0.11574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4" grpId="0" animBg="1"/>
      <p:bldP spid="34" grpId="1" animBg="1"/>
      <p:bldP spid="34" grpId="2" animBg="1"/>
      <p:bldP spid="34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8" y="2613999"/>
            <a:ext cx="807337" cy="80733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11" r="62442"/>
          <a:stretch/>
        </p:blipFill>
        <p:spPr>
          <a:xfrm>
            <a:off x="2610467" y="5767105"/>
            <a:ext cx="2925325" cy="9069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4" r="65793"/>
          <a:stretch/>
        </p:blipFill>
        <p:spPr>
          <a:xfrm>
            <a:off x="4179950" y="5542080"/>
            <a:ext cx="2025225" cy="18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Google Shape;1702;p28"/>
          <p:cNvGrpSpPr/>
          <p:nvPr/>
        </p:nvGrpSpPr>
        <p:grpSpPr>
          <a:xfrm>
            <a:off x="676635" y="906565"/>
            <a:ext cx="3801941" cy="934115"/>
            <a:chOff x="1235825" y="2305902"/>
            <a:chExt cx="3400663" cy="835523"/>
          </a:xfrm>
        </p:grpSpPr>
        <p:sp>
          <p:nvSpPr>
            <p:cNvPr id="65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2B5384"/>
                  </a:solidFill>
                  <a:latin typeface="Barlow"/>
                  <a:ea typeface="Barlow"/>
                  <a:cs typeface="Barlow"/>
                  <a:sym typeface="Barlow"/>
                </a:rPr>
                <a:t>選擇分析模式</a:t>
              </a:r>
              <a:endParaRPr sz="1800" b="1" dirty="0">
                <a:solidFill>
                  <a:srgbClr val="2B5384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" name="Google Shape;1707;p28"/>
            <p:cNvSpPr/>
            <p:nvPr/>
          </p:nvSpPr>
          <p:spPr>
            <a:xfrm flipH="1">
              <a:off x="2801588" y="2305902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5384"/>
                  </a:solidFill>
                </a:rPr>
                <a:t>  </a:t>
              </a:r>
              <a:endParaRPr>
                <a:solidFill>
                  <a:srgbClr val="2B5384"/>
                </a:solidFill>
              </a:endParaRPr>
            </a:p>
          </p:txBody>
        </p:sp>
        <p:sp>
          <p:nvSpPr>
            <p:cNvPr id="69" name="Google Shape;1708;p28"/>
            <p:cNvSpPr/>
            <p:nvPr/>
          </p:nvSpPr>
          <p:spPr>
            <a:xfrm>
              <a:off x="2801688" y="2459727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7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5384"/>
                </a:solidFill>
              </a:endParaRPr>
            </a:p>
          </p:txBody>
        </p:sp>
      </p:grpSp>
      <p:grpSp>
        <p:nvGrpSpPr>
          <p:cNvPr id="70" name="Google Shape;1709;p28"/>
          <p:cNvGrpSpPr/>
          <p:nvPr/>
        </p:nvGrpSpPr>
        <p:grpSpPr>
          <a:xfrm>
            <a:off x="2564678" y="1341605"/>
            <a:ext cx="1913786" cy="1109453"/>
            <a:chOff x="1215699" y="2695027"/>
            <a:chExt cx="1711795" cy="992355"/>
          </a:xfrm>
        </p:grpSpPr>
        <p:sp>
          <p:nvSpPr>
            <p:cNvPr id="72" name="Google Shape;1711;p28"/>
            <p:cNvSpPr txBox="1"/>
            <p:nvPr/>
          </p:nvSpPr>
          <p:spPr>
            <a:xfrm>
              <a:off x="1235825" y="269502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C0504D"/>
                  </a:solidFill>
                  <a:latin typeface="Barlow"/>
                  <a:ea typeface="Barlow"/>
                  <a:cs typeface="Barlow"/>
                  <a:sym typeface="Barlow"/>
                </a:rPr>
                <a:t>蒐集機台數據</a:t>
              </a:r>
              <a:endParaRPr sz="1800" b="1" dirty="0">
                <a:solidFill>
                  <a:srgbClr val="C0504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3" name="Google Shape;1712;p28"/>
            <p:cNvSpPr txBox="1"/>
            <p:nvPr/>
          </p:nvSpPr>
          <p:spPr>
            <a:xfrm>
              <a:off x="1215699" y="2949982"/>
              <a:ext cx="1711795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使用</a:t>
              </a:r>
              <a:r>
                <a:rPr lang="en-US" altLang="zh-TW" sz="1200" b="1" dirty="0" err="1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QRcode</a:t>
              </a: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讀</a:t>
              </a:r>
              <a:r>
                <a:rPr lang="zh-TW" altLang="en-US" sz="1200" dirty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取</a:t>
              </a: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機台</a:t>
              </a:r>
              <a:r>
                <a:rPr lang="en-US" altLang="zh-TW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ID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同時感測環境數據</a:t>
              </a:r>
              <a:endParaRPr sz="1200" dirty="0">
                <a:solidFill>
                  <a:srgbClr val="C0504D"/>
                </a:solidFill>
                <a:latin typeface="微軟正黑體" panose="020B0604030504040204" pitchFamily="34" charset="-120"/>
                <a:cs typeface="Barlow"/>
                <a:sym typeface="Barlow"/>
              </a:endParaRPr>
            </a:p>
          </p:txBody>
        </p:sp>
      </p:grpSp>
      <p:grpSp>
        <p:nvGrpSpPr>
          <p:cNvPr id="77" name="Google Shape;1716;p28"/>
          <p:cNvGrpSpPr/>
          <p:nvPr/>
        </p:nvGrpSpPr>
        <p:grpSpPr>
          <a:xfrm>
            <a:off x="4330132" y="906574"/>
            <a:ext cx="2051418" cy="332296"/>
            <a:chOff x="1083025" y="2306625"/>
            <a:chExt cx="1834900" cy="297224"/>
          </a:xfrm>
        </p:grpSpPr>
        <p:sp>
          <p:nvSpPr>
            <p:cNvPr id="82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1723;p28"/>
          <p:cNvGrpSpPr/>
          <p:nvPr/>
        </p:nvGrpSpPr>
        <p:grpSpPr>
          <a:xfrm>
            <a:off x="6245500" y="906569"/>
            <a:ext cx="2051418" cy="332297"/>
            <a:chOff x="1083025" y="2306625"/>
            <a:chExt cx="1834900" cy="297224"/>
          </a:xfrm>
        </p:grpSpPr>
        <p:sp>
          <p:nvSpPr>
            <p:cNvPr id="89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0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721;p28"/>
          <p:cNvSpPr/>
          <p:nvPr/>
        </p:nvSpPr>
        <p:spPr>
          <a:xfrm flipH="1">
            <a:off x="521550" y="908285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DAD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92" name="Google Shape;1722;p28"/>
          <p:cNvSpPr/>
          <p:nvPr/>
        </p:nvSpPr>
        <p:spPr>
          <a:xfrm>
            <a:off x="521662" y="1080260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B0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文字方塊 28"/>
          <p:cNvSpPr txBox="1"/>
          <p:nvPr/>
        </p:nvSpPr>
        <p:spPr>
          <a:xfrm>
            <a:off x="3941930" y="31405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7BB9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</a:t>
            </a:r>
            <a:endParaRPr lang="en-US" altLang="zh-TW" sz="2000" b="1" dirty="0" smtClean="0">
              <a:solidFill>
                <a:srgbClr val="007BB9"/>
              </a:solidFill>
            </a:endParaRPr>
          </a:p>
        </p:txBody>
      </p:sp>
      <p:pic>
        <p:nvPicPr>
          <p:cNvPr id="3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89" y="2381819"/>
            <a:ext cx="4555083" cy="2619449"/>
          </a:xfrm>
          <a:prstGeom prst="rect">
            <a:avLst/>
          </a:prstGeom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4478464" y="3424047"/>
            <a:ext cx="3198881" cy="1307943"/>
          </a:xfrm>
          <a:prstGeom prst="rect">
            <a:avLst/>
          </a:prstGeom>
          <a:solidFill>
            <a:srgbClr val="0F88A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Google Shape;557;p39"/>
          <p:cNvSpPr>
            <a:spLocks noChangeAspect="1"/>
          </p:cNvSpPr>
          <p:nvPr/>
        </p:nvSpPr>
        <p:spPr>
          <a:xfrm rot="9857974">
            <a:off x="2106740" y="3384449"/>
            <a:ext cx="984462" cy="84962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0"/>
                </a:moveTo>
                <a:cubicBezTo>
                  <a:pt x="0" y="2011"/>
                  <a:pt x="0" y="2011"/>
                  <a:pt x="0" y="2011"/>
                </a:cubicBezTo>
                <a:cubicBezTo>
                  <a:pt x="0" y="2011"/>
                  <a:pt x="0" y="2681"/>
                  <a:pt x="0" y="2681"/>
                </a:cubicBezTo>
                <a:cubicBezTo>
                  <a:pt x="0" y="118659"/>
                  <a:pt x="0" y="118659"/>
                  <a:pt x="0" y="118659"/>
                </a:cubicBezTo>
                <a:cubicBezTo>
                  <a:pt x="0" y="119329"/>
                  <a:pt x="576" y="120000"/>
                  <a:pt x="1153" y="120000"/>
                </a:cubicBezTo>
                <a:cubicBezTo>
                  <a:pt x="118269" y="120000"/>
                  <a:pt x="118269" y="120000"/>
                  <a:pt x="118269" y="120000"/>
                </a:cubicBezTo>
                <a:cubicBezTo>
                  <a:pt x="118846" y="120000"/>
                  <a:pt x="120000" y="119329"/>
                  <a:pt x="120000" y="118659"/>
                </a:cubicBezTo>
                <a:cubicBezTo>
                  <a:pt x="120000" y="2011"/>
                  <a:pt x="120000" y="2011"/>
                  <a:pt x="120000" y="2011"/>
                </a:cubicBezTo>
                <a:cubicBezTo>
                  <a:pt x="120000" y="670"/>
                  <a:pt x="118846" y="0"/>
                  <a:pt x="118269" y="0"/>
                </a:cubicBezTo>
                <a:cubicBezTo>
                  <a:pt x="40961" y="0"/>
                  <a:pt x="40961" y="0"/>
                  <a:pt x="40961" y="0"/>
                </a:cubicBezTo>
                <a:cubicBezTo>
                  <a:pt x="40961" y="3351"/>
                  <a:pt x="40961" y="3351"/>
                  <a:pt x="40961" y="3351"/>
                </a:cubicBezTo>
                <a:cubicBezTo>
                  <a:pt x="117115" y="3351"/>
                  <a:pt x="117115" y="3351"/>
                  <a:pt x="117115" y="3351"/>
                </a:cubicBezTo>
                <a:cubicBezTo>
                  <a:pt x="117115" y="116648"/>
                  <a:pt x="117115" y="116648"/>
                  <a:pt x="117115" y="116648"/>
                </a:cubicBezTo>
                <a:cubicBezTo>
                  <a:pt x="2884" y="116648"/>
                  <a:pt x="2884" y="116648"/>
                  <a:pt x="2884" y="116648"/>
                </a:cubicBezTo>
                <a:cubicBezTo>
                  <a:pt x="2884" y="3351"/>
                  <a:pt x="2884" y="3351"/>
                  <a:pt x="2884" y="3351"/>
                </a:cubicBezTo>
                <a:cubicBezTo>
                  <a:pt x="24230" y="3351"/>
                  <a:pt x="24230" y="3351"/>
                  <a:pt x="24230" y="3351"/>
                </a:cubicBezTo>
                <a:cubicBezTo>
                  <a:pt x="24230" y="0"/>
                  <a:pt x="24230" y="0"/>
                  <a:pt x="2423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153" y="0"/>
                  <a:pt x="576" y="670"/>
                  <a:pt x="0" y="13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59;p39"/>
          <p:cNvSpPr/>
          <p:nvPr/>
        </p:nvSpPr>
        <p:spPr>
          <a:xfrm rot="9857974">
            <a:off x="2022493" y="3913381"/>
            <a:ext cx="85732" cy="8573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0000"/>
                </a:moveTo>
                <a:cubicBezTo>
                  <a:pt x="120000" y="26666"/>
                  <a:pt x="93333" y="0"/>
                  <a:pt x="60000" y="0"/>
                </a:cubicBezTo>
                <a:cubicBezTo>
                  <a:pt x="26666" y="0"/>
                  <a:pt x="0" y="26666"/>
                  <a:pt x="0" y="60000"/>
                </a:cubicBezTo>
                <a:cubicBezTo>
                  <a:pt x="0" y="93333"/>
                  <a:pt x="26666" y="120000"/>
                  <a:pt x="60000" y="120000"/>
                </a:cubicBezTo>
                <a:cubicBezTo>
                  <a:pt x="93333" y="120000"/>
                  <a:pt x="120000" y="93333"/>
                  <a:pt x="120000" y="60000"/>
                </a:cubicBezTo>
                <a:close/>
                <a:moveTo>
                  <a:pt x="33333" y="60000"/>
                </a:moveTo>
                <a:cubicBezTo>
                  <a:pt x="33333" y="46666"/>
                  <a:pt x="46666" y="33333"/>
                  <a:pt x="60000" y="33333"/>
                </a:cubicBezTo>
                <a:cubicBezTo>
                  <a:pt x="80000" y="33333"/>
                  <a:pt x="86666" y="46666"/>
                  <a:pt x="86666" y="60000"/>
                </a:cubicBezTo>
                <a:cubicBezTo>
                  <a:pt x="86666" y="73333"/>
                  <a:pt x="80000" y="86666"/>
                  <a:pt x="60000" y="86666"/>
                </a:cubicBezTo>
                <a:cubicBezTo>
                  <a:pt x="46666" y="86666"/>
                  <a:pt x="33333" y="73333"/>
                  <a:pt x="33333" y="600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60;p39"/>
          <p:cNvSpPr/>
          <p:nvPr/>
        </p:nvSpPr>
        <p:spPr>
          <a:xfrm rot="9857974">
            <a:off x="3121638" y="3523308"/>
            <a:ext cx="23888" cy="265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428"/>
                </a:moveTo>
                <a:cubicBezTo>
                  <a:pt x="0" y="113571"/>
                  <a:pt x="0" y="113571"/>
                  <a:pt x="0" y="113571"/>
                </a:cubicBezTo>
                <a:cubicBezTo>
                  <a:pt x="0" y="115714"/>
                  <a:pt x="24000" y="119999"/>
                  <a:pt x="48000" y="119999"/>
                </a:cubicBezTo>
                <a:cubicBezTo>
                  <a:pt x="72000" y="119999"/>
                  <a:pt x="120000" y="115714"/>
                  <a:pt x="120000" y="113571"/>
                </a:cubicBezTo>
                <a:cubicBezTo>
                  <a:pt x="120000" y="6428"/>
                  <a:pt x="120000" y="6428"/>
                  <a:pt x="120000" y="6428"/>
                </a:cubicBezTo>
                <a:cubicBezTo>
                  <a:pt x="120000" y="2142"/>
                  <a:pt x="72000" y="0"/>
                  <a:pt x="48000" y="0"/>
                </a:cubicBezTo>
                <a:cubicBezTo>
                  <a:pt x="24000" y="0"/>
                  <a:pt x="0" y="2142"/>
                  <a:pt x="0" y="64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62;p39"/>
          <p:cNvSpPr/>
          <p:nvPr/>
        </p:nvSpPr>
        <p:spPr>
          <a:xfrm rot="9857974">
            <a:off x="1946505" y="3313851"/>
            <a:ext cx="1296337" cy="99162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364" y="0"/>
                </a:moveTo>
                <a:cubicBezTo>
                  <a:pt x="45109" y="0"/>
                  <a:pt x="45109" y="0"/>
                  <a:pt x="45109" y="0"/>
                </a:cubicBezTo>
                <a:cubicBezTo>
                  <a:pt x="45109" y="2870"/>
                  <a:pt x="45109" y="2870"/>
                  <a:pt x="45109" y="2870"/>
                </a:cubicBezTo>
                <a:cubicBezTo>
                  <a:pt x="110364" y="2870"/>
                  <a:pt x="110364" y="2870"/>
                  <a:pt x="110364" y="2870"/>
                </a:cubicBezTo>
                <a:cubicBezTo>
                  <a:pt x="114306" y="2870"/>
                  <a:pt x="117810" y="7464"/>
                  <a:pt x="117810" y="12631"/>
                </a:cubicBezTo>
                <a:cubicBezTo>
                  <a:pt x="117810" y="107942"/>
                  <a:pt x="117810" y="107942"/>
                  <a:pt x="117810" y="107942"/>
                </a:cubicBezTo>
                <a:cubicBezTo>
                  <a:pt x="117810" y="113110"/>
                  <a:pt x="114306" y="117129"/>
                  <a:pt x="110364" y="117129"/>
                </a:cubicBezTo>
                <a:cubicBezTo>
                  <a:pt x="9635" y="117129"/>
                  <a:pt x="9635" y="117129"/>
                  <a:pt x="9635" y="117129"/>
                </a:cubicBezTo>
                <a:cubicBezTo>
                  <a:pt x="5693" y="117129"/>
                  <a:pt x="2189" y="113110"/>
                  <a:pt x="2189" y="107942"/>
                </a:cubicBezTo>
                <a:cubicBezTo>
                  <a:pt x="2627" y="12631"/>
                  <a:pt x="2627" y="12631"/>
                  <a:pt x="2627" y="12631"/>
                </a:cubicBezTo>
                <a:cubicBezTo>
                  <a:pt x="2627" y="7464"/>
                  <a:pt x="5693" y="2870"/>
                  <a:pt x="9635" y="2870"/>
                </a:cubicBezTo>
                <a:cubicBezTo>
                  <a:pt x="24525" y="2870"/>
                  <a:pt x="24525" y="2870"/>
                  <a:pt x="24525" y="2870"/>
                </a:cubicBezTo>
                <a:cubicBezTo>
                  <a:pt x="23649" y="2296"/>
                  <a:pt x="22773" y="1722"/>
                  <a:pt x="22335" y="0"/>
                </a:cubicBezTo>
                <a:cubicBezTo>
                  <a:pt x="9635" y="0"/>
                  <a:pt x="9635" y="0"/>
                  <a:pt x="9635" y="0"/>
                </a:cubicBezTo>
                <a:cubicBezTo>
                  <a:pt x="4379" y="0"/>
                  <a:pt x="437" y="5741"/>
                  <a:pt x="437" y="12631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14832"/>
                  <a:pt x="4379" y="119999"/>
                  <a:pt x="9635" y="119999"/>
                </a:cubicBezTo>
                <a:cubicBezTo>
                  <a:pt x="110364" y="119999"/>
                  <a:pt x="110364" y="119999"/>
                  <a:pt x="110364" y="119999"/>
                </a:cubicBezTo>
                <a:cubicBezTo>
                  <a:pt x="115620" y="119999"/>
                  <a:pt x="120000" y="114832"/>
                  <a:pt x="120000" y="107942"/>
                </a:cubicBezTo>
                <a:cubicBezTo>
                  <a:pt x="120000" y="12631"/>
                  <a:pt x="120000" y="12631"/>
                  <a:pt x="120000" y="12631"/>
                </a:cubicBezTo>
                <a:cubicBezTo>
                  <a:pt x="120000" y="5741"/>
                  <a:pt x="115620" y="0"/>
                  <a:pt x="1103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567;p39"/>
          <p:cNvSpPr/>
          <p:nvPr/>
        </p:nvSpPr>
        <p:spPr>
          <a:xfrm rot="9857974">
            <a:off x="2794674" y="3926821"/>
            <a:ext cx="677101" cy="12780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3338">
            <a:off x="2259574" y="3401422"/>
            <a:ext cx="731811" cy="7318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84" y="2267769"/>
            <a:ext cx="1112333" cy="11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81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89" y="2381819"/>
            <a:ext cx="4555083" cy="2619449"/>
          </a:xfrm>
          <a:prstGeom prst="rect">
            <a:avLst/>
          </a:prstGeom>
          <a:ln>
            <a:noFill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" t="59215" r="62549"/>
          <a:stretch/>
        </p:blipFill>
        <p:spPr>
          <a:xfrm>
            <a:off x="701570" y="4191930"/>
            <a:ext cx="2475275" cy="67332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t="29518" r="52725"/>
          <a:stretch/>
        </p:blipFill>
        <p:spPr>
          <a:xfrm>
            <a:off x="656564" y="2166705"/>
            <a:ext cx="2520281" cy="1659362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3" name="Google Shape;1702;p28"/>
          <p:cNvGrpSpPr/>
          <p:nvPr/>
        </p:nvGrpSpPr>
        <p:grpSpPr>
          <a:xfrm>
            <a:off x="676635" y="906565"/>
            <a:ext cx="5740570" cy="934115"/>
            <a:chOff x="1235825" y="2305902"/>
            <a:chExt cx="5134681" cy="835523"/>
          </a:xfrm>
        </p:grpSpPr>
        <p:sp>
          <p:nvSpPr>
            <p:cNvPr id="65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2B5384"/>
                  </a:solidFill>
                  <a:latin typeface="Barlow"/>
                  <a:ea typeface="Barlow"/>
                  <a:cs typeface="Barlow"/>
                  <a:sym typeface="Barlow"/>
                </a:rPr>
                <a:t>選擇分析模式</a:t>
              </a:r>
              <a:endParaRPr sz="1800" b="1" dirty="0">
                <a:solidFill>
                  <a:srgbClr val="2B5384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" name="Google Shape;1707;p28"/>
            <p:cNvSpPr/>
            <p:nvPr/>
          </p:nvSpPr>
          <p:spPr>
            <a:xfrm flipH="1">
              <a:off x="4535602" y="2305902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2B5384"/>
                  </a:solidFill>
                </a:rPr>
                <a:t>  </a:t>
              </a:r>
              <a:endParaRPr>
                <a:solidFill>
                  <a:srgbClr val="2B5384"/>
                </a:solidFill>
              </a:endParaRPr>
            </a:p>
          </p:txBody>
        </p:sp>
        <p:sp>
          <p:nvSpPr>
            <p:cNvPr id="69" name="Google Shape;1708;p28"/>
            <p:cNvSpPr/>
            <p:nvPr/>
          </p:nvSpPr>
          <p:spPr>
            <a:xfrm>
              <a:off x="4535706" y="2459727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7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B5384"/>
                </a:solidFill>
              </a:endParaRPr>
            </a:p>
          </p:txBody>
        </p:sp>
      </p:grpSp>
      <p:sp>
        <p:nvSpPr>
          <p:cNvPr id="72" name="Google Shape;1711;p28"/>
          <p:cNvSpPr txBox="1"/>
          <p:nvPr/>
        </p:nvSpPr>
        <p:spPr>
          <a:xfrm>
            <a:off x="2587179" y="1341605"/>
            <a:ext cx="1682701" cy="4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2B5384"/>
                </a:solidFill>
                <a:latin typeface="Barlow"/>
                <a:ea typeface="Barlow"/>
                <a:cs typeface="Barlow"/>
                <a:sym typeface="Barlow"/>
              </a:rPr>
              <a:t>蒐集機台數據</a:t>
            </a:r>
            <a:endParaRPr sz="1800" b="1" dirty="0">
              <a:solidFill>
                <a:srgbClr val="2B538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7" name="Google Shape;1716;p28"/>
          <p:cNvGrpSpPr/>
          <p:nvPr/>
        </p:nvGrpSpPr>
        <p:grpSpPr>
          <a:xfrm>
            <a:off x="2430574" y="906578"/>
            <a:ext cx="3775869" cy="1769347"/>
            <a:chOff x="-616046" y="2306625"/>
            <a:chExt cx="3377346" cy="1582600"/>
          </a:xfrm>
        </p:grpSpPr>
        <p:sp>
          <p:nvSpPr>
            <p:cNvPr id="79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C0504D"/>
                  </a:solidFill>
                  <a:latin typeface="Barlow"/>
                  <a:ea typeface="Barlow"/>
                  <a:cs typeface="Barlow"/>
                  <a:sym typeface="Barlow"/>
                </a:rPr>
                <a:t>結束數據採集</a:t>
              </a:r>
              <a:endParaRPr sz="1800" b="1" dirty="0">
                <a:solidFill>
                  <a:srgbClr val="C0504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0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點選結束鍵結束流程</a:t>
              </a:r>
              <a:endParaRPr sz="1200" dirty="0">
                <a:solidFill>
                  <a:srgbClr val="C0504D"/>
                </a:solidFill>
                <a:latin typeface="微軟正黑體" panose="020B0604030504040204" pitchFamily="34" charset="-120"/>
                <a:cs typeface="Barlow"/>
                <a:sym typeface="Barlow"/>
              </a:endParaRPr>
            </a:p>
          </p:txBody>
        </p:sp>
        <p:sp>
          <p:nvSpPr>
            <p:cNvPr id="82" name="Google Shape;1721;p28"/>
            <p:cNvSpPr/>
            <p:nvPr/>
          </p:nvSpPr>
          <p:spPr>
            <a:xfrm flipH="1">
              <a:off x="-616046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1722;p28"/>
            <p:cNvSpPr/>
            <p:nvPr/>
          </p:nvSpPr>
          <p:spPr>
            <a:xfrm>
              <a:off x="-615946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721;p28"/>
          <p:cNvSpPr/>
          <p:nvPr/>
        </p:nvSpPr>
        <p:spPr>
          <a:xfrm flipH="1">
            <a:off x="521550" y="908285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DAD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92" name="Google Shape;1722;p28"/>
          <p:cNvSpPr/>
          <p:nvPr/>
        </p:nvSpPr>
        <p:spPr>
          <a:xfrm>
            <a:off x="521662" y="1080260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B0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723;p28"/>
          <p:cNvGrpSpPr/>
          <p:nvPr/>
        </p:nvGrpSpPr>
        <p:grpSpPr>
          <a:xfrm>
            <a:off x="6245500" y="906569"/>
            <a:ext cx="2051418" cy="332297"/>
            <a:chOff x="1083025" y="2306625"/>
            <a:chExt cx="1834900" cy="297224"/>
          </a:xfrm>
        </p:grpSpPr>
        <p:sp>
          <p:nvSpPr>
            <p:cNvPr id="31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567;p39"/>
          <p:cNvSpPr/>
          <p:nvPr/>
        </p:nvSpPr>
        <p:spPr>
          <a:xfrm rot="13647321" flipH="1">
            <a:off x="7358326" y="4304411"/>
            <a:ext cx="546066" cy="103069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75740" y="38260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7BB9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</a:t>
            </a:r>
            <a:endParaRPr lang="en-US" altLang="zh-TW" sz="2000" b="1" dirty="0" smtClean="0">
              <a:solidFill>
                <a:srgbClr val="007BB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67355" y="4146925"/>
            <a:ext cx="935499" cy="570377"/>
          </a:xfrm>
          <a:prstGeom prst="rect">
            <a:avLst/>
          </a:prstGeom>
          <a:solidFill>
            <a:srgbClr val="0F88A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6555" y="2108493"/>
            <a:ext cx="2654376" cy="1768402"/>
          </a:xfrm>
          <a:prstGeom prst="rect">
            <a:avLst/>
          </a:prstGeom>
          <a:noFill/>
          <a:ln>
            <a:solidFill>
              <a:srgbClr val="00B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6137" y="4144707"/>
            <a:ext cx="2584794" cy="740635"/>
          </a:xfrm>
          <a:prstGeom prst="rect">
            <a:avLst/>
          </a:prstGeom>
          <a:noFill/>
          <a:ln>
            <a:solidFill>
              <a:srgbClr val="00B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1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63" name="Google Shape;1702;p28"/>
          <p:cNvGrpSpPr/>
          <p:nvPr/>
        </p:nvGrpSpPr>
        <p:grpSpPr>
          <a:xfrm>
            <a:off x="676635" y="906565"/>
            <a:ext cx="7675785" cy="934115"/>
            <a:chOff x="1235825" y="2305902"/>
            <a:chExt cx="6865646" cy="835523"/>
          </a:xfrm>
        </p:grpSpPr>
        <p:sp>
          <p:nvSpPr>
            <p:cNvPr id="65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2B5384"/>
                  </a:solidFill>
                  <a:latin typeface="Barlow"/>
                  <a:ea typeface="Barlow"/>
                  <a:cs typeface="Barlow"/>
                  <a:sym typeface="Barlow"/>
                </a:rPr>
                <a:t>選擇分析模式</a:t>
              </a:r>
              <a:endParaRPr sz="1800" b="1" dirty="0">
                <a:solidFill>
                  <a:srgbClr val="2B5384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" name="Google Shape;1707;p28"/>
            <p:cNvSpPr/>
            <p:nvPr/>
          </p:nvSpPr>
          <p:spPr>
            <a:xfrm flipH="1">
              <a:off x="6266567" y="2305902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B5384"/>
                  </a:solidFill>
                </a:rPr>
                <a:t>  </a:t>
              </a:r>
              <a:endParaRPr sz="1800">
                <a:solidFill>
                  <a:srgbClr val="2B5384"/>
                </a:solidFill>
              </a:endParaRPr>
            </a:p>
          </p:txBody>
        </p:sp>
        <p:sp>
          <p:nvSpPr>
            <p:cNvPr id="69" name="Google Shape;1708;p28"/>
            <p:cNvSpPr/>
            <p:nvPr/>
          </p:nvSpPr>
          <p:spPr>
            <a:xfrm>
              <a:off x="6266671" y="2459727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07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B5384"/>
                </a:solidFill>
              </a:endParaRPr>
            </a:p>
          </p:txBody>
        </p:sp>
      </p:grpSp>
      <p:sp>
        <p:nvSpPr>
          <p:cNvPr id="72" name="Google Shape;1711;p28"/>
          <p:cNvSpPr txBox="1"/>
          <p:nvPr/>
        </p:nvSpPr>
        <p:spPr>
          <a:xfrm>
            <a:off x="2587179" y="1341605"/>
            <a:ext cx="1682701" cy="4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 smtClean="0">
                <a:solidFill>
                  <a:srgbClr val="2B5384"/>
                </a:solidFill>
                <a:latin typeface="Barlow"/>
                <a:ea typeface="Barlow"/>
                <a:cs typeface="Barlow"/>
                <a:sym typeface="Barlow"/>
              </a:rPr>
              <a:t>蒐集機台數據</a:t>
            </a:r>
            <a:endParaRPr sz="1800" b="1" dirty="0">
              <a:solidFill>
                <a:srgbClr val="2B538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7" name="Google Shape;1716;p28"/>
          <p:cNvGrpSpPr/>
          <p:nvPr/>
        </p:nvGrpSpPr>
        <p:grpSpPr>
          <a:xfrm>
            <a:off x="2430574" y="906579"/>
            <a:ext cx="3753090" cy="933307"/>
            <a:chOff x="-616046" y="2306625"/>
            <a:chExt cx="3356971" cy="834800"/>
          </a:xfrm>
        </p:grpSpPr>
        <p:sp>
          <p:nvSpPr>
            <p:cNvPr id="79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2B5384"/>
                  </a:solidFill>
                  <a:latin typeface="Barlow"/>
                  <a:ea typeface="Barlow"/>
                  <a:cs typeface="Barlow"/>
                  <a:sym typeface="Barlow"/>
                </a:rPr>
                <a:t>結束數據採集</a:t>
              </a:r>
              <a:endParaRPr sz="1800" b="1" dirty="0">
                <a:solidFill>
                  <a:srgbClr val="2B5384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2" name="Google Shape;1721;p28"/>
            <p:cNvSpPr/>
            <p:nvPr/>
          </p:nvSpPr>
          <p:spPr>
            <a:xfrm flipH="1">
              <a:off x="-616046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1722;p28"/>
            <p:cNvSpPr/>
            <p:nvPr/>
          </p:nvSpPr>
          <p:spPr>
            <a:xfrm>
              <a:off x="-615946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1723;p28"/>
          <p:cNvGrpSpPr/>
          <p:nvPr/>
        </p:nvGrpSpPr>
        <p:grpSpPr>
          <a:xfrm>
            <a:off x="4365790" y="906565"/>
            <a:ext cx="3986629" cy="1769347"/>
            <a:chOff x="-598293" y="2306625"/>
            <a:chExt cx="3565862" cy="1582600"/>
          </a:xfrm>
        </p:grpSpPr>
        <p:sp>
          <p:nvSpPr>
            <p:cNvPr id="86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 smtClean="0">
                  <a:solidFill>
                    <a:srgbClr val="C0504D"/>
                  </a:solidFill>
                  <a:latin typeface="Barlow"/>
                  <a:ea typeface="Barlow"/>
                  <a:cs typeface="Barlow"/>
                  <a:sym typeface="Barlow"/>
                </a:rPr>
                <a:t>數據分析</a:t>
              </a:r>
              <a:endParaRPr sz="1800" b="1" dirty="0">
                <a:solidFill>
                  <a:srgbClr val="C0504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7" name="Google Shape;1726;p28"/>
            <p:cNvSpPr txBox="1"/>
            <p:nvPr/>
          </p:nvSpPr>
          <p:spPr>
            <a:xfrm>
              <a:off x="1215700" y="3151825"/>
              <a:ext cx="1751869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前往分佈圖或曲線圖分頁</a:t>
              </a:r>
              <a:endParaRPr lang="en-US" altLang="zh-TW" sz="1200" dirty="0" smtClean="0">
                <a:solidFill>
                  <a:srgbClr val="C0504D"/>
                </a:solidFill>
                <a:latin typeface="微軟正黑體" panose="020B0604030504040204" pitchFamily="34" charset="-120"/>
                <a:cs typeface="Barlow"/>
                <a:sym typeface="Barlow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200" dirty="0" smtClean="0">
                  <a:solidFill>
                    <a:srgbClr val="C0504D"/>
                  </a:solidFill>
                  <a:latin typeface="微軟正黑體" panose="020B0604030504040204" pitchFamily="34" charset="-120"/>
                  <a:cs typeface="Barlow"/>
                  <a:sym typeface="Barlow"/>
                </a:rPr>
                <a:t>檢查環境數值是否有異常</a:t>
              </a:r>
              <a:endParaRPr sz="1200" dirty="0">
                <a:solidFill>
                  <a:srgbClr val="C0504D"/>
                </a:solidFill>
                <a:latin typeface="微軟正黑體" panose="020B0604030504040204" pitchFamily="34" charset="-120"/>
                <a:cs typeface="Barlow"/>
                <a:sym typeface="Barlow"/>
              </a:endParaRPr>
            </a:p>
          </p:txBody>
        </p:sp>
        <p:sp>
          <p:nvSpPr>
            <p:cNvPr id="89" name="Google Shape;1728;p28"/>
            <p:cNvSpPr/>
            <p:nvPr/>
          </p:nvSpPr>
          <p:spPr>
            <a:xfrm flipH="1">
              <a:off x="-598293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0" name="Google Shape;1729;p28"/>
            <p:cNvSpPr/>
            <p:nvPr/>
          </p:nvSpPr>
          <p:spPr>
            <a:xfrm>
              <a:off x="-598194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721;p28"/>
          <p:cNvSpPr/>
          <p:nvPr/>
        </p:nvSpPr>
        <p:spPr>
          <a:xfrm flipH="1">
            <a:off x="521550" y="908285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DADC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92" name="Google Shape;1722;p28"/>
          <p:cNvSpPr/>
          <p:nvPr/>
        </p:nvSpPr>
        <p:spPr>
          <a:xfrm>
            <a:off x="521662" y="1080260"/>
            <a:ext cx="2051306" cy="160321"/>
          </a:xfrm>
          <a:prstGeom prst="parallelogram">
            <a:avLst>
              <a:gd name="adj" fmla="val 96952"/>
            </a:avLst>
          </a:prstGeom>
          <a:solidFill>
            <a:srgbClr val="B0B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81" y="2732713"/>
            <a:ext cx="3152842" cy="18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69" y="2746109"/>
            <a:ext cx="3179368" cy="18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827590" y="2661760"/>
            <a:ext cx="3294360" cy="1966068"/>
          </a:xfrm>
          <a:prstGeom prst="rect">
            <a:avLst/>
          </a:prstGeom>
          <a:noFill/>
          <a:ln>
            <a:solidFill>
              <a:srgbClr val="00B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570073" y="2675912"/>
            <a:ext cx="3294360" cy="1966068"/>
          </a:xfrm>
          <a:prstGeom prst="rect">
            <a:avLst/>
          </a:prstGeom>
          <a:noFill/>
          <a:ln>
            <a:solidFill>
              <a:srgbClr val="00B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3941930" y="230172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功能</a:t>
            </a:r>
            <a:r>
              <a:rPr lang="zh-TW" altLang="en-US" sz="3200" b="1" dirty="0"/>
              <a:t>介紹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 smtClean="0"/>
              <a:t>3</a:t>
            </a:r>
            <a:endParaRPr lang="zh-TW" altLang="en-US" sz="4400" dirty="0">
              <a:latin typeface="Gill Sans MT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0177" y="2739469"/>
            <a:ext cx="279931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數據</a:t>
            </a:r>
            <a:r>
              <a:rPr kumimoji="0"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分類</a:t>
            </a:r>
            <a:endParaRPr kumimoji="0"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基本</a:t>
            </a:r>
            <a:r>
              <a:rPr kumimoji="0"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量測</a:t>
            </a:r>
            <a:endParaRPr kumimoji="0"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單</a:t>
            </a:r>
            <a:r>
              <a:rPr kumimoji="0"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點 不</a:t>
            </a:r>
            <a:r>
              <a:rPr kumimoji="0"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連續</a:t>
            </a:r>
            <a:endParaRPr kumimoji="0"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單</a:t>
            </a:r>
            <a:r>
              <a:rPr kumimoji="0"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機</a:t>
            </a:r>
            <a:r>
              <a:rPr kumimoji="0" lang="zh-TW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連續</a:t>
            </a:r>
            <a:endParaRPr kumimoji="0"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數</a:t>
            </a:r>
            <a:r>
              <a:rPr kumimoji="0"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據</a:t>
            </a:r>
            <a:r>
              <a:rPr kumimoji="0" lang="zh-TW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分析</a:t>
            </a:r>
            <a:endParaRPr kumimoji="0"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分佈圖</a:t>
            </a:r>
            <a:endParaRPr kumimoji="0"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趨勢圖</a:t>
            </a:r>
            <a:endParaRPr kumimoji="0"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4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4873;p40"/>
          <p:cNvGrpSpPr>
            <a:grpSpLocks noChangeAspect="1"/>
          </p:cNvGrpSpPr>
          <p:nvPr/>
        </p:nvGrpSpPr>
        <p:grpSpPr>
          <a:xfrm>
            <a:off x="2636785" y="1086585"/>
            <a:ext cx="3600336" cy="3600000"/>
            <a:chOff x="5926265" y="4424051"/>
            <a:chExt cx="720247" cy="720181"/>
          </a:xfrm>
        </p:grpSpPr>
        <p:sp>
          <p:nvSpPr>
            <p:cNvPr id="65" name="Google Shape;4874;p40"/>
            <p:cNvSpPr/>
            <p:nvPr/>
          </p:nvSpPr>
          <p:spPr>
            <a:xfrm>
              <a:off x="5926265" y="442405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rgbClr val="0F88AF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rgbClr val="FFC000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69779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數據分類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8910" y="1714640"/>
            <a:ext cx="113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懸浮微粒</a:t>
            </a:r>
            <a:endParaRPr lang="en-US" altLang="zh-TW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濃度</a:t>
            </a:r>
            <a:endParaRPr lang="en-US" altLang="zh-TW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 單位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: </a:t>
            </a:r>
            <a:r>
              <a:rPr lang="el-GR" altLang="zh-TW" sz="1200" b="1" dirty="0" smtClean="0">
                <a:solidFill>
                  <a:schemeClr val="bg1"/>
                </a:solidFill>
              </a:rPr>
              <a:t>μ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g/m3)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26838" y="1718588"/>
            <a:ext cx="1005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懸浮微粒</a:t>
            </a:r>
            <a:endParaRPr lang="en-US" altLang="zh-TW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顆粒數</a:t>
            </a:r>
            <a:endParaRPr lang="en-US" altLang="zh-TW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單位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: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 個數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)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26837" y="35169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</a:rPr>
              <a:t>環境資訊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060656" y="3525610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</a:rPr>
              <a:t>QR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</a:rPr>
              <a:t>Code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23" name="圓角矩形 122"/>
          <p:cNvSpPr/>
          <p:nvPr/>
        </p:nvSpPr>
        <p:spPr>
          <a:xfrm>
            <a:off x="1601670" y="1269226"/>
            <a:ext cx="927665" cy="238454"/>
          </a:xfrm>
          <a:prstGeom prst="roundRect">
            <a:avLst>
              <a:gd name="adj" fmla="val 50000"/>
            </a:avLst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1675736" y="1232852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PM 2.5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1601670" y="1521090"/>
            <a:ext cx="927665" cy="238454"/>
          </a:xfrm>
          <a:prstGeom prst="roundRect">
            <a:avLst>
              <a:gd name="adj" fmla="val 50000"/>
            </a:avLst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圓角矩形 126"/>
          <p:cNvSpPr/>
          <p:nvPr/>
        </p:nvSpPr>
        <p:spPr>
          <a:xfrm>
            <a:off x="1601670" y="1778346"/>
            <a:ext cx="927665" cy="238454"/>
          </a:xfrm>
          <a:prstGeom prst="roundRect">
            <a:avLst>
              <a:gd name="adj" fmla="val 50000"/>
            </a:avLst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圓角矩形 127"/>
          <p:cNvSpPr/>
          <p:nvPr/>
        </p:nvSpPr>
        <p:spPr>
          <a:xfrm>
            <a:off x="1601670" y="2568425"/>
            <a:ext cx="927665" cy="238454"/>
          </a:xfrm>
          <a:prstGeom prst="roundRect">
            <a:avLst>
              <a:gd name="adj" fmla="val 50000"/>
            </a:avLst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圓角矩形 128"/>
          <p:cNvSpPr/>
          <p:nvPr/>
        </p:nvSpPr>
        <p:spPr>
          <a:xfrm>
            <a:off x="1601670" y="2297759"/>
            <a:ext cx="927665" cy="238454"/>
          </a:xfrm>
          <a:prstGeom prst="roundRect">
            <a:avLst>
              <a:gd name="adj" fmla="val 50000"/>
            </a:avLst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圓角矩形 129"/>
          <p:cNvSpPr/>
          <p:nvPr/>
        </p:nvSpPr>
        <p:spPr>
          <a:xfrm>
            <a:off x="1601670" y="2040015"/>
            <a:ext cx="927665" cy="238454"/>
          </a:xfrm>
          <a:prstGeom prst="roundRect">
            <a:avLst>
              <a:gd name="adj" fmla="val 50000"/>
            </a:avLst>
          </a:prstGeom>
          <a:solidFill>
            <a:srgbClr val="4FA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1667172" y="148944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PM 1.0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651652" y="173957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PM 10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606647" y="2005353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APM 2.5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608874" y="2254500"/>
            <a:ext cx="90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APM 1.0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606647" y="254390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APM 10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31" name="圓角矩形 130"/>
          <p:cNvSpPr/>
          <p:nvPr/>
        </p:nvSpPr>
        <p:spPr>
          <a:xfrm>
            <a:off x="6395584" y="1347169"/>
            <a:ext cx="1026042" cy="238454"/>
          </a:xfrm>
          <a:prstGeom prst="roundRect">
            <a:avLst>
              <a:gd name="adj" fmla="val 50000"/>
            </a:avLst>
          </a:prstGeom>
          <a:solidFill>
            <a:srgbClr val="F7C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6398634" y="1312507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GT 0.3</a:t>
            </a:r>
            <a:r>
              <a:rPr lang="el-GR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μ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m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33" name="圓角矩形 132"/>
          <p:cNvSpPr/>
          <p:nvPr/>
        </p:nvSpPr>
        <p:spPr>
          <a:xfrm>
            <a:off x="6395584" y="1721427"/>
            <a:ext cx="1026042" cy="238454"/>
          </a:xfrm>
          <a:prstGeom prst="roundRect">
            <a:avLst>
              <a:gd name="adj" fmla="val 50000"/>
            </a:avLst>
          </a:prstGeom>
          <a:solidFill>
            <a:srgbClr val="F7C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圓角矩形 133"/>
          <p:cNvSpPr/>
          <p:nvPr/>
        </p:nvSpPr>
        <p:spPr>
          <a:xfrm>
            <a:off x="6395584" y="2059305"/>
            <a:ext cx="1026042" cy="238454"/>
          </a:xfrm>
          <a:prstGeom prst="roundRect">
            <a:avLst>
              <a:gd name="adj" fmla="val 50000"/>
            </a:avLst>
          </a:prstGeom>
          <a:solidFill>
            <a:srgbClr val="F7C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圓角矩形 134"/>
          <p:cNvSpPr/>
          <p:nvPr/>
        </p:nvSpPr>
        <p:spPr>
          <a:xfrm>
            <a:off x="6395584" y="2365909"/>
            <a:ext cx="1026042" cy="231133"/>
          </a:xfrm>
          <a:prstGeom prst="roundRect">
            <a:avLst>
              <a:gd name="adj" fmla="val 50000"/>
            </a:avLst>
          </a:prstGeom>
          <a:solidFill>
            <a:srgbClr val="F7C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6374639" y="1695890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GT 0.5</a:t>
            </a:r>
            <a:r>
              <a:rPr lang="el-GR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μ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m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374639" y="2022415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GT 1.0</a:t>
            </a:r>
            <a:r>
              <a:rPr lang="el-GR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μ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m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367940" y="2330192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GT 2.5</a:t>
            </a:r>
            <a:r>
              <a:rPr lang="el-GR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</a:rPr>
              <a:t>μ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m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36" name="圓角矩形 135"/>
          <p:cNvSpPr/>
          <p:nvPr/>
        </p:nvSpPr>
        <p:spPr>
          <a:xfrm>
            <a:off x="1466655" y="3424720"/>
            <a:ext cx="1026042" cy="238454"/>
          </a:xfrm>
          <a:prstGeom prst="roundRect">
            <a:avLst>
              <a:gd name="adj" fmla="val 50000"/>
            </a:avLst>
          </a:prstGeom>
          <a:solidFill>
            <a:srgbClr val="9E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1509627" y="339237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機台名稱</a:t>
            </a:r>
            <a:endParaRPr lang="en-US" altLang="zh-TW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圓角矩形 136"/>
          <p:cNvSpPr/>
          <p:nvPr/>
        </p:nvSpPr>
        <p:spPr>
          <a:xfrm>
            <a:off x="6407884" y="3206537"/>
            <a:ext cx="1276113" cy="238454"/>
          </a:xfrm>
          <a:prstGeom prst="roundRect">
            <a:avLst>
              <a:gd name="adj" fmla="val 50000"/>
            </a:avLst>
          </a:prstGeom>
          <a:solidFill>
            <a:srgbClr val="445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6376469" y="3165766"/>
            <a:ext cx="134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溫度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( 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單位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: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 ℃ </a:t>
            </a:r>
            <a:r>
              <a:rPr lang="en-US" altLang="zh-TW" sz="1200" b="1" dirty="0">
                <a:solidFill>
                  <a:schemeClr val="bg1"/>
                </a:solidFill>
              </a:rPr>
              <a:t>)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6411353" y="3519573"/>
            <a:ext cx="1276113" cy="238454"/>
          </a:xfrm>
          <a:prstGeom prst="roundRect">
            <a:avLst>
              <a:gd name="adj" fmla="val 50000"/>
            </a:avLst>
          </a:prstGeom>
          <a:solidFill>
            <a:srgbClr val="445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圓角矩形 138"/>
          <p:cNvSpPr/>
          <p:nvPr/>
        </p:nvSpPr>
        <p:spPr>
          <a:xfrm>
            <a:off x="6407884" y="3864164"/>
            <a:ext cx="1276113" cy="238454"/>
          </a:xfrm>
          <a:prstGeom prst="roundRect">
            <a:avLst>
              <a:gd name="adj" fmla="val 50000"/>
            </a:avLst>
          </a:prstGeom>
          <a:solidFill>
            <a:srgbClr val="445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文字方塊 115"/>
          <p:cNvSpPr txBox="1"/>
          <p:nvPr/>
        </p:nvSpPr>
        <p:spPr>
          <a:xfrm>
            <a:off x="6372235" y="3483090"/>
            <a:ext cx="134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濕度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( 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單位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: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 ％ </a:t>
            </a:r>
            <a:r>
              <a:rPr lang="en-US" altLang="zh-TW" sz="1200" b="1" dirty="0" smtClean="0">
                <a:solidFill>
                  <a:schemeClr val="bg1"/>
                </a:solidFill>
              </a:rPr>
              <a:t>)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3709" y="3835561"/>
            <a:ext cx="1312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風速 </a:t>
            </a:r>
            <a:r>
              <a:rPr lang="en-US" altLang="zh-TW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單位 </a:t>
            </a:r>
            <a:r>
              <a:rPr lang="en-US" altLang="zh-TW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:m/s)</a:t>
            </a:r>
            <a:endParaRPr lang="en-US" altLang="zh-TW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1466655" y="3831890"/>
            <a:ext cx="1026042" cy="238454"/>
          </a:xfrm>
          <a:prstGeom prst="roundRect">
            <a:avLst>
              <a:gd name="adj" fmla="val 50000"/>
            </a:avLst>
          </a:prstGeom>
          <a:solidFill>
            <a:srgbClr val="9E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535758" y="381170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標誌定位</a:t>
            </a:r>
            <a:endParaRPr lang="en-US" altLang="zh-TW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6429878" y="4309117"/>
            <a:ext cx="1276113" cy="238454"/>
          </a:xfrm>
          <a:prstGeom prst="roundRect">
            <a:avLst>
              <a:gd name="adj" fmla="val 50000"/>
            </a:avLst>
          </a:prstGeom>
          <a:solidFill>
            <a:srgbClr val="6D8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45C8B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10068" y="4289198"/>
            <a:ext cx="1312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風</a:t>
            </a:r>
            <a:r>
              <a:rPr lang="zh-TW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向</a:t>
            </a:r>
            <a:r>
              <a:rPr lang="zh-TW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單位 </a:t>
            </a:r>
            <a:r>
              <a:rPr lang="en-US" altLang="zh-TW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:m/s)</a:t>
            </a:r>
            <a:endParaRPr lang="en-US" altLang="zh-TW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/>
          <p:cNvSpPr/>
          <p:nvPr/>
        </p:nvSpPr>
        <p:spPr>
          <a:xfrm>
            <a:off x="-18510" y="3201820"/>
            <a:ext cx="9173310" cy="1943096"/>
          </a:xfrm>
          <a:prstGeom prst="rect">
            <a:avLst/>
          </a:prstGeom>
          <a:solidFill>
            <a:srgbClr val="0F88A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0" y="1268608"/>
            <a:ext cx="9154800" cy="1933212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11560" y="272593"/>
            <a:ext cx="7239490" cy="1170130"/>
          </a:xfrm>
        </p:spPr>
        <p:txBody>
          <a:bodyPr/>
          <a:lstStyle/>
          <a:p>
            <a:r>
              <a:rPr lang="zh-TW" altLang="en-US" dirty="0"/>
              <a:t>基本量測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335311" y="1806665"/>
            <a:ext cx="990110" cy="4950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 點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" name="圓角矩形 111"/>
          <p:cNvSpPr/>
          <p:nvPr/>
        </p:nvSpPr>
        <p:spPr>
          <a:xfrm>
            <a:off x="335311" y="3851740"/>
            <a:ext cx="990110" cy="4950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單一機台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3" name="圖片 11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00" y="2111878"/>
            <a:ext cx="495300" cy="495300"/>
          </a:xfrm>
          <a:prstGeom prst="rect">
            <a:avLst/>
          </a:prstGeom>
        </p:spPr>
      </p:pic>
      <p:pic>
        <p:nvPicPr>
          <p:cNvPr id="114" name="圖片 11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05" y="2111878"/>
            <a:ext cx="495300" cy="495300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10" y="2111878"/>
            <a:ext cx="495300" cy="495300"/>
          </a:xfrm>
          <a:prstGeom prst="rect">
            <a:avLst/>
          </a:prstGeom>
        </p:spPr>
      </p:pic>
      <p:sp>
        <p:nvSpPr>
          <p:cNvPr id="123" name="矩形 122"/>
          <p:cNvSpPr/>
          <p:nvPr/>
        </p:nvSpPr>
        <p:spPr>
          <a:xfrm>
            <a:off x="5302398" y="1571319"/>
            <a:ext cx="3594764" cy="1222498"/>
          </a:xfrm>
          <a:prstGeom prst="rect">
            <a:avLst/>
          </a:prstGeom>
          <a:solidFill>
            <a:srgbClr val="6AB5CD">
              <a:alpha val="5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7" name="圖片 11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80" y="2121455"/>
            <a:ext cx="495300" cy="495300"/>
          </a:xfrm>
          <a:prstGeom prst="rect">
            <a:avLst/>
          </a:prstGeom>
        </p:spPr>
      </p:pic>
      <p:pic>
        <p:nvPicPr>
          <p:cNvPr id="122" name="圖片 121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70" y="4102845"/>
            <a:ext cx="495300" cy="495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57286" r="54902" b="1"/>
          <a:stretch/>
        </p:blipFill>
        <p:spPr>
          <a:xfrm>
            <a:off x="5457097" y="1829794"/>
            <a:ext cx="3285365" cy="7718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4" name="矩形 123"/>
          <p:cNvSpPr/>
          <p:nvPr/>
        </p:nvSpPr>
        <p:spPr>
          <a:xfrm>
            <a:off x="5292080" y="3427142"/>
            <a:ext cx="3015335" cy="1534602"/>
          </a:xfrm>
          <a:prstGeom prst="rect">
            <a:avLst/>
          </a:prstGeom>
          <a:solidFill>
            <a:srgbClr val="4D6390">
              <a:alpha val="5411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28888" r="58438" b="23485"/>
          <a:stretch/>
        </p:blipFill>
        <p:spPr>
          <a:xfrm>
            <a:off x="5526479" y="3553186"/>
            <a:ext cx="2546535" cy="13076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5" name="文字方塊 124"/>
          <p:cNvSpPr txBox="1"/>
          <p:nvPr/>
        </p:nvSpPr>
        <p:spPr>
          <a:xfrm>
            <a:off x="3400500" y="2145635"/>
            <a:ext cx="51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bg1"/>
                </a:solidFill>
              </a:rPr>
              <a:t>. . . .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984090" y="1442724"/>
            <a:ext cx="2092855" cy="35136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多個機台之間數據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800214" y="3528849"/>
            <a:ext cx="2460606" cy="35136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單一機台自身歷史數據比較</a:t>
            </a:r>
          </a:p>
        </p:txBody>
      </p:sp>
    </p:spTree>
    <p:extLst>
      <p:ext uri="{BB962C8B-B14F-4D97-AF65-F5344CB8AC3E}">
        <p14:creationId xmlns:p14="http://schemas.microsoft.com/office/powerpoint/2010/main" val="647621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510" y="3200404"/>
            <a:ext cx="9271030" cy="1943096"/>
          </a:xfrm>
          <a:prstGeom prst="rect">
            <a:avLst/>
          </a:prstGeom>
          <a:solidFill>
            <a:srgbClr val="0F88A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1268608"/>
            <a:ext cx="9154800" cy="1933212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35311" y="1806665"/>
            <a:ext cx="990110" cy="4950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分佈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35311" y="3851740"/>
            <a:ext cx="990110" cy="4950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曲線圖</a:t>
            </a:r>
            <a:endParaRPr lang="zh-TW" altLang="en-US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4617005" y="1738322"/>
            <a:ext cx="4050450" cy="968443"/>
          </a:xfrm>
          <a:prstGeom prst="roundRect">
            <a:avLst/>
          </a:prstGeom>
          <a:solidFill>
            <a:srgbClr val="6AB5C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17600" y="1863341"/>
            <a:ext cx="2986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Fab</a:t>
            </a:r>
            <a:r>
              <a:rPr lang="zh-TW" altLang="en-US" dirty="0" smtClean="0">
                <a:solidFill>
                  <a:schemeClr val="bg1"/>
                </a:solidFill>
              </a:rPr>
              <a:t> 機台地圖化顯示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/>
                </a:solidFill>
              </a:rPr>
              <a:t>將數據異常的位置顯示於地圖中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617005" y="3707988"/>
            <a:ext cx="4050450" cy="968443"/>
          </a:xfrm>
          <a:prstGeom prst="roundRect">
            <a:avLst/>
          </a:prstGeom>
          <a:solidFill>
            <a:srgbClr val="4D639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717600" y="3833007"/>
            <a:ext cx="3884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/>
                </a:solidFill>
              </a:rPr>
              <a:t>單一機台歷史趨勢清楚呈現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/>
                </a:solidFill>
              </a:rPr>
              <a:t>依照歷史蒐集找出異常數值並發出異常警報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03331" y="1383534"/>
            <a:ext cx="2134265" cy="17101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89226" y="3327569"/>
            <a:ext cx="2412744" cy="17101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8" t="13196" r="5703" b="5237"/>
          <a:stretch/>
        </p:blipFill>
        <p:spPr>
          <a:xfrm>
            <a:off x="1972780" y="1424506"/>
            <a:ext cx="1995366" cy="1620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91" r="4383" b="6232"/>
          <a:stretch/>
        </p:blipFill>
        <p:spPr>
          <a:xfrm>
            <a:off x="1941348" y="3372664"/>
            <a:ext cx="23085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2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4752020" y="203169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未來展望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/>
              <a:t>5</a:t>
            </a:r>
            <a:endParaRPr lang="zh-TW" altLang="en-US" sz="4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5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群組 368"/>
          <p:cNvGrpSpPr>
            <a:grpSpLocks noChangeAspect="1"/>
          </p:cNvGrpSpPr>
          <p:nvPr/>
        </p:nvGrpSpPr>
        <p:grpSpPr>
          <a:xfrm>
            <a:off x="929041" y="2280405"/>
            <a:ext cx="6898769" cy="6312747"/>
            <a:chOff x="4162499" y="677115"/>
            <a:chExt cx="2479456" cy="2486028"/>
          </a:xfrm>
        </p:grpSpPr>
        <p:sp>
          <p:nvSpPr>
            <p:cNvPr id="376" name="Google Shape;605;p17"/>
            <p:cNvSpPr/>
            <p:nvPr/>
          </p:nvSpPr>
          <p:spPr>
            <a:xfrm>
              <a:off x="4162844" y="677115"/>
              <a:ext cx="2479111" cy="2485568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606;p17"/>
            <p:cNvSpPr/>
            <p:nvPr/>
          </p:nvSpPr>
          <p:spPr>
            <a:xfrm>
              <a:off x="4182396" y="763022"/>
              <a:ext cx="2373630" cy="2124116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rgbClr val="006896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607;p17"/>
            <p:cNvSpPr/>
            <p:nvPr/>
          </p:nvSpPr>
          <p:spPr>
            <a:xfrm>
              <a:off x="4162499" y="1287665"/>
              <a:ext cx="2427766" cy="1875478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363;p27"/>
          <p:cNvSpPr>
            <a:spLocks noChangeAspect="1"/>
          </p:cNvSpPr>
          <p:nvPr/>
        </p:nvSpPr>
        <p:spPr>
          <a:xfrm>
            <a:off x="1974494" y="-1140324"/>
            <a:ext cx="2432304" cy="115869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5668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18442" y="125954"/>
            <a:ext cx="7239490" cy="1170130"/>
          </a:xfrm>
        </p:spPr>
        <p:txBody>
          <a:bodyPr/>
          <a:lstStyle/>
          <a:p>
            <a:r>
              <a:rPr lang="zh-TW" altLang="en-US" dirty="0" smtClean="0"/>
              <a:t>未來展望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36" name="Google Shape;4873;p40"/>
          <p:cNvGrpSpPr>
            <a:grpSpLocks noChangeAspect="1"/>
          </p:cNvGrpSpPr>
          <p:nvPr/>
        </p:nvGrpSpPr>
        <p:grpSpPr>
          <a:xfrm>
            <a:off x="5082785" y="-979079"/>
            <a:ext cx="765912" cy="765840"/>
            <a:chOff x="5926265" y="4424051"/>
            <a:chExt cx="720247" cy="720181"/>
          </a:xfrm>
        </p:grpSpPr>
        <p:sp>
          <p:nvSpPr>
            <p:cNvPr id="37" name="Google Shape;4874;p40"/>
            <p:cNvSpPr/>
            <p:nvPr/>
          </p:nvSpPr>
          <p:spPr>
            <a:xfrm>
              <a:off x="5926265" y="442405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rgbClr val="0F88AF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rgbClr val="FFC000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409;p15"/>
          <p:cNvSpPr/>
          <p:nvPr/>
        </p:nvSpPr>
        <p:spPr>
          <a:xfrm>
            <a:off x="978789" y="2289153"/>
            <a:ext cx="1247701" cy="694082"/>
          </a:xfrm>
          <a:custGeom>
            <a:avLst/>
            <a:gdLst/>
            <a:ahLst/>
            <a:cxnLst/>
            <a:rect l="l" t="t" r="r" b="b"/>
            <a:pathLst>
              <a:path w="1367464" h="791146" extrusionOk="0">
                <a:moveTo>
                  <a:pt x="1367464" y="395573"/>
                </a:moveTo>
                <a:cubicBezTo>
                  <a:pt x="1367464" y="614042"/>
                  <a:pt x="1061347" y="791146"/>
                  <a:pt x="683732" y="791146"/>
                </a:cubicBezTo>
                <a:cubicBezTo>
                  <a:pt x="306117" y="791146"/>
                  <a:pt x="0" y="614042"/>
                  <a:pt x="0" y="395573"/>
                </a:cubicBezTo>
                <a:cubicBezTo>
                  <a:pt x="0" y="177104"/>
                  <a:pt x="306117" y="0"/>
                  <a:pt x="683732" y="0"/>
                </a:cubicBezTo>
                <a:cubicBezTo>
                  <a:pt x="1061347" y="0"/>
                  <a:pt x="1367464" y="177104"/>
                  <a:pt x="1367464" y="395573"/>
                </a:cubicBezTo>
                <a:close/>
              </a:path>
            </a:pathLst>
          </a:custGeom>
          <a:solidFill>
            <a:srgbClr val="D6D8E5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群組 18"/>
          <p:cNvGrpSpPr>
            <a:grpSpLocks noChangeAspect="1"/>
          </p:cNvGrpSpPr>
          <p:nvPr/>
        </p:nvGrpSpPr>
        <p:grpSpPr>
          <a:xfrm rot="1335335">
            <a:off x="1288185" y="618705"/>
            <a:ext cx="1819557" cy="4241749"/>
            <a:chOff x="2229048" y="1753422"/>
            <a:chExt cx="1065914" cy="2484858"/>
          </a:xfrm>
        </p:grpSpPr>
        <p:sp>
          <p:nvSpPr>
            <p:cNvPr id="91" name="Google Shape;410;p15"/>
            <p:cNvSpPr/>
            <p:nvPr/>
          </p:nvSpPr>
          <p:spPr>
            <a:xfrm>
              <a:off x="2403637" y="3851212"/>
              <a:ext cx="695923" cy="38706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411;p15"/>
            <p:cNvSpPr/>
            <p:nvPr/>
          </p:nvSpPr>
          <p:spPr>
            <a:xfrm>
              <a:off x="2649083" y="3920820"/>
              <a:ext cx="198438" cy="110471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412;p15"/>
            <p:cNvSpPr/>
            <p:nvPr/>
          </p:nvSpPr>
          <p:spPr>
            <a:xfrm>
              <a:off x="2656195" y="3243785"/>
              <a:ext cx="190806" cy="722494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413;p15"/>
            <p:cNvSpPr/>
            <p:nvPr/>
          </p:nvSpPr>
          <p:spPr>
            <a:xfrm>
              <a:off x="2647089" y="3141136"/>
              <a:ext cx="228009" cy="509523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414;p15"/>
            <p:cNvSpPr/>
            <p:nvPr/>
          </p:nvSpPr>
          <p:spPr>
            <a:xfrm>
              <a:off x="2229048" y="2676219"/>
              <a:ext cx="362879" cy="548764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415;p15"/>
            <p:cNvSpPr/>
            <p:nvPr/>
          </p:nvSpPr>
          <p:spPr>
            <a:xfrm>
              <a:off x="2932084" y="2676219"/>
              <a:ext cx="362878" cy="548764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416;p15"/>
            <p:cNvSpPr/>
            <p:nvPr/>
          </p:nvSpPr>
          <p:spPr>
            <a:xfrm>
              <a:off x="2632604" y="3132729"/>
              <a:ext cx="252384" cy="140387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417;p15"/>
            <p:cNvSpPr/>
            <p:nvPr/>
          </p:nvSpPr>
          <p:spPr>
            <a:xfrm>
              <a:off x="2567470" y="3069555"/>
              <a:ext cx="382220" cy="65513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418;p15"/>
            <p:cNvSpPr/>
            <p:nvPr/>
          </p:nvSpPr>
          <p:spPr>
            <a:xfrm>
              <a:off x="2567470" y="3026185"/>
              <a:ext cx="382653" cy="212921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419;p15"/>
            <p:cNvSpPr/>
            <p:nvPr/>
          </p:nvSpPr>
          <p:spPr>
            <a:xfrm>
              <a:off x="2524712" y="2906939"/>
              <a:ext cx="466955" cy="25971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420;p15"/>
            <p:cNvSpPr/>
            <p:nvPr/>
          </p:nvSpPr>
          <p:spPr>
            <a:xfrm>
              <a:off x="2509914" y="1753589"/>
              <a:ext cx="500477" cy="1350091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421;p15"/>
            <p:cNvSpPr/>
            <p:nvPr/>
          </p:nvSpPr>
          <p:spPr>
            <a:xfrm>
              <a:off x="2671200" y="2360598"/>
              <a:ext cx="176409" cy="169969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422;p15"/>
            <p:cNvSpPr/>
            <p:nvPr/>
          </p:nvSpPr>
          <p:spPr>
            <a:xfrm>
              <a:off x="2658277" y="2348146"/>
              <a:ext cx="202254" cy="194870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423;p15"/>
            <p:cNvSpPr/>
            <p:nvPr/>
          </p:nvSpPr>
          <p:spPr>
            <a:xfrm>
              <a:off x="2671200" y="2110741"/>
              <a:ext cx="176409" cy="169969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424;p15"/>
            <p:cNvSpPr/>
            <p:nvPr/>
          </p:nvSpPr>
          <p:spPr>
            <a:xfrm>
              <a:off x="2658104" y="2098374"/>
              <a:ext cx="202428" cy="195038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425;p15"/>
            <p:cNvSpPr/>
            <p:nvPr/>
          </p:nvSpPr>
          <p:spPr>
            <a:xfrm>
              <a:off x="2509101" y="2973539"/>
              <a:ext cx="501214" cy="147386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426;p15"/>
            <p:cNvSpPr/>
            <p:nvPr/>
          </p:nvSpPr>
          <p:spPr>
            <a:xfrm>
              <a:off x="2508841" y="3021840"/>
              <a:ext cx="500693" cy="145443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427;p15"/>
            <p:cNvSpPr/>
            <p:nvPr/>
          </p:nvSpPr>
          <p:spPr>
            <a:xfrm>
              <a:off x="2511616" y="2935184"/>
              <a:ext cx="495229" cy="138692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428;p15"/>
            <p:cNvSpPr/>
            <p:nvPr/>
          </p:nvSpPr>
          <p:spPr>
            <a:xfrm>
              <a:off x="2644920" y="1753422"/>
              <a:ext cx="227666" cy="111298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429;p15"/>
            <p:cNvSpPr/>
            <p:nvPr/>
          </p:nvSpPr>
          <p:spPr>
            <a:xfrm>
              <a:off x="2740324" y="2676887"/>
              <a:ext cx="43278" cy="547427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5" name="直線接點 194"/>
          <p:cNvCxnSpPr>
            <a:endCxn id="221" idx="5"/>
          </p:cNvCxnSpPr>
          <p:nvPr/>
        </p:nvCxnSpPr>
        <p:spPr>
          <a:xfrm>
            <a:off x="3086835" y="1356111"/>
            <a:ext cx="2279766" cy="2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flipV="1">
            <a:off x="2848490" y="2379142"/>
            <a:ext cx="1273460" cy="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endCxn id="217" idx="5"/>
          </p:cNvCxnSpPr>
          <p:nvPr/>
        </p:nvCxnSpPr>
        <p:spPr>
          <a:xfrm>
            <a:off x="2906815" y="3280008"/>
            <a:ext cx="1863632" cy="8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006641" y="2166705"/>
            <a:ext cx="1988216" cy="417395"/>
            <a:chOff x="4006641" y="2166705"/>
            <a:chExt cx="1988216" cy="417395"/>
          </a:xfrm>
        </p:grpSpPr>
        <p:sp>
          <p:nvSpPr>
            <p:cNvPr id="382" name="平行四邊形 381"/>
            <p:cNvSpPr/>
            <p:nvPr/>
          </p:nvSpPr>
          <p:spPr>
            <a:xfrm>
              <a:off x="4076945" y="2166705"/>
              <a:ext cx="1917912" cy="369235"/>
            </a:xfrm>
            <a:prstGeom prst="parallelogram">
              <a:avLst>
                <a:gd name="adj" fmla="val 552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4F81BD"/>
                </a:solidFill>
              </a:endParaRPr>
            </a:p>
          </p:txBody>
        </p:sp>
        <p:sp>
          <p:nvSpPr>
            <p:cNvPr id="212" name="平行四邊形 211"/>
            <p:cNvSpPr/>
            <p:nvPr/>
          </p:nvSpPr>
          <p:spPr>
            <a:xfrm>
              <a:off x="4006641" y="2204962"/>
              <a:ext cx="1915511" cy="379138"/>
            </a:xfrm>
            <a:prstGeom prst="parallelogram">
              <a:avLst>
                <a:gd name="adj" fmla="val 55214"/>
              </a:avLst>
            </a:prstGeom>
            <a:solidFill>
              <a:srgbClr val="4F81B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4F81BD"/>
                </a:solidFill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4076651" y="2214768"/>
              <a:ext cx="1800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800" b="1" dirty="0">
                  <a:solidFill>
                    <a:srgbClr val="FFC0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後端資料庫整合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662009" y="3040218"/>
            <a:ext cx="3731125" cy="444507"/>
            <a:chOff x="4662009" y="3040218"/>
            <a:chExt cx="3731125" cy="444507"/>
          </a:xfrm>
        </p:grpSpPr>
        <p:sp>
          <p:nvSpPr>
            <p:cNvPr id="384" name="平行四邊形 383"/>
            <p:cNvSpPr/>
            <p:nvPr/>
          </p:nvSpPr>
          <p:spPr>
            <a:xfrm>
              <a:off x="4707015" y="3040218"/>
              <a:ext cx="3686119" cy="431632"/>
            </a:xfrm>
            <a:prstGeom prst="parallelogram">
              <a:avLst>
                <a:gd name="adj" fmla="val 552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4F81BD"/>
                </a:solidFill>
              </a:endParaRPr>
            </a:p>
          </p:txBody>
        </p:sp>
        <p:sp>
          <p:nvSpPr>
            <p:cNvPr id="217" name="平行四邊形 216"/>
            <p:cNvSpPr/>
            <p:nvPr/>
          </p:nvSpPr>
          <p:spPr>
            <a:xfrm>
              <a:off x="4662009" y="3091934"/>
              <a:ext cx="3645141" cy="392791"/>
            </a:xfrm>
            <a:prstGeom prst="parallelogram">
              <a:avLst>
                <a:gd name="adj" fmla="val 55214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752020" y="3101741"/>
              <a:ext cx="35189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1800" b="1" dirty="0">
                  <a:solidFill>
                    <a:srgbClr val="FFC0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通過實驗室校正取代</a:t>
              </a:r>
              <a:r>
                <a:rPr lang="en-US" altLang="zh-TW" sz="1800" b="1" dirty="0">
                  <a:solidFill>
                    <a:srgbClr val="FFC0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KANOMAX 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255656" y="1131590"/>
            <a:ext cx="2151659" cy="449125"/>
            <a:chOff x="5255656" y="1131590"/>
            <a:chExt cx="2151659" cy="449125"/>
          </a:xfrm>
        </p:grpSpPr>
        <p:sp>
          <p:nvSpPr>
            <p:cNvPr id="383" name="平行四邊形 382"/>
            <p:cNvSpPr/>
            <p:nvPr/>
          </p:nvSpPr>
          <p:spPr>
            <a:xfrm>
              <a:off x="5345666" y="1131590"/>
              <a:ext cx="2061649" cy="431632"/>
            </a:xfrm>
            <a:prstGeom prst="parallelogram">
              <a:avLst>
                <a:gd name="adj" fmla="val 552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4F81BD"/>
                </a:solidFill>
              </a:endParaRPr>
            </a:p>
          </p:txBody>
        </p:sp>
        <p:sp>
          <p:nvSpPr>
            <p:cNvPr id="221" name="平行四邊形 220"/>
            <p:cNvSpPr/>
            <p:nvPr/>
          </p:nvSpPr>
          <p:spPr>
            <a:xfrm>
              <a:off x="5255656" y="1178842"/>
              <a:ext cx="2061649" cy="401873"/>
            </a:xfrm>
            <a:prstGeom prst="parallelogram">
              <a:avLst>
                <a:gd name="adj" fmla="val 55214"/>
              </a:avLst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5324210" y="1188649"/>
              <a:ext cx="19030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TW" sz="1800" b="1" dirty="0">
                  <a:solidFill>
                    <a:srgbClr val="FFC0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AGV </a:t>
              </a:r>
              <a:r>
                <a:rPr lang="zh-TW" altLang="en-US" sz="1800" b="1" dirty="0">
                  <a:solidFill>
                    <a:srgbClr val="FFC000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無人化量測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071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2456765" y="1131590"/>
            <a:ext cx="5490610" cy="2772307"/>
          </a:xfrm>
        </p:spPr>
        <p:txBody>
          <a:bodyPr numCol="2">
            <a:noAutofit/>
          </a:bodyPr>
          <a:lstStyle/>
          <a:p>
            <a:pPr marL="0" indent="0"/>
            <a:r>
              <a:rPr lang="en-US" altLang="zh-TW" dirty="0" smtClean="0"/>
              <a:t>01</a:t>
            </a:r>
            <a:r>
              <a:rPr lang="zh-TW" altLang="en-US" dirty="0" smtClean="0"/>
              <a:t> 專案目的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02</a:t>
            </a:r>
            <a:r>
              <a:rPr lang="zh-TW" altLang="en-US" dirty="0" smtClean="0"/>
              <a:t> 專案特色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03</a:t>
            </a:r>
            <a:r>
              <a:rPr lang="zh-TW" altLang="en-US" dirty="0" smtClean="0"/>
              <a:t> </a:t>
            </a:r>
            <a:r>
              <a:rPr lang="zh-TW" altLang="en-US" dirty="0" smtClean="0"/>
              <a:t>介面</a:t>
            </a:r>
            <a:r>
              <a:rPr lang="zh-TW" altLang="en-US" dirty="0"/>
              <a:t>設計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04</a:t>
            </a:r>
            <a:r>
              <a:rPr lang="zh-TW" altLang="en-US" dirty="0" smtClean="0"/>
              <a:t> </a:t>
            </a:r>
            <a:r>
              <a:rPr lang="zh-TW" altLang="en-US" dirty="0" smtClean="0"/>
              <a:t>功能</a:t>
            </a:r>
            <a:r>
              <a:rPr lang="zh-TW" altLang="en-US" dirty="0"/>
              <a:t>介紹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05</a:t>
            </a:r>
            <a:r>
              <a:rPr lang="zh-TW" altLang="en-US" dirty="0" smtClean="0"/>
              <a:t> 未來</a:t>
            </a:r>
            <a:r>
              <a:rPr lang="zh-TW" altLang="en-US" dirty="0"/>
              <a:t>展望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06</a:t>
            </a:r>
            <a:r>
              <a:rPr lang="zh-TW" altLang="en-US" dirty="0" smtClean="0"/>
              <a:t> 實習心得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4752020" y="203169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實習心得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/>
              <a:t>6</a:t>
            </a:r>
            <a:endParaRPr lang="zh-TW" altLang="en-US" sz="4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9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矩形 791"/>
          <p:cNvSpPr/>
          <p:nvPr/>
        </p:nvSpPr>
        <p:spPr>
          <a:xfrm>
            <a:off x="0" y="0"/>
            <a:ext cx="3060000" cy="5143500"/>
          </a:xfrm>
          <a:prstGeom prst="rect">
            <a:avLst/>
          </a:prstGeom>
          <a:solidFill>
            <a:srgbClr val="445C8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1011" name="矩形 1010"/>
          <p:cNvSpPr/>
          <p:nvPr/>
        </p:nvSpPr>
        <p:spPr>
          <a:xfrm>
            <a:off x="6109999" y="6465"/>
            <a:ext cx="3060000" cy="5143500"/>
          </a:xfrm>
          <a:prstGeom prst="rect">
            <a:avLst/>
          </a:prstGeom>
          <a:solidFill>
            <a:srgbClr val="57ACC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7" name="矩形 1016"/>
          <p:cNvSpPr/>
          <p:nvPr/>
        </p:nvSpPr>
        <p:spPr>
          <a:xfrm>
            <a:off x="3049999" y="0"/>
            <a:ext cx="3060000" cy="5143500"/>
          </a:xfrm>
          <a:prstGeom prst="rect">
            <a:avLst/>
          </a:prstGeom>
          <a:solidFill>
            <a:srgbClr val="FFD34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18027" y="155610"/>
            <a:ext cx="7239490" cy="645596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實習心得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6" name="组合 3"/>
          <p:cNvGrpSpPr>
            <a:grpSpLocks noChangeAspect="1"/>
          </p:cNvGrpSpPr>
          <p:nvPr/>
        </p:nvGrpSpPr>
        <p:grpSpPr>
          <a:xfrm>
            <a:off x="565170" y="-1304360"/>
            <a:ext cx="1580490" cy="397426"/>
            <a:chOff x="866776" y="1754227"/>
            <a:chExt cx="10446965" cy="2626967"/>
          </a:xfrm>
        </p:grpSpPr>
        <p:sp>
          <p:nvSpPr>
            <p:cNvPr id="97" name="任意多边形 4"/>
            <p:cNvSpPr/>
            <p:nvPr/>
          </p:nvSpPr>
          <p:spPr>
            <a:xfrm>
              <a:off x="6512520" y="2182579"/>
              <a:ext cx="1772290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8" name="任意多边形 5"/>
            <p:cNvSpPr/>
            <p:nvPr/>
          </p:nvSpPr>
          <p:spPr>
            <a:xfrm>
              <a:off x="3883525" y="2182579"/>
              <a:ext cx="1772289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9" name="任意多边形 6"/>
            <p:cNvSpPr/>
            <p:nvPr/>
          </p:nvSpPr>
          <p:spPr>
            <a:xfrm>
              <a:off x="1270767" y="2166338"/>
              <a:ext cx="1770259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rgbClr val="15B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4"/>
            <p:cNvSpPr>
              <a:spLocks/>
            </p:cNvSpPr>
            <p:nvPr/>
          </p:nvSpPr>
          <p:spPr bwMode="auto">
            <a:xfrm>
              <a:off x="866776" y="1760315"/>
              <a:ext cx="4998140" cy="2608697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15B1B8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04" name="任意多边形 11"/>
            <p:cNvSpPr/>
            <p:nvPr/>
          </p:nvSpPr>
          <p:spPr>
            <a:xfrm>
              <a:off x="3684573" y="1754227"/>
              <a:ext cx="4797158" cy="2626967"/>
            </a:xfrm>
            <a:custGeom>
              <a:avLst/>
              <a:gdLst>
                <a:gd name="connsiteX0" fmla="*/ 0 w 3902075"/>
                <a:gd name="connsiteY0" fmla="*/ 1047871 h 2096659"/>
                <a:gd name="connsiteX1" fmla="*/ 1019175 w 3902075"/>
                <a:gd name="connsiteY1" fmla="*/ 2067046 h 2096659"/>
                <a:gd name="connsiteX2" fmla="*/ 3063875 w 3902075"/>
                <a:gd name="connsiteY2" fmla="*/ 25521 h 2096659"/>
                <a:gd name="connsiteX3" fmla="*/ 3902075 w 3902075"/>
                <a:gd name="connsiteY3" fmla="*/ 866896 h 2096659"/>
                <a:gd name="connsiteX4" fmla="*/ 3902075 w 3902075"/>
                <a:gd name="connsiteY4" fmla="*/ 866896 h 2096659"/>
                <a:gd name="connsiteX0" fmla="*/ 0 w 3902075"/>
                <a:gd name="connsiteY0" fmla="*/ 1047871 h 2096659"/>
                <a:gd name="connsiteX1" fmla="*/ 1019175 w 3902075"/>
                <a:gd name="connsiteY1" fmla="*/ 2067046 h 2096659"/>
                <a:gd name="connsiteX2" fmla="*/ 3063875 w 3902075"/>
                <a:gd name="connsiteY2" fmla="*/ 25521 h 2096659"/>
                <a:gd name="connsiteX3" fmla="*/ 3902075 w 3902075"/>
                <a:gd name="connsiteY3" fmla="*/ 866896 h 2096659"/>
                <a:gd name="connsiteX4" fmla="*/ 3902075 w 3902075"/>
                <a:gd name="connsiteY4" fmla="*/ 866896 h 2096659"/>
                <a:gd name="connsiteX0" fmla="*/ 0 w 3902075"/>
                <a:gd name="connsiteY0" fmla="*/ 1047871 h 2067046"/>
                <a:gd name="connsiteX1" fmla="*/ 1019175 w 3902075"/>
                <a:gd name="connsiteY1" fmla="*/ 2067046 h 2067046"/>
                <a:gd name="connsiteX2" fmla="*/ 3063875 w 3902075"/>
                <a:gd name="connsiteY2" fmla="*/ 25521 h 2067046"/>
                <a:gd name="connsiteX3" fmla="*/ 3902075 w 3902075"/>
                <a:gd name="connsiteY3" fmla="*/ 866896 h 2067046"/>
                <a:gd name="connsiteX4" fmla="*/ 3902075 w 3902075"/>
                <a:gd name="connsiteY4" fmla="*/ 866896 h 2067046"/>
                <a:gd name="connsiteX0" fmla="*/ 0 w 3902075"/>
                <a:gd name="connsiteY0" fmla="*/ 1047871 h 2067046"/>
                <a:gd name="connsiteX1" fmla="*/ 1019175 w 3902075"/>
                <a:gd name="connsiteY1" fmla="*/ 2067046 h 2067046"/>
                <a:gd name="connsiteX2" fmla="*/ 3063875 w 3902075"/>
                <a:gd name="connsiteY2" fmla="*/ 25521 h 2067046"/>
                <a:gd name="connsiteX3" fmla="*/ 3902075 w 3902075"/>
                <a:gd name="connsiteY3" fmla="*/ 866896 h 2067046"/>
                <a:gd name="connsiteX4" fmla="*/ 3902075 w 3902075"/>
                <a:gd name="connsiteY4" fmla="*/ 866896 h 2067046"/>
                <a:gd name="connsiteX0" fmla="*/ 0 w 3902075"/>
                <a:gd name="connsiteY0" fmla="*/ 1047871 h 2067046"/>
                <a:gd name="connsiteX1" fmla="*/ 1019175 w 3902075"/>
                <a:gd name="connsiteY1" fmla="*/ 2067046 h 2067046"/>
                <a:gd name="connsiteX2" fmla="*/ 3063875 w 3902075"/>
                <a:gd name="connsiteY2" fmla="*/ 25521 h 2067046"/>
                <a:gd name="connsiteX3" fmla="*/ 3902075 w 3902075"/>
                <a:gd name="connsiteY3" fmla="*/ 866896 h 2067046"/>
                <a:gd name="connsiteX4" fmla="*/ 3902075 w 3902075"/>
                <a:gd name="connsiteY4" fmla="*/ 866896 h 2067046"/>
                <a:gd name="connsiteX0" fmla="*/ 0 w 3902075"/>
                <a:gd name="connsiteY0" fmla="*/ 1047871 h 2067046"/>
                <a:gd name="connsiteX1" fmla="*/ 1019175 w 3902075"/>
                <a:gd name="connsiteY1" fmla="*/ 2067046 h 2067046"/>
                <a:gd name="connsiteX2" fmla="*/ 3063875 w 3902075"/>
                <a:gd name="connsiteY2" fmla="*/ 25521 h 2067046"/>
                <a:gd name="connsiteX3" fmla="*/ 3902075 w 3902075"/>
                <a:gd name="connsiteY3" fmla="*/ 866896 h 2067046"/>
                <a:gd name="connsiteX4" fmla="*/ 3902075 w 3902075"/>
                <a:gd name="connsiteY4" fmla="*/ 866896 h 2067046"/>
                <a:gd name="connsiteX0" fmla="*/ 0 w 3902075"/>
                <a:gd name="connsiteY0" fmla="*/ 1047871 h 2067046"/>
                <a:gd name="connsiteX1" fmla="*/ 1019175 w 3902075"/>
                <a:gd name="connsiteY1" fmla="*/ 2067046 h 2067046"/>
                <a:gd name="connsiteX2" fmla="*/ 3063875 w 3902075"/>
                <a:gd name="connsiteY2" fmla="*/ 25521 h 2067046"/>
                <a:gd name="connsiteX3" fmla="*/ 3902075 w 3902075"/>
                <a:gd name="connsiteY3" fmla="*/ 866896 h 2067046"/>
                <a:gd name="connsiteX4" fmla="*/ 3902075 w 3902075"/>
                <a:gd name="connsiteY4" fmla="*/ 866896 h 2067046"/>
                <a:gd name="connsiteX0" fmla="*/ 0 w 3902075"/>
                <a:gd name="connsiteY0" fmla="*/ 1047871 h 2067046"/>
                <a:gd name="connsiteX1" fmla="*/ 1019175 w 3902075"/>
                <a:gd name="connsiteY1" fmla="*/ 2067046 h 2067046"/>
                <a:gd name="connsiteX2" fmla="*/ 3063875 w 3902075"/>
                <a:gd name="connsiteY2" fmla="*/ 25521 h 2067046"/>
                <a:gd name="connsiteX3" fmla="*/ 3902075 w 3902075"/>
                <a:gd name="connsiteY3" fmla="*/ 866896 h 2067046"/>
                <a:gd name="connsiteX4" fmla="*/ 3902075 w 3902075"/>
                <a:gd name="connsiteY4" fmla="*/ 866896 h 2067046"/>
                <a:gd name="connsiteX0" fmla="*/ 0 w 3902075"/>
                <a:gd name="connsiteY0" fmla="*/ 1022350 h 2041525"/>
                <a:gd name="connsiteX1" fmla="*/ 1019175 w 3902075"/>
                <a:gd name="connsiteY1" fmla="*/ 2041525 h 2041525"/>
                <a:gd name="connsiteX2" fmla="*/ 3063875 w 3902075"/>
                <a:gd name="connsiteY2" fmla="*/ 0 h 2041525"/>
                <a:gd name="connsiteX3" fmla="*/ 3902075 w 3902075"/>
                <a:gd name="connsiteY3" fmla="*/ 841375 h 2041525"/>
                <a:gd name="connsiteX4" fmla="*/ 3902075 w 3902075"/>
                <a:gd name="connsiteY4" fmla="*/ 841375 h 2041525"/>
                <a:gd name="connsiteX0" fmla="*/ 0 w 3902075"/>
                <a:gd name="connsiteY0" fmla="*/ 1022350 h 1879600"/>
                <a:gd name="connsiteX1" fmla="*/ 847725 w 3902075"/>
                <a:gd name="connsiteY1" fmla="*/ 1879600 h 1879600"/>
                <a:gd name="connsiteX2" fmla="*/ 3063875 w 3902075"/>
                <a:gd name="connsiteY2" fmla="*/ 0 h 1879600"/>
                <a:gd name="connsiteX3" fmla="*/ 3902075 w 3902075"/>
                <a:gd name="connsiteY3" fmla="*/ 841375 h 1879600"/>
                <a:gd name="connsiteX4" fmla="*/ 3902075 w 3902075"/>
                <a:gd name="connsiteY4" fmla="*/ 841375 h 1879600"/>
                <a:gd name="connsiteX0" fmla="*/ 0 w 3902075"/>
                <a:gd name="connsiteY0" fmla="*/ 1196975 h 2054225"/>
                <a:gd name="connsiteX1" fmla="*/ 847725 w 3902075"/>
                <a:gd name="connsiteY1" fmla="*/ 2054225 h 2054225"/>
                <a:gd name="connsiteX2" fmla="*/ 2895600 w 3902075"/>
                <a:gd name="connsiteY2" fmla="*/ 0 h 2054225"/>
                <a:gd name="connsiteX3" fmla="*/ 3902075 w 3902075"/>
                <a:gd name="connsiteY3" fmla="*/ 1016000 h 2054225"/>
                <a:gd name="connsiteX4" fmla="*/ 3902075 w 3902075"/>
                <a:gd name="connsiteY4" fmla="*/ 1016000 h 2054225"/>
                <a:gd name="connsiteX0" fmla="*/ 0 w 3902075"/>
                <a:gd name="connsiteY0" fmla="*/ 1196975 h 2054225"/>
                <a:gd name="connsiteX1" fmla="*/ 847725 w 3902075"/>
                <a:gd name="connsiteY1" fmla="*/ 2054225 h 2054225"/>
                <a:gd name="connsiteX2" fmla="*/ 2895600 w 3902075"/>
                <a:gd name="connsiteY2" fmla="*/ 0 h 2054225"/>
                <a:gd name="connsiteX3" fmla="*/ 3751060 w 3902075"/>
                <a:gd name="connsiteY3" fmla="*/ 864864 h 2054225"/>
                <a:gd name="connsiteX4" fmla="*/ 3902075 w 3902075"/>
                <a:gd name="connsiteY4" fmla="*/ 1016000 h 2054225"/>
                <a:gd name="connsiteX5" fmla="*/ 3902075 w 3902075"/>
                <a:gd name="connsiteY5" fmla="*/ 1016000 h 2054225"/>
                <a:gd name="connsiteX0" fmla="*/ 0 w 3902075"/>
                <a:gd name="connsiteY0" fmla="*/ 1196975 h 2054225"/>
                <a:gd name="connsiteX1" fmla="*/ 847725 w 3902075"/>
                <a:gd name="connsiteY1" fmla="*/ 2054225 h 2054225"/>
                <a:gd name="connsiteX2" fmla="*/ 2895600 w 3902075"/>
                <a:gd name="connsiteY2" fmla="*/ 0 h 2054225"/>
                <a:gd name="connsiteX3" fmla="*/ 3751060 w 3902075"/>
                <a:gd name="connsiteY3" fmla="*/ 864864 h 2054225"/>
                <a:gd name="connsiteX4" fmla="*/ 3902075 w 3902075"/>
                <a:gd name="connsiteY4" fmla="*/ 1016000 h 2054225"/>
                <a:gd name="connsiteX0" fmla="*/ 0 w 3751060"/>
                <a:gd name="connsiteY0" fmla="*/ 1196975 h 2054225"/>
                <a:gd name="connsiteX1" fmla="*/ 847725 w 3751060"/>
                <a:gd name="connsiteY1" fmla="*/ 2054225 h 2054225"/>
                <a:gd name="connsiteX2" fmla="*/ 2895600 w 3751060"/>
                <a:gd name="connsiteY2" fmla="*/ 0 h 2054225"/>
                <a:gd name="connsiteX3" fmla="*/ 3751060 w 3751060"/>
                <a:gd name="connsiteY3" fmla="*/ 864864 h 205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1060" h="2054225">
                  <a:moveTo>
                    <a:pt x="0" y="1196975"/>
                  </a:moveTo>
                  <a:cubicBezTo>
                    <a:pt x="339725" y="1536700"/>
                    <a:pt x="508000" y="1714500"/>
                    <a:pt x="847725" y="2054225"/>
                  </a:cubicBezTo>
                  <a:lnTo>
                    <a:pt x="2895600" y="0"/>
                  </a:lnTo>
                  <a:lnTo>
                    <a:pt x="3751060" y="864864"/>
                  </a:lnTo>
                </a:path>
              </a:pathLst>
            </a:cu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>
                <a:cs typeface="+mn-ea"/>
                <a:sym typeface="+mn-lt"/>
              </a:endParaRPr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 flipH="1" flipV="1">
              <a:off x="6315601" y="1766408"/>
              <a:ext cx="4998140" cy="2610727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accent4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06" name="任意多边形 13"/>
            <p:cNvSpPr/>
            <p:nvPr/>
          </p:nvSpPr>
          <p:spPr>
            <a:xfrm>
              <a:off x="9157760" y="2182579"/>
              <a:ext cx="1772289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56" y="1082960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7000"/>
                    </a14:imgEffect>
                    <a14:imgEffect>
                      <a14:colorTemperature colorTemp="1500"/>
                    </a14:imgEffect>
                    <a14:imgEffect>
                      <a14:saturation sat="268000"/>
                    </a14:imgEffect>
                    <a14:imgEffect>
                      <a14:brightnessContrast bright="100000" contras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6" y="1004600"/>
            <a:ext cx="1440000" cy="1440000"/>
          </a:xfrm>
          <a:prstGeom prst="rect">
            <a:avLst/>
          </a:prstGeom>
          <a:ln>
            <a:noFill/>
          </a:ln>
        </p:spPr>
      </p:pic>
      <p:sp>
        <p:nvSpPr>
          <p:cNvPr id="138" name="Rectangle 29">
            <a:extLst>
              <a:ext uri="{FF2B5EF4-FFF2-40B4-BE49-F238E27FC236}">
                <a16:creationId xmlns:a16="http://schemas.microsoft.com/office/drawing/2014/main" xmlns="" id="{0789D781-EC7A-4168-9E72-73484171D530}"/>
              </a:ext>
            </a:extLst>
          </p:cNvPr>
          <p:cNvSpPr/>
          <p:nvPr/>
        </p:nvSpPr>
        <p:spPr>
          <a:xfrm>
            <a:off x="-952754" y="3823764"/>
            <a:ext cx="303584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合作溝通能力</a:t>
            </a:r>
            <a:endParaRPr lang="en-US" altLang="zh-TW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解決問題能力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9" name="Rectangle 30">
            <a:extLst>
              <a:ext uri="{FF2B5EF4-FFF2-40B4-BE49-F238E27FC236}">
                <a16:creationId xmlns:a16="http://schemas.microsoft.com/office/drawing/2014/main" xmlns="" id="{08E11D76-D0E8-4C6D-AB76-179F93F88800}"/>
              </a:ext>
            </a:extLst>
          </p:cNvPr>
          <p:cNvSpPr/>
          <p:nvPr/>
        </p:nvSpPr>
        <p:spPr>
          <a:xfrm>
            <a:off x="442345" y="284179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rgbClr val="FFD34D"/>
                </a:solidFill>
                <a:latin typeface="微軟正黑體" panose="020B0604030504040204" pitchFamily="34" charset="-120"/>
                <a:cs typeface="+mn-ea"/>
                <a:sym typeface="+mn-lt"/>
              </a:rPr>
              <a:t>專</a:t>
            </a:r>
            <a:r>
              <a:rPr lang="zh-TW" altLang="en-US" sz="3200" b="1" dirty="0">
                <a:solidFill>
                  <a:srgbClr val="FFD34D"/>
                </a:solidFill>
                <a:latin typeface="微軟正黑體" panose="020B0604030504040204" pitchFamily="34" charset="-120"/>
                <a:cs typeface="+mn-ea"/>
                <a:sym typeface="+mn-lt"/>
              </a:rPr>
              <a:t>案</a:t>
            </a:r>
            <a:r>
              <a:rPr lang="zh-TW" altLang="en-US" sz="3200" b="1" dirty="0" smtClean="0">
                <a:solidFill>
                  <a:srgbClr val="FFD34D"/>
                </a:solidFill>
                <a:latin typeface="微軟正黑體" panose="020B0604030504040204" pitchFamily="34" charset="-120"/>
                <a:cs typeface="+mn-ea"/>
                <a:sym typeface="+mn-lt"/>
              </a:rPr>
              <a:t>學習</a:t>
            </a:r>
            <a:endParaRPr lang="en-US" sz="3200" b="1" dirty="0">
              <a:solidFill>
                <a:srgbClr val="FFD34D"/>
              </a:solidFill>
              <a:latin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0" name="Rectangle 29">
            <a:extLst>
              <a:ext uri="{FF2B5EF4-FFF2-40B4-BE49-F238E27FC236}">
                <a16:creationId xmlns:a16="http://schemas.microsoft.com/office/drawing/2014/main" xmlns="" id="{0789D781-EC7A-4168-9E72-73484171D530}"/>
              </a:ext>
            </a:extLst>
          </p:cNvPr>
          <p:cNvSpPr/>
          <p:nvPr/>
        </p:nvSpPr>
        <p:spPr>
          <a:xfrm>
            <a:off x="6703785" y="3985346"/>
            <a:ext cx="2215652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規律的上班、規律的運動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xmlns="" id="{08E11D76-D0E8-4C6D-AB76-179F93F88800}"/>
              </a:ext>
            </a:extLst>
          </p:cNvPr>
          <p:cNvSpPr/>
          <p:nvPr/>
        </p:nvSpPr>
        <p:spPr>
          <a:xfrm>
            <a:off x="6703785" y="2961766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rgbClr val="4C628F"/>
                </a:solidFill>
                <a:latin typeface="微軟正黑體" panose="020B0604030504040204" pitchFamily="34" charset="-120"/>
                <a:cs typeface="+mn-ea"/>
                <a:sym typeface="+mn-lt"/>
              </a:rPr>
              <a:t>實習生活</a:t>
            </a:r>
            <a:endParaRPr lang="en-US" sz="3200" b="1" dirty="0">
              <a:solidFill>
                <a:srgbClr val="4C628F"/>
              </a:solidFill>
              <a:latin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2" name="Rectangle 29">
            <a:extLst>
              <a:ext uri="{FF2B5EF4-FFF2-40B4-BE49-F238E27FC236}">
                <a16:creationId xmlns:a16="http://schemas.microsoft.com/office/drawing/2014/main" xmlns="" id="{0789D781-EC7A-4168-9E72-73484171D530}"/>
              </a:ext>
            </a:extLst>
          </p:cNvPr>
          <p:cNvSpPr/>
          <p:nvPr/>
        </p:nvSpPr>
        <p:spPr>
          <a:xfrm>
            <a:off x="3265916" y="4057533"/>
            <a:ext cx="2567207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減少企業與學界間的想法差異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3" name="Rectangle 30">
            <a:extLst>
              <a:ext uri="{FF2B5EF4-FFF2-40B4-BE49-F238E27FC236}">
                <a16:creationId xmlns:a16="http://schemas.microsoft.com/office/drawing/2014/main" xmlns="" id="{08E11D76-D0E8-4C6D-AB76-179F93F88800}"/>
              </a:ext>
            </a:extLst>
          </p:cNvPr>
          <p:cNvSpPr/>
          <p:nvPr/>
        </p:nvSpPr>
        <p:spPr>
          <a:xfrm>
            <a:off x="3604545" y="2932080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rgbClr val="4BACC6"/>
                </a:solidFill>
                <a:latin typeface="微軟正黑體" panose="020B0604030504040204" pitchFamily="34" charset="-120"/>
                <a:cs typeface="+mn-ea"/>
                <a:sym typeface="+mn-lt"/>
              </a:rPr>
              <a:t>職場體驗</a:t>
            </a:r>
            <a:endParaRPr lang="en-US" sz="3200" b="1" dirty="0">
              <a:solidFill>
                <a:srgbClr val="4BACC6"/>
              </a:solidFill>
              <a:latin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24" name="圖片 2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6" y="951402"/>
            <a:ext cx="1440000" cy="1440000"/>
          </a:xfrm>
          <a:prstGeom prst="rect">
            <a:avLst/>
          </a:prstGeom>
        </p:spPr>
      </p:pic>
      <p:grpSp>
        <p:nvGrpSpPr>
          <p:cNvPr id="1012" name="Google Shape;4873;p40"/>
          <p:cNvGrpSpPr>
            <a:grpSpLocks noChangeAspect="1"/>
          </p:cNvGrpSpPr>
          <p:nvPr/>
        </p:nvGrpSpPr>
        <p:grpSpPr>
          <a:xfrm>
            <a:off x="4403158" y="-2131209"/>
            <a:ext cx="1398062" cy="1397932"/>
            <a:chOff x="5926265" y="4424051"/>
            <a:chExt cx="720247" cy="720181"/>
          </a:xfrm>
        </p:grpSpPr>
        <p:sp>
          <p:nvSpPr>
            <p:cNvPr id="1013" name="Google Shape;4874;p40"/>
            <p:cNvSpPr/>
            <p:nvPr/>
          </p:nvSpPr>
          <p:spPr>
            <a:xfrm>
              <a:off x="5926265" y="442405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rgbClr val="0F88AF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rgbClr val="FFC000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84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\\Auhqfs01\agm006$\Corpcom\Library\CIS\AUO\Logo Combination\AUOInnovatingLing\AUOlogo_InnovatingLife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1830" y="1986685"/>
            <a:ext cx="2700300" cy="1599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4752020" y="203169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專案目標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/>
              <a:t>2</a:t>
            </a:r>
            <a:endParaRPr lang="zh-TW" altLang="en-US" sz="4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5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69779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介面設計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01" y="1291214"/>
            <a:ext cx="5688000" cy="310374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01" y="1292131"/>
            <a:ext cx="5688000" cy="310075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01" y="1293295"/>
            <a:ext cx="5688000" cy="309714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01" y="1292131"/>
            <a:ext cx="5688000" cy="3100750"/>
          </a:xfrm>
          <a:prstGeom prst="rect">
            <a:avLst/>
          </a:prstGeom>
        </p:spPr>
      </p:pic>
      <p:sp>
        <p:nvSpPr>
          <p:cNvPr id="7" name="Google Shape;1993;p32"/>
          <p:cNvSpPr/>
          <p:nvPr/>
        </p:nvSpPr>
        <p:spPr>
          <a:xfrm rot="5400000">
            <a:off x="2861809" y="-533594"/>
            <a:ext cx="3330371" cy="6750750"/>
          </a:xfrm>
          <a:custGeom>
            <a:avLst/>
            <a:gdLst/>
            <a:ahLst/>
            <a:cxnLst/>
            <a:rect l="l" t="t" r="r" b="b"/>
            <a:pathLst>
              <a:path w="135802" h="209550" extrusionOk="0">
                <a:moveTo>
                  <a:pt x="132205" y="18886"/>
                </a:moveTo>
                <a:lnTo>
                  <a:pt x="132205" y="190364"/>
                </a:lnTo>
                <a:lnTo>
                  <a:pt x="3597" y="190364"/>
                </a:lnTo>
                <a:lnTo>
                  <a:pt x="3597" y="18886"/>
                </a:lnTo>
                <a:close/>
                <a:moveTo>
                  <a:pt x="8019" y="0"/>
                </a:moveTo>
                <a:lnTo>
                  <a:pt x="7270" y="75"/>
                </a:lnTo>
                <a:lnTo>
                  <a:pt x="6445" y="150"/>
                </a:lnTo>
                <a:lnTo>
                  <a:pt x="5696" y="375"/>
                </a:lnTo>
                <a:lnTo>
                  <a:pt x="4946" y="600"/>
                </a:lnTo>
                <a:lnTo>
                  <a:pt x="4197" y="974"/>
                </a:lnTo>
                <a:lnTo>
                  <a:pt x="3522" y="1349"/>
                </a:lnTo>
                <a:lnTo>
                  <a:pt x="2923" y="1874"/>
                </a:lnTo>
                <a:lnTo>
                  <a:pt x="2323" y="2323"/>
                </a:lnTo>
                <a:lnTo>
                  <a:pt x="1874" y="2923"/>
                </a:lnTo>
                <a:lnTo>
                  <a:pt x="1349" y="3522"/>
                </a:lnTo>
                <a:lnTo>
                  <a:pt x="974" y="4197"/>
                </a:lnTo>
                <a:lnTo>
                  <a:pt x="600" y="4946"/>
                </a:lnTo>
                <a:lnTo>
                  <a:pt x="375" y="5696"/>
                </a:lnTo>
                <a:lnTo>
                  <a:pt x="150" y="6445"/>
                </a:lnTo>
                <a:lnTo>
                  <a:pt x="75" y="7270"/>
                </a:lnTo>
                <a:lnTo>
                  <a:pt x="0" y="8019"/>
                </a:lnTo>
                <a:lnTo>
                  <a:pt x="0" y="201531"/>
                </a:lnTo>
                <a:lnTo>
                  <a:pt x="75" y="202280"/>
                </a:lnTo>
                <a:lnTo>
                  <a:pt x="150" y="203105"/>
                </a:lnTo>
                <a:lnTo>
                  <a:pt x="375" y="203854"/>
                </a:lnTo>
                <a:lnTo>
                  <a:pt x="600" y="204604"/>
                </a:lnTo>
                <a:lnTo>
                  <a:pt x="974" y="205353"/>
                </a:lnTo>
                <a:lnTo>
                  <a:pt x="1349" y="206028"/>
                </a:lnTo>
                <a:lnTo>
                  <a:pt x="1874" y="206627"/>
                </a:lnTo>
                <a:lnTo>
                  <a:pt x="2323" y="207227"/>
                </a:lnTo>
                <a:lnTo>
                  <a:pt x="2923" y="207676"/>
                </a:lnTo>
                <a:lnTo>
                  <a:pt x="3522" y="208201"/>
                </a:lnTo>
                <a:lnTo>
                  <a:pt x="4197" y="208576"/>
                </a:lnTo>
                <a:lnTo>
                  <a:pt x="4946" y="208950"/>
                </a:lnTo>
                <a:lnTo>
                  <a:pt x="5696" y="209175"/>
                </a:lnTo>
                <a:lnTo>
                  <a:pt x="6445" y="209400"/>
                </a:lnTo>
                <a:lnTo>
                  <a:pt x="7270" y="209475"/>
                </a:lnTo>
                <a:lnTo>
                  <a:pt x="8019" y="209550"/>
                </a:lnTo>
                <a:lnTo>
                  <a:pt x="127783" y="209550"/>
                </a:lnTo>
                <a:lnTo>
                  <a:pt x="128532" y="209475"/>
                </a:lnTo>
                <a:lnTo>
                  <a:pt x="129357" y="209400"/>
                </a:lnTo>
                <a:lnTo>
                  <a:pt x="130106" y="209175"/>
                </a:lnTo>
                <a:lnTo>
                  <a:pt x="130856" y="208950"/>
                </a:lnTo>
                <a:lnTo>
                  <a:pt x="131605" y="208576"/>
                </a:lnTo>
                <a:lnTo>
                  <a:pt x="132280" y="208201"/>
                </a:lnTo>
                <a:lnTo>
                  <a:pt x="132879" y="207676"/>
                </a:lnTo>
                <a:lnTo>
                  <a:pt x="133479" y="207227"/>
                </a:lnTo>
                <a:lnTo>
                  <a:pt x="133928" y="206627"/>
                </a:lnTo>
                <a:lnTo>
                  <a:pt x="134453" y="206028"/>
                </a:lnTo>
                <a:lnTo>
                  <a:pt x="134828" y="205353"/>
                </a:lnTo>
                <a:lnTo>
                  <a:pt x="135202" y="204604"/>
                </a:lnTo>
                <a:lnTo>
                  <a:pt x="135427" y="203854"/>
                </a:lnTo>
                <a:lnTo>
                  <a:pt x="135652" y="203105"/>
                </a:lnTo>
                <a:lnTo>
                  <a:pt x="135727" y="202280"/>
                </a:lnTo>
                <a:lnTo>
                  <a:pt x="135802" y="201531"/>
                </a:lnTo>
                <a:lnTo>
                  <a:pt x="135802" y="8019"/>
                </a:lnTo>
                <a:lnTo>
                  <a:pt x="135727" y="7270"/>
                </a:lnTo>
                <a:lnTo>
                  <a:pt x="135652" y="6445"/>
                </a:lnTo>
                <a:lnTo>
                  <a:pt x="135427" y="5696"/>
                </a:lnTo>
                <a:lnTo>
                  <a:pt x="135202" y="4946"/>
                </a:lnTo>
                <a:lnTo>
                  <a:pt x="134828" y="4197"/>
                </a:lnTo>
                <a:lnTo>
                  <a:pt x="134453" y="3522"/>
                </a:lnTo>
                <a:lnTo>
                  <a:pt x="133928" y="2923"/>
                </a:lnTo>
                <a:lnTo>
                  <a:pt x="133479" y="2323"/>
                </a:lnTo>
                <a:lnTo>
                  <a:pt x="132879" y="1874"/>
                </a:lnTo>
                <a:lnTo>
                  <a:pt x="132280" y="1349"/>
                </a:lnTo>
                <a:lnTo>
                  <a:pt x="131605" y="974"/>
                </a:lnTo>
                <a:lnTo>
                  <a:pt x="130856" y="600"/>
                </a:lnTo>
                <a:lnTo>
                  <a:pt x="130106" y="375"/>
                </a:lnTo>
                <a:lnTo>
                  <a:pt x="129357" y="150"/>
                </a:lnTo>
                <a:lnTo>
                  <a:pt x="128532" y="75"/>
                </a:lnTo>
                <a:lnTo>
                  <a:pt x="127783" y="0"/>
                </a:lnTo>
                <a:close/>
              </a:path>
            </a:pathLst>
          </a:custGeom>
          <a:gradFill flip="none" rotWithShape="1">
            <a:gsLst>
              <a:gs pos="11000">
                <a:srgbClr val="225668"/>
              </a:gs>
              <a:gs pos="10000">
                <a:schemeClr val="accent5">
                  <a:lumMod val="0"/>
                  <a:lumOff val="100000"/>
                </a:schemeClr>
              </a:gs>
              <a:gs pos="84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51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橢圓 78"/>
          <p:cNvSpPr/>
          <p:nvPr/>
        </p:nvSpPr>
        <p:spPr>
          <a:xfrm>
            <a:off x="3691700" y="2330474"/>
            <a:ext cx="442362" cy="43881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4313936" y="3423877"/>
            <a:ext cx="442362" cy="43881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189048" y="1248819"/>
            <a:ext cx="442362" cy="43881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Google Shape;4829;p40"/>
          <p:cNvGrpSpPr/>
          <p:nvPr/>
        </p:nvGrpSpPr>
        <p:grpSpPr>
          <a:xfrm>
            <a:off x="286926" y="885793"/>
            <a:ext cx="3068073" cy="3272853"/>
            <a:chOff x="6506504" y="937343"/>
            <a:chExt cx="744273" cy="793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7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rgbClr val="0F88A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1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4" name="圖片 3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000"/>
                    </a14:imgEffect>
                    <a14:imgEffect>
                      <a14:colorTemperature colorTemp="6400"/>
                    </a14:imgEffect>
                    <a14:imgEffect>
                      <a14:saturation sa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0243" y="5587085"/>
            <a:ext cx="2588006" cy="2955032"/>
          </a:xfrm>
          <a:prstGeom prst="rect">
            <a:avLst/>
          </a:prstGeom>
          <a:effectLst>
            <a:outerShdw blurRad="38100" sx="1000" sy="1000" algn="ctr" rotWithShape="0">
              <a:srgbClr val="000000">
                <a:alpha val="41176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90"/>
            <a:ext cx="7239490" cy="569779"/>
          </a:xfrm>
        </p:spPr>
        <p:txBody>
          <a:bodyPr>
            <a:noAutofit/>
          </a:bodyPr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12" name="文本框 26"/>
          <p:cNvSpPr txBox="1"/>
          <p:nvPr/>
        </p:nvSpPr>
        <p:spPr>
          <a:xfrm>
            <a:off x="1106615" y="3021800"/>
            <a:ext cx="1392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b="1" spc="100" dirty="0" smtClean="0">
                <a:solidFill>
                  <a:schemeClr val="bg1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可視</a:t>
            </a:r>
            <a:r>
              <a:rPr lang="zh-TW" altLang="en-US" sz="2200" b="1" spc="100" dirty="0">
                <a:solidFill>
                  <a:schemeClr val="bg1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化</a:t>
            </a:r>
            <a:endParaRPr lang="en-US" altLang="zh-TW" sz="2200" b="1" spc="100" dirty="0" smtClean="0">
              <a:solidFill>
                <a:schemeClr val="bg1"/>
              </a:solidFill>
              <a:latin typeface="微軟正黑體" pitchFamily="34" charset="-120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1101785" y="1707663"/>
            <a:ext cx="147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pc="100" dirty="0">
                <a:solidFill>
                  <a:srgbClr val="2B5384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歷史</a:t>
            </a:r>
            <a:r>
              <a:rPr lang="zh-TW" altLang="en-US" sz="2400" b="1" spc="100" dirty="0" smtClean="0">
                <a:solidFill>
                  <a:srgbClr val="2B5384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蒐集</a:t>
            </a:r>
            <a:endParaRPr lang="en-US" altLang="zh-TW" sz="2400" b="1" spc="100" dirty="0" smtClean="0">
              <a:solidFill>
                <a:srgbClr val="2B5384"/>
              </a:solidFill>
              <a:latin typeface="微軟正黑體" pitchFamily="34" charset="-120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4" name="文本框 26"/>
          <p:cNvSpPr txBox="1"/>
          <p:nvPr/>
        </p:nvSpPr>
        <p:spPr>
          <a:xfrm>
            <a:off x="937791" y="2330474"/>
            <a:ext cx="175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pc="100" dirty="0" smtClean="0">
                <a:solidFill>
                  <a:srgbClr val="074255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可適應性</a:t>
            </a:r>
            <a:endParaRPr lang="en-US" altLang="zh-TW" sz="2400" b="1" spc="100" dirty="0" smtClean="0">
              <a:solidFill>
                <a:srgbClr val="074255"/>
              </a:solidFill>
              <a:latin typeface="微軟正黑體" pitchFamily="34" charset="-120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3036390" y="1030343"/>
            <a:ext cx="5724250" cy="2725357"/>
            <a:chOff x="2227129" y="1086585"/>
            <a:chExt cx="5724250" cy="2725357"/>
          </a:xfrm>
        </p:grpSpPr>
        <p:sp>
          <p:nvSpPr>
            <p:cNvPr id="25" name="矩形 3"/>
            <p:cNvSpPr/>
            <p:nvPr/>
          </p:nvSpPr>
          <p:spPr>
            <a:xfrm>
              <a:off x="2286226" y="1086585"/>
              <a:ext cx="4717032" cy="881961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57150">
              <a:solidFill>
                <a:srgbClr val="405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itchFamily="34" charset="-120"/>
                <a:ea typeface="微軟正黑體" pitchFamily="34" charset="-12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26" name="文本框 26"/>
            <p:cNvSpPr txBox="1"/>
            <p:nvPr/>
          </p:nvSpPr>
          <p:spPr>
            <a:xfrm>
              <a:off x="2227129" y="1287654"/>
              <a:ext cx="747677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100" dirty="0">
                  <a:solidFill>
                    <a:srgbClr val="405F8F"/>
                  </a:solidFill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01</a:t>
              </a: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4089442" y="3555462"/>
              <a:ext cx="3861937" cy="25648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TW" altLang="en-US" b="1" dirty="0" smtClean="0"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機台</a:t>
              </a:r>
              <a:r>
                <a:rPr lang="en-US" altLang="zh-TW" b="1" dirty="0" smtClean="0"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Particle</a:t>
              </a:r>
              <a:r>
                <a:rPr lang="zh-TW" altLang="en-US" b="1" dirty="0" smtClean="0"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數據視覺化，方便工程人員做使用</a:t>
              </a: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837987" y="1354777"/>
            <a:ext cx="5065058" cy="2714556"/>
            <a:chOff x="2716883" y="1382893"/>
            <a:chExt cx="5065058" cy="2714556"/>
          </a:xfrm>
        </p:grpSpPr>
        <p:sp>
          <p:nvSpPr>
            <p:cNvPr id="28" name="矩形 3"/>
            <p:cNvSpPr/>
            <p:nvPr/>
          </p:nvSpPr>
          <p:spPr>
            <a:xfrm>
              <a:off x="3064909" y="3215488"/>
              <a:ext cx="4717032" cy="881961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57150">
              <a:solidFill>
                <a:srgbClr val="405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itchFamily="34" charset="-120"/>
                <a:ea typeface="微軟正黑體" pitchFamily="34" charset="-12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29" name="文本框 26"/>
            <p:cNvSpPr txBox="1"/>
            <p:nvPr/>
          </p:nvSpPr>
          <p:spPr>
            <a:xfrm>
              <a:off x="3040174" y="3451993"/>
              <a:ext cx="747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100" dirty="0" smtClean="0">
                  <a:solidFill>
                    <a:srgbClr val="405F8F"/>
                  </a:solidFill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0</a:t>
              </a:r>
              <a:r>
                <a:rPr lang="en-US" altLang="zh-TW" sz="2400" b="1" spc="100" dirty="0" smtClean="0">
                  <a:solidFill>
                    <a:srgbClr val="405F8F"/>
                  </a:solidFill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3</a:t>
              </a:r>
              <a:endParaRPr lang="en-US" altLang="zh-CN" sz="2400" b="1" spc="100" dirty="0">
                <a:solidFill>
                  <a:srgbClr val="405F8F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2716883" y="1382893"/>
              <a:ext cx="3861937" cy="233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2000"/>
                </a:lnSpc>
              </a:pPr>
              <a:r>
                <a:rPr lang="zh-TW" altLang="en-US" b="1" dirty="0"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建立</a:t>
              </a:r>
              <a:r>
                <a:rPr lang="zh-TW" altLang="en-US" b="1" dirty="0" smtClean="0">
                  <a:latin typeface="微軟正黑體" pitchFamily="34" charset="-120"/>
                  <a:cs typeface="+mn-ea"/>
                  <a:sym typeface="Microsoft YaHei" panose="020B0503020204020204" pitchFamily="34" charset="-122"/>
                </a:rPr>
                <a:t>歷史數據，察覺異常變化，並提前做檢測</a:t>
              </a:r>
            </a:p>
          </p:txBody>
        </p:sp>
      </p:grpSp>
      <p:sp>
        <p:nvSpPr>
          <p:cNvPr id="31" name="矩形 3"/>
          <p:cNvSpPr/>
          <p:nvPr/>
        </p:nvSpPr>
        <p:spPr>
          <a:xfrm>
            <a:off x="3582854" y="2114863"/>
            <a:ext cx="4717032" cy="881961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57150">
            <a:solidFill>
              <a:srgbClr val="405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軟正黑體" pitchFamily="34" charset="-120"/>
              <a:ea typeface="微軟正黑體" pitchFamily="34" charset="-120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26"/>
          <p:cNvSpPr txBox="1"/>
          <p:nvPr/>
        </p:nvSpPr>
        <p:spPr>
          <a:xfrm>
            <a:off x="3585002" y="2338133"/>
            <a:ext cx="65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100" dirty="0" smtClean="0">
                <a:solidFill>
                  <a:srgbClr val="405F8F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0</a:t>
            </a:r>
            <a:r>
              <a:rPr lang="en-US" altLang="zh-TW" sz="2400" b="1" spc="100" dirty="0" smtClean="0">
                <a:solidFill>
                  <a:srgbClr val="405F8F"/>
                </a:solidFill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2</a:t>
            </a:r>
            <a:endParaRPr lang="en-US" altLang="zh-CN" sz="2400" b="1" spc="100" dirty="0">
              <a:solidFill>
                <a:srgbClr val="405F8F"/>
              </a:solidFill>
              <a:latin typeface="微軟正黑體" pitchFamily="34" charset="-120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4186013" y="2433066"/>
            <a:ext cx="3861937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b="1" dirty="0" smtClean="0">
                <a:latin typeface="微軟正黑體" pitchFamily="34" charset="-120"/>
                <a:cs typeface="+mn-ea"/>
                <a:sym typeface="Microsoft YaHei" panose="020B0503020204020204" pitchFamily="34" charset="-122"/>
              </a:rPr>
              <a:t>高度的延展性，能比較各機台間無塵維護品質</a:t>
            </a:r>
          </a:p>
        </p:txBody>
      </p:sp>
    </p:spTree>
    <p:extLst>
      <p:ext uri="{BB962C8B-B14F-4D97-AF65-F5344CB8AC3E}">
        <p14:creationId xmlns:p14="http://schemas.microsoft.com/office/powerpoint/2010/main" val="229704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4752020" y="203169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專案目的</a:t>
            </a:r>
            <a:endParaRPr lang="en-US" altLang="zh-TW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 smtClean="0">
                <a:latin typeface="Gill Sans MT" pitchFamily="34" charset="0"/>
              </a:rPr>
              <a:t>1</a:t>
            </a:r>
            <a:endParaRPr lang="zh-TW" altLang="en-US" sz="4400" dirty="0"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>
            <a:spLocks noGrp="1"/>
          </p:cNvSpPr>
          <p:nvPr>
            <p:ph type="title"/>
          </p:nvPr>
        </p:nvSpPr>
        <p:spPr>
          <a:xfrm>
            <a:off x="527865" y="231489"/>
            <a:ext cx="8229600" cy="1260141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Gill Sans MT" pitchFamily="34" charset="0"/>
              </a:rPr>
              <a:t>專案目的  </a:t>
            </a:r>
            <a:r>
              <a:rPr lang="en-US" altLang="zh-TW" dirty="0" smtClean="0">
                <a:solidFill>
                  <a:srgbClr val="2B5384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①</a:t>
            </a:r>
            <a:r>
              <a:rPr lang="zh-TW" altLang="en-US" dirty="0" smtClean="0">
                <a:solidFill>
                  <a:srgbClr val="2B5384"/>
                </a:solidFill>
                <a:latin typeface="Gill Sans MT" pitchFamily="34" charset="0"/>
              </a:rPr>
              <a:t>找出異常時間</a:t>
            </a:r>
            <a:r>
              <a:rPr lang="en-US" altLang="zh-TW" dirty="0" smtClean="0">
                <a:solidFill>
                  <a:srgbClr val="2B5384"/>
                </a:solidFill>
              </a:rPr>
              <a:t/>
            </a:r>
            <a:br>
              <a:rPr lang="en-US" altLang="zh-TW" dirty="0" smtClean="0">
                <a:solidFill>
                  <a:srgbClr val="2B5384"/>
                </a:solidFill>
              </a:rPr>
            </a:br>
            <a:endParaRPr lang="zh-TW" altLang="en-US" dirty="0">
              <a:solidFill>
                <a:srgbClr val="2B538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308" y="908230"/>
            <a:ext cx="4353566" cy="4047798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60081" y="908230"/>
            <a:ext cx="4353566" cy="4047798"/>
          </a:xfrm>
          <a:prstGeom prst="rect">
            <a:avLst/>
          </a:prstGeom>
          <a:solidFill>
            <a:srgbClr val="0F88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25320" y="908230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AFTER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1238" y="927120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B9CDE5"/>
                </a:solidFill>
              </a:rPr>
              <a:t>BEFORE</a:t>
            </a:r>
            <a:endParaRPr lang="zh-TW" altLang="en-US" sz="2400" dirty="0">
              <a:solidFill>
                <a:srgbClr val="B9CDE5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893">
            <a:off x="4992527" y="2248420"/>
            <a:ext cx="254707" cy="25470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832534" y="2316158"/>
            <a:ext cx="1360422" cy="750647"/>
          </a:xfrm>
          <a:prstGeom prst="stripedRightArrow">
            <a:avLst>
              <a:gd name="adj1" fmla="val 66854"/>
              <a:gd name="adj2" fmla="val 3736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zh-TW" altLang="en-US" b="1" dirty="0" smtClean="0">
                <a:solidFill>
                  <a:srgbClr val="4BA2C2"/>
                </a:solidFill>
                <a:latin typeface="微軟正黑體" panose="020B0604030504040204" pitchFamily="34" charset="-120"/>
              </a:rPr>
              <a:t>趨勢分析</a:t>
            </a:r>
            <a:endParaRPr lang="zh-TW" altLang="en-US" b="1" dirty="0">
              <a:solidFill>
                <a:srgbClr val="4BA2C2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11" name="Google Shape;815;p40"/>
          <p:cNvGrpSpPr/>
          <p:nvPr/>
        </p:nvGrpSpPr>
        <p:grpSpPr>
          <a:xfrm>
            <a:off x="7399148" y="2198404"/>
            <a:ext cx="1290636" cy="823396"/>
            <a:chOff x="4905801" y="3235891"/>
            <a:chExt cx="439625" cy="319075"/>
          </a:xfrm>
        </p:grpSpPr>
        <p:sp>
          <p:nvSpPr>
            <p:cNvPr id="12" name="Google Shape;816;p40"/>
            <p:cNvSpPr/>
            <p:nvPr/>
          </p:nvSpPr>
          <p:spPr>
            <a:xfrm>
              <a:off x="4905801" y="3235891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17;p40"/>
            <p:cNvSpPr/>
            <p:nvPr/>
          </p:nvSpPr>
          <p:spPr>
            <a:xfrm>
              <a:off x="4948426" y="3282791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5000;p40"/>
          <p:cNvSpPr/>
          <p:nvPr/>
        </p:nvSpPr>
        <p:spPr>
          <a:xfrm rot="14181286">
            <a:off x="7776607" y="3299331"/>
            <a:ext cx="595159" cy="714081"/>
          </a:xfrm>
          <a:custGeom>
            <a:avLst/>
            <a:gdLst/>
            <a:ahLst/>
            <a:cxnLst/>
            <a:rect l="l" t="t" r="r" b="b"/>
            <a:pathLst>
              <a:path w="275" h="355" extrusionOk="0">
                <a:moveTo>
                  <a:pt x="275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20" y="256"/>
                  <a:pt x="20" y="256"/>
                  <a:pt x="20" y="256"/>
                </a:cubicBezTo>
                <a:cubicBezTo>
                  <a:pt x="0" y="291"/>
                  <a:pt x="5" y="346"/>
                  <a:pt x="62" y="354"/>
                </a:cubicBezTo>
                <a:cubicBezTo>
                  <a:pt x="62" y="355"/>
                  <a:pt x="62" y="355"/>
                  <a:pt x="62" y="355"/>
                </a:cubicBezTo>
                <a:cubicBezTo>
                  <a:pt x="275" y="355"/>
                  <a:pt x="275" y="355"/>
                  <a:pt x="275" y="355"/>
                </a:cubicBezTo>
                <a:lnTo>
                  <a:pt x="275" y="70"/>
                </a:lnTo>
                <a:close/>
              </a:path>
            </a:pathLst>
          </a:custGeom>
          <a:solidFill>
            <a:srgbClr val="CBDBF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002;p40"/>
          <p:cNvSpPr/>
          <p:nvPr/>
        </p:nvSpPr>
        <p:spPr>
          <a:xfrm rot="14181286">
            <a:off x="7535311" y="3316791"/>
            <a:ext cx="886873" cy="1172459"/>
          </a:xfrm>
          <a:custGeom>
            <a:avLst/>
            <a:gdLst/>
            <a:ahLst/>
            <a:cxnLst/>
            <a:rect l="l" t="t" r="r" b="b"/>
            <a:pathLst>
              <a:path w="410" h="583" extrusionOk="0">
                <a:moveTo>
                  <a:pt x="410" y="206"/>
                </a:moveTo>
                <a:cubicBezTo>
                  <a:pt x="314" y="0"/>
                  <a:pt x="314" y="0"/>
                  <a:pt x="314" y="0"/>
                </a:cubicBezTo>
                <a:cubicBezTo>
                  <a:pt x="86" y="20"/>
                  <a:pt x="86" y="20"/>
                  <a:pt x="86" y="20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0" y="258"/>
                  <a:pt x="0" y="302"/>
                  <a:pt x="20" y="337"/>
                </a:cubicBezTo>
                <a:cubicBezTo>
                  <a:pt x="129" y="526"/>
                  <a:pt x="129" y="526"/>
                  <a:pt x="129" y="526"/>
                </a:cubicBezTo>
                <a:cubicBezTo>
                  <a:pt x="150" y="561"/>
                  <a:pt x="188" y="583"/>
                  <a:pt x="228" y="583"/>
                </a:cubicBezTo>
                <a:cubicBezTo>
                  <a:pt x="241" y="583"/>
                  <a:pt x="241" y="583"/>
                  <a:pt x="241" y="583"/>
                </a:cubicBezTo>
                <a:cubicBezTo>
                  <a:pt x="241" y="582"/>
                  <a:pt x="241" y="582"/>
                  <a:pt x="241" y="582"/>
                </a:cubicBezTo>
                <a:cubicBezTo>
                  <a:pt x="184" y="574"/>
                  <a:pt x="179" y="519"/>
                  <a:pt x="199" y="484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372" y="185"/>
                  <a:pt x="372" y="185"/>
                  <a:pt x="372" y="185"/>
                </a:cubicBezTo>
                <a:lnTo>
                  <a:pt x="410" y="20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向右箭號 15"/>
          <p:cNvSpPr/>
          <p:nvPr/>
        </p:nvSpPr>
        <p:spPr>
          <a:xfrm flipH="1">
            <a:off x="4782737" y="3666308"/>
            <a:ext cx="1360422" cy="750647"/>
          </a:xfrm>
          <a:prstGeom prst="stripedRightArrow">
            <a:avLst>
              <a:gd name="adj1" fmla="val 66854"/>
              <a:gd name="adj2" fmla="val 3736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zh-TW" altLang="en-US" b="1" dirty="0" smtClean="0">
                <a:solidFill>
                  <a:srgbClr val="4BA2C2"/>
                </a:solidFill>
                <a:latin typeface="微軟正黑體" panose="020B0604030504040204" pitchFamily="34" charset="-120"/>
              </a:rPr>
              <a:t>危機解除</a:t>
            </a:r>
            <a:endParaRPr lang="zh-TW" altLang="en-US" b="1" dirty="0">
              <a:solidFill>
                <a:srgbClr val="4BA2C2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127395" y="2383832"/>
            <a:ext cx="135015" cy="14801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7A8A8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198457" y="2473987"/>
            <a:ext cx="18948" cy="547813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12" y="3355151"/>
            <a:ext cx="639893" cy="63989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0"/>
          <a:stretch/>
        </p:blipFill>
        <p:spPr>
          <a:xfrm>
            <a:off x="6036665" y="3562848"/>
            <a:ext cx="846901" cy="1288067"/>
          </a:xfrm>
          <a:prstGeom prst="rect">
            <a:avLst/>
          </a:prstGeom>
        </p:spPr>
      </p:pic>
      <p:grpSp>
        <p:nvGrpSpPr>
          <p:cNvPr id="21" name="Google Shape;554;p39"/>
          <p:cNvGrpSpPr/>
          <p:nvPr/>
        </p:nvGrpSpPr>
        <p:grpSpPr>
          <a:xfrm rot="11625443">
            <a:off x="4715129" y="1944357"/>
            <a:ext cx="931662" cy="1438821"/>
            <a:chOff x="6545263" y="855663"/>
            <a:chExt cx="1469962" cy="2270150"/>
          </a:xfrm>
        </p:grpSpPr>
        <p:sp>
          <p:nvSpPr>
            <p:cNvPr id="22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61;p39"/>
            <p:cNvSpPr/>
            <p:nvPr/>
          </p:nvSpPr>
          <p:spPr>
            <a:xfrm>
              <a:off x="7412039" y="2619008"/>
              <a:ext cx="269512" cy="2816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圖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7" y="1933392"/>
            <a:ext cx="967744" cy="1124985"/>
          </a:xfrm>
          <a:prstGeom prst="rect">
            <a:avLst/>
          </a:prstGeom>
        </p:spPr>
      </p:pic>
      <p:sp>
        <p:nvSpPr>
          <p:cNvPr id="32" name="向右箭號 31"/>
          <p:cNvSpPr/>
          <p:nvPr/>
        </p:nvSpPr>
        <p:spPr>
          <a:xfrm>
            <a:off x="1582866" y="2361163"/>
            <a:ext cx="1360422" cy="750647"/>
          </a:xfrm>
          <a:prstGeom prst="stripedRightArrow">
            <a:avLst>
              <a:gd name="adj1" fmla="val 66854"/>
              <a:gd name="adj2" fmla="val 3736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zh-TW" altLang="en-US" b="1" dirty="0">
                <a:solidFill>
                  <a:srgbClr val="3F598B"/>
                </a:solidFill>
                <a:latin typeface="微軟正黑體" panose="020B0604030504040204" pitchFamily="34" charset="-120"/>
              </a:rPr>
              <a:t>紙張</a:t>
            </a:r>
            <a:r>
              <a:rPr lang="zh-TW" altLang="en-US" b="1" dirty="0" smtClean="0">
                <a:solidFill>
                  <a:srgbClr val="3F598B"/>
                </a:solidFill>
                <a:latin typeface="微軟正黑體" panose="020B0604030504040204" pitchFamily="34" charset="-120"/>
              </a:rPr>
              <a:t>記錄</a:t>
            </a:r>
            <a:endParaRPr lang="zh-TW" altLang="en-US" b="1" dirty="0">
              <a:solidFill>
                <a:srgbClr val="3F598B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33" name="Google Shape;5002;p40"/>
          <p:cNvSpPr/>
          <p:nvPr/>
        </p:nvSpPr>
        <p:spPr>
          <a:xfrm rot="14181286">
            <a:off x="3285643" y="3361796"/>
            <a:ext cx="886873" cy="1172459"/>
          </a:xfrm>
          <a:custGeom>
            <a:avLst/>
            <a:gdLst/>
            <a:ahLst/>
            <a:cxnLst/>
            <a:rect l="l" t="t" r="r" b="b"/>
            <a:pathLst>
              <a:path w="410" h="583" extrusionOk="0">
                <a:moveTo>
                  <a:pt x="410" y="206"/>
                </a:moveTo>
                <a:cubicBezTo>
                  <a:pt x="314" y="0"/>
                  <a:pt x="314" y="0"/>
                  <a:pt x="314" y="0"/>
                </a:cubicBezTo>
                <a:cubicBezTo>
                  <a:pt x="86" y="20"/>
                  <a:pt x="86" y="20"/>
                  <a:pt x="86" y="20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0" y="258"/>
                  <a:pt x="0" y="302"/>
                  <a:pt x="20" y="337"/>
                </a:cubicBezTo>
                <a:cubicBezTo>
                  <a:pt x="129" y="526"/>
                  <a:pt x="129" y="526"/>
                  <a:pt x="129" y="526"/>
                </a:cubicBezTo>
                <a:cubicBezTo>
                  <a:pt x="150" y="561"/>
                  <a:pt x="188" y="583"/>
                  <a:pt x="228" y="583"/>
                </a:cubicBezTo>
                <a:cubicBezTo>
                  <a:pt x="241" y="583"/>
                  <a:pt x="241" y="583"/>
                  <a:pt x="241" y="583"/>
                </a:cubicBezTo>
                <a:cubicBezTo>
                  <a:pt x="241" y="582"/>
                  <a:pt x="241" y="582"/>
                  <a:pt x="241" y="582"/>
                </a:cubicBezTo>
                <a:cubicBezTo>
                  <a:pt x="184" y="574"/>
                  <a:pt x="179" y="519"/>
                  <a:pt x="199" y="484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347" y="228"/>
                  <a:pt x="347" y="228"/>
                  <a:pt x="347" y="228"/>
                </a:cubicBezTo>
                <a:cubicBezTo>
                  <a:pt x="372" y="185"/>
                  <a:pt x="372" y="185"/>
                  <a:pt x="372" y="185"/>
                </a:cubicBezTo>
                <a:lnTo>
                  <a:pt x="410" y="20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5000;p40"/>
          <p:cNvSpPr/>
          <p:nvPr/>
        </p:nvSpPr>
        <p:spPr>
          <a:xfrm rot="14181286">
            <a:off x="3496911" y="3271591"/>
            <a:ext cx="595159" cy="714081"/>
          </a:xfrm>
          <a:custGeom>
            <a:avLst/>
            <a:gdLst/>
            <a:ahLst/>
            <a:cxnLst/>
            <a:rect l="l" t="t" r="r" b="b"/>
            <a:pathLst>
              <a:path w="275" h="355" extrusionOk="0">
                <a:moveTo>
                  <a:pt x="275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20" y="256"/>
                  <a:pt x="20" y="256"/>
                  <a:pt x="20" y="256"/>
                </a:cubicBezTo>
                <a:cubicBezTo>
                  <a:pt x="0" y="291"/>
                  <a:pt x="5" y="346"/>
                  <a:pt x="62" y="354"/>
                </a:cubicBezTo>
                <a:cubicBezTo>
                  <a:pt x="62" y="355"/>
                  <a:pt x="62" y="355"/>
                  <a:pt x="62" y="355"/>
                </a:cubicBezTo>
                <a:cubicBezTo>
                  <a:pt x="275" y="355"/>
                  <a:pt x="275" y="355"/>
                  <a:pt x="275" y="355"/>
                </a:cubicBezTo>
                <a:lnTo>
                  <a:pt x="275" y="70"/>
                </a:lnTo>
                <a:close/>
              </a:path>
            </a:pathLst>
          </a:custGeom>
          <a:solidFill>
            <a:srgbClr val="CBDBF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6389">
            <a:off x="2761983" y="1989654"/>
            <a:ext cx="995858" cy="1080000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6232">
            <a:off x="2981905" y="1674584"/>
            <a:ext cx="995858" cy="10800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170">
            <a:off x="3303294" y="2034823"/>
            <a:ext cx="1033433" cy="112075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696379" y="1409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B9CDE5"/>
                </a:solidFill>
              </a:rPr>
              <a:t>零散的數據、無法及時找出</a:t>
            </a:r>
            <a:endParaRPr lang="en-US" altLang="zh-TW" b="1" dirty="0" smtClean="0">
              <a:solidFill>
                <a:srgbClr val="B9CDE5"/>
              </a:solidFill>
            </a:endParaRPr>
          </a:p>
          <a:p>
            <a:r>
              <a:rPr lang="zh-TW" altLang="en-US" b="1" dirty="0" smtClean="0">
                <a:solidFill>
                  <a:srgbClr val="B9CDE5"/>
                </a:solidFill>
              </a:rPr>
              <a:t>異常發生的</a:t>
            </a:r>
            <a:r>
              <a:rPr lang="zh-TW" altLang="en-US" b="1" dirty="0" smtClean="0">
                <a:solidFill>
                  <a:srgbClr val="FFC000"/>
                </a:solidFill>
              </a:rPr>
              <a:t>時間點</a:t>
            </a:r>
            <a:r>
              <a:rPr lang="zh-TW" altLang="en-US" b="1" dirty="0" smtClean="0">
                <a:solidFill>
                  <a:srgbClr val="B9CDE5"/>
                </a:solidFill>
              </a:rPr>
              <a:t>及</a:t>
            </a:r>
            <a:r>
              <a:rPr lang="zh-TW" altLang="en-US" b="1" dirty="0" smtClean="0">
                <a:solidFill>
                  <a:srgbClr val="FFC000"/>
                </a:solidFill>
              </a:rPr>
              <a:t>問題點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8" y="3627386"/>
            <a:ext cx="641516" cy="641516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24" y="3802051"/>
            <a:ext cx="479517" cy="47951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10" y="3785066"/>
            <a:ext cx="952500" cy="952500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4" y="3785066"/>
            <a:ext cx="76200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5573" y="3041432"/>
            <a:ext cx="1335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rgbClr val="4AA2C3"/>
                </a:solidFill>
              </a:rPr>
              <a:t>KANOMAX </a:t>
            </a:r>
            <a:r>
              <a:rPr lang="en-US" altLang="zh-TW" sz="1200" dirty="0" smtClean="0">
                <a:solidFill>
                  <a:srgbClr val="4AA2C3"/>
                </a:solidFill>
              </a:rPr>
              <a:t>3888</a:t>
            </a:r>
            <a:endParaRPr lang="zh-TW" altLang="en-US" sz="1200" dirty="0">
              <a:solidFill>
                <a:srgbClr val="4AA2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0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637396" y="848585"/>
            <a:ext cx="1069872" cy="1286090"/>
            <a:chOff x="306773" y="1105640"/>
            <a:chExt cx="1069872" cy="1286090"/>
          </a:xfrm>
        </p:grpSpPr>
        <p:grpSp>
          <p:nvGrpSpPr>
            <p:cNvPr id="5" name="Google Shape;4458;p39"/>
            <p:cNvGrpSpPr/>
            <p:nvPr/>
          </p:nvGrpSpPr>
          <p:grpSpPr>
            <a:xfrm>
              <a:off x="306773" y="1105640"/>
              <a:ext cx="1069872" cy="1286090"/>
              <a:chOff x="584925" y="922575"/>
              <a:chExt cx="415200" cy="502525"/>
            </a:xfrm>
          </p:grpSpPr>
          <p:sp>
            <p:nvSpPr>
              <p:cNvPr id="7" name="Google Shape;4459;p39"/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Google Shape;4460;p39"/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Google Shape;4461;p39"/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940748" y="2043326"/>
              <a:ext cx="405045" cy="2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TF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87474" y="3684189"/>
            <a:ext cx="1069872" cy="1286090"/>
            <a:chOff x="341530" y="3831890"/>
            <a:chExt cx="1069872" cy="1286090"/>
          </a:xfrm>
        </p:grpSpPr>
        <p:grpSp>
          <p:nvGrpSpPr>
            <p:cNvPr id="17" name="Google Shape;4458;p39"/>
            <p:cNvGrpSpPr/>
            <p:nvPr/>
          </p:nvGrpSpPr>
          <p:grpSpPr>
            <a:xfrm>
              <a:off x="341530" y="3831890"/>
              <a:ext cx="1069872" cy="1286090"/>
              <a:chOff x="584925" y="922575"/>
              <a:chExt cx="415200" cy="502525"/>
            </a:xfrm>
          </p:grpSpPr>
          <p:sp>
            <p:nvSpPr>
              <p:cNvPr id="19" name="Google Shape;4459;p39"/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Google Shape;4460;p39"/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Google Shape;4461;p39"/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945711" y="4763537"/>
              <a:ext cx="405045" cy="2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PT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07315" y="3782656"/>
            <a:ext cx="1069872" cy="1286090"/>
            <a:chOff x="296525" y="2500795"/>
            <a:chExt cx="1069872" cy="1286090"/>
          </a:xfrm>
        </p:grpSpPr>
        <p:grpSp>
          <p:nvGrpSpPr>
            <p:cNvPr id="11" name="Google Shape;4458;p39"/>
            <p:cNvGrpSpPr/>
            <p:nvPr/>
          </p:nvGrpSpPr>
          <p:grpSpPr>
            <a:xfrm>
              <a:off x="296525" y="2500795"/>
              <a:ext cx="1069872" cy="1286090"/>
              <a:chOff x="584925" y="922575"/>
              <a:chExt cx="415200" cy="502525"/>
            </a:xfrm>
          </p:grpSpPr>
          <p:sp>
            <p:nvSpPr>
              <p:cNvPr id="13" name="Google Shape;4459;p39"/>
              <p:cNvSpPr/>
              <p:nvPr/>
            </p:nvSpPr>
            <p:spPr>
              <a:xfrm>
                <a:off x="584925" y="961025"/>
                <a:ext cx="378575" cy="464075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3" extrusionOk="0">
                    <a:moveTo>
                      <a:pt x="782" y="1"/>
                    </a:moveTo>
                    <a:lnTo>
                      <a:pt x="635" y="25"/>
                    </a:lnTo>
                    <a:lnTo>
                      <a:pt x="489" y="50"/>
                    </a:lnTo>
                    <a:lnTo>
                      <a:pt x="342" y="123"/>
                    </a:lnTo>
                    <a:lnTo>
                      <a:pt x="220" y="196"/>
                    </a:lnTo>
                    <a:lnTo>
                      <a:pt x="122" y="294"/>
                    </a:lnTo>
                    <a:lnTo>
                      <a:pt x="73" y="416"/>
                    </a:lnTo>
                    <a:lnTo>
                      <a:pt x="24" y="563"/>
                    </a:lnTo>
                    <a:lnTo>
                      <a:pt x="0" y="709"/>
                    </a:lnTo>
                    <a:lnTo>
                      <a:pt x="0" y="17708"/>
                    </a:lnTo>
                    <a:lnTo>
                      <a:pt x="24" y="17879"/>
                    </a:lnTo>
                    <a:lnTo>
                      <a:pt x="73" y="18025"/>
                    </a:lnTo>
                    <a:lnTo>
                      <a:pt x="122" y="18172"/>
                    </a:lnTo>
                    <a:lnTo>
                      <a:pt x="220" y="18294"/>
                    </a:lnTo>
                    <a:lnTo>
                      <a:pt x="342" y="18416"/>
                    </a:lnTo>
                    <a:lnTo>
                      <a:pt x="489" y="18489"/>
                    </a:lnTo>
                    <a:lnTo>
                      <a:pt x="635" y="18538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7" y="18538"/>
                    </a:lnTo>
                    <a:lnTo>
                      <a:pt x="14654" y="18489"/>
                    </a:lnTo>
                    <a:lnTo>
                      <a:pt x="14800" y="18416"/>
                    </a:lnTo>
                    <a:lnTo>
                      <a:pt x="14923" y="18294"/>
                    </a:lnTo>
                    <a:lnTo>
                      <a:pt x="15020" y="18172"/>
                    </a:lnTo>
                    <a:lnTo>
                      <a:pt x="15069" y="18025"/>
                    </a:lnTo>
                    <a:lnTo>
                      <a:pt x="15118" y="17879"/>
                    </a:lnTo>
                    <a:lnTo>
                      <a:pt x="15142" y="17708"/>
                    </a:lnTo>
                    <a:lnTo>
                      <a:pt x="15142" y="17586"/>
                    </a:lnTo>
                    <a:lnTo>
                      <a:pt x="1759" y="17586"/>
                    </a:lnTo>
                    <a:lnTo>
                      <a:pt x="1612" y="17561"/>
                    </a:lnTo>
                    <a:lnTo>
                      <a:pt x="1465" y="17512"/>
                    </a:lnTo>
                    <a:lnTo>
                      <a:pt x="1319" y="17439"/>
                    </a:lnTo>
                    <a:lnTo>
                      <a:pt x="1197" y="17317"/>
                    </a:lnTo>
                    <a:lnTo>
                      <a:pt x="1099" y="17195"/>
                    </a:lnTo>
                    <a:lnTo>
                      <a:pt x="1050" y="17048"/>
                    </a:lnTo>
                    <a:lnTo>
                      <a:pt x="1001" y="16902"/>
                    </a:lnTo>
                    <a:lnTo>
                      <a:pt x="977" y="16731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Google Shape;4460;p39"/>
              <p:cNvSpPr/>
              <p:nvPr/>
            </p:nvSpPr>
            <p:spPr>
              <a:xfrm>
                <a:off x="621550" y="922575"/>
                <a:ext cx="378575" cy="464050"/>
              </a:xfrm>
              <a:custGeom>
                <a:avLst/>
                <a:gdLst/>
                <a:ahLst/>
                <a:cxnLst/>
                <a:rect l="l" t="t" r="r" b="b"/>
                <a:pathLst>
                  <a:path w="15143" h="18562" extrusionOk="0">
                    <a:moveTo>
                      <a:pt x="13140" y="6472"/>
                    </a:moveTo>
                    <a:lnTo>
                      <a:pt x="13238" y="6497"/>
                    </a:lnTo>
                    <a:lnTo>
                      <a:pt x="13311" y="6546"/>
                    </a:lnTo>
                    <a:lnTo>
                      <a:pt x="13360" y="6619"/>
                    </a:lnTo>
                    <a:lnTo>
                      <a:pt x="13384" y="6717"/>
                    </a:lnTo>
                    <a:lnTo>
                      <a:pt x="13360" y="6814"/>
                    </a:lnTo>
                    <a:lnTo>
                      <a:pt x="13311" y="6888"/>
                    </a:lnTo>
                    <a:lnTo>
                      <a:pt x="13238" y="6936"/>
                    </a:lnTo>
                    <a:lnTo>
                      <a:pt x="13140" y="6961"/>
                    </a:lnTo>
                    <a:lnTo>
                      <a:pt x="2003" y="6961"/>
                    </a:lnTo>
                    <a:lnTo>
                      <a:pt x="1905" y="6936"/>
                    </a:lnTo>
                    <a:lnTo>
                      <a:pt x="1832" y="6888"/>
                    </a:lnTo>
                    <a:lnTo>
                      <a:pt x="1783" y="6814"/>
                    </a:lnTo>
                    <a:lnTo>
                      <a:pt x="1759" y="6717"/>
                    </a:lnTo>
                    <a:lnTo>
                      <a:pt x="1783" y="6619"/>
                    </a:lnTo>
                    <a:lnTo>
                      <a:pt x="1832" y="6546"/>
                    </a:lnTo>
                    <a:lnTo>
                      <a:pt x="1905" y="6497"/>
                    </a:lnTo>
                    <a:lnTo>
                      <a:pt x="2003" y="6472"/>
                    </a:lnTo>
                    <a:close/>
                    <a:moveTo>
                      <a:pt x="13238" y="8793"/>
                    </a:moveTo>
                    <a:lnTo>
                      <a:pt x="13311" y="8866"/>
                    </a:lnTo>
                    <a:lnTo>
                      <a:pt x="13360" y="8939"/>
                    </a:lnTo>
                    <a:lnTo>
                      <a:pt x="13384" y="9037"/>
                    </a:lnTo>
                    <a:lnTo>
                      <a:pt x="13360" y="9135"/>
                    </a:lnTo>
                    <a:lnTo>
                      <a:pt x="13311" y="9208"/>
                    </a:lnTo>
                    <a:lnTo>
                      <a:pt x="13238" y="9257"/>
                    </a:lnTo>
                    <a:lnTo>
                      <a:pt x="13140" y="9281"/>
                    </a:lnTo>
                    <a:lnTo>
                      <a:pt x="2003" y="9281"/>
                    </a:lnTo>
                    <a:lnTo>
                      <a:pt x="1905" y="9257"/>
                    </a:lnTo>
                    <a:lnTo>
                      <a:pt x="1832" y="9208"/>
                    </a:lnTo>
                    <a:lnTo>
                      <a:pt x="1783" y="9135"/>
                    </a:lnTo>
                    <a:lnTo>
                      <a:pt x="1759" y="9037"/>
                    </a:lnTo>
                    <a:lnTo>
                      <a:pt x="1783" y="8939"/>
                    </a:lnTo>
                    <a:lnTo>
                      <a:pt x="1832" y="8866"/>
                    </a:lnTo>
                    <a:lnTo>
                      <a:pt x="1905" y="8793"/>
                    </a:lnTo>
                    <a:close/>
                    <a:moveTo>
                      <a:pt x="13140" y="11088"/>
                    </a:moveTo>
                    <a:lnTo>
                      <a:pt x="13238" y="11113"/>
                    </a:lnTo>
                    <a:lnTo>
                      <a:pt x="13311" y="11162"/>
                    </a:lnTo>
                    <a:lnTo>
                      <a:pt x="13360" y="11235"/>
                    </a:lnTo>
                    <a:lnTo>
                      <a:pt x="13384" y="11333"/>
                    </a:lnTo>
                    <a:lnTo>
                      <a:pt x="13360" y="11430"/>
                    </a:lnTo>
                    <a:lnTo>
                      <a:pt x="13311" y="11504"/>
                    </a:lnTo>
                    <a:lnTo>
                      <a:pt x="13238" y="11552"/>
                    </a:lnTo>
                    <a:lnTo>
                      <a:pt x="13140" y="11577"/>
                    </a:lnTo>
                    <a:lnTo>
                      <a:pt x="2003" y="11577"/>
                    </a:lnTo>
                    <a:lnTo>
                      <a:pt x="1905" y="11552"/>
                    </a:lnTo>
                    <a:lnTo>
                      <a:pt x="1832" y="11504"/>
                    </a:lnTo>
                    <a:lnTo>
                      <a:pt x="1783" y="11430"/>
                    </a:lnTo>
                    <a:lnTo>
                      <a:pt x="1759" y="11333"/>
                    </a:lnTo>
                    <a:lnTo>
                      <a:pt x="1783" y="11235"/>
                    </a:lnTo>
                    <a:lnTo>
                      <a:pt x="1832" y="11162"/>
                    </a:lnTo>
                    <a:lnTo>
                      <a:pt x="1905" y="11113"/>
                    </a:lnTo>
                    <a:lnTo>
                      <a:pt x="2003" y="11088"/>
                    </a:lnTo>
                    <a:close/>
                    <a:moveTo>
                      <a:pt x="8255" y="13409"/>
                    </a:moveTo>
                    <a:lnTo>
                      <a:pt x="8353" y="13433"/>
                    </a:lnTo>
                    <a:lnTo>
                      <a:pt x="8426" y="13482"/>
                    </a:lnTo>
                    <a:lnTo>
                      <a:pt x="8475" y="13555"/>
                    </a:lnTo>
                    <a:lnTo>
                      <a:pt x="8500" y="13653"/>
                    </a:lnTo>
                    <a:lnTo>
                      <a:pt x="8475" y="13750"/>
                    </a:lnTo>
                    <a:lnTo>
                      <a:pt x="8426" y="13824"/>
                    </a:lnTo>
                    <a:lnTo>
                      <a:pt x="8353" y="13873"/>
                    </a:lnTo>
                    <a:lnTo>
                      <a:pt x="8255" y="13897"/>
                    </a:lnTo>
                    <a:lnTo>
                      <a:pt x="2003" y="13897"/>
                    </a:lnTo>
                    <a:lnTo>
                      <a:pt x="1905" y="13873"/>
                    </a:lnTo>
                    <a:lnTo>
                      <a:pt x="1832" y="13824"/>
                    </a:lnTo>
                    <a:lnTo>
                      <a:pt x="1783" y="13750"/>
                    </a:lnTo>
                    <a:lnTo>
                      <a:pt x="1759" y="13653"/>
                    </a:lnTo>
                    <a:lnTo>
                      <a:pt x="1783" y="13555"/>
                    </a:lnTo>
                    <a:lnTo>
                      <a:pt x="1832" y="13482"/>
                    </a:lnTo>
                    <a:lnTo>
                      <a:pt x="1905" y="13433"/>
                    </a:lnTo>
                    <a:lnTo>
                      <a:pt x="2003" y="13409"/>
                    </a:lnTo>
                    <a:close/>
                    <a:moveTo>
                      <a:pt x="635" y="0"/>
                    </a:moveTo>
                    <a:lnTo>
                      <a:pt x="489" y="49"/>
                    </a:lnTo>
                    <a:lnTo>
                      <a:pt x="342" y="122"/>
                    </a:lnTo>
                    <a:lnTo>
                      <a:pt x="220" y="220"/>
                    </a:lnTo>
                    <a:lnTo>
                      <a:pt x="123" y="342"/>
                    </a:lnTo>
                    <a:lnTo>
                      <a:pt x="74" y="464"/>
                    </a:lnTo>
                    <a:lnTo>
                      <a:pt x="25" y="611"/>
                    </a:lnTo>
                    <a:lnTo>
                      <a:pt x="0" y="782"/>
                    </a:lnTo>
                    <a:lnTo>
                      <a:pt x="0" y="17780"/>
                    </a:lnTo>
                    <a:lnTo>
                      <a:pt x="25" y="17927"/>
                    </a:lnTo>
                    <a:lnTo>
                      <a:pt x="74" y="18073"/>
                    </a:lnTo>
                    <a:lnTo>
                      <a:pt x="123" y="18195"/>
                    </a:lnTo>
                    <a:lnTo>
                      <a:pt x="220" y="18318"/>
                    </a:lnTo>
                    <a:lnTo>
                      <a:pt x="342" y="18415"/>
                    </a:lnTo>
                    <a:lnTo>
                      <a:pt x="489" y="18489"/>
                    </a:lnTo>
                    <a:lnTo>
                      <a:pt x="635" y="18537"/>
                    </a:lnTo>
                    <a:lnTo>
                      <a:pt x="782" y="18562"/>
                    </a:lnTo>
                    <a:lnTo>
                      <a:pt x="14361" y="18562"/>
                    </a:lnTo>
                    <a:lnTo>
                      <a:pt x="14508" y="18537"/>
                    </a:lnTo>
                    <a:lnTo>
                      <a:pt x="14654" y="18489"/>
                    </a:lnTo>
                    <a:lnTo>
                      <a:pt x="14801" y="18415"/>
                    </a:lnTo>
                    <a:lnTo>
                      <a:pt x="14923" y="18318"/>
                    </a:lnTo>
                    <a:lnTo>
                      <a:pt x="15021" y="18195"/>
                    </a:lnTo>
                    <a:lnTo>
                      <a:pt x="15069" y="18073"/>
                    </a:lnTo>
                    <a:lnTo>
                      <a:pt x="15118" y="17927"/>
                    </a:lnTo>
                    <a:lnTo>
                      <a:pt x="15143" y="17780"/>
                    </a:lnTo>
                    <a:lnTo>
                      <a:pt x="15143" y="3859"/>
                    </a:lnTo>
                    <a:lnTo>
                      <a:pt x="12554" y="3859"/>
                    </a:lnTo>
                    <a:lnTo>
                      <a:pt x="12285" y="3835"/>
                    </a:lnTo>
                    <a:lnTo>
                      <a:pt x="12065" y="3761"/>
                    </a:lnTo>
                    <a:lnTo>
                      <a:pt x="11846" y="3639"/>
                    </a:lnTo>
                    <a:lnTo>
                      <a:pt x="11650" y="3468"/>
                    </a:lnTo>
                    <a:lnTo>
                      <a:pt x="11504" y="3297"/>
                    </a:lnTo>
                    <a:lnTo>
                      <a:pt x="11382" y="3078"/>
                    </a:lnTo>
                    <a:lnTo>
                      <a:pt x="11308" y="2833"/>
                    </a:lnTo>
                    <a:lnTo>
                      <a:pt x="11284" y="2589"/>
                    </a:lnTo>
                    <a:lnTo>
                      <a:pt x="11284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  <a:alpha val="64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5" name="Google Shape;4461;p39"/>
              <p:cNvSpPr/>
              <p:nvPr/>
            </p:nvSpPr>
            <p:spPr>
              <a:xfrm>
                <a:off x="915850" y="922575"/>
                <a:ext cx="842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71" extrusionOk="0">
                    <a:moveTo>
                      <a:pt x="0" y="0"/>
                    </a:moveTo>
                    <a:lnTo>
                      <a:pt x="0" y="2589"/>
                    </a:lnTo>
                    <a:lnTo>
                      <a:pt x="0" y="2736"/>
                    </a:lnTo>
                    <a:lnTo>
                      <a:pt x="49" y="2882"/>
                    </a:lnTo>
                    <a:lnTo>
                      <a:pt x="122" y="3029"/>
                    </a:lnTo>
                    <a:lnTo>
                      <a:pt x="220" y="3126"/>
                    </a:lnTo>
                    <a:lnTo>
                      <a:pt x="342" y="3224"/>
                    </a:lnTo>
                    <a:lnTo>
                      <a:pt x="464" y="3297"/>
                    </a:lnTo>
                    <a:lnTo>
                      <a:pt x="611" y="3346"/>
                    </a:lnTo>
                    <a:lnTo>
                      <a:pt x="782" y="3371"/>
                    </a:lnTo>
                    <a:lnTo>
                      <a:pt x="3371" y="3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919316" y="3448052"/>
              <a:ext cx="405045" cy="20461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ET</a:t>
              </a:r>
              <a:endParaRPr lang="zh-TW" altLang="en-US" dirty="0"/>
            </a:p>
          </p:txBody>
        </p:sp>
      </p:grpSp>
      <p:sp>
        <p:nvSpPr>
          <p:cNvPr id="44" name="標題 2"/>
          <p:cNvSpPr>
            <a:spLocks noGrp="1"/>
          </p:cNvSpPr>
          <p:nvPr>
            <p:ph type="title"/>
          </p:nvPr>
        </p:nvSpPr>
        <p:spPr>
          <a:xfrm>
            <a:off x="527865" y="231489"/>
            <a:ext cx="8229600" cy="1260141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Gill Sans MT" pitchFamily="34" charset="0"/>
              </a:rPr>
              <a:t>專案目的  </a:t>
            </a:r>
            <a:r>
              <a:rPr lang="zh-TW" altLang="en-US" dirty="0" smtClean="0">
                <a:solidFill>
                  <a:srgbClr val="2B5384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</a:t>
            </a:r>
            <a:r>
              <a:rPr lang="zh-TW" altLang="en-US" dirty="0" smtClean="0">
                <a:solidFill>
                  <a:srgbClr val="2B5384"/>
                </a:solidFill>
                <a:latin typeface="Gill Sans MT" pitchFamily="34" charset="0"/>
              </a:rPr>
              <a:t>數據整合</a:t>
            </a:r>
            <a:r>
              <a:rPr lang="en-US" altLang="zh-TW" dirty="0" smtClean="0">
                <a:solidFill>
                  <a:srgbClr val="2B5384"/>
                </a:solidFill>
              </a:rPr>
              <a:t/>
            </a:r>
            <a:br>
              <a:rPr lang="en-US" altLang="zh-TW" dirty="0" smtClean="0">
                <a:solidFill>
                  <a:srgbClr val="2B5384"/>
                </a:solidFill>
              </a:rPr>
            </a:br>
            <a:endParaRPr lang="zh-TW" altLang="en-US" dirty="0">
              <a:solidFill>
                <a:srgbClr val="2B5384"/>
              </a:solidFill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2770757" y="614261"/>
            <a:ext cx="4906588" cy="4320266"/>
            <a:chOff x="4399196" y="511954"/>
            <a:chExt cx="4906588" cy="4320266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196" y="511954"/>
              <a:ext cx="4906588" cy="4320266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5209" y="2421635"/>
              <a:ext cx="3582233" cy="2028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71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5679E-6 L 5E-6 -3.45679E-6 C 5E-6 0.02346 5E-6 0.04846 0.00052 0.07253 C 0.00069 0.07562 0.00156 0.07902 0.00209 0.08241 C 0.00243 0.08735 0.00295 0.09198 0.00347 0.09723 C 0.00382 0.10062 0.00417 0.1034 0.00451 0.1071 C 0.00503 0.11173 0.00555 0.11667 0.00625 0.1213 C 0.00642 0.12562 0.00694 0.12963 0.00764 0.13334 C 0.00798 0.13951 0.00834 0.14507 0.0085 0.15093 C 0.00869 0.15216 0.01077 0.17161 0.01146 0.17284 C 0.01285 0.17778 0.0165 0.18735 0.0165 0.18797 C 0.01702 0.19105 0.01737 0.19445 0.01789 0.19692 C 0.01893 0.20155 0.02171 0.21081 0.02344 0.21451 C 0.02466 0.21698 0.02622 0.21945 0.02709 0.22192 C 0.02865 0.22593 0.02987 0.23025 0.03126 0.23457 C 0.03403 0.24105 0.03629 0.24784 0.03924 0.25402 C 0.04063 0.25587 0.04219 0.25834 0.04306 0.26081 C 0.04619 0.26729 0.04827 0.27531 0.05122 0.28056 C 0.05591 0.2892 0.05556 0.28735 0.05973 0.29784 C 0.06112 0.30278 0.06198 0.30926 0.06459 0.31266 L 0.07257 0.32253 C 0.07379 0.325 0.07431 0.32809 0.07535 0.33025 C 0.07674 0.33148 0.07813 0.33056 0.079 0.33241 C 0.08073 0.33334 0.08195 0.33642 0.08334 0.33735 C 0.08629 0.33889 0.08959 0.33797 0.09271 0.34013 C 0.10591 0.34445 0.08751 0.34321 0.11198 0.34321 " pathEditMode="relative" rAng="0" ptsTypes="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171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1.97531E-6 L 0.00017 0.00031 C 0.00156 -0.00463 0.0033 -0.00864 0.00469 -0.01327 C 0.00625 -0.01852 0.0066 -0.02099 0.00746 -0.02624 C 0.00712 -0.04938 0.00729 -0.07253 0.0066 -0.09537 C 0.00625 -0.1 0.00503 -0.10401 0.00469 -0.10834 C 0.00416 -0.11235 0.00416 -0.11605 0.00382 -0.11976 C 0.00347 -0.12284 0.00312 -0.12562 0.00295 -0.1284 C 0.00243 -0.1321 0.00226 -0.1355 0.00191 -0.13889 C 0.00139 -0.14259 0.00069 -0.1463 0.00017 -0.15031 C -0.0007 -0.15617 -0.0007 -0.15772 -0.00174 -0.16327 C -0.00226 -0.16636 -0.00295 -0.16914 -0.00347 -0.17192 C -0.00556 -0.19352 -0.00538 -0.1858 -0.00261 -0.22253 C -0.00209 -0.23025 0.00035 -0.2355 0.00191 -0.24259 C 0.00521 -0.2571 0.00156 -0.24815 0.0066 -0.25864 C 0.00677 -0.26111 0.00694 -0.26358 0.00746 -0.26574 C 0.00781 -0.26729 0.00868 -0.26852 0.0092 -0.27006 C 0.01354 -0.28241 0.00729 -0.26976 0.0184 -0.28735 L 0.02205 -0.29321 C 0.02291 -0.29476 0.02344 -0.29692 0.02465 -0.29753 L 0.02743 -0.29908 C 0.0283 -0.30031 0.02899 -0.30185 0.03021 -0.3034 C 0.03229 -0.30617 0.03385 -0.30679 0.03646 -0.30895 C 0.03802 -0.3105 0.03958 -0.31204 0.04114 -0.31327 C 0.04201 -0.3142 0.04271 -0.31574 0.04375 -0.31636 C 0.04496 -0.31698 0.04618 -0.31698 0.04739 -0.31759 C 0.04844 -0.31914 0.04913 -0.32099 0.05017 -0.32192 C 0.05087 -0.32284 0.05191 -0.32284 0.05295 -0.32346 C 0.05434 -0.32438 0.05607 -0.32531 0.05746 -0.32624 C 0.05833 -0.32716 0.05903 -0.32871 0.06024 -0.32932 C 0.06198 -0.33025 0.06805 -0.33179 0.06927 -0.3321 C 0.07239 -0.33303 0.0783 -0.33488 0.0783 -0.33457 C 0.07969 -0.3358 0.08073 -0.33704 0.08194 -0.33796 C 0.08455 -0.33951 0.08663 -0.33982 0.08923 -0.34074 C 0.09028 -0.34167 0.09114 -0.3429 0.09201 -0.34352 C 0.09323 -0.34445 0.09462 -0.34445 0.09566 -0.34506 C 0.09653 -0.34568 0.09739 -0.3463 0.09844 -0.34661 C 0.10469 -0.35648 0.09774 -0.34692 0.10382 -0.35216 C 0.11163 -0.35957 0.10382 -0.35371 0.11024 -0.3608 C 0.11666 -0.36821 0.11128 -0.3605 0.11666 -0.36513 C 0.11857 -0.36698 0.12014 -0.36914 0.12205 -0.37099 C 0.12291 -0.37222 0.12378 -0.37346 0.12482 -0.37377 L 0.12743 -0.37531 C 0.13437 -0.38241 0.12604 -0.37315 0.13298 -0.38241 C 0.13385 -0.38364 0.13472 -0.38457 0.13576 -0.38519 C 0.13732 -0.38303 0.13906 -0.37963 0.14114 -0.37809 C 0.14184 -0.37778 0.14236 -0.37809 0.14323 -0.37809 " pathEditMode="relative" rAng="0" ptsTypes="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1925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8.64198E-7 L 1.38889E-6 -8.64198E-7 C -0.00747 0.00494 -0.00851 0.00618 -0.01737 0.00865 C -0.0257 0.01112 -0.04219 0.01451 -0.04219 0.01451 C -0.12136 0.00988 -0.09237 0.01328 -0.129 0.00865 L -0.19185 0.01019 C -0.21303 0.01112 -0.19549 0.01142 -0.21667 0.01605 C -0.22119 0.01729 -0.22587 0.01698 -0.23056 0.0176 C -0.23594 0.01945 -0.24098 0.02254 -0.24636 0.02346 C -0.25834 0.02562 -0.28264 0.02655 -0.28264 0.02655 C -0.31112 0.02439 -0.3382 0.02408 -0.36615 0.01914 C -0.39566 0.01358 -0.37709 0.01636 -0.40834 0.00587 C -0.41511 0.0034 -0.42205 0.00186 -0.429 -8.64198E-7 C -0.44757 -0.01388 -0.43039 -0.00185 -0.44792 -0.01172 C -0.46893 -0.02345 -0.46546 -0.02345 -0.48594 -0.0324 C -0.5106 -0.0429 -0.47223 -0.02098 -0.5165 -0.04722 C -0.52605 -0.05277 -0.52865 -0.05709 -0.53889 -0.06635 C -0.54289 -0.06975 -0.54723 -0.07253 -0.55122 -0.07654 C -0.55695 -0.0824 -0.56875 -0.09876 -0.57362 -0.10586 C -0.57587 -0.10925 -0.57796 -0.11296 -0.58021 -0.11604 C -0.5823 -0.11913 -0.58473 -0.12191 -0.58681 -0.125 C -0.58889 -0.12808 -0.59063 -0.13209 -0.59254 -0.13518 C -0.5941 -0.13796 -0.59601 -0.14012 -0.59757 -0.14259 C -0.6007 -0.14783 -0.60278 -0.15524 -0.6066 -0.15895 C -0.61806 -0.16913 -0.61407 -0.1645 -0.629 -0.18672 C -0.63629 -0.19783 -0.64393 -0.20802 -0.65035 -0.22067 C -0.65313 -0.22592 -0.65591 -0.23117 -0.65869 -0.23672 C -0.6599 -0.23919 -0.66077 -0.24166 -0.66198 -0.24413 C -0.67066 -0.26203 -0.66841 -0.25524 -0.67605 -0.275 C -0.6974 -0.33086 -0.66806 -0.2574 -0.6875 -0.30277 C -0.69341 -0.31635 -0.68612 -0.30462 -0.69428 -0.31604 C -0.69445 -0.3179 -0.69445 -0.32037 -0.69497 -0.32191 C -0.69723 -0.3287 -0.70244 -0.34104 -0.70244 -0.34104 C -0.70278 -0.3429 -0.70278 -0.34506 -0.7033 -0.34691 C -0.70469 -0.35308 -0.70712 -0.35833 -0.70816 -0.3645 C -0.7099 -0.375 -0.71042 -0.38611 -0.71146 -0.39691 C -0.7106 -0.43919 -0.71303 -0.41882 -0.70903 -0.43796 C -0.70869 -0.4395 -0.70869 -0.44104 -0.70816 -0.44259 C -0.70764 -0.44475 -0.7066 -0.44629 -0.70573 -0.44845 C -0.70382 -0.45833 -0.7066 -0.44629 -0.70157 -0.45864 C -0.70105 -0.45987 -0.70139 -0.46172 -0.70087 -0.46296 C -0.7 -0.46481 -0.69844 -0.46574 -0.69757 -0.46759 C -0.69688 -0.46882 -0.69653 -0.47037 -0.69584 -0.47191 C -0.69393 -0.47654 -0.69185 -0.48117 -0.68924 -0.48518 C -0.68855 -0.48611 -0.6875 -0.48703 -0.68681 -0.48796 C -0.68629 -0.4895 -0.68577 -0.49135 -0.68507 -0.49259 C -0.68369 -0.49475 -0.68178 -0.49629 -0.68021 -0.49845 C -0.67813 -0.50061 -0.67622 -0.50308 -0.67431 -0.50555 C -0.67344 -0.50709 -0.67292 -0.50895 -0.67188 -0.51018 C -0.67084 -0.51111 -0.66962 -0.51111 -0.66858 -0.51142 C -0.66771 -0.51203 -0.66685 -0.51234 -0.66615 -0.51296 C -0.66441 -0.51481 -0.66303 -0.5179 -0.66112 -0.51882 L -0.65625 -0.52191 C -0.65556 -0.52283 -0.65521 -0.52438 -0.65452 -0.52469 C -0.65296 -0.52592 -0.64254 -0.52777 -0.64219 -0.52777 C -0.63629 -0.53117 -0.64046 -0.52932 -0.629 -0.52932 " pathEditMode="relative" ptsTypes="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0.34321 L 0.11198 0.34352 C 0.11163 0.33797 0.11129 0.33303 0.11077 0.32778 C 0.11077 0.32562 0.11042 0.32346 0.11025 0.32099 C 0.11007 0.31605 0.1099 0.31081 0.1099 0.30587 C 0.11059 0.25247 0.1099 0.25463 0.11146 0.22284 C 0.11163 0.21945 0.11163 0.21574 0.11198 0.21266 C 0.11233 0.20957 0.11302 0.2071 0.11372 0.20432 C 0.11424 0.19753 0.11424 0.19013 0.11528 0.18395 C 0.11597 0.18056 0.1165 0.17716 0.11702 0.17377 C 0.11771 0.16976 0.11806 0.16574 0.11875 0.16173 C 0.11979 0.15618 0.12049 0.14969 0.12205 0.14507 C 0.12292 0.1426 0.12379 0.14074 0.12431 0.13828 C 0.125 0.1355 0.12535 0.1321 0.12604 0.12963 C 0.12691 0.12593 0.13091 0.11513 0.13212 0.11266 C 0.13368 0.10988 0.13525 0.10865 0.13663 0.10587 C 0.13785 0.10371 0.13889 0.10031 0.14011 0.09753 C 0.14063 0.09599 0.14097 0.09352 0.14167 0.09229 C 0.14341 0.09013 0.14514 0.08889 0.14688 0.08735 C 0.15035 0.08395 0.15122 0.08395 0.15452 0.0821 L 0.18264 0.0855 C 0.18438 0.08581 0.18611 0.08642 0.18768 0.08735 C 0.18924 0.08828 0.19063 0.08982 0.19219 0.09074 C 0.19323 0.09136 0.19445 0.09198 0.19549 0.09229 C 0.19636 0.09414 0.19705 0.09599 0.19775 0.09753 C 0.19844 0.09877 0.19931 0.09969 0.2 0.10093 C 0.20052 0.10186 0.20122 0.10309 0.20174 0.10432 C 0.20452 0.11698 0.20087 0.10124 0.20452 0.11451 C 0.21077 0.13735 0.20625 0.12315 0.21007 0.13488 L 0.21111 0.14507 L 0.21181 0.15 C 0.21146 0.15741 0.2125 0.16513 0.20955 0.16513 C 0.20868 0.16513 0.20799 0.1642 0.20729 0.16358 C 0.2 0.14599 0.20764 0.1642 0.20278 0.1534 C 0.20122 0.15 0.19948 0.14784 0.19827 0.14321 C 0.19636 0.13488 0.1974 0.13797 0.19497 0.13303 C 0.19393 0.12315 0.19514 0.13303 0.19271 0.1213 C 0.18889 0.10247 0.19479 0.12686 0.18993 0.10772 C 0.18924 0.10309 0.18837 0.09908 0.18837 0.09414 C 0.18802 0.08118 0.18872 0.0679 0.18924 0.05525 C 0.18976 0.04784 0.19306 0.04167 0.19445 0.03828 C 0.19549 0.0355 0.19827 0.02963 0.19948 0.02809 C 0.20087 0.02624 0.20243 0.02593 0.204 0.02469 C 0.20504 0.02377 0.20625 0.02223 0.20729 0.0213 C 0.21146 0.0179 0.2125 0.0179 0.21632 0.01636 L 0.30313 0.0179 C 0.30452 0.0179 0.30591 0.01914 0.30712 0.01945 C 0.31163 0.02099 0.32101 0.02223 0.325 0.02284 C 0.33264 0.02686 0.33368 0.02624 0.34184 0.03642 C 0.3441 0.0392 0.34636 0.0429 0.34861 0.04507 C 0.35209 0.04846 0.36146 0.05186 0.36493 0.05679 L 0.36823 0.06204 C 0.36858 0.06358 0.36893 0.06544 0.36927 0.06698 C 0.36997 0.06945 0.37084 0.07161 0.37153 0.07377 C 0.37379 0.07963 0.37657 0.08365 0.3783 0.09074 C 0.37882 0.0929 0.37952 0.09507 0.38004 0.09753 C 0.38299 0.11111 0.38038 0.10062 0.38334 0.11605 C 0.38403 0.11976 0.38507 0.12253 0.38559 0.12624 C 0.38646 0.13334 0.38785 0.14476 0.38889 0.15155 C 0.38924 0.1534 0.38976 0.15494 0.39011 0.15679 C 0.39028 0.15957 0.3908 0.17007 0.39115 0.17377 C 0.39167 0.17716 0.39236 0.18056 0.39288 0.18395 C 0.39323 0.18889 0.39358 0.19414 0.3941 0.19908 C 0.39532 0.21976 0.39375 0.20031 0.39514 0.21605 C 0.39532 0.22068 0.39532 0.22531 0.39566 0.22963 C 0.39584 0.23148 0.39653 0.23272 0.3967 0.23457 C 0.39722 0.2392 0.39722 0.24383 0.3974 0.24815 C 0.39844 0.27192 0.39792 0.24507 0.39792 0.28889 " pathEditMode="relative" rAng="0" ptsTypes="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1" y="-1632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-0.37809 L 0.14323 -0.37778 C 0.14288 -0.38364 0.14254 -0.3892 0.14254 -0.39506 C 0.14271 -0.40494 0.14392 -0.42438 0.14705 -0.4321 C 0.14757 -0.43395 0.14844 -0.4355 0.14896 -0.43735 C 0.15156 -0.44599 0.15104 -0.44784 0.15417 -0.45432 C 0.15712 -0.4605 0.15799 -0.45864 0.16129 -0.4642 C 0.1625 -0.46636 0.16337 -0.46914 0.16458 -0.47099 C 0.16771 -0.47624 0.17136 -0.48117 0.17483 -0.48457 C 0.17674 -0.48642 0.17882 -0.48796 0.18073 -0.48982 C 0.18247 -0.49136 0.18403 -0.49352 0.18594 -0.49476 C 0.19028 -0.49753 0.19514 -0.49784 0.19948 -0.50155 C 0.20139 -0.5034 0.2033 -0.50525 0.20538 -0.50648 C 0.2066 -0.50741 0.20799 -0.50772 0.2092 -0.50834 C 0.22517 -0.51667 0.21649 -0.51358 0.22674 -0.51667 C 0.23229 -0.51636 0.23785 -0.51605 0.2434 -0.51513 C 0.24497 -0.51482 0.24653 -0.51389 0.24809 -0.51327 L 0.2533 -0.51173 C 0.25451 -0.5105 0.2559 -0.50926 0.25712 -0.50834 C 0.25851 -0.5071 0.26007 -0.50617 0.26163 -0.50494 C 0.26372 -0.50309 0.26684 -0.49938 0.26875 -0.49661 C 0.27101 -0.49321 0.27344 -0.49105 0.27517 -0.48642 C 0.28247 -0.46729 0.27031 -0.49846 0.28629 -0.4642 C 0.29392 -0.44784 0.2908 -0.45371 0.29531 -0.44568 C 0.29583 -0.44414 0.29601 -0.44198 0.29653 -0.44074 C 0.30104 -0.43117 0.29618 -0.44846 0.29983 -0.43395 C 0.30035 -0.42593 0.30122 -0.41821 0.29983 -0.41019 C 0.29948 -0.40864 0.29861 -0.40895 0.29792 -0.40864 C 0.29184 -0.4108 0.29497 -0.40772 0.2908 -0.41513 C 0.28958 -0.41759 0.28698 -0.42192 0.28698 -0.42161 C 0.28629 -0.42438 0.28542 -0.42624 0.28507 -0.42871 C 0.28438 -0.4321 0.28368 -0.44599 0.28368 -0.44753 C 0.28438 -0.46667 0.28351 -0.47562 0.28629 -0.48982 C 0.28872 -0.50247 0.28733 -0.49445 0.28958 -0.50155 C 0.29028 -0.50371 0.29063 -0.50648 0.29132 -0.50834 C 0.29271 -0.51173 0.29618 -0.51821 0.29792 -0.52006 C 0.31441 -0.53827 0.29011 -0.50803 0.30695 -0.52871 C 0.3092 -0.53117 0.31129 -0.53457 0.31354 -0.53704 C 0.31788 -0.54167 0.33247 -0.54722 0.33299 -0.54722 C 0.35469 -0.55185 0.34375 -0.55 0.3658 -0.55216 C 0.37604 -0.55124 0.38629 -0.55185 0.39636 -0.54908 C 0.40052 -0.54784 0.40451 -0.5429 0.40851 -0.54043 L 0.41441 -0.53704 C 0.41806 -0.5321 0.42188 -0.52716 0.42552 -0.52192 C 0.42691 -0.51976 0.42847 -0.51759 0.42986 -0.51513 C 0.43177 -0.51204 0.43767 -0.50185 0.43976 -0.49476 C 0.44097 -0.49043 0.44167 -0.48241 0.44236 -0.47778 C 0.44288 -0.47377 0.44358 -0.47006 0.44427 -0.46605 C 0.44445 -0.46142 0.44462 -0.4571 0.44497 -0.45247 C 0.44583 -0.44013 0.45052 -0.40185 0.4507 -0.4 C 0.45122 -0.39599 0.45139 -0.39198 0.45208 -0.38827 C 0.45278 -0.3821 0.45382 -0.37593 0.45469 -0.36945 C 0.45608 -0.3571 0.45538 -0.35525 0.45712 -0.34414 C 0.45816 -0.33858 0.45938 -0.33303 0.46042 -0.32716 C 0.46094 -0.32377 0.46198 -0.31482 0.46233 -0.3105 C 0.46458 -0.28241 0.46302 -0.26513 0.46302 -0.22901 " pathEditMode="relative" rAng="0" ptsTypes="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-126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 -0.52932 L -0.629 -0.52901 C -0.629 -0.53055 -0.62709 -0.54753 -0.62587 -0.55154 C -0.62431 -0.55648 -0.6224 -0.56049 -0.62066 -0.56512 L -0.61667 -0.575 C -0.61598 -0.57747 -0.61511 -0.58024 -0.61407 -0.58179 C -0.61285 -0.58426 -0.61164 -0.58672 -0.61025 -0.58858 C -0.60348 -0.59876 -0.60243 -0.59722 -0.59341 -0.60401 C -0.58889 -0.60709 -0.58698 -0.60895 -0.5823 -0.6108 C -0.57969 -0.61172 -0.57709 -0.61172 -0.57448 -0.61234 C -0.57223 -0.61358 -0.57014 -0.61512 -0.56789 -0.61574 C -0.5625 -0.61728 -0.55695 -0.6179 -0.55157 -0.61913 L -0.54445 -0.62098 C -0.54167 -0.62129 -0.53889 -0.6216 -0.53594 -0.62253 C -0.53282 -0.62345 -0.52986 -0.625 -0.52691 -0.62592 C -0.51285 -0.62963 -0.50816 -0.62963 -0.49427 -0.63086 L -0.46181 -0.62932 C -0.45625 -0.62901 -0.44879 -0.62685 -0.44341 -0.62438 C -0.42882 -0.61697 -0.44236 -0.62191 -0.42778 -0.61234 C -0.42535 -0.6108 -0.42257 -0.61049 -0.42014 -0.60895 C -0.41823 -0.60802 -0.4165 -0.60648 -0.41476 -0.60555 C -0.41007 -0.60277 -0.40851 -0.60247 -0.40434 -0.60061 C -0.38959 -0.58611 -0.40799 -0.60432 -0.39462 -0.59043 C -0.39289 -0.58858 -0.39115 -0.58734 -0.38941 -0.58518 C -0.38768 -0.58333 -0.38594 -0.58055 -0.3842 -0.57839 C -0.37657 -0.56975 -0.36875 -0.56265 -0.36146 -0.55308 C -0.36007 -0.55154 -0.35868 -0.55 -0.35747 -0.54814 C -0.34896 -0.53487 -0.36025 -0.55 -0.35226 -0.5395 C -0.35174 -0.53734 -0.35087 -0.53487 -0.35035 -0.53271 C -0.34653 -0.52129 -0.34983 -0.53395 -0.34705 -0.52253 C -0.34688 -0.51975 -0.34566 -0.50277 -0.34566 -0.50061 C -0.34566 -0.48919 -0.34566 -0.47777 -0.34636 -0.46666 C -0.34653 -0.46389 -0.34757 -0.46203 -0.34827 -0.45987 C -0.35087 -0.45247 -0.35018 -0.45401 -0.35278 -0.45154 C -0.35348 -0.4503 -0.35417 -0.44876 -0.35486 -0.44814 C -0.35886 -0.44413 -0.36545 -0.44753 -0.36858 -0.44814 C -0.37691 -0.46481 -0.3724 -0.45339 -0.3757 -0.46512 C -0.37691 -0.46975 -0.37952 -0.4787 -0.37952 -0.47839 C -0.37986 -0.48209 -0.37986 -0.48549 -0.38021 -0.48889 C -0.38056 -0.49166 -0.38125 -0.49444 -0.3816 -0.49722 C -0.38195 -0.50123 -0.38212 -0.50524 -0.38212 -0.50926 C -0.38212 -0.52932 -0.3823 -0.54969 -0.3816 -0.57006 C -0.38143 -0.57376 -0.38039 -0.57685 -0.37952 -0.58024 C -0.3783 -0.5858 -0.37605 -0.59135 -0.37448 -0.59537 C -0.37309 -0.59845 -0.3717 -0.60092 -0.37049 -0.60401 C -0.3691 -0.60709 -0.36823 -0.61172 -0.36667 -0.61419 C -0.36476 -0.61697 -0.36268 -0.61759 -0.36077 -0.61913 C -0.35486 -0.62345 -0.35209 -0.62469 -0.34636 -0.62777 C -0.33646 -0.62654 -0.32639 -0.62685 -0.31632 -0.62438 C -0.31389 -0.62345 -0.31181 -0.61913 -0.3092 -0.61759 C -0.30625 -0.61543 -0.30313 -0.61419 -0.30018 -0.61234 C -0.28976 -0.6003 -0.29861 -0.61172 -0.28837 -0.59537 C -0.28507 -0.59012 -0.28108 -0.5858 -0.27795 -0.57839 C -0.275 -0.57098 -0.2724 -0.56265 -0.26945 -0.55493 C -0.2691 -0.55154 -0.26893 -0.54784 -0.26823 -0.54475 C -0.26528 -0.52993 -0.26493 -0.53703 -0.26302 -0.52253 C -0.26164 -0.51296 -0.26094 -0.49629 -0.26025 -0.48703 C -0.26059 -0.46635 -0.26042 -0.44537 -0.26111 -0.42438 C -0.26129 -0.41481 -0.26216 -0.40524 -0.26302 -0.39568 C -0.26424 -0.37993 -0.26545 -0.36389 -0.26684 -0.34814 C -0.26736 -0.34382 -0.26789 -0.33919 -0.26823 -0.33456 C -0.2691 -0.32284 -0.2698 -0.30864 -0.27153 -0.29753 C -0.27205 -0.29382 -0.27327 -0.29074 -0.27414 -0.28734 C -0.27952 -0.26419 -0.27344 -0.28672 -0.27986 -0.26358 C -0.28021 -0.26142 -0.28073 -0.25432 -0.28125 -0.25185 C -0.28542 -0.23024 -0.28264 -0.24938 -0.28507 -0.22963 L -0.28698 -0.2145 L -0.28785 -0.20926 " pathEditMode="relative" rAng="0" ptsTypes="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標題 2"/>
          <p:cNvSpPr>
            <a:spLocks noGrp="1"/>
          </p:cNvSpPr>
          <p:nvPr>
            <p:ph type="title"/>
          </p:nvPr>
        </p:nvSpPr>
        <p:spPr>
          <a:xfrm>
            <a:off x="527865" y="231489"/>
            <a:ext cx="4134145" cy="652573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Gill Sans MT" pitchFamily="34" charset="0"/>
              </a:rPr>
              <a:t>專案目的  </a:t>
            </a:r>
            <a:r>
              <a:rPr lang="zh-TW" altLang="en-US" b="0" dirty="0" smtClean="0">
                <a:solidFill>
                  <a:srgbClr val="2B5384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③絕對定位</a:t>
            </a:r>
            <a:endParaRPr lang="zh-TW" altLang="en-US" dirty="0">
              <a:solidFill>
                <a:srgbClr val="2B5384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436985" y="7387285"/>
            <a:ext cx="327760" cy="217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r>
              <a:rPr lang="zh-TW" altLang="en-US" dirty="0" smtClean="0"/>
              <a:t>同仁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80136" y="910166"/>
            <a:ext cx="4353566" cy="4047798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>
            <a:spLocks/>
          </p:cNvSpPr>
          <p:nvPr/>
        </p:nvSpPr>
        <p:spPr>
          <a:xfrm>
            <a:off x="4526995" y="909217"/>
            <a:ext cx="4353566" cy="4047798"/>
          </a:xfrm>
          <a:prstGeom prst="rect">
            <a:avLst/>
          </a:prstGeom>
          <a:solidFill>
            <a:srgbClr val="0F88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325320" y="908230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AFTER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21238" y="927120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solidFill>
                  <a:srgbClr val="B9CDE5"/>
                </a:solidFill>
              </a:rPr>
              <a:t>BEFORE</a:t>
            </a:r>
            <a:endParaRPr lang="zh-TW" altLang="en-US" sz="2400" dirty="0">
              <a:solidFill>
                <a:srgbClr val="B9CDE5"/>
              </a:solidFill>
            </a:endParaRPr>
          </a:p>
        </p:txBody>
      </p:sp>
      <p:grpSp>
        <p:nvGrpSpPr>
          <p:cNvPr id="225" name="群組 224"/>
          <p:cNvGrpSpPr/>
          <p:nvPr/>
        </p:nvGrpSpPr>
        <p:grpSpPr>
          <a:xfrm>
            <a:off x="815548" y="1585052"/>
            <a:ext cx="2917640" cy="3081734"/>
            <a:chOff x="1074063" y="1508138"/>
            <a:chExt cx="2917640" cy="3081734"/>
          </a:xfrm>
        </p:grpSpPr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499806" y="1508138"/>
              <a:ext cx="476480" cy="3081734"/>
            </a:xfrm>
            <a:prstGeom prst="rect">
              <a:avLst/>
            </a:prstGeom>
            <a:solidFill>
              <a:srgbClr val="4BA2C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b="1"/>
                <a:t>STK620</a:t>
              </a:r>
            </a:p>
            <a:p>
              <a:pPr eaLnBrk="1" hangingPunct="1"/>
              <a:r>
                <a:rPr lang="en-US" altLang="zh-TW" sz="600" b="1"/>
                <a:t>(46)</a:t>
              </a:r>
            </a:p>
          </p:txBody>
        </p:sp>
        <p:sp>
          <p:nvSpPr>
            <p:cNvPr id="57" name="Rectangle 74"/>
            <p:cNvSpPr>
              <a:spLocks noChangeArrowheads="1"/>
            </p:cNvSpPr>
            <p:nvPr/>
          </p:nvSpPr>
          <p:spPr bwMode="auto">
            <a:xfrm>
              <a:off x="1982905" y="2377274"/>
              <a:ext cx="635307" cy="639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LSR900</a:t>
              </a:r>
            </a:p>
          </p:txBody>
        </p:sp>
        <p:grpSp>
          <p:nvGrpSpPr>
            <p:cNvPr id="58" name="Group 150"/>
            <p:cNvGrpSpPr>
              <a:grpSpLocks/>
            </p:cNvGrpSpPr>
            <p:nvPr/>
          </p:nvGrpSpPr>
          <p:grpSpPr bwMode="auto">
            <a:xfrm>
              <a:off x="1768930" y="2553748"/>
              <a:ext cx="227211" cy="337506"/>
              <a:chOff x="4918" y="1522"/>
              <a:chExt cx="103" cy="153"/>
            </a:xfrm>
          </p:grpSpPr>
          <p:sp>
            <p:nvSpPr>
              <p:cNvPr id="59" name="Rectangle 151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0" name="Rectangle 152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1" name="Rectangle 153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3023300" y="1508138"/>
              <a:ext cx="476480" cy="3081734"/>
            </a:xfrm>
            <a:prstGeom prst="rect">
              <a:avLst/>
            </a:prstGeom>
            <a:solidFill>
              <a:srgbClr val="4BA2C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r>
                <a:rPr lang="en-US" altLang="zh-TW" sz="600" b="1" dirty="0" smtClean="0"/>
                <a:t>STK610</a:t>
              </a:r>
              <a:endParaRPr lang="en-US" altLang="zh-TW" sz="600" b="1" dirty="0"/>
            </a:p>
            <a:p>
              <a:pPr eaLnBrk="1" hangingPunct="1"/>
              <a:r>
                <a:rPr lang="en-US" altLang="zh-TW" sz="600" b="1" dirty="0"/>
                <a:t>(74)</a:t>
              </a:r>
            </a:p>
          </p:txBody>
        </p:sp>
        <p:sp>
          <p:nvSpPr>
            <p:cNvPr id="63" name="Rectangle 54"/>
            <p:cNvSpPr>
              <a:spLocks noChangeAspect="1" noChangeArrowheads="1"/>
            </p:cNvSpPr>
            <p:nvPr/>
          </p:nvSpPr>
          <p:spPr bwMode="auto">
            <a:xfrm>
              <a:off x="3495368" y="3050081"/>
              <a:ext cx="432362" cy="763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TARC00</a:t>
              </a: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1091710" y="2375067"/>
              <a:ext cx="397067" cy="6397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</a:t>
              </a:r>
            </a:p>
            <a:p>
              <a:pPr eaLnBrk="1" hangingPunct="1"/>
              <a:r>
                <a:rPr lang="en-US" altLang="zh-TW" sz="600"/>
                <a:t>B00</a:t>
              </a: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074063" y="3380970"/>
              <a:ext cx="432362" cy="6397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LSRC00</a:t>
              </a:r>
            </a:p>
          </p:txBody>
        </p:sp>
        <p:sp>
          <p:nvSpPr>
            <p:cNvPr id="66" name="Rectangle 75"/>
            <p:cNvSpPr>
              <a:spLocks noChangeArrowheads="1"/>
            </p:cNvSpPr>
            <p:nvPr/>
          </p:nvSpPr>
          <p:spPr bwMode="auto">
            <a:xfrm>
              <a:off x="1971875" y="3380970"/>
              <a:ext cx="432362" cy="639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LSRA00</a:t>
              </a:r>
            </a:p>
          </p:txBody>
        </p:sp>
        <p:grpSp>
          <p:nvGrpSpPr>
            <p:cNvPr id="67" name="Group 142"/>
            <p:cNvGrpSpPr>
              <a:grpSpLocks/>
            </p:cNvGrpSpPr>
            <p:nvPr/>
          </p:nvGrpSpPr>
          <p:grpSpPr bwMode="auto">
            <a:xfrm>
              <a:off x="1490983" y="2547130"/>
              <a:ext cx="227211" cy="337508"/>
              <a:chOff x="4918" y="1522"/>
              <a:chExt cx="103" cy="153"/>
            </a:xfrm>
          </p:grpSpPr>
          <p:sp>
            <p:nvSpPr>
              <p:cNvPr id="68" name="Rectangle 143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9" name="Rectangle 144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0" name="Rectangle 145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1" name="Group 146"/>
            <p:cNvGrpSpPr>
              <a:grpSpLocks/>
            </p:cNvGrpSpPr>
            <p:nvPr/>
          </p:nvGrpSpPr>
          <p:grpSpPr bwMode="auto">
            <a:xfrm>
              <a:off x="1497601" y="3553033"/>
              <a:ext cx="227210" cy="337508"/>
              <a:chOff x="4918" y="1522"/>
              <a:chExt cx="103" cy="153"/>
            </a:xfrm>
          </p:grpSpPr>
          <p:sp>
            <p:nvSpPr>
              <p:cNvPr id="72" name="Rectangle 147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3" name="Rectangle 148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4" name="Rectangle 149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5" name="Group 154"/>
            <p:cNvGrpSpPr>
              <a:grpSpLocks/>
            </p:cNvGrpSpPr>
            <p:nvPr/>
          </p:nvGrpSpPr>
          <p:grpSpPr bwMode="auto">
            <a:xfrm>
              <a:off x="1742459" y="3632446"/>
              <a:ext cx="227211" cy="337508"/>
              <a:chOff x="4918" y="1522"/>
              <a:chExt cx="103" cy="153"/>
            </a:xfrm>
          </p:grpSpPr>
          <p:sp>
            <p:nvSpPr>
              <p:cNvPr id="76" name="Rectangle 155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7" name="Rectangle 156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8" name="Rectangle 157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9" name="Group 223"/>
            <p:cNvGrpSpPr>
              <a:grpSpLocks/>
            </p:cNvGrpSpPr>
            <p:nvPr/>
          </p:nvGrpSpPr>
          <p:grpSpPr bwMode="auto">
            <a:xfrm>
              <a:off x="3261540" y="3050081"/>
              <a:ext cx="227211" cy="337508"/>
              <a:chOff x="4918" y="1522"/>
              <a:chExt cx="103" cy="153"/>
            </a:xfrm>
          </p:grpSpPr>
          <p:sp>
            <p:nvSpPr>
              <p:cNvPr id="80" name="Rectangle 224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1" name="Rectangle 225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2" name="Rectangle 226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84" name="Rectangle 422"/>
            <p:cNvSpPr>
              <a:spLocks noChangeArrowheads="1"/>
            </p:cNvSpPr>
            <p:nvPr/>
          </p:nvSpPr>
          <p:spPr bwMode="auto">
            <a:xfrm>
              <a:off x="3506399" y="1836821"/>
              <a:ext cx="485304" cy="763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dirty="0" smtClean="0"/>
                <a:t>IBAR</a:t>
              </a:r>
            </a:p>
            <a:p>
              <a:pPr eaLnBrk="1" hangingPunct="1"/>
              <a:r>
                <a:rPr lang="en-US" altLang="zh-TW" sz="600" dirty="0" smtClean="0"/>
                <a:t>ST20</a:t>
              </a:r>
              <a:endParaRPr lang="en-US" altLang="zh-TW" sz="600" dirty="0"/>
            </a:p>
          </p:txBody>
        </p:sp>
        <p:grpSp>
          <p:nvGrpSpPr>
            <p:cNvPr id="85" name="Group 423"/>
            <p:cNvGrpSpPr>
              <a:grpSpLocks/>
            </p:cNvGrpSpPr>
            <p:nvPr/>
          </p:nvGrpSpPr>
          <p:grpSpPr bwMode="auto">
            <a:xfrm>
              <a:off x="3316689" y="1891970"/>
              <a:ext cx="185298" cy="529423"/>
              <a:chOff x="1635" y="2606"/>
              <a:chExt cx="54" cy="150"/>
            </a:xfrm>
          </p:grpSpPr>
          <p:sp>
            <p:nvSpPr>
              <p:cNvPr id="86" name="Rectangle 424"/>
              <p:cNvSpPr>
                <a:spLocks noChangeArrowheads="1"/>
              </p:cNvSpPr>
              <p:nvPr/>
            </p:nvSpPr>
            <p:spPr bwMode="auto">
              <a:xfrm rot="5346558">
                <a:off x="1587" y="2654"/>
                <a:ext cx="150" cy="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7" name="Rectangle 425"/>
              <p:cNvSpPr>
                <a:spLocks noChangeArrowheads="1"/>
              </p:cNvSpPr>
              <p:nvPr/>
            </p:nvSpPr>
            <p:spPr bwMode="auto">
              <a:xfrm rot="5346558">
                <a:off x="1641" y="2624"/>
                <a:ext cx="40" cy="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8" name="Rectangle 426"/>
              <p:cNvSpPr>
                <a:spLocks noChangeArrowheads="1"/>
              </p:cNvSpPr>
              <p:nvPr/>
            </p:nvSpPr>
            <p:spPr bwMode="auto">
              <a:xfrm rot="5346558">
                <a:off x="1642" y="2663"/>
                <a:ext cx="40" cy="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89" name="Rectangle 427"/>
              <p:cNvSpPr>
                <a:spLocks noChangeArrowheads="1"/>
              </p:cNvSpPr>
              <p:nvPr/>
            </p:nvSpPr>
            <p:spPr bwMode="auto">
              <a:xfrm rot="5346558">
                <a:off x="1642" y="2705"/>
                <a:ext cx="40" cy="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548311" y="3835392"/>
              <a:ext cx="355155" cy="1235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#6601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1998346" y="3103023"/>
              <a:ext cx="355155" cy="1235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#6642</a:t>
              </a:r>
            </a:p>
          </p:txBody>
        </p:sp>
        <p:sp>
          <p:nvSpPr>
            <p:cNvPr id="92" name="Rectangle 431"/>
            <p:cNvSpPr>
              <a:spLocks noChangeArrowheads="1"/>
            </p:cNvSpPr>
            <p:nvPr/>
          </p:nvSpPr>
          <p:spPr bwMode="auto">
            <a:xfrm>
              <a:off x="1107151" y="3138318"/>
              <a:ext cx="355155" cy="1235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#6644</a:t>
              </a:r>
            </a:p>
          </p:txBody>
        </p:sp>
      </p:grpSp>
      <p:grpSp>
        <p:nvGrpSpPr>
          <p:cNvPr id="226" name="群組 225"/>
          <p:cNvGrpSpPr/>
          <p:nvPr/>
        </p:nvGrpSpPr>
        <p:grpSpPr>
          <a:xfrm>
            <a:off x="5021789" y="1542453"/>
            <a:ext cx="2917640" cy="3081734"/>
            <a:chOff x="1074063" y="1508138"/>
            <a:chExt cx="2917640" cy="3081734"/>
          </a:xfrm>
        </p:grpSpPr>
        <p:sp>
          <p:nvSpPr>
            <p:cNvPr id="227" name="Rectangle 12"/>
            <p:cNvSpPr>
              <a:spLocks noChangeArrowheads="1"/>
            </p:cNvSpPr>
            <p:nvPr/>
          </p:nvSpPr>
          <p:spPr bwMode="auto">
            <a:xfrm>
              <a:off x="1499806" y="1508138"/>
              <a:ext cx="476480" cy="3081734"/>
            </a:xfrm>
            <a:prstGeom prst="rect">
              <a:avLst/>
            </a:prstGeom>
            <a:solidFill>
              <a:srgbClr val="445C8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b="1"/>
                <a:t>STK620</a:t>
              </a:r>
            </a:p>
            <a:p>
              <a:pPr eaLnBrk="1" hangingPunct="1"/>
              <a:r>
                <a:rPr lang="en-US" altLang="zh-TW" sz="600" b="1"/>
                <a:t>(46)</a:t>
              </a:r>
            </a:p>
          </p:txBody>
        </p:sp>
        <p:sp>
          <p:nvSpPr>
            <p:cNvPr id="228" name="Rectangle 74"/>
            <p:cNvSpPr>
              <a:spLocks noChangeArrowheads="1"/>
            </p:cNvSpPr>
            <p:nvPr/>
          </p:nvSpPr>
          <p:spPr bwMode="auto">
            <a:xfrm>
              <a:off x="1982905" y="2377274"/>
              <a:ext cx="635307" cy="639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LSR900</a:t>
              </a:r>
            </a:p>
          </p:txBody>
        </p:sp>
        <p:grpSp>
          <p:nvGrpSpPr>
            <p:cNvPr id="229" name="Group 150"/>
            <p:cNvGrpSpPr>
              <a:grpSpLocks/>
            </p:cNvGrpSpPr>
            <p:nvPr/>
          </p:nvGrpSpPr>
          <p:grpSpPr bwMode="auto">
            <a:xfrm>
              <a:off x="1768930" y="2553748"/>
              <a:ext cx="227211" cy="337506"/>
              <a:chOff x="4918" y="1522"/>
              <a:chExt cx="103" cy="153"/>
            </a:xfrm>
          </p:grpSpPr>
          <p:sp>
            <p:nvSpPr>
              <p:cNvPr id="260" name="Rectangle 151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61" name="Rectangle 152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62" name="Rectangle 153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30" name="Rectangle 16"/>
            <p:cNvSpPr>
              <a:spLocks noChangeArrowheads="1"/>
            </p:cNvSpPr>
            <p:nvPr/>
          </p:nvSpPr>
          <p:spPr bwMode="auto">
            <a:xfrm>
              <a:off x="3023300" y="1508138"/>
              <a:ext cx="476480" cy="3081734"/>
            </a:xfrm>
            <a:prstGeom prst="rect">
              <a:avLst/>
            </a:prstGeom>
            <a:solidFill>
              <a:srgbClr val="445C8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 smtClean="0"/>
            </a:p>
            <a:p>
              <a:pPr eaLnBrk="1" hangingPunct="1"/>
              <a:endParaRPr lang="en-US" altLang="zh-TW" sz="600" b="1" dirty="0"/>
            </a:p>
            <a:p>
              <a:pPr eaLnBrk="1" hangingPunct="1"/>
              <a:r>
                <a:rPr lang="en-US" altLang="zh-TW" sz="600" b="1" dirty="0" smtClean="0"/>
                <a:t>STK610</a:t>
              </a:r>
              <a:endParaRPr lang="en-US" altLang="zh-TW" sz="600" b="1" dirty="0"/>
            </a:p>
            <a:p>
              <a:pPr eaLnBrk="1" hangingPunct="1"/>
              <a:r>
                <a:rPr lang="en-US" altLang="zh-TW" sz="600" b="1" dirty="0"/>
                <a:t>(74)</a:t>
              </a:r>
            </a:p>
          </p:txBody>
        </p:sp>
        <p:sp>
          <p:nvSpPr>
            <p:cNvPr id="231" name="Rectangle 54"/>
            <p:cNvSpPr>
              <a:spLocks noChangeAspect="1" noChangeArrowheads="1"/>
            </p:cNvSpPr>
            <p:nvPr/>
          </p:nvSpPr>
          <p:spPr bwMode="auto">
            <a:xfrm>
              <a:off x="3495368" y="3050081"/>
              <a:ext cx="432362" cy="763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TARC00</a:t>
              </a:r>
            </a:p>
          </p:txBody>
        </p:sp>
        <p:sp>
          <p:nvSpPr>
            <p:cNvPr id="232" name="Rectangle 69"/>
            <p:cNvSpPr>
              <a:spLocks noChangeArrowheads="1"/>
            </p:cNvSpPr>
            <p:nvPr/>
          </p:nvSpPr>
          <p:spPr bwMode="auto">
            <a:xfrm>
              <a:off x="1091710" y="2375067"/>
              <a:ext cx="397067" cy="6397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</a:t>
              </a:r>
            </a:p>
            <a:p>
              <a:pPr eaLnBrk="1" hangingPunct="1"/>
              <a:r>
                <a:rPr lang="en-US" altLang="zh-TW" sz="600"/>
                <a:t>B00</a:t>
              </a:r>
            </a:p>
          </p:txBody>
        </p:sp>
        <p:sp>
          <p:nvSpPr>
            <p:cNvPr id="233" name="Rectangle 70"/>
            <p:cNvSpPr>
              <a:spLocks noChangeArrowheads="1"/>
            </p:cNvSpPr>
            <p:nvPr/>
          </p:nvSpPr>
          <p:spPr bwMode="auto">
            <a:xfrm>
              <a:off x="1074063" y="3380970"/>
              <a:ext cx="432362" cy="6397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LSRC00</a:t>
              </a:r>
            </a:p>
          </p:txBody>
        </p:sp>
        <p:sp>
          <p:nvSpPr>
            <p:cNvPr id="234" name="Rectangle 75"/>
            <p:cNvSpPr>
              <a:spLocks noChangeArrowheads="1"/>
            </p:cNvSpPr>
            <p:nvPr/>
          </p:nvSpPr>
          <p:spPr bwMode="auto">
            <a:xfrm>
              <a:off x="1971875" y="3380970"/>
              <a:ext cx="432362" cy="6397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/>
                <a:t>LSRA00</a:t>
              </a:r>
            </a:p>
          </p:txBody>
        </p:sp>
        <p:grpSp>
          <p:nvGrpSpPr>
            <p:cNvPr id="235" name="Group 142"/>
            <p:cNvGrpSpPr>
              <a:grpSpLocks/>
            </p:cNvGrpSpPr>
            <p:nvPr/>
          </p:nvGrpSpPr>
          <p:grpSpPr bwMode="auto">
            <a:xfrm>
              <a:off x="1490983" y="2547130"/>
              <a:ext cx="227211" cy="337508"/>
              <a:chOff x="4918" y="1522"/>
              <a:chExt cx="103" cy="153"/>
            </a:xfrm>
          </p:grpSpPr>
          <p:sp>
            <p:nvSpPr>
              <p:cNvPr id="257" name="Rectangle 143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8" name="Rectangle 144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9" name="Rectangle 145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6" name="Group 146"/>
            <p:cNvGrpSpPr>
              <a:grpSpLocks/>
            </p:cNvGrpSpPr>
            <p:nvPr/>
          </p:nvGrpSpPr>
          <p:grpSpPr bwMode="auto">
            <a:xfrm>
              <a:off x="1497601" y="3553033"/>
              <a:ext cx="227210" cy="337508"/>
              <a:chOff x="4918" y="1522"/>
              <a:chExt cx="103" cy="153"/>
            </a:xfrm>
          </p:grpSpPr>
          <p:sp>
            <p:nvSpPr>
              <p:cNvPr id="254" name="Rectangle 147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5" name="Rectangle 148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6" name="Rectangle 149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7" name="Group 154"/>
            <p:cNvGrpSpPr>
              <a:grpSpLocks/>
            </p:cNvGrpSpPr>
            <p:nvPr/>
          </p:nvGrpSpPr>
          <p:grpSpPr bwMode="auto">
            <a:xfrm>
              <a:off x="1742459" y="3632446"/>
              <a:ext cx="227211" cy="337508"/>
              <a:chOff x="4918" y="1522"/>
              <a:chExt cx="103" cy="153"/>
            </a:xfrm>
          </p:grpSpPr>
          <p:sp>
            <p:nvSpPr>
              <p:cNvPr id="251" name="Rectangle 155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2" name="Rectangle 156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3" name="Rectangle 157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238" name="Group 223"/>
            <p:cNvGrpSpPr>
              <a:grpSpLocks/>
            </p:cNvGrpSpPr>
            <p:nvPr/>
          </p:nvGrpSpPr>
          <p:grpSpPr bwMode="auto">
            <a:xfrm>
              <a:off x="3261540" y="3050081"/>
              <a:ext cx="227211" cy="337508"/>
              <a:chOff x="4918" y="1522"/>
              <a:chExt cx="103" cy="153"/>
            </a:xfrm>
          </p:grpSpPr>
          <p:sp>
            <p:nvSpPr>
              <p:cNvPr id="248" name="Rectangle 224"/>
              <p:cNvSpPr>
                <a:spLocks noChangeArrowheads="1"/>
              </p:cNvSpPr>
              <p:nvPr/>
            </p:nvSpPr>
            <p:spPr bwMode="auto">
              <a:xfrm>
                <a:off x="4918" y="1522"/>
                <a:ext cx="103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9" name="Rectangle 225"/>
              <p:cNvSpPr>
                <a:spLocks noChangeArrowheads="1"/>
              </p:cNvSpPr>
              <p:nvPr/>
            </p:nvSpPr>
            <p:spPr bwMode="auto">
              <a:xfrm>
                <a:off x="4938" y="1530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50" name="Rectangle 226"/>
              <p:cNvSpPr>
                <a:spLocks noChangeArrowheads="1"/>
              </p:cNvSpPr>
              <p:nvPr/>
            </p:nvSpPr>
            <p:spPr bwMode="auto">
              <a:xfrm>
                <a:off x="4941" y="1602"/>
                <a:ext cx="56" cy="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39" name="Rectangle 422"/>
            <p:cNvSpPr>
              <a:spLocks noChangeArrowheads="1"/>
            </p:cNvSpPr>
            <p:nvPr/>
          </p:nvSpPr>
          <p:spPr bwMode="auto">
            <a:xfrm>
              <a:off x="3506399" y="1836821"/>
              <a:ext cx="485304" cy="763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dirty="0" smtClean="0"/>
                <a:t>IBAR</a:t>
              </a:r>
            </a:p>
            <a:p>
              <a:pPr eaLnBrk="1" hangingPunct="1"/>
              <a:r>
                <a:rPr lang="en-US" altLang="zh-TW" sz="600" dirty="0" smtClean="0"/>
                <a:t>ST20</a:t>
              </a:r>
              <a:endParaRPr lang="en-US" altLang="zh-TW" sz="600" dirty="0"/>
            </a:p>
          </p:txBody>
        </p:sp>
        <p:grpSp>
          <p:nvGrpSpPr>
            <p:cNvPr id="240" name="Group 423"/>
            <p:cNvGrpSpPr>
              <a:grpSpLocks/>
            </p:cNvGrpSpPr>
            <p:nvPr/>
          </p:nvGrpSpPr>
          <p:grpSpPr bwMode="auto">
            <a:xfrm>
              <a:off x="3316689" y="1891970"/>
              <a:ext cx="185298" cy="529423"/>
              <a:chOff x="1635" y="2606"/>
              <a:chExt cx="54" cy="150"/>
            </a:xfrm>
          </p:grpSpPr>
          <p:sp>
            <p:nvSpPr>
              <p:cNvPr id="244" name="Rectangle 424"/>
              <p:cNvSpPr>
                <a:spLocks noChangeArrowheads="1"/>
              </p:cNvSpPr>
              <p:nvPr/>
            </p:nvSpPr>
            <p:spPr bwMode="auto">
              <a:xfrm rot="5346558">
                <a:off x="1587" y="2654"/>
                <a:ext cx="150" cy="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5" name="Rectangle 425"/>
              <p:cNvSpPr>
                <a:spLocks noChangeArrowheads="1"/>
              </p:cNvSpPr>
              <p:nvPr/>
            </p:nvSpPr>
            <p:spPr bwMode="auto">
              <a:xfrm rot="5346558">
                <a:off x="1641" y="2624"/>
                <a:ext cx="40" cy="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6" name="Rectangle 426"/>
              <p:cNvSpPr>
                <a:spLocks noChangeArrowheads="1"/>
              </p:cNvSpPr>
              <p:nvPr/>
            </p:nvSpPr>
            <p:spPr bwMode="auto">
              <a:xfrm rot="5346558">
                <a:off x="1642" y="2663"/>
                <a:ext cx="40" cy="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47" name="Rectangle 427"/>
              <p:cNvSpPr>
                <a:spLocks noChangeArrowheads="1"/>
              </p:cNvSpPr>
              <p:nvPr/>
            </p:nvSpPr>
            <p:spPr bwMode="auto">
              <a:xfrm rot="5346558">
                <a:off x="1642" y="2705"/>
                <a:ext cx="40" cy="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1pPr>
                <a:lvl2pPr marL="742950" indent="-28575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2pPr>
                <a:lvl3pPr marL="11430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3pPr>
                <a:lvl4pPr marL="16002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4pPr>
                <a:lvl5pPr marL="2057400" indent="-228600" algn="ctr"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Arial" panose="020B0604020202020204" pitchFamily="34" charset="0"/>
                    <a:ea typeface="細明體" panose="02020509000000000000" pitchFamily="49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241" name="Rectangle 429"/>
            <p:cNvSpPr>
              <a:spLocks noChangeArrowheads="1"/>
            </p:cNvSpPr>
            <p:nvPr/>
          </p:nvSpPr>
          <p:spPr bwMode="auto">
            <a:xfrm>
              <a:off x="3548311" y="3835392"/>
              <a:ext cx="355155" cy="123532"/>
            </a:xfrm>
            <a:prstGeom prst="rect">
              <a:avLst/>
            </a:prstGeom>
            <a:solidFill>
              <a:srgbClr val="E5ECF5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dirty="0"/>
                <a:t>#6601</a:t>
              </a:r>
            </a:p>
          </p:txBody>
        </p:sp>
        <p:sp>
          <p:nvSpPr>
            <p:cNvPr id="242" name="Rectangle 430"/>
            <p:cNvSpPr>
              <a:spLocks noChangeArrowheads="1"/>
            </p:cNvSpPr>
            <p:nvPr/>
          </p:nvSpPr>
          <p:spPr bwMode="auto">
            <a:xfrm>
              <a:off x="1998346" y="3103023"/>
              <a:ext cx="355155" cy="123532"/>
            </a:xfrm>
            <a:prstGeom prst="rect">
              <a:avLst/>
            </a:prstGeom>
            <a:solidFill>
              <a:srgbClr val="E5ECF5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dirty="0"/>
                <a:t>#6642</a:t>
              </a:r>
            </a:p>
          </p:txBody>
        </p:sp>
        <p:sp>
          <p:nvSpPr>
            <p:cNvPr id="243" name="Rectangle 431"/>
            <p:cNvSpPr>
              <a:spLocks noChangeArrowheads="1"/>
            </p:cNvSpPr>
            <p:nvPr/>
          </p:nvSpPr>
          <p:spPr bwMode="auto">
            <a:xfrm>
              <a:off x="1107151" y="3138318"/>
              <a:ext cx="355155" cy="123532"/>
            </a:xfrm>
            <a:prstGeom prst="rect">
              <a:avLst/>
            </a:prstGeom>
            <a:solidFill>
              <a:srgbClr val="E5ECF5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1pPr>
              <a:lvl2pPr marL="742950" indent="-28575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2pPr>
              <a:lvl3pPr marL="11430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3pPr>
              <a:lvl4pPr marL="16002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4pPr>
              <a:lvl5pPr marL="2057400" indent="-228600" algn="ctr"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Arial" panose="020B0604020202020204" pitchFamily="34" charset="0"/>
                  <a:ea typeface="細明體" panose="02020509000000000000" pitchFamily="49" charset="-120"/>
                </a:defRPr>
              </a:lvl9pPr>
            </a:lstStyle>
            <a:p>
              <a:pPr eaLnBrk="1" hangingPunct="1"/>
              <a:r>
                <a:rPr lang="en-US" altLang="zh-TW" sz="600" dirty="0"/>
                <a:t>#6644</a:t>
              </a:r>
            </a:p>
          </p:txBody>
        </p:sp>
      </p:grpSp>
      <p:pic>
        <p:nvPicPr>
          <p:cNvPr id="33" name="圖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40" y="2519427"/>
            <a:ext cx="184030" cy="184030"/>
          </a:xfrm>
          <a:prstGeom prst="rect">
            <a:avLst/>
          </a:prstGeom>
        </p:spPr>
      </p:pic>
      <p:pic>
        <p:nvPicPr>
          <p:cNvPr id="263" name="圖片 2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28" y="1853109"/>
            <a:ext cx="184030" cy="184030"/>
          </a:xfrm>
          <a:prstGeom prst="rect">
            <a:avLst/>
          </a:prstGeom>
        </p:spPr>
      </p:pic>
      <p:pic>
        <p:nvPicPr>
          <p:cNvPr id="264" name="圖片 2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2" y="1549439"/>
            <a:ext cx="184030" cy="184030"/>
          </a:xfrm>
          <a:prstGeom prst="rect">
            <a:avLst/>
          </a:prstGeom>
        </p:spPr>
      </p:pic>
      <p:pic>
        <p:nvPicPr>
          <p:cNvPr id="265" name="圖片 2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40" y="3083320"/>
            <a:ext cx="184030" cy="184030"/>
          </a:xfrm>
          <a:prstGeom prst="rect">
            <a:avLst/>
          </a:prstGeom>
        </p:spPr>
      </p:pic>
      <p:pic>
        <p:nvPicPr>
          <p:cNvPr id="266" name="圖片 2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40" y="3640263"/>
            <a:ext cx="184030" cy="184030"/>
          </a:xfrm>
          <a:prstGeom prst="rect">
            <a:avLst/>
          </a:prstGeom>
        </p:spPr>
      </p:pic>
      <p:pic>
        <p:nvPicPr>
          <p:cNvPr id="267" name="圖片 26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84" y="4436777"/>
            <a:ext cx="184030" cy="184030"/>
          </a:xfrm>
          <a:prstGeom prst="rect">
            <a:avLst/>
          </a:prstGeom>
        </p:spPr>
      </p:pic>
      <p:pic>
        <p:nvPicPr>
          <p:cNvPr id="268" name="圖片 2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05" y="2342211"/>
            <a:ext cx="184030" cy="184030"/>
          </a:xfrm>
          <a:prstGeom prst="rect">
            <a:avLst/>
          </a:prstGeom>
        </p:spPr>
      </p:pic>
      <p:pic>
        <p:nvPicPr>
          <p:cNvPr id="269" name="圖片 2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3" y="3280473"/>
            <a:ext cx="184030" cy="184030"/>
          </a:xfrm>
          <a:prstGeom prst="rect">
            <a:avLst/>
          </a:prstGeom>
        </p:spPr>
      </p:pic>
      <p:pic>
        <p:nvPicPr>
          <p:cNvPr id="270" name="圖片 2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4440157"/>
            <a:ext cx="184030" cy="184030"/>
          </a:xfrm>
          <a:prstGeom prst="rect">
            <a:avLst/>
          </a:prstGeom>
        </p:spPr>
      </p:pic>
      <p:pic>
        <p:nvPicPr>
          <p:cNvPr id="271" name="圖片 2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96" y="4423043"/>
            <a:ext cx="184030" cy="184030"/>
          </a:xfrm>
          <a:prstGeom prst="rect">
            <a:avLst/>
          </a:prstGeom>
        </p:spPr>
      </p:pic>
      <p:pic>
        <p:nvPicPr>
          <p:cNvPr id="272" name="圖片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90" y="2225059"/>
            <a:ext cx="184030" cy="184030"/>
          </a:xfrm>
          <a:prstGeom prst="rect">
            <a:avLst/>
          </a:prstGeom>
        </p:spPr>
      </p:pic>
      <p:pic>
        <p:nvPicPr>
          <p:cNvPr id="273" name="圖片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59" y="1596695"/>
            <a:ext cx="184030" cy="184030"/>
          </a:xfrm>
          <a:prstGeom prst="rect">
            <a:avLst/>
          </a:prstGeom>
        </p:spPr>
      </p:pic>
      <p:pic>
        <p:nvPicPr>
          <p:cNvPr id="274" name="圖片 2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04" y="2988603"/>
            <a:ext cx="184030" cy="184030"/>
          </a:xfrm>
          <a:prstGeom prst="rect">
            <a:avLst/>
          </a:prstGeom>
        </p:spPr>
      </p:pic>
      <p:pic>
        <p:nvPicPr>
          <p:cNvPr id="275" name="圖片 2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61" y="3847604"/>
            <a:ext cx="184030" cy="184030"/>
          </a:xfrm>
          <a:prstGeom prst="rect">
            <a:avLst/>
          </a:prstGeom>
        </p:spPr>
      </p:pic>
      <p:pic>
        <p:nvPicPr>
          <p:cNvPr id="276" name="圖片 2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88" y="1565956"/>
            <a:ext cx="184030" cy="184030"/>
          </a:xfrm>
          <a:prstGeom prst="rect">
            <a:avLst/>
          </a:prstGeom>
        </p:spPr>
      </p:pic>
      <p:pic>
        <p:nvPicPr>
          <p:cNvPr id="277" name="圖片 2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16" y="2146966"/>
            <a:ext cx="184030" cy="184030"/>
          </a:xfrm>
          <a:prstGeom prst="rect">
            <a:avLst/>
          </a:prstGeom>
        </p:spPr>
      </p:pic>
      <p:pic>
        <p:nvPicPr>
          <p:cNvPr id="278" name="圖片 2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4" y="2412292"/>
            <a:ext cx="184030" cy="184030"/>
          </a:xfrm>
          <a:prstGeom prst="rect">
            <a:avLst/>
          </a:prstGeom>
        </p:spPr>
      </p:pic>
      <p:pic>
        <p:nvPicPr>
          <p:cNvPr id="279" name="圖片 2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74" y="3835515"/>
            <a:ext cx="184030" cy="184030"/>
          </a:xfrm>
          <a:prstGeom prst="rect">
            <a:avLst/>
          </a:prstGeom>
        </p:spPr>
      </p:pic>
      <p:pic>
        <p:nvPicPr>
          <p:cNvPr id="280" name="圖片 2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78" y="4423043"/>
            <a:ext cx="184030" cy="184030"/>
          </a:xfrm>
          <a:prstGeom prst="rect">
            <a:avLst/>
          </a:prstGeom>
        </p:spPr>
      </p:pic>
      <p:sp>
        <p:nvSpPr>
          <p:cNvPr id="322" name="手繪多邊形 321"/>
          <p:cNvSpPr/>
          <p:nvPr/>
        </p:nvSpPr>
        <p:spPr>
          <a:xfrm>
            <a:off x="4649638" y="1446625"/>
            <a:ext cx="3579962" cy="3148642"/>
          </a:xfrm>
          <a:custGeom>
            <a:avLst/>
            <a:gdLst>
              <a:gd name="connsiteX0" fmla="*/ 3579962 w 3579962"/>
              <a:gd name="connsiteY0" fmla="*/ 3071004 h 3148642"/>
              <a:gd name="connsiteX1" fmla="*/ 2958860 w 3579962"/>
              <a:gd name="connsiteY1" fmla="*/ 3062378 h 3148642"/>
              <a:gd name="connsiteX2" fmla="*/ 2967487 w 3579962"/>
              <a:gd name="connsiteY2" fmla="*/ 2717321 h 3148642"/>
              <a:gd name="connsiteX3" fmla="*/ 3571336 w 3579962"/>
              <a:gd name="connsiteY3" fmla="*/ 2717321 h 3148642"/>
              <a:gd name="connsiteX4" fmla="*/ 3571336 w 3579962"/>
              <a:gd name="connsiteY4" fmla="*/ 2277374 h 3148642"/>
              <a:gd name="connsiteX5" fmla="*/ 3459192 w 3579962"/>
              <a:gd name="connsiteY5" fmla="*/ 2294627 h 3148642"/>
              <a:gd name="connsiteX6" fmla="*/ 3579962 w 3579962"/>
              <a:gd name="connsiteY6" fmla="*/ 2277374 h 3148642"/>
              <a:gd name="connsiteX7" fmla="*/ 3571336 w 3579962"/>
              <a:gd name="connsiteY7" fmla="*/ 1699404 h 3148642"/>
              <a:gd name="connsiteX8" fmla="*/ 3493698 w 3579962"/>
              <a:gd name="connsiteY8" fmla="*/ 1699404 h 3148642"/>
              <a:gd name="connsiteX9" fmla="*/ 3579962 w 3579962"/>
              <a:gd name="connsiteY9" fmla="*/ 1682151 h 3148642"/>
              <a:gd name="connsiteX10" fmla="*/ 3554083 w 3579962"/>
              <a:gd name="connsiteY10" fmla="*/ 1138687 h 3148642"/>
              <a:gd name="connsiteX11" fmla="*/ 3450566 w 3579962"/>
              <a:gd name="connsiteY11" fmla="*/ 1130061 h 3148642"/>
              <a:gd name="connsiteX12" fmla="*/ 3545456 w 3579962"/>
              <a:gd name="connsiteY12" fmla="*/ 1138687 h 3148642"/>
              <a:gd name="connsiteX13" fmla="*/ 3562709 w 3579962"/>
              <a:gd name="connsiteY13" fmla="*/ 508959 h 3148642"/>
              <a:gd name="connsiteX14" fmla="*/ 3485071 w 3579962"/>
              <a:gd name="connsiteY14" fmla="*/ 491706 h 3148642"/>
              <a:gd name="connsiteX15" fmla="*/ 3571336 w 3579962"/>
              <a:gd name="connsiteY15" fmla="*/ 500332 h 3148642"/>
              <a:gd name="connsiteX16" fmla="*/ 3571336 w 3579962"/>
              <a:gd name="connsiteY16" fmla="*/ 0 h 3148642"/>
              <a:gd name="connsiteX17" fmla="*/ 2044460 w 3579962"/>
              <a:gd name="connsiteY17" fmla="*/ 8627 h 3148642"/>
              <a:gd name="connsiteX18" fmla="*/ 2035834 w 3579962"/>
              <a:gd name="connsiteY18" fmla="*/ 138023 h 3148642"/>
              <a:gd name="connsiteX19" fmla="*/ 2147977 w 3579962"/>
              <a:gd name="connsiteY19" fmla="*/ 146649 h 3148642"/>
              <a:gd name="connsiteX20" fmla="*/ 2009954 w 3579962"/>
              <a:gd name="connsiteY20" fmla="*/ 129396 h 3148642"/>
              <a:gd name="connsiteX21" fmla="*/ 2070339 w 3579962"/>
              <a:gd name="connsiteY21" fmla="*/ 992038 h 3148642"/>
              <a:gd name="connsiteX22" fmla="*/ 2139351 w 3579962"/>
              <a:gd name="connsiteY22" fmla="*/ 992038 h 3148642"/>
              <a:gd name="connsiteX23" fmla="*/ 2061713 w 3579962"/>
              <a:gd name="connsiteY23" fmla="*/ 983411 h 3148642"/>
              <a:gd name="connsiteX24" fmla="*/ 2070339 w 3579962"/>
              <a:gd name="connsiteY24" fmla="*/ 1949570 h 3148642"/>
              <a:gd name="connsiteX25" fmla="*/ 2147977 w 3579962"/>
              <a:gd name="connsiteY25" fmla="*/ 1949570 h 3148642"/>
              <a:gd name="connsiteX26" fmla="*/ 2070339 w 3579962"/>
              <a:gd name="connsiteY26" fmla="*/ 1940944 h 3148642"/>
              <a:gd name="connsiteX27" fmla="*/ 2035834 w 3579962"/>
              <a:gd name="connsiteY27" fmla="*/ 3114136 h 3148642"/>
              <a:gd name="connsiteX28" fmla="*/ 2122098 w 3579962"/>
              <a:gd name="connsiteY28" fmla="*/ 3105510 h 3148642"/>
              <a:gd name="connsiteX29" fmla="*/ 1475117 w 3579962"/>
              <a:gd name="connsiteY29" fmla="*/ 3105510 h 3148642"/>
              <a:gd name="connsiteX30" fmla="*/ 2027207 w 3579962"/>
              <a:gd name="connsiteY30" fmla="*/ 3114136 h 3148642"/>
              <a:gd name="connsiteX31" fmla="*/ 2053087 w 3579962"/>
              <a:gd name="connsiteY31" fmla="*/ 2484408 h 3148642"/>
              <a:gd name="connsiteX32" fmla="*/ 1897811 w 3579962"/>
              <a:gd name="connsiteY32" fmla="*/ 2493034 h 3148642"/>
              <a:gd name="connsiteX33" fmla="*/ 2044460 w 3579962"/>
              <a:gd name="connsiteY33" fmla="*/ 2493034 h 3148642"/>
              <a:gd name="connsiteX34" fmla="*/ 2053087 w 3579962"/>
              <a:gd name="connsiteY34" fmla="*/ 1587261 h 3148642"/>
              <a:gd name="connsiteX35" fmla="*/ 1889185 w 3579962"/>
              <a:gd name="connsiteY35" fmla="*/ 1630393 h 3148642"/>
              <a:gd name="connsiteX36" fmla="*/ 2035834 w 3579962"/>
              <a:gd name="connsiteY36" fmla="*/ 1587261 h 3148642"/>
              <a:gd name="connsiteX37" fmla="*/ 2044460 w 3579962"/>
              <a:gd name="connsiteY37" fmla="*/ 793630 h 3148642"/>
              <a:gd name="connsiteX38" fmla="*/ 1716656 w 3579962"/>
              <a:gd name="connsiteY38" fmla="*/ 828136 h 3148642"/>
              <a:gd name="connsiteX39" fmla="*/ 2061713 w 3579962"/>
              <a:gd name="connsiteY39" fmla="*/ 793630 h 3148642"/>
              <a:gd name="connsiteX40" fmla="*/ 2027207 w 3579962"/>
              <a:gd name="connsiteY40" fmla="*/ 17253 h 3148642"/>
              <a:gd name="connsiteX41" fmla="*/ 1337094 w 3579962"/>
              <a:gd name="connsiteY41" fmla="*/ 8627 h 3148642"/>
              <a:gd name="connsiteX42" fmla="*/ 1337094 w 3579962"/>
              <a:gd name="connsiteY42" fmla="*/ 94891 h 3148642"/>
              <a:gd name="connsiteX43" fmla="*/ 1354347 w 3579962"/>
              <a:gd name="connsiteY43" fmla="*/ 0 h 3148642"/>
              <a:gd name="connsiteX44" fmla="*/ 534837 w 3579962"/>
              <a:gd name="connsiteY44" fmla="*/ 25879 h 3148642"/>
              <a:gd name="connsiteX45" fmla="*/ 526211 w 3579962"/>
              <a:gd name="connsiteY45" fmla="*/ 172528 h 3148642"/>
              <a:gd name="connsiteX46" fmla="*/ 526211 w 3579962"/>
              <a:gd name="connsiteY46" fmla="*/ 793630 h 3148642"/>
              <a:gd name="connsiteX47" fmla="*/ 34505 w 3579962"/>
              <a:gd name="connsiteY47" fmla="*/ 802257 h 3148642"/>
              <a:gd name="connsiteX48" fmla="*/ 34505 w 3579962"/>
              <a:gd name="connsiteY48" fmla="*/ 1069676 h 3148642"/>
              <a:gd name="connsiteX49" fmla="*/ 138022 w 3579962"/>
              <a:gd name="connsiteY49" fmla="*/ 1061049 h 3148642"/>
              <a:gd name="connsiteX50" fmla="*/ 8626 w 3579962"/>
              <a:gd name="connsiteY50" fmla="*/ 1069676 h 3148642"/>
              <a:gd name="connsiteX51" fmla="*/ 17253 w 3579962"/>
              <a:gd name="connsiteY51" fmla="*/ 2484408 h 3148642"/>
              <a:gd name="connsiteX52" fmla="*/ 138022 w 3579962"/>
              <a:gd name="connsiteY52" fmla="*/ 2493034 h 3148642"/>
              <a:gd name="connsiteX53" fmla="*/ 8626 w 3579962"/>
              <a:gd name="connsiteY53" fmla="*/ 2493034 h 3148642"/>
              <a:gd name="connsiteX54" fmla="*/ 0 w 3579962"/>
              <a:gd name="connsiteY54" fmla="*/ 3148642 h 3148642"/>
              <a:gd name="connsiteX55" fmla="*/ 664234 w 3579962"/>
              <a:gd name="connsiteY55" fmla="*/ 3140015 h 314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579962" h="3148642">
                <a:moveTo>
                  <a:pt x="3579962" y="3071004"/>
                </a:moveTo>
                <a:lnTo>
                  <a:pt x="2958860" y="3062378"/>
                </a:lnTo>
                <a:lnTo>
                  <a:pt x="2967487" y="2717321"/>
                </a:lnTo>
                <a:lnTo>
                  <a:pt x="3571336" y="2717321"/>
                </a:lnTo>
                <a:lnTo>
                  <a:pt x="3571336" y="2277374"/>
                </a:lnTo>
                <a:lnTo>
                  <a:pt x="3459192" y="2294627"/>
                </a:lnTo>
                <a:lnTo>
                  <a:pt x="3579962" y="2277374"/>
                </a:lnTo>
                <a:lnTo>
                  <a:pt x="3571336" y="1699404"/>
                </a:lnTo>
                <a:lnTo>
                  <a:pt x="3493698" y="1699404"/>
                </a:lnTo>
                <a:lnTo>
                  <a:pt x="3579962" y="1682151"/>
                </a:lnTo>
                <a:lnTo>
                  <a:pt x="3554083" y="1138687"/>
                </a:lnTo>
                <a:lnTo>
                  <a:pt x="3450566" y="1130061"/>
                </a:lnTo>
                <a:lnTo>
                  <a:pt x="3545456" y="1138687"/>
                </a:lnTo>
                <a:lnTo>
                  <a:pt x="3562709" y="508959"/>
                </a:lnTo>
                <a:lnTo>
                  <a:pt x="3485071" y="491706"/>
                </a:lnTo>
                <a:lnTo>
                  <a:pt x="3571336" y="500332"/>
                </a:lnTo>
                <a:lnTo>
                  <a:pt x="3571336" y="0"/>
                </a:lnTo>
                <a:lnTo>
                  <a:pt x="2044460" y="8627"/>
                </a:lnTo>
                <a:lnTo>
                  <a:pt x="2035834" y="138023"/>
                </a:lnTo>
                <a:lnTo>
                  <a:pt x="2147977" y="146649"/>
                </a:lnTo>
                <a:lnTo>
                  <a:pt x="2009954" y="129396"/>
                </a:lnTo>
                <a:lnTo>
                  <a:pt x="2070339" y="992038"/>
                </a:lnTo>
                <a:lnTo>
                  <a:pt x="2139351" y="992038"/>
                </a:lnTo>
                <a:lnTo>
                  <a:pt x="2061713" y="983411"/>
                </a:lnTo>
                <a:cubicBezTo>
                  <a:pt x="2064588" y="1305464"/>
                  <a:pt x="2067464" y="1627517"/>
                  <a:pt x="2070339" y="1949570"/>
                </a:cubicBezTo>
                <a:lnTo>
                  <a:pt x="2147977" y="1949570"/>
                </a:lnTo>
                <a:lnTo>
                  <a:pt x="2070339" y="1940944"/>
                </a:lnTo>
                <a:lnTo>
                  <a:pt x="2035834" y="3114136"/>
                </a:lnTo>
                <a:lnTo>
                  <a:pt x="2122098" y="3105510"/>
                </a:lnTo>
                <a:lnTo>
                  <a:pt x="1475117" y="3105510"/>
                </a:lnTo>
                <a:lnTo>
                  <a:pt x="2027207" y="3114136"/>
                </a:lnTo>
                <a:lnTo>
                  <a:pt x="2053087" y="2484408"/>
                </a:lnTo>
                <a:lnTo>
                  <a:pt x="1897811" y="2493034"/>
                </a:lnTo>
                <a:lnTo>
                  <a:pt x="2044460" y="2493034"/>
                </a:lnTo>
                <a:cubicBezTo>
                  <a:pt x="2047336" y="2191110"/>
                  <a:pt x="2050211" y="1889185"/>
                  <a:pt x="2053087" y="1587261"/>
                </a:cubicBezTo>
                <a:lnTo>
                  <a:pt x="1889185" y="1630393"/>
                </a:lnTo>
                <a:lnTo>
                  <a:pt x="2035834" y="1587261"/>
                </a:lnTo>
                <a:cubicBezTo>
                  <a:pt x="2038709" y="1322717"/>
                  <a:pt x="2041585" y="1058174"/>
                  <a:pt x="2044460" y="793630"/>
                </a:cubicBezTo>
                <a:lnTo>
                  <a:pt x="1716656" y="828136"/>
                </a:lnTo>
                <a:lnTo>
                  <a:pt x="2061713" y="793630"/>
                </a:lnTo>
                <a:lnTo>
                  <a:pt x="2027207" y="17253"/>
                </a:lnTo>
                <a:lnTo>
                  <a:pt x="1337094" y="8627"/>
                </a:lnTo>
                <a:lnTo>
                  <a:pt x="1337094" y="94891"/>
                </a:lnTo>
                <a:lnTo>
                  <a:pt x="1354347" y="0"/>
                </a:lnTo>
                <a:lnTo>
                  <a:pt x="534837" y="25879"/>
                </a:lnTo>
                <a:lnTo>
                  <a:pt x="526211" y="172528"/>
                </a:lnTo>
                <a:lnTo>
                  <a:pt x="526211" y="793630"/>
                </a:lnTo>
                <a:lnTo>
                  <a:pt x="34505" y="802257"/>
                </a:lnTo>
                <a:lnTo>
                  <a:pt x="34505" y="1069676"/>
                </a:lnTo>
                <a:lnTo>
                  <a:pt x="138022" y="1061049"/>
                </a:lnTo>
                <a:lnTo>
                  <a:pt x="8626" y="1069676"/>
                </a:lnTo>
                <a:cubicBezTo>
                  <a:pt x="11502" y="1541253"/>
                  <a:pt x="14377" y="2012831"/>
                  <a:pt x="17253" y="2484408"/>
                </a:cubicBezTo>
                <a:lnTo>
                  <a:pt x="138022" y="2493034"/>
                </a:lnTo>
                <a:lnTo>
                  <a:pt x="8626" y="2493034"/>
                </a:lnTo>
                <a:lnTo>
                  <a:pt x="0" y="3148642"/>
                </a:lnTo>
                <a:lnTo>
                  <a:pt x="664234" y="3140015"/>
                </a:lnTo>
              </a:path>
            </a:pathLst>
          </a:custGeom>
          <a:noFill/>
          <a:ln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1" name="群組 280"/>
          <p:cNvGrpSpPr>
            <a:grpSpLocks noChangeAspect="1"/>
          </p:cNvGrpSpPr>
          <p:nvPr/>
        </p:nvGrpSpPr>
        <p:grpSpPr>
          <a:xfrm flipH="1">
            <a:off x="8141322" y="4152827"/>
            <a:ext cx="283995" cy="628248"/>
            <a:chOff x="6440229" y="3859801"/>
            <a:chExt cx="385119" cy="851953"/>
          </a:xfrm>
        </p:grpSpPr>
        <p:sp>
          <p:nvSpPr>
            <p:cNvPr id="282" name="Google Shape;3470;p37"/>
            <p:cNvSpPr/>
            <p:nvPr/>
          </p:nvSpPr>
          <p:spPr>
            <a:xfrm>
              <a:off x="6440229" y="4055326"/>
              <a:ext cx="68563" cy="149638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471;p37"/>
            <p:cNvSpPr/>
            <p:nvPr/>
          </p:nvSpPr>
          <p:spPr>
            <a:xfrm>
              <a:off x="6449910" y="3993801"/>
              <a:ext cx="49304" cy="95044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472;p37"/>
            <p:cNvSpPr/>
            <p:nvPr/>
          </p:nvSpPr>
          <p:spPr>
            <a:xfrm>
              <a:off x="6558477" y="4651802"/>
              <a:ext cx="106288" cy="5995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473;p37"/>
            <p:cNvSpPr/>
            <p:nvPr/>
          </p:nvSpPr>
          <p:spPr>
            <a:xfrm>
              <a:off x="6560130" y="4661738"/>
              <a:ext cx="104620" cy="50016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474;p37"/>
            <p:cNvSpPr/>
            <p:nvPr/>
          </p:nvSpPr>
          <p:spPr>
            <a:xfrm>
              <a:off x="6480724" y="4616803"/>
              <a:ext cx="106263" cy="59965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475;p37"/>
            <p:cNvSpPr/>
            <p:nvPr/>
          </p:nvSpPr>
          <p:spPr>
            <a:xfrm>
              <a:off x="6482386" y="4626753"/>
              <a:ext cx="104619" cy="50016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476;p37"/>
            <p:cNvSpPr/>
            <p:nvPr/>
          </p:nvSpPr>
          <p:spPr>
            <a:xfrm>
              <a:off x="6480736" y="4228638"/>
              <a:ext cx="155499" cy="43997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477;p37"/>
            <p:cNvSpPr/>
            <p:nvPr/>
          </p:nvSpPr>
          <p:spPr>
            <a:xfrm>
              <a:off x="6500683" y="3867645"/>
              <a:ext cx="112907" cy="181065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478;p37"/>
            <p:cNvSpPr/>
            <p:nvPr/>
          </p:nvSpPr>
          <p:spPr>
            <a:xfrm>
              <a:off x="6463660" y="3995900"/>
              <a:ext cx="173566" cy="288097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479;p37"/>
            <p:cNvSpPr/>
            <p:nvPr/>
          </p:nvSpPr>
          <p:spPr>
            <a:xfrm>
              <a:off x="6586751" y="4031782"/>
              <a:ext cx="218830" cy="171948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480;p37"/>
            <p:cNvSpPr/>
            <p:nvPr/>
          </p:nvSpPr>
          <p:spPr>
            <a:xfrm>
              <a:off x="6578915" y="4028245"/>
              <a:ext cx="67095" cy="98350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481;p37"/>
            <p:cNvSpPr/>
            <p:nvPr/>
          </p:nvSpPr>
          <p:spPr>
            <a:xfrm>
              <a:off x="6504192" y="3859801"/>
              <a:ext cx="109433" cy="12091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482;p37"/>
            <p:cNvSpPr/>
            <p:nvPr/>
          </p:nvSpPr>
          <p:spPr>
            <a:xfrm>
              <a:off x="6739479" y="4107591"/>
              <a:ext cx="33106" cy="29114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" name="Google Shape;3483;p37"/>
            <p:cNvGrpSpPr/>
            <p:nvPr/>
          </p:nvGrpSpPr>
          <p:grpSpPr>
            <a:xfrm>
              <a:off x="6729955" y="4097173"/>
              <a:ext cx="95393" cy="57694"/>
              <a:chOff x="4963646" y="3895887"/>
              <a:chExt cx="276341" cy="167131"/>
            </a:xfrm>
          </p:grpSpPr>
          <p:sp>
            <p:nvSpPr>
              <p:cNvPr id="297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3504;p37"/>
            <p:cNvSpPr/>
            <p:nvPr/>
          </p:nvSpPr>
          <p:spPr>
            <a:xfrm>
              <a:off x="6750162" y="4115102"/>
              <a:ext cx="56355" cy="46822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手繪多邊形 3"/>
          <p:cNvSpPr/>
          <p:nvPr/>
        </p:nvSpPr>
        <p:spPr>
          <a:xfrm>
            <a:off x="2607469" y="1464469"/>
            <a:ext cx="1207294" cy="3293269"/>
          </a:xfrm>
          <a:custGeom>
            <a:avLst/>
            <a:gdLst>
              <a:gd name="connsiteX0" fmla="*/ 1157287 w 1207294"/>
              <a:gd name="connsiteY0" fmla="*/ 2878931 h 3293269"/>
              <a:gd name="connsiteX1" fmla="*/ 1150144 w 1207294"/>
              <a:gd name="connsiteY1" fmla="*/ 2171700 h 3293269"/>
              <a:gd name="connsiteX2" fmla="*/ 1207294 w 1207294"/>
              <a:gd name="connsiteY2" fmla="*/ 0 h 3293269"/>
              <a:gd name="connsiteX3" fmla="*/ 0 w 1207294"/>
              <a:gd name="connsiteY3" fmla="*/ 57150 h 3293269"/>
              <a:gd name="connsiteX4" fmla="*/ 50006 w 1207294"/>
              <a:gd name="connsiteY4" fmla="*/ 2178844 h 3293269"/>
              <a:gd name="connsiteX5" fmla="*/ 50006 w 1207294"/>
              <a:gd name="connsiteY5" fmla="*/ 3250406 h 3293269"/>
              <a:gd name="connsiteX6" fmla="*/ 950119 w 1207294"/>
              <a:gd name="connsiteY6" fmla="*/ 3293269 h 3293269"/>
              <a:gd name="connsiteX7" fmla="*/ 1100137 w 1207294"/>
              <a:gd name="connsiteY7" fmla="*/ 2628900 h 329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294" h="3293269">
                <a:moveTo>
                  <a:pt x="1157287" y="2878931"/>
                </a:moveTo>
                <a:lnTo>
                  <a:pt x="1150144" y="2171700"/>
                </a:lnTo>
                <a:lnTo>
                  <a:pt x="1207294" y="0"/>
                </a:lnTo>
                <a:lnTo>
                  <a:pt x="0" y="57150"/>
                </a:lnTo>
                <a:lnTo>
                  <a:pt x="50006" y="2178844"/>
                </a:lnTo>
                <a:lnTo>
                  <a:pt x="50006" y="3250406"/>
                </a:lnTo>
                <a:lnTo>
                  <a:pt x="950119" y="3293269"/>
                </a:lnTo>
                <a:lnTo>
                  <a:pt x="1100137" y="2628900"/>
                </a:lnTo>
              </a:path>
            </a:pathLst>
          </a:custGeom>
          <a:noFill/>
          <a:ln>
            <a:solidFill>
              <a:srgbClr val="B9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1121569" y="1407319"/>
            <a:ext cx="2514600" cy="3464719"/>
          </a:xfrm>
          <a:custGeom>
            <a:avLst/>
            <a:gdLst>
              <a:gd name="connsiteX0" fmla="*/ 2514600 w 2514600"/>
              <a:gd name="connsiteY0" fmla="*/ 2721769 h 3464719"/>
              <a:gd name="connsiteX1" fmla="*/ 2500312 w 2514600"/>
              <a:gd name="connsiteY1" fmla="*/ 3464719 h 3464719"/>
              <a:gd name="connsiteX2" fmla="*/ 957262 w 2514600"/>
              <a:gd name="connsiteY2" fmla="*/ 3421856 h 3464719"/>
              <a:gd name="connsiteX3" fmla="*/ 850106 w 2514600"/>
              <a:gd name="connsiteY3" fmla="*/ 2793206 h 3464719"/>
              <a:gd name="connsiteX4" fmla="*/ 1578769 w 2514600"/>
              <a:gd name="connsiteY4" fmla="*/ 2778919 h 3464719"/>
              <a:gd name="connsiteX5" fmla="*/ 1593056 w 2514600"/>
              <a:gd name="connsiteY5" fmla="*/ 1485900 h 3464719"/>
              <a:gd name="connsiteX6" fmla="*/ 1314450 w 2514600"/>
              <a:gd name="connsiteY6" fmla="*/ 1507331 h 3464719"/>
              <a:gd name="connsiteX7" fmla="*/ 1314450 w 2514600"/>
              <a:gd name="connsiteY7" fmla="*/ 764381 h 3464719"/>
              <a:gd name="connsiteX8" fmla="*/ 728662 w 2514600"/>
              <a:gd name="connsiteY8" fmla="*/ 764381 h 3464719"/>
              <a:gd name="connsiteX9" fmla="*/ 700087 w 2514600"/>
              <a:gd name="connsiteY9" fmla="*/ 0 h 3464719"/>
              <a:gd name="connsiteX10" fmla="*/ 0 w 2514600"/>
              <a:gd name="connsiteY10" fmla="*/ 71437 h 3464719"/>
              <a:gd name="connsiteX11" fmla="*/ 1564481 w 2514600"/>
              <a:gd name="connsiteY11" fmla="*/ 171450 h 3464719"/>
              <a:gd name="connsiteX12" fmla="*/ 1450181 w 2514600"/>
              <a:gd name="connsiteY12" fmla="*/ 3207544 h 3464719"/>
              <a:gd name="connsiteX13" fmla="*/ 707231 w 2514600"/>
              <a:gd name="connsiteY13" fmla="*/ 2836069 h 346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4600" h="3464719">
                <a:moveTo>
                  <a:pt x="2514600" y="2721769"/>
                </a:moveTo>
                <a:lnTo>
                  <a:pt x="2500312" y="3464719"/>
                </a:lnTo>
                <a:lnTo>
                  <a:pt x="957262" y="3421856"/>
                </a:lnTo>
                <a:lnTo>
                  <a:pt x="850106" y="2793206"/>
                </a:lnTo>
                <a:lnTo>
                  <a:pt x="1578769" y="2778919"/>
                </a:lnTo>
                <a:lnTo>
                  <a:pt x="1593056" y="1485900"/>
                </a:lnTo>
                <a:lnTo>
                  <a:pt x="1314450" y="1507331"/>
                </a:lnTo>
                <a:lnTo>
                  <a:pt x="1314450" y="764381"/>
                </a:lnTo>
                <a:lnTo>
                  <a:pt x="728662" y="764381"/>
                </a:lnTo>
                <a:lnTo>
                  <a:pt x="700087" y="0"/>
                </a:lnTo>
                <a:lnTo>
                  <a:pt x="0" y="71437"/>
                </a:lnTo>
                <a:lnTo>
                  <a:pt x="1564481" y="171450"/>
                </a:lnTo>
                <a:lnTo>
                  <a:pt x="1450181" y="3207544"/>
                </a:lnTo>
                <a:lnTo>
                  <a:pt x="707231" y="2836069"/>
                </a:lnTo>
              </a:path>
            </a:pathLst>
          </a:custGeom>
          <a:noFill/>
          <a:ln>
            <a:solidFill>
              <a:srgbClr val="CBB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64369" y="1343025"/>
            <a:ext cx="1864519" cy="2986088"/>
          </a:xfrm>
          <a:custGeom>
            <a:avLst/>
            <a:gdLst>
              <a:gd name="connsiteX0" fmla="*/ 1171575 w 1864519"/>
              <a:gd name="connsiteY0" fmla="*/ 2986088 h 2986088"/>
              <a:gd name="connsiteX1" fmla="*/ 1678781 w 1864519"/>
              <a:gd name="connsiteY1" fmla="*/ 2971800 h 2986088"/>
              <a:gd name="connsiteX2" fmla="*/ 1693069 w 1864519"/>
              <a:gd name="connsiteY2" fmla="*/ 1971675 h 2986088"/>
              <a:gd name="connsiteX3" fmla="*/ 1507331 w 1864519"/>
              <a:gd name="connsiteY3" fmla="*/ 1921669 h 2986088"/>
              <a:gd name="connsiteX4" fmla="*/ 1864519 w 1864519"/>
              <a:gd name="connsiteY4" fmla="*/ 1871663 h 2986088"/>
              <a:gd name="connsiteX5" fmla="*/ 1857375 w 1864519"/>
              <a:gd name="connsiteY5" fmla="*/ 857250 h 2986088"/>
              <a:gd name="connsiteX6" fmla="*/ 1800225 w 1864519"/>
              <a:gd name="connsiteY6" fmla="*/ 0 h 2986088"/>
              <a:gd name="connsiteX7" fmla="*/ 292894 w 1864519"/>
              <a:gd name="connsiteY7" fmla="*/ 100013 h 2986088"/>
              <a:gd name="connsiteX8" fmla="*/ 300037 w 1864519"/>
              <a:gd name="connsiteY8" fmla="*/ 1000125 h 2986088"/>
              <a:gd name="connsiteX9" fmla="*/ 14287 w 1864519"/>
              <a:gd name="connsiteY9" fmla="*/ 1014413 h 2986088"/>
              <a:gd name="connsiteX10" fmla="*/ 0 w 1864519"/>
              <a:gd name="connsiteY10" fmla="*/ 1593056 h 2986088"/>
              <a:gd name="connsiteX11" fmla="*/ 92869 w 1864519"/>
              <a:gd name="connsiteY11" fmla="*/ 0 h 2986088"/>
              <a:gd name="connsiteX12" fmla="*/ 1785937 w 1864519"/>
              <a:gd name="connsiteY12" fmla="*/ 157163 h 2986088"/>
              <a:gd name="connsiteX13" fmla="*/ 1757362 w 1864519"/>
              <a:gd name="connsiteY13" fmla="*/ 1928813 h 2986088"/>
              <a:gd name="connsiteX14" fmla="*/ 1514475 w 1864519"/>
              <a:gd name="connsiteY14" fmla="*/ 1864519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64519" h="2986088">
                <a:moveTo>
                  <a:pt x="1171575" y="2986088"/>
                </a:moveTo>
                <a:lnTo>
                  <a:pt x="1678781" y="2971800"/>
                </a:lnTo>
                <a:lnTo>
                  <a:pt x="1693069" y="1971675"/>
                </a:lnTo>
                <a:lnTo>
                  <a:pt x="1507331" y="1921669"/>
                </a:lnTo>
                <a:lnTo>
                  <a:pt x="1864519" y="1871663"/>
                </a:lnTo>
                <a:cubicBezTo>
                  <a:pt x="1862138" y="1533525"/>
                  <a:pt x="1859756" y="1195388"/>
                  <a:pt x="1857375" y="857250"/>
                </a:cubicBezTo>
                <a:lnTo>
                  <a:pt x="1800225" y="0"/>
                </a:lnTo>
                <a:lnTo>
                  <a:pt x="292894" y="100013"/>
                </a:lnTo>
                <a:lnTo>
                  <a:pt x="300037" y="1000125"/>
                </a:lnTo>
                <a:lnTo>
                  <a:pt x="14287" y="1014413"/>
                </a:lnTo>
                <a:lnTo>
                  <a:pt x="0" y="1593056"/>
                </a:lnTo>
                <a:lnTo>
                  <a:pt x="92869" y="0"/>
                </a:lnTo>
                <a:lnTo>
                  <a:pt x="1785937" y="157163"/>
                </a:lnTo>
                <a:lnTo>
                  <a:pt x="1757362" y="1928813"/>
                </a:lnTo>
                <a:lnTo>
                  <a:pt x="1514475" y="1864519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>
            <a:grpSpLocks noChangeAspect="1"/>
          </p:cNvGrpSpPr>
          <p:nvPr/>
        </p:nvGrpSpPr>
        <p:grpSpPr>
          <a:xfrm flipH="1">
            <a:off x="3551792" y="4129528"/>
            <a:ext cx="283995" cy="628248"/>
            <a:chOff x="6440229" y="3859801"/>
            <a:chExt cx="385119" cy="851953"/>
          </a:xfrm>
        </p:grpSpPr>
        <p:sp>
          <p:nvSpPr>
            <p:cNvPr id="176" name="Google Shape;3470;p37"/>
            <p:cNvSpPr/>
            <p:nvPr/>
          </p:nvSpPr>
          <p:spPr>
            <a:xfrm>
              <a:off x="6440229" y="4055326"/>
              <a:ext cx="68563" cy="149638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3471;p37"/>
            <p:cNvSpPr/>
            <p:nvPr/>
          </p:nvSpPr>
          <p:spPr>
            <a:xfrm>
              <a:off x="6449910" y="3993801"/>
              <a:ext cx="49304" cy="95044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472;p37"/>
            <p:cNvSpPr/>
            <p:nvPr/>
          </p:nvSpPr>
          <p:spPr>
            <a:xfrm>
              <a:off x="6558477" y="4651802"/>
              <a:ext cx="106288" cy="5995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473;p37"/>
            <p:cNvSpPr/>
            <p:nvPr/>
          </p:nvSpPr>
          <p:spPr>
            <a:xfrm>
              <a:off x="6560130" y="4661738"/>
              <a:ext cx="104620" cy="50016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474;p37"/>
            <p:cNvSpPr/>
            <p:nvPr/>
          </p:nvSpPr>
          <p:spPr>
            <a:xfrm>
              <a:off x="6480724" y="4616803"/>
              <a:ext cx="106263" cy="59965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475;p37"/>
            <p:cNvSpPr/>
            <p:nvPr/>
          </p:nvSpPr>
          <p:spPr>
            <a:xfrm>
              <a:off x="6482386" y="4626753"/>
              <a:ext cx="104619" cy="50016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3476;p37"/>
            <p:cNvSpPr/>
            <p:nvPr/>
          </p:nvSpPr>
          <p:spPr>
            <a:xfrm>
              <a:off x="6480736" y="4228638"/>
              <a:ext cx="155499" cy="43997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3477;p37"/>
            <p:cNvSpPr/>
            <p:nvPr/>
          </p:nvSpPr>
          <p:spPr>
            <a:xfrm>
              <a:off x="6500683" y="3867645"/>
              <a:ext cx="112907" cy="181065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3478;p37"/>
            <p:cNvSpPr/>
            <p:nvPr/>
          </p:nvSpPr>
          <p:spPr>
            <a:xfrm>
              <a:off x="6463660" y="3995900"/>
              <a:ext cx="173566" cy="288097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3479;p37"/>
            <p:cNvSpPr/>
            <p:nvPr/>
          </p:nvSpPr>
          <p:spPr>
            <a:xfrm>
              <a:off x="6586751" y="4031782"/>
              <a:ext cx="218830" cy="171948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3480;p37"/>
            <p:cNvSpPr/>
            <p:nvPr/>
          </p:nvSpPr>
          <p:spPr>
            <a:xfrm>
              <a:off x="6578915" y="4028245"/>
              <a:ext cx="67095" cy="98350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3481;p37"/>
            <p:cNvSpPr/>
            <p:nvPr/>
          </p:nvSpPr>
          <p:spPr>
            <a:xfrm>
              <a:off x="6504192" y="3859801"/>
              <a:ext cx="109433" cy="12091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3482;p37"/>
            <p:cNvSpPr/>
            <p:nvPr/>
          </p:nvSpPr>
          <p:spPr>
            <a:xfrm>
              <a:off x="6739479" y="4107591"/>
              <a:ext cx="33106" cy="29114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3483;p37"/>
            <p:cNvGrpSpPr/>
            <p:nvPr/>
          </p:nvGrpSpPr>
          <p:grpSpPr>
            <a:xfrm>
              <a:off x="6729955" y="4097173"/>
              <a:ext cx="95393" cy="57694"/>
              <a:chOff x="4963646" y="3895887"/>
              <a:chExt cx="276341" cy="167131"/>
            </a:xfrm>
          </p:grpSpPr>
          <p:sp>
            <p:nvSpPr>
              <p:cNvPr id="197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3504;p37"/>
            <p:cNvSpPr/>
            <p:nvPr/>
          </p:nvSpPr>
          <p:spPr>
            <a:xfrm>
              <a:off x="6750162" y="4115102"/>
              <a:ext cx="56355" cy="46822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879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5.55556E-6 L 0.00937 -0.55556 L -0.129 -0.54877 L -0.12032 0.0679 L -0.02344 0.07901 L -0.00313 -0.05155 L -0.0125 -0.03889 L -0.0165 0.10154 L -0.18594 0.09722 L -0.19375 -0.02778 L -0.10938 -0.03612 L -0.11806 -0.28889 L -0.14462 -0.28334 L -0.14063 -0.42501 L -0.20712 -0.42223 L -0.21094 -0.57655 L -0.28369 -0.56112 L -0.1165 -0.53612 L -0.12969 0.06234 L -0.20469 -0.02223 L -0.154 -0.00556 C -0.15382 -0.06945 -0.15348 -0.13334 -0.15313 -0.19723 L -0.16875 -0.20834 L -0.14532 -0.21266 L -0.13837 -0.55278 L -0.33056 -0.58334 L -0.3375 -0.27778 L -0.33369 -0.39167 L -0.30157 -0.38612 L -0.30556 -0.56266 L -0.1415 -0.57933 L -0.12969 -0.22223 L -0.16563 -0.22099 " pathEditMode="relative" ptsTypes="AAAAAAAAAAAAAAAAAAAAAAAAAAAAAAAAA">
                                      <p:cBhvr>
                                        <p:cTn id="6" dur="2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0.06041 0.00185 L -0.05955 -0.06543 L 0.00174 -0.06204 L 0.00747 -0.15092 L -0.00764 -0.14753 L 0.00556 -0.15092 L 0.00851 -0.26975 L -0.00659 -0.26327 L 0.00851 -0.26666 L 0.00469 -0.37376 L -0.00659 -0.37562 L 0.00469 -0.37376 L 0.00556 -0.49784 L -0.00573 -0.50308 L 0.0066 -0.49784 L 0.00469 -0.59012 L -0.16701 -0.59012 L -0.16614 -0.56327 L -0.14913 -0.55987 L -0.16232 -0.55494 L -0.16232 -0.39568 L -0.14722 -0.39568 L -0.16041 -0.39383 C -0.16007 -0.33241 -0.15989 -0.27099 -0.15955 -0.20957 L -0.14913 -0.21111 L -0.15955 -0.20957 L -0.16423 0.01358 L -0.15382 0.01513 L -0.2217 0.01358 L -0.16319 0.01513 L -0.16319 -0.10895 L -0.17934 -0.11049 L -0.16041 -0.1071 C -0.16007 -0.16358 -0.15989 -0.22006 -0.15955 -0.27654 L -0.17656 -0.275 L -0.1585 -0.275 C -0.15885 -0.3287 -0.1592 -0.3821 -0.15955 -0.4358 L -0.19062 -0.43241 L -0.1585 -0.43241 L -0.16423 -0.58673 L -0.23871 -0.58673 L -0.23784 -0.575 L -0.23784 -0.59166 L -0.3217 -0.59166 L -0.32465 -0.44259 L -0.38316 -0.44105 L -0.38212 -0.3821 L -0.3651 -0.38055 L -0.38402 -0.38055 C -0.38437 -0.28827 -0.38472 -0.19599 -0.38489 -0.10401 L -0.36701 -0.10216 L -0.38402 -0.10216 L -0.38489 0.01513 L -0.3151 0.02037 " pathEditMode="relative" ptsTypes="AAAAAAAAAAAAAAAAAAAAAAAAAAAAAAAAAAAAAAAAAAAAAAAAAAAAAAA">
                                      <p:cBhvr>
                                        <p:cTn id="10" dur="2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4752020" y="203169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專案特色</a:t>
            </a:r>
            <a:endParaRPr lang="zh-TW" altLang="en-US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/>
              <a:t>2</a:t>
            </a:r>
            <a:endParaRPr lang="zh-TW" altLang="en-US" sz="4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18442" y="125954"/>
            <a:ext cx="7239490" cy="1170130"/>
          </a:xfrm>
        </p:spPr>
        <p:txBody>
          <a:bodyPr/>
          <a:lstStyle/>
          <a:p>
            <a:r>
              <a:rPr lang="zh-TW" altLang="en-US" dirty="0" smtClean="0"/>
              <a:t>專案特色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21" name="Google Shape;4829;p40"/>
          <p:cNvGrpSpPr/>
          <p:nvPr/>
        </p:nvGrpSpPr>
        <p:grpSpPr>
          <a:xfrm>
            <a:off x="3129446" y="-980397"/>
            <a:ext cx="587459" cy="761837"/>
            <a:chOff x="6506504" y="937343"/>
            <a:chExt cx="744273" cy="793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rgbClr val="0F88A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6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" name="Google Shape;4873;p40"/>
          <p:cNvGrpSpPr>
            <a:grpSpLocks noChangeAspect="1"/>
          </p:cNvGrpSpPr>
          <p:nvPr/>
        </p:nvGrpSpPr>
        <p:grpSpPr>
          <a:xfrm>
            <a:off x="5082785" y="-979079"/>
            <a:ext cx="765912" cy="765840"/>
            <a:chOff x="5926265" y="4424051"/>
            <a:chExt cx="720247" cy="720181"/>
          </a:xfrm>
        </p:grpSpPr>
        <p:sp>
          <p:nvSpPr>
            <p:cNvPr id="37" name="Google Shape;4874;p40"/>
            <p:cNvSpPr/>
            <p:nvPr/>
          </p:nvSpPr>
          <p:spPr>
            <a:xfrm>
              <a:off x="5926265" y="442405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rgbClr val="0F88AF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rgbClr val="002060">
                <a:alpha val="7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rgbClr val="FFC000">
                <a:alpha val="69804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橢圓 72"/>
          <p:cNvSpPr>
            <a:spLocks noChangeAspect="1"/>
          </p:cNvSpPr>
          <p:nvPr/>
        </p:nvSpPr>
        <p:spPr>
          <a:xfrm>
            <a:off x="3536885" y="1050317"/>
            <a:ext cx="2025226" cy="202522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>
            <a:spLocks noChangeAspect="1"/>
          </p:cNvSpPr>
          <p:nvPr/>
        </p:nvSpPr>
        <p:spPr>
          <a:xfrm>
            <a:off x="788464" y="1050317"/>
            <a:ext cx="2025226" cy="202522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5" name="圖片 7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67" y="1489731"/>
            <a:ext cx="1018209" cy="1006569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96" y="2025494"/>
            <a:ext cx="1440160" cy="941611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48" y="1455362"/>
            <a:ext cx="1217774" cy="1217774"/>
          </a:xfrm>
          <a:prstGeom prst="rect">
            <a:avLst/>
          </a:prstGeom>
        </p:spPr>
      </p:pic>
      <p:sp>
        <p:nvSpPr>
          <p:cNvPr id="78" name="橢圓 77"/>
          <p:cNvSpPr>
            <a:spLocks noChangeAspect="1"/>
          </p:cNvSpPr>
          <p:nvPr/>
        </p:nvSpPr>
        <p:spPr>
          <a:xfrm>
            <a:off x="6285305" y="1050317"/>
            <a:ext cx="2025226" cy="202522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35" y="1455362"/>
            <a:ext cx="1215135" cy="1215135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971600" y="3160155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002060"/>
                </a:solidFill>
              </a:rPr>
              <a:t>攜帶型檢測儀 </a:t>
            </a:r>
          </a:p>
        </p:txBody>
      </p:sp>
      <p:grpSp>
        <p:nvGrpSpPr>
          <p:cNvPr id="81" name="群組 80"/>
          <p:cNvGrpSpPr/>
          <p:nvPr/>
        </p:nvGrpSpPr>
        <p:grpSpPr>
          <a:xfrm>
            <a:off x="791578" y="3623880"/>
            <a:ext cx="2025227" cy="743241"/>
            <a:chOff x="791578" y="3623880"/>
            <a:chExt cx="2025227" cy="743241"/>
          </a:xfrm>
        </p:grpSpPr>
        <p:sp>
          <p:nvSpPr>
            <p:cNvPr id="82" name="圓角矩形 81"/>
            <p:cNvSpPr/>
            <p:nvPr/>
          </p:nvSpPr>
          <p:spPr>
            <a:xfrm>
              <a:off x="791578" y="3623880"/>
              <a:ext cx="2025227" cy="743241"/>
            </a:xfrm>
            <a:prstGeom prst="roundRect">
              <a:avLst/>
            </a:prstGeom>
            <a:solidFill>
              <a:srgbClr val="415A8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TW" altLang="en-US" dirty="0">
                <a:solidFill>
                  <a:srgbClr val="B9CDE5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77811" y="3626168"/>
              <a:ext cx="1620957" cy="700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>
                  <a:solidFill>
                    <a:schemeClr val="bg1"/>
                  </a:solidFill>
                </a:rPr>
                <a:t>不受限於單一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空間</a:t>
              </a:r>
              <a:endParaRPr lang="en-US" altLang="zh-TW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彈性用於各機台上</a:t>
              </a:r>
              <a:endParaRPr lang="en-US" altLang="zh-TW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601128" y="3160155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002060"/>
                </a:solidFill>
              </a:rPr>
              <a:t>簡易的操作介面 </a:t>
            </a:r>
          </a:p>
        </p:txBody>
      </p:sp>
      <p:sp>
        <p:nvSpPr>
          <p:cNvPr id="85" name="矩形 84"/>
          <p:cNvSpPr/>
          <p:nvPr/>
        </p:nvSpPr>
        <p:spPr>
          <a:xfrm>
            <a:off x="6163723" y="315490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800" b="1" dirty="0" smtClean="0">
                <a:solidFill>
                  <a:srgbClr val="002060"/>
                </a:solidFill>
              </a:rPr>
              <a:t>監測功能及</a:t>
            </a:r>
            <a:r>
              <a:rPr lang="zh-TW" altLang="en-US" sz="1800" b="1" dirty="0">
                <a:solidFill>
                  <a:srgbClr val="002060"/>
                </a:solidFill>
              </a:rPr>
              <a:t>歷史紀錄</a:t>
            </a:r>
          </a:p>
        </p:txBody>
      </p:sp>
      <p:grpSp>
        <p:nvGrpSpPr>
          <p:cNvPr id="86" name="群組 85"/>
          <p:cNvGrpSpPr/>
          <p:nvPr/>
        </p:nvGrpSpPr>
        <p:grpSpPr>
          <a:xfrm>
            <a:off x="3585165" y="3623880"/>
            <a:ext cx="2025227" cy="743241"/>
            <a:chOff x="791578" y="3623880"/>
            <a:chExt cx="2025227" cy="743241"/>
          </a:xfrm>
        </p:grpSpPr>
        <p:sp>
          <p:nvSpPr>
            <p:cNvPr id="87" name="圓角矩形 86"/>
            <p:cNvSpPr/>
            <p:nvPr/>
          </p:nvSpPr>
          <p:spPr>
            <a:xfrm>
              <a:off x="791578" y="3623880"/>
              <a:ext cx="2025227" cy="743241"/>
            </a:xfrm>
            <a:prstGeom prst="roundRect">
              <a:avLst/>
            </a:prstGeom>
            <a:solidFill>
              <a:srgbClr val="415A8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TW" altLang="en-US" dirty="0">
                <a:solidFill>
                  <a:srgbClr val="B9CDE5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977811" y="3626168"/>
              <a:ext cx="162095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整合</a:t>
              </a:r>
              <a:r>
                <a:rPr lang="zh-TW" altLang="en-US" b="1" dirty="0">
                  <a:solidFill>
                    <a:schemeClr val="bg1"/>
                  </a:solidFill>
                </a:rPr>
                <a:t>多個量測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數據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>
                  <a:solidFill>
                    <a:schemeClr val="bg1"/>
                  </a:solidFill>
                </a:rPr>
                <a:t>利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於</a:t>
              </a:r>
              <a:r>
                <a:rPr lang="zh-TW" altLang="en-US" b="1" dirty="0">
                  <a:solidFill>
                    <a:schemeClr val="bg1"/>
                  </a:solidFill>
                </a:rPr>
                <a:t>分析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整合應用</a:t>
              </a:r>
              <a:endParaRPr lang="en-US" altLang="zh-TW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6378753" y="3623880"/>
            <a:ext cx="2025227" cy="1064117"/>
            <a:chOff x="791578" y="3623880"/>
            <a:chExt cx="2025227" cy="1064117"/>
          </a:xfrm>
        </p:grpSpPr>
        <p:sp>
          <p:nvSpPr>
            <p:cNvPr id="90" name="圓角矩形 89"/>
            <p:cNvSpPr/>
            <p:nvPr/>
          </p:nvSpPr>
          <p:spPr>
            <a:xfrm>
              <a:off x="791578" y="3623880"/>
              <a:ext cx="2025227" cy="743241"/>
            </a:xfrm>
            <a:prstGeom prst="roundRect">
              <a:avLst/>
            </a:prstGeom>
            <a:solidFill>
              <a:srgbClr val="415A8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TW" altLang="en-US" dirty="0">
                <a:solidFill>
                  <a:srgbClr val="B9CDE5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77811" y="3626168"/>
              <a:ext cx="1620957" cy="1061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不</a:t>
              </a:r>
              <a:r>
                <a:rPr lang="zh-TW" altLang="en-US" b="1" dirty="0">
                  <a:solidFill>
                    <a:schemeClr val="bg1"/>
                  </a:solidFill>
                </a:rPr>
                <a:t>受時間地點</a:t>
              </a:r>
              <a:r>
                <a:rPr lang="zh-TW" altLang="en-US" b="1" dirty="0" smtClean="0">
                  <a:solidFill>
                    <a:schemeClr val="bg1"/>
                  </a:solidFill>
                </a:rPr>
                <a:t>限制</a:t>
              </a:r>
              <a:endParaRPr lang="zh-TW" altLang="en-US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 smtClean="0">
                  <a:solidFill>
                    <a:schemeClr val="bg1"/>
                  </a:solidFill>
                </a:rPr>
                <a:t>隨時查看</a:t>
              </a:r>
              <a:r>
                <a:rPr lang="zh-TW" altLang="en-US" b="1" dirty="0">
                  <a:solidFill>
                    <a:schemeClr val="bg1"/>
                  </a:solidFill>
                </a:rPr>
                <a:t>歷史數據</a:t>
              </a:r>
            </a:p>
            <a:p>
              <a:pPr>
                <a:lnSpc>
                  <a:spcPct val="150000"/>
                </a:lnSpc>
              </a:pPr>
              <a:endParaRPr lang="en-US" altLang="zh-TW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685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C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>
          <a:xfrm>
            <a:off x="4752020" y="2031690"/>
            <a:ext cx="2475275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 smtClean="0"/>
              <a:t>介面設計</a:t>
            </a:r>
            <a:endParaRPr lang="zh-TW" altLang="en-US" sz="32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016605" y="1527633"/>
            <a:ext cx="2826314" cy="244827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Gill Sans MT" pitchFamily="34" charset="0"/>
              </a:rPr>
              <a:t>0</a:t>
            </a:r>
            <a:r>
              <a:rPr lang="zh-TW" altLang="en-US" sz="4400" dirty="0" smtClean="0">
                <a:latin typeface="Gill Sans MT" pitchFamily="34" charset="0"/>
              </a:rPr>
              <a:t> </a:t>
            </a:r>
            <a:r>
              <a:rPr lang="en-US" altLang="zh-TW" sz="4400" dirty="0"/>
              <a:t>3</a:t>
            </a:r>
            <a:endParaRPr lang="zh-TW" altLang="en-US" sz="4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0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119007</TotalTime>
  <Words>685</Words>
  <Application>Microsoft Office PowerPoint</Application>
  <PresentationFormat>如螢幕大小 (16:9)</PresentationFormat>
  <Paragraphs>243</Paragraphs>
  <Slides>25</Slides>
  <Notes>11</Notes>
  <HiddenSlides>3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1" baseType="lpstr">
      <vt:lpstr>Arial Unicode MS</vt:lpstr>
      <vt:lpstr>Microsoft YaHei</vt:lpstr>
      <vt:lpstr>Microsoft YaHei</vt:lpstr>
      <vt:lpstr>Noto Sans CJK SC Regular</vt:lpstr>
      <vt:lpstr>宋体</vt:lpstr>
      <vt:lpstr>細明體</vt:lpstr>
      <vt:lpstr>微軟正黑體</vt:lpstr>
      <vt:lpstr>新細明體</vt:lpstr>
      <vt:lpstr>Arial</vt:lpstr>
      <vt:lpstr>Barlow</vt:lpstr>
      <vt:lpstr>Barlow Light</vt:lpstr>
      <vt:lpstr>Calibri</vt:lpstr>
      <vt:lpstr>Gill Sans MT</vt:lpstr>
      <vt:lpstr>Symbol</vt:lpstr>
      <vt:lpstr>Times New Roman</vt:lpstr>
      <vt:lpstr>Office 佈景主題</vt:lpstr>
      <vt:lpstr>PowerPoint 簡報</vt:lpstr>
      <vt:lpstr>PowerPoint 簡報</vt:lpstr>
      <vt:lpstr>PowerPoint 簡報</vt:lpstr>
      <vt:lpstr>專案目的  ①找出異常時間 </vt:lpstr>
      <vt:lpstr>專案目的  ②數據整合 </vt:lpstr>
      <vt:lpstr>專案目的  ③絕對定位</vt:lpstr>
      <vt:lpstr>PowerPoint 簡報</vt:lpstr>
      <vt:lpstr>專案特色 </vt:lpstr>
      <vt:lpstr>PowerPoint 簡報</vt:lpstr>
      <vt:lpstr>介面設計 </vt:lpstr>
      <vt:lpstr>介面設計</vt:lpstr>
      <vt:lpstr>介面設計 </vt:lpstr>
      <vt:lpstr>介面設計 </vt:lpstr>
      <vt:lpstr>PowerPoint 簡報</vt:lpstr>
      <vt:lpstr>數據分類</vt:lpstr>
      <vt:lpstr>基本量測 </vt:lpstr>
      <vt:lpstr>數據分析 </vt:lpstr>
      <vt:lpstr>PowerPoint 簡報</vt:lpstr>
      <vt:lpstr>未來展望 </vt:lpstr>
      <vt:lpstr>PowerPoint 簡報</vt:lpstr>
      <vt:lpstr>實習心得</vt:lpstr>
      <vt:lpstr>PowerPoint 簡報</vt:lpstr>
      <vt:lpstr>PowerPoint 簡報</vt:lpstr>
      <vt:lpstr>介面設計</vt:lpstr>
      <vt:lpstr>專案目標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2007019 林昕儒</cp:lastModifiedBy>
  <cp:revision>4039</cp:revision>
  <dcterms:created xsi:type="dcterms:W3CDTF">2011-02-08T02:08:58Z</dcterms:created>
  <dcterms:modified xsi:type="dcterms:W3CDTF">2020-08-05T08:27:53Z</dcterms:modified>
</cp:coreProperties>
</file>