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4" r:id="rId3"/>
  </p:sldMasterIdLst>
  <p:notesMasterIdLst>
    <p:notesMasterId r:id="rId13"/>
  </p:notesMasterIdLst>
  <p:sldIdLst>
    <p:sldId id="256" r:id="rId4"/>
    <p:sldId id="263" r:id="rId5"/>
    <p:sldId id="311" r:id="rId6"/>
    <p:sldId id="322" r:id="rId7"/>
    <p:sldId id="312" r:id="rId8"/>
    <p:sldId id="321" r:id="rId9"/>
    <p:sldId id="319" r:id="rId10"/>
    <p:sldId id="314" r:id="rId11"/>
    <p:sldId id="30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F3E"/>
    <a:srgbClr val="F57627"/>
    <a:srgbClr val="FFB850"/>
    <a:srgbClr val="5BC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87349"/>
  </p:normalViewPr>
  <p:slideViewPr>
    <p:cSldViewPr>
      <p:cViewPr varScale="1">
        <p:scale>
          <a:sx n="139" d="100"/>
          <a:sy n="139" d="100"/>
        </p:scale>
        <p:origin x="1344" y="17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679D7-D932-C24F-81CF-8A4450BFF686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B8F50-C0E6-0644-9792-D3BE2E945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44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980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81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보호 구문은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이건 이 함수의 핵심이 아니야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일이 일어나면 무언가 조치를 취한 후 함수에서 빠져나온다＂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이야기 함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82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기본 동작을 위한 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case 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문 설명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슈퍼 클래스를 넣어서 변형 동작에 신경 쓰지 않고 기본에 집중 하게 한다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변형 동작을 뜻하는 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case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들을 각각의 서브 클래스로 만든다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이 서브클래스들은 기본 동작과의 차이를 표현하는 코드로 채워 진다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30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Filter() 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연산으로 인도에 위치한 사무실 레코드를 뽑아낸다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Map()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을 이용해 결과 레코드를 생성한다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14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어서션이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실패했다는 것은 프로그래머가 잘못했다는 뜻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99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 err="1"/>
              <a:t>제어플래그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어딘가어세</a:t>
            </a:r>
            <a:r>
              <a:rPr kumimoji="1" lang="ko-KR" altLang="en-US" dirty="0"/>
              <a:t> 값을 계산해 제어 플래그에 설정한 후 다른 어딘가의 </a:t>
            </a:r>
            <a:r>
              <a:rPr kumimoji="1" lang="ko-KR" altLang="en-US" dirty="0" err="1"/>
              <a:t>조건문에서</a:t>
            </a:r>
            <a:r>
              <a:rPr kumimoji="1" lang="ko-KR" altLang="en-US" dirty="0"/>
              <a:t> 검사하는 형태로 쓰임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사람 목록을 찾으면서 악당을 찾는 코드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754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69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BRAINSTORM TEMPLATE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65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36590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1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04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47664" y="2794298"/>
            <a:ext cx="6020097" cy="64807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037" y="3599959"/>
            <a:ext cx="6049863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Add Text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 rot="2700000">
            <a:off x="4509373" y="3446274"/>
            <a:ext cx="103644" cy="1036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47664" y="3498096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9449" y="3491483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3841115" y="2685678"/>
            <a:ext cx="1440160" cy="72008"/>
            <a:chOff x="4716016" y="4725144"/>
            <a:chExt cx="1440160" cy="72008"/>
          </a:xfrm>
        </p:grpSpPr>
        <p:sp>
          <p:nvSpPr>
            <p:cNvPr id="10" name="Rectangle 9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22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2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7" r:id="rId3"/>
    <p:sldLayoutId id="214748365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314446" y="6093296"/>
            <a:ext cx="504056" cy="504056"/>
          </a:xfrm>
          <a:prstGeom prst="ellipse">
            <a:avLst/>
          </a:prstGeom>
          <a:solidFill>
            <a:schemeClr val="bg2">
              <a:lumMod val="2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365137" y="62030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9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Refactoring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조건부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간소화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신상은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52157" y="2252463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57627"/>
                </a:solidFill>
                <a:latin typeface="Calibri" pitchFamily="34" charset="0"/>
                <a:cs typeface="Calibri" pitchFamily="34" charset="0"/>
              </a:rPr>
              <a:t>INFO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59740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조건문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분해하기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51920" y="1316290"/>
            <a:ext cx="5184576" cy="16701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복잡한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조건문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일 경우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프로그램을 복잡하게 만듦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조건이 많은 경우에 긴 함수가 탄생하 되는데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가독성이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떨어지고 이해하기 어려움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조건이 많은 긴 코드를 부위별로 분해한 다음 각 코드에 의도를 살린 이름의 함수 호출로 바꿔 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해당 조건이 무엇인지 강조하고 무엇을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분기했는지가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명백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해짐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26" name="직선 연결선 33">
            <a:extLst>
              <a:ext uri="{FF2B5EF4-FFF2-40B4-BE49-F238E27FC236}">
                <a16:creationId xmlns:a16="http://schemas.microsoft.com/office/drawing/2014/main" id="{00D3C72E-C94B-FC43-86E4-27FCD4892F25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8237DE-D1D7-664B-83C1-F88416FBF4F9}"/>
              </a:ext>
            </a:extLst>
          </p:cNvPr>
          <p:cNvSpPr/>
          <p:nvPr/>
        </p:nvSpPr>
        <p:spPr>
          <a:xfrm>
            <a:off x="198274" y="3375799"/>
            <a:ext cx="4013687" cy="260970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E04876-E865-344B-8F14-E9E319028ABF}"/>
              </a:ext>
            </a:extLst>
          </p:cNvPr>
          <p:cNvSpPr/>
          <p:nvPr/>
        </p:nvSpPr>
        <p:spPr>
          <a:xfrm>
            <a:off x="4932040" y="3375800"/>
            <a:ext cx="3960440" cy="260971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B82F7F1F-9D1A-2045-B6D6-90FE0B2CCFCB}"/>
              </a:ext>
            </a:extLst>
          </p:cNvPr>
          <p:cNvSpPr/>
          <p:nvPr/>
        </p:nvSpPr>
        <p:spPr>
          <a:xfrm>
            <a:off x="4363712" y="4484267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AC8878-70B2-AA4F-8922-27430C23DC69}"/>
              </a:ext>
            </a:extLst>
          </p:cNvPr>
          <p:cNvSpPr/>
          <p:nvPr/>
        </p:nvSpPr>
        <p:spPr>
          <a:xfrm>
            <a:off x="315162" y="3933056"/>
            <a:ext cx="38706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CC7832"/>
                </a:solidFill>
              </a:rPr>
              <a:t>if</a:t>
            </a:r>
            <a:r>
              <a:rPr lang="en" altLang="ko-Kore-KR" sz="1600" dirty="0"/>
              <a:t>(!</a:t>
            </a:r>
            <a:r>
              <a:rPr lang="en" altLang="ko-Kore-KR" sz="1600" dirty="0" err="1"/>
              <a:t>aDate.isBefore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plan.summerStart</a:t>
            </a:r>
            <a:r>
              <a:rPr lang="en" altLang="ko-Kore-KR" sz="1600" dirty="0"/>
              <a:t>) &amp;&amp; !</a:t>
            </a:r>
            <a:r>
              <a:rPr lang="en" altLang="ko-Kore-KR" sz="1600" dirty="0" err="1"/>
              <a:t>aDate.isAfter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plan.summerEnd</a:t>
            </a:r>
            <a:r>
              <a:rPr lang="en" altLang="ko-Kore-KR" sz="1600" dirty="0"/>
              <a:t>))</a:t>
            </a:r>
            <a:br>
              <a:rPr lang="en" altLang="ko-Kore-KR" sz="1600" dirty="0"/>
            </a:br>
            <a:r>
              <a:rPr lang="en" altLang="ko-Kore-KR" sz="1600" dirty="0"/>
              <a:t>    </a:t>
            </a:r>
            <a:r>
              <a:rPr lang="en" altLang="ko-Kore-KR" sz="1600" dirty="0">
                <a:solidFill>
                  <a:srgbClr val="9876AA"/>
                </a:solidFill>
              </a:rPr>
              <a:t>charge </a:t>
            </a:r>
            <a:r>
              <a:rPr lang="en" altLang="ko-Kore-KR" sz="1600" dirty="0"/>
              <a:t>= quantity * </a:t>
            </a:r>
            <a:r>
              <a:rPr lang="en" altLang="ko-Kore-KR" sz="1600" dirty="0" err="1"/>
              <a:t>plan.summerRate</a:t>
            </a:r>
            <a:r>
              <a:rPr lang="en" altLang="ko-Kore-KR" sz="1600" dirty="0">
                <a:solidFill>
                  <a:srgbClr val="CC7832"/>
                </a:solidFill>
              </a:rPr>
              <a:t>;</a:t>
            </a:r>
            <a:br>
              <a:rPr lang="en" altLang="ko-Kore-KR" sz="1600" dirty="0">
                <a:solidFill>
                  <a:srgbClr val="CC7832"/>
                </a:solidFill>
              </a:rPr>
            </a:br>
            <a:r>
              <a:rPr lang="en" altLang="ko-Kore-KR" sz="1600" dirty="0">
                <a:solidFill>
                  <a:srgbClr val="CC7832"/>
                </a:solidFill>
              </a:rPr>
              <a:t>else</a:t>
            </a:r>
            <a:br>
              <a:rPr lang="en" altLang="ko-Kore-KR" sz="1600" dirty="0">
                <a:solidFill>
                  <a:srgbClr val="CC7832"/>
                </a:solidFill>
              </a:rPr>
            </a:br>
            <a:r>
              <a:rPr lang="en" altLang="ko-Kore-KR" sz="1600" dirty="0">
                <a:solidFill>
                  <a:srgbClr val="CC7832"/>
                </a:solidFill>
              </a:rPr>
              <a:t>    </a:t>
            </a:r>
            <a:r>
              <a:rPr lang="en" altLang="ko-Kore-KR" sz="1600" dirty="0">
                <a:solidFill>
                  <a:srgbClr val="9876AA"/>
                </a:solidFill>
              </a:rPr>
              <a:t>charge </a:t>
            </a:r>
            <a:r>
              <a:rPr lang="en" altLang="ko-Kore-KR" sz="1600" dirty="0"/>
              <a:t>= quantity * </a:t>
            </a:r>
            <a:r>
              <a:rPr lang="en" altLang="ko-Kore-KR" sz="1600" dirty="0" err="1"/>
              <a:t>plan.regularRate</a:t>
            </a:r>
            <a:r>
              <a:rPr lang="en" altLang="ko-Kore-KR" sz="1600" dirty="0"/>
              <a:t> + </a:t>
            </a:r>
            <a:r>
              <a:rPr lang="en" altLang="ko-Kore-KR" sz="1600" dirty="0" err="1"/>
              <a:t>plan.regularServiceCharge</a:t>
            </a:r>
            <a:r>
              <a:rPr lang="en" altLang="ko-Kore-KR" sz="1600" dirty="0">
                <a:solidFill>
                  <a:srgbClr val="CC7832"/>
                </a:solidFill>
              </a:rPr>
              <a:t>;</a:t>
            </a:r>
            <a:endParaRPr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31B6C-8CDA-F146-A524-120D01BB31CF}"/>
              </a:ext>
            </a:extLst>
          </p:cNvPr>
          <p:cNvSpPr txBox="1"/>
          <p:nvPr/>
        </p:nvSpPr>
        <p:spPr>
          <a:xfrm>
            <a:off x="314050" y="1339755"/>
            <a:ext cx="14496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if(              ){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}else{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}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9EE5CD-9496-584C-B5FF-87DEFE66C716}"/>
              </a:ext>
            </a:extLst>
          </p:cNvPr>
          <p:cNvSpPr/>
          <p:nvPr/>
        </p:nvSpPr>
        <p:spPr>
          <a:xfrm>
            <a:off x="691575" y="1490344"/>
            <a:ext cx="541006" cy="11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4D6E6C-C7D2-5C4E-B6FF-1AD3661378DC}"/>
              </a:ext>
            </a:extLst>
          </p:cNvPr>
          <p:cNvSpPr/>
          <p:nvPr/>
        </p:nvSpPr>
        <p:spPr>
          <a:xfrm>
            <a:off x="539552" y="1738669"/>
            <a:ext cx="720080" cy="10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5C0207-F011-804F-86C4-E460D1BB24DE}"/>
              </a:ext>
            </a:extLst>
          </p:cNvPr>
          <p:cNvSpPr/>
          <p:nvPr/>
        </p:nvSpPr>
        <p:spPr>
          <a:xfrm>
            <a:off x="661820" y="2178547"/>
            <a:ext cx="541006" cy="11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6585CC-DB52-3946-927F-4702D8F4E744}"/>
              </a:ext>
            </a:extLst>
          </p:cNvPr>
          <p:cNvSpPr txBox="1"/>
          <p:nvPr/>
        </p:nvSpPr>
        <p:spPr>
          <a:xfrm>
            <a:off x="2470825" y="1267747"/>
            <a:ext cx="1665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p() {   }</a:t>
            </a:r>
          </a:p>
          <a:p>
            <a:endParaRPr kumimoji="1" lang="en-US" altLang="ko-Kore-KR" sz="1600" dirty="0"/>
          </a:p>
          <a:p>
            <a:r>
              <a:rPr kumimoji="1" lang="en-US" altLang="ko-Kore-KR" dirty="0"/>
              <a:t>f() {   }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g() {   }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EA1939-210C-EB4D-B4AD-A98C21F93E54}"/>
              </a:ext>
            </a:extLst>
          </p:cNvPr>
          <p:cNvSpPr/>
          <p:nvPr/>
        </p:nvSpPr>
        <p:spPr>
          <a:xfrm>
            <a:off x="5187457" y="3577826"/>
            <a:ext cx="34443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FFC66D"/>
                </a:solidFill>
              </a:rPr>
              <a:t>summer</a:t>
            </a:r>
            <a:r>
              <a:rPr lang="en" altLang="ko-Kore-KR" sz="1400" dirty="0"/>
              <a:t>())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9876AA"/>
                </a:solidFill>
              </a:rPr>
              <a:t>charge </a:t>
            </a:r>
            <a:r>
              <a:rPr lang="en" altLang="ko-Kore-KR" sz="1400" dirty="0"/>
              <a:t>= </a:t>
            </a:r>
            <a:r>
              <a:rPr lang="en" altLang="ko-Kore-KR" sz="1400" dirty="0" err="1">
                <a:solidFill>
                  <a:srgbClr val="FFC66D"/>
                </a:solidFill>
              </a:rPr>
              <a:t>summerCharge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else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>
                <a:solidFill>
                  <a:srgbClr val="9876AA"/>
                </a:solidFill>
              </a:rPr>
              <a:t>charge </a:t>
            </a:r>
            <a:r>
              <a:rPr lang="en" altLang="ko-Kore-KR" sz="1400" dirty="0"/>
              <a:t>= </a:t>
            </a:r>
            <a:r>
              <a:rPr lang="en" altLang="ko-Kore-KR" sz="1400" dirty="0" err="1">
                <a:solidFill>
                  <a:srgbClr val="FFC66D"/>
                </a:solidFill>
              </a:rPr>
              <a:t>regularCharge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>
                <a:solidFill>
                  <a:srgbClr val="FFC66D"/>
                </a:solidFill>
              </a:rPr>
              <a:t>summer</a:t>
            </a:r>
            <a:r>
              <a:rPr lang="en" altLang="ko-Kore-KR" sz="1400" dirty="0"/>
              <a:t>() { </a:t>
            </a:r>
            <a:r>
              <a:rPr lang="en" altLang="ko-Kore-KR" sz="1400" dirty="0">
                <a:solidFill>
                  <a:srgbClr val="CC7832"/>
                </a:solidFill>
              </a:rPr>
              <a:t>return …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summerCharge</a:t>
            </a:r>
            <a:r>
              <a:rPr lang="en" altLang="ko-Kore-KR" sz="1400" dirty="0"/>
              <a:t>() {…}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regularCharge</a:t>
            </a:r>
            <a:r>
              <a:rPr lang="en" altLang="ko-Kore-KR" sz="1400" dirty="0"/>
              <a:t>() { </a:t>
            </a:r>
            <a:r>
              <a:rPr lang="en" altLang="ko-Kore-KR" sz="1400" dirty="0">
                <a:solidFill>
                  <a:srgbClr val="CC7832"/>
                </a:solidFill>
              </a:rPr>
              <a:t>…</a:t>
            </a: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43" name="오른쪽 화살표[R] 42">
            <a:extLst>
              <a:ext uri="{FF2B5EF4-FFF2-40B4-BE49-F238E27FC236}">
                <a16:creationId xmlns:a16="http://schemas.microsoft.com/office/drawing/2014/main" id="{C16F88E2-3D88-7148-B56B-6C5CF542A9CF}"/>
              </a:ext>
            </a:extLst>
          </p:cNvPr>
          <p:cNvSpPr/>
          <p:nvPr/>
        </p:nvSpPr>
        <p:spPr>
          <a:xfrm>
            <a:off x="1903928" y="1872992"/>
            <a:ext cx="378705" cy="2682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464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조건식 통합하기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08412" y="1207613"/>
            <a:ext cx="5257997" cy="19413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비교하는 조건은 다르지만 결과로 수행하는 동작은 똑같은 코드가 있는 경우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조건부 코드를 통합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하는 것이 중요한 이유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여러 조각으로 나뉜 조건들을 하나로 통합함으로써 하려는 일이 명백 해짐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‘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 추출하기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’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까지 이어질 가능성이 높기 때문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하지만 독립된 검사들이라고 판단되면 이 방법을 사용하면 안됨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AAD4122A-61E2-5D47-A0D9-D0BE0AD27C0F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05553A-84D6-3444-BC3E-AB6C6517DFF5}"/>
              </a:ext>
            </a:extLst>
          </p:cNvPr>
          <p:cNvSpPr/>
          <p:nvPr/>
        </p:nvSpPr>
        <p:spPr>
          <a:xfrm>
            <a:off x="198274" y="3375799"/>
            <a:ext cx="4013687" cy="260970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C3499F-4BDD-2945-A7C4-D80ADFC9276B}"/>
              </a:ext>
            </a:extLst>
          </p:cNvPr>
          <p:cNvSpPr/>
          <p:nvPr/>
        </p:nvSpPr>
        <p:spPr>
          <a:xfrm>
            <a:off x="4932040" y="3375800"/>
            <a:ext cx="3960440" cy="260971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30F000CB-8FE8-FB4C-AE60-A0C5177F7060}"/>
              </a:ext>
            </a:extLst>
          </p:cNvPr>
          <p:cNvSpPr/>
          <p:nvPr/>
        </p:nvSpPr>
        <p:spPr>
          <a:xfrm>
            <a:off x="4363712" y="4484267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C8EA6A-F4D1-7948-A174-DCE25F77AFDD}"/>
              </a:ext>
            </a:extLst>
          </p:cNvPr>
          <p:cNvSpPr/>
          <p:nvPr/>
        </p:nvSpPr>
        <p:spPr>
          <a:xfrm>
            <a:off x="193754" y="3986416"/>
            <a:ext cx="41333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 </a:t>
            </a:r>
            <a:r>
              <a:rPr lang="en" altLang="ko-Kore-KR" sz="1400" dirty="0">
                <a:solidFill>
                  <a:srgbClr val="808080"/>
                </a:solidFill>
              </a:rPr>
              <a:t>// </a:t>
            </a:r>
            <a:r>
              <a:rPr lang="ko-KR" altLang="en-US" sz="1400" dirty="0">
                <a:solidFill>
                  <a:srgbClr val="808080"/>
                </a:solidFill>
              </a:rPr>
              <a:t>장애 수단 계산</a:t>
            </a:r>
            <a:endParaRPr lang="en" altLang="ko-Kore-KR" sz="1400" dirty="0">
              <a:solidFill>
                <a:srgbClr val="CC7832"/>
              </a:solidFill>
            </a:endParaRPr>
          </a:p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disabilityAmount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anEmployee</a:t>
            </a:r>
            <a:r>
              <a:rPr lang="en" altLang="ko-Kore-KR" sz="1400" dirty="0"/>
              <a:t>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if 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anEmployee.senitory</a:t>
            </a:r>
            <a:r>
              <a:rPr lang="en" altLang="ko-Kore-KR" sz="1400" dirty="0"/>
              <a:t> &lt; </a:t>
            </a:r>
            <a:r>
              <a:rPr lang="en" altLang="ko-Kore-KR" sz="1400" dirty="0">
                <a:solidFill>
                  <a:srgbClr val="6897BB"/>
                </a:solidFill>
              </a:rPr>
              <a:t>2</a:t>
            </a:r>
            <a:r>
              <a:rPr lang="en" altLang="ko-Kore-KR" sz="1400" dirty="0"/>
              <a:t>)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if 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anEmployee.monthsDisabled</a:t>
            </a:r>
            <a:r>
              <a:rPr lang="en" altLang="ko-Kore-KR" sz="1400" dirty="0"/>
              <a:t> &gt; </a:t>
            </a:r>
            <a:r>
              <a:rPr lang="en" altLang="ko-Kore-KR" sz="1400" dirty="0">
                <a:solidFill>
                  <a:srgbClr val="6897BB"/>
                </a:solidFill>
              </a:rPr>
              <a:t>12</a:t>
            </a:r>
            <a:r>
              <a:rPr lang="en" altLang="ko-Kore-KR" sz="1400" dirty="0"/>
              <a:t>)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if 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anEmployee.isPartTime</a:t>
            </a:r>
            <a:r>
              <a:rPr lang="en" altLang="ko-Kore-KR" sz="1400" dirty="0"/>
              <a:t>)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ko-KR" altLang="en-US" sz="1400" dirty="0">
                <a:solidFill>
                  <a:srgbClr val="808080"/>
                </a:solidFill>
              </a:rPr>
            </a:br>
            <a:r>
              <a:rPr lang="en-US" altLang="ko-KR" sz="1400" dirty="0"/>
              <a:t>}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EF971D-1F7D-FE47-9EF1-E0B58D9DECA1}"/>
              </a:ext>
            </a:extLst>
          </p:cNvPr>
          <p:cNvSpPr/>
          <p:nvPr/>
        </p:nvSpPr>
        <p:spPr>
          <a:xfrm>
            <a:off x="4941696" y="3573016"/>
            <a:ext cx="39507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disabilityAmount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anEmployee</a:t>
            </a:r>
            <a:r>
              <a:rPr lang="en" altLang="ko-Kore-KR" sz="1400" dirty="0"/>
              <a:t>) {</a:t>
            </a:r>
            <a:br>
              <a:rPr lang="en" altLang="ko-Kore-KR" sz="1400" dirty="0"/>
            </a:br>
            <a:r>
              <a:rPr lang="ko-KR" altLang="en-US" sz="1400" dirty="0"/>
              <a:t>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dirty="0" err="1">
                <a:solidFill>
                  <a:srgbClr val="FFC66D"/>
                </a:solidFill>
              </a:rPr>
              <a:t>isNotEligibleForDisability</a:t>
            </a:r>
            <a:r>
              <a:rPr lang="en" altLang="ko-Kore-KR" sz="1400" dirty="0"/>
              <a:t>())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>
                <a:solidFill>
                  <a:srgbClr val="808080"/>
                </a:solidFill>
              </a:rPr>
              <a:t>// </a:t>
            </a:r>
            <a:r>
              <a:rPr lang="ko-KR" altLang="en-US" sz="1400" dirty="0">
                <a:solidFill>
                  <a:srgbClr val="808080"/>
                </a:solidFill>
              </a:rPr>
              <a:t>장애 수당 적용 여부 확인</a:t>
            </a:r>
            <a:br>
              <a:rPr lang="ko-KR" altLang="en-US" sz="1400" dirty="0">
                <a:solidFill>
                  <a:srgbClr val="808080"/>
                </a:solidFill>
              </a:rPr>
            </a:br>
            <a:r>
              <a:rPr lang="ko-KR" altLang="en-US" sz="1400" dirty="0">
                <a:solidFill>
                  <a:srgbClr val="808080"/>
                </a:solidFill>
              </a:rPr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isNotEligibleForDisability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/>
              <a:t>((</a:t>
            </a:r>
            <a:r>
              <a:rPr lang="en" altLang="ko-Kore-KR" sz="1400" dirty="0" err="1"/>
              <a:t>anEmployee.senitory</a:t>
            </a:r>
            <a:r>
              <a:rPr lang="en" altLang="ko-Kore-KR" sz="1400" dirty="0"/>
              <a:t> &lt; </a:t>
            </a:r>
            <a:r>
              <a:rPr lang="en" altLang="ko-Kore-KR" sz="1400" dirty="0">
                <a:solidFill>
                  <a:srgbClr val="6897BB"/>
                </a:solidFill>
              </a:rPr>
              <a:t>2</a:t>
            </a:r>
            <a:r>
              <a:rPr lang="en" altLang="ko-Kore-KR" sz="1400" dirty="0"/>
              <a:t>)</a:t>
            </a:r>
            <a:br>
              <a:rPr lang="en" altLang="ko-Kore-KR" sz="1400" dirty="0"/>
            </a:br>
            <a:r>
              <a:rPr lang="en" altLang="ko-Kore-KR" sz="1400" dirty="0"/>
              <a:t>            || (</a:t>
            </a:r>
            <a:r>
              <a:rPr lang="en" altLang="ko-Kore-KR" sz="1400" dirty="0" err="1"/>
              <a:t>anEmployee.monthsDisabled</a:t>
            </a:r>
            <a:r>
              <a:rPr lang="en" altLang="ko-Kore-KR" sz="1400" dirty="0"/>
              <a:t> &gt; </a:t>
            </a:r>
            <a:r>
              <a:rPr lang="en" altLang="ko-Kore-KR" sz="1400" dirty="0">
                <a:solidFill>
                  <a:srgbClr val="6897BB"/>
                </a:solidFill>
              </a:rPr>
              <a:t>12</a:t>
            </a:r>
            <a:r>
              <a:rPr lang="en" altLang="ko-Kore-KR" sz="1400" dirty="0"/>
              <a:t>)</a:t>
            </a:r>
            <a:br>
              <a:rPr lang="en" altLang="ko-Kore-KR" sz="1400" dirty="0"/>
            </a:br>
            <a:r>
              <a:rPr lang="en" altLang="ko-Kore-KR" sz="1400" dirty="0"/>
              <a:t>            || (</a:t>
            </a:r>
            <a:r>
              <a:rPr lang="en" altLang="ko-Kore-KR" sz="1400" dirty="0" err="1"/>
              <a:t>anEmployee.isPartTime</a:t>
            </a:r>
            <a:r>
              <a:rPr lang="en" altLang="ko-Kore-KR" sz="1400" dirty="0"/>
              <a:t>))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65CD9B-D7F0-2441-84EC-AD9BC65AEB41}"/>
              </a:ext>
            </a:extLst>
          </p:cNvPr>
          <p:cNvSpPr txBox="1"/>
          <p:nvPr/>
        </p:nvSpPr>
        <p:spPr>
          <a:xfrm>
            <a:off x="922176" y="1386700"/>
            <a:ext cx="778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if(     )</a:t>
            </a:r>
          </a:p>
          <a:p>
            <a:r>
              <a:rPr kumimoji="1" lang="en-US" altLang="ko-Kore-KR" sz="1400" dirty="0"/>
              <a:t>if(     )</a:t>
            </a:r>
          </a:p>
          <a:p>
            <a:r>
              <a:rPr kumimoji="1" lang="en-US" altLang="ko-Kore-KR" sz="1400" dirty="0"/>
              <a:t>if(     )</a:t>
            </a: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523C3C0E-6624-6643-85CA-59688E5385C9}"/>
              </a:ext>
            </a:extLst>
          </p:cNvPr>
          <p:cNvSpPr/>
          <p:nvPr/>
        </p:nvSpPr>
        <p:spPr>
          <a:xfrm>
            <a:off x="1206580" y="1453596"/>
            <a:ext cx="134134" cy="1394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F002D421-DEBA-A548-8870-B41B1CC2F5DB}"/>
              </a:ext>
            </a:extLst>
          </p:cNvPr>
          <p:cNvSpPr/>
          <p:nvPr/>
        </p:nvSpPr>
        <p:spPr>
          <a:xfrm>
            <a:off x="1206580" y="1674212"/>
            <a:ext cx="134134" cy="139424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FD32B019-1EA5-CE4C-BF9C-7B69964999DC}"/>
              </a:ext>
            </a:extLst>
          </p:cNvPr>
          <p:cNvSpPr/>
          <p:nvPr/>
        </p:nvSpPr>
        <p:spPr>
          <a:xfrm>
            <a:off x="1206580" y="1885644"/>
            <a:ext cx="134134" cy="13942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58558E-202C-A346-9FC3-FEF3FF6B9BDA}"/>
              </a:ext>
            </a:extLst>
          </p:cNvPr>
          <p:cNvSpPr/>
          <p:nvPr/>
        </p:nvSpPr>
        <p:spPr>
          <a:xfrm>
            <a:off x="1706060" y="1488369"/>
            <a:ext cx="174260" cy="153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5032C68-D36A-F54F-8175-B84046ABD53E}"/>
              </a:ext>
            </a:extLst>
          </p:cNvPr>
          <p:cNvSpPr/>
          <p:nvPr/>
        </p:nvSpPr>
        <p:spPr>
          <a:xfrm>
            <a:off x="1706060" y="1716501"/>
            <a:ext cx="174260" cy="153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201AD0D-E4BE-AF43-B818-65799816BFAA}"/>
              </a:ext>
            </a:extLst>
          </p:cNvPr>
          <p:cNvSpPr/>
          <p:nvPr/>
        </p:nvSpPr>
        <p:spPr>
          <a:xfrm>
            <a:off x="1706060" y="1953837"/>
            <a:ext cx="174260" cy="153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E73CE89-D80A-E243-B7B4-865C2969DDD5}"/>
              </a:ext>
            </a:extLst>
          </p:cNvPr>
          <p:cNvSpPr/>
          <p:nvPr/>
        </p:nvSpPr>
        <p:spPr>
          <a:xfrm>
            <a:off x="2093484" y="2462245"/>
            <a:ext cx="174260" cy="185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E245F5-E7B3-9843-892E-154F4E79E441}"/>
              </a:ext>
            </a:extLst>
          </p:cNvPr>
          <p:cNvSpPr txBox="1"/>
          <p:nvPr/>
        </p:nvSpPr>
        <p:spPr>
          <a:xfrm>
            <a:off x="1368351" y="2401143"/>
            <a:ext cx="77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if(p() )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D4C206A-5DAA-4148-AE2A-112C6025DDB8}"/>
              </a:ext>
            </a:extLst>
          </p:cNvPr>
          <p:cNvCxnSpPr>
            <a:cxnSpLocks/>
          </p:cNvCxnSpPr>
          <p:nvPr/>
        </p:nvCxnSpPr>
        <p:spPr>
          <a:xfrm>
            <a:off x="1512367" y="1522107"/>
            <a:ext cx="707565" cy="90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9A77B9A-2161-5F49-9983-EAF7677AA69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473049" y="1772948"/>
            <a:ext cx="707565" cy="68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F58A4B6-C1A8-2346-856D-2B62F82E8713}"/>
              </a:ext>
            </a:extLst>
          </p:cNvPr>
          <p:cNvCxnSpPr>
            <a:cxnSpLocks/>
          </p:cNvCxnSpPr>
          <p:nvPr/>
        </p:nvCxnSpPr>
        <p:spPr>
          <a:xfrm>
            <a:off x="1478355" y="1980437"/>
            <a:ext cx="657056" cy="49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중첩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조건문을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보호 구문으로 바꾸기</a:t>
            </a: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AAD4122A-61E2-5D47-A0D9-D0BE0AD27C0F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EAC77-08BF-8546-98FC-AD0571C7908E}"/>
              </a:ext>
            </a:extLst>
          </p:cNvPr>
          <p:cNvSpPr/>
          <p:nvPr/>
        </p:nvSpPr>
        <p:spPr>
          <a:xfrm>
            <a:off x="323528" y="2910937"/>
            <a:ext cx="3648806" cy="368015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F8D4F1-6842-684D-87AD-8C67D3AC502A}"/>
              </a:ext>
            </a:extLst>
          </p:cNvPr>
          <p:cNvSpPr/>
          <p:nvPr/>
        </p:nvSpPr>
        <p:spPr>
          <a:xfrm>
            <a:off x="4772551" y="3700529"/>
            <a:ext cx="4104456" cy="196071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B3EBCAC6-59E5-7645-9BD7-5E1D06EA8C02}"/>
              </a:ext>
            </a:extLst>
          </p:cNvPr>
          <p:cNvSpPr/>
          <p:nvPr/>
        </p:nvSpPr>
        <p:spPr>
          <a:xfrm>
            <a:off x="4211960" y="4484267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DE97181A-E547-F647-8A7B-EFD643731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122" y="1340768"/>
            <a:ext cx="5094373" cy="15183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함수의 핵심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로직에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들어가기 앞서 무언가를 검사해야 할 경우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한쪽만 정상이라면 비정상 조건을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if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검사한 다음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조건이 참이면 함수에서 빠져나옴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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보호 구문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보호구문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리팩터링의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핵심은 의도를 부각하는데 있음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67E620-19C7-B142-B907-8DC835A3222E}"/>
              </a:ext>
            </a:extLst>
          </p:cNvPr>
          <p:cNvSpPr/>
          <p:nvPr/>
        </p:nvSpPr>
        <p:spPr>
          <a:xfrm>
            <a:off x="395536" y="2985914"/>
            <a:ext cx="36541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getPayAmount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dirty="0"/>
              <a:t>result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if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isDead</a:t>
            </a:r>
            <a:r>
              <a:rPr lang="en" altLang="ko-Kore-KR" sz="1400" dirty="0"/>
              <a:t>)</a:t>
            </a:r>
            <a:br>
              <a:rPr lang="en" altLang="ko-Kore-KR" sz="1400" dirty="0"/>
            </a:br>
            <a:r>
              <a:rPr lang="en" altLang="ko-Kore-KR" sz="1400" dirty="0"/>
              <a:t>        result = </a:t>
            </a:r>
            <a:r>
              <a:rPr lang="en" altLang="ko-Kore-KR" sz="1400" dirty="0" err="1"/>
              <a:t>deadAmount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else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isSeparated</a:t>
            </a:r>
            <a:r>
              <a:rPr lang="en" altLang="ko-Kore-KR" sz="1400" dirty="0"/>
              <a:t>)</a:t>
            </a:r>
            <a:br>
              <a:rPr lang="en" altLang="ko-Kore-KR" sz="1400" dirty="0"/>
            </a:br>
            <a:r>
              <a:rPr lang="en" altLang="ko-Kore-KR" sz="1400" dirty="0"/>
              <a:t>            result = </a:t>
            </a:r>
            <a:r>
              <a:rPr lang="en" altLang="ko-Kore-KR" sz="1400" dirty="0" err="1"/>
              <a:t>separatedAmount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else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isRetired</a:t>
            </a:r>
            <a:r>
              <a:rPr lang="en" altLang="ko-Kore-KR" sz="1400" dirty="0"/>
              <a:t>)</a:t>
            </a:r>
            <a:br>
              <a:rPr lang="en" altLang="ko-Kore-KR" sz="1400" dirty="0"/>
            </a:br>
            <a:r>
              <a:rPr lang="en" altLang="ko-Kore-KR" sz="1400" dirty="0"/>
              <a:t>                result = </a:t>
            </a:r>
            <a:r>
              <a:rPr lang="en" altLang="ko-Kore-KR" sz="1400" dirty="0" err="1"/>
              <a:t>retiredAmount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else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    </a:t>
            </a:r>
            <a:r>
              <a:rPr lang="en" altLang="ko-Kore-KR" sz="1400" dirty="0"/>
              <a:t>result = </a:t>
            </a:r>
            <a:r>
              <a:rPr lang="en" altLang="ko-Kore-KR" sz="1400" dirty="0" err="1"/>
              <a:t>normalPayAmount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/>
              <a:t>result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endParaRPr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A7FB4A-DE0E-F94B-AA71-DB87300C5137}"/>
              </a:ext>
            </a:extLst>
          </p:cNvPr>
          <p:cNvSpPr/>
          <p:nvPr/>
        </p:nvSpPr>
        <p:spPr>
          <a:xfrm>
            <a:off x="4772549" y="3933056"/>
            <a:ext cx="4211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CC7832"/>
                </a:solidFill>
              </a:rPr>
              <a:t>function </a:t>
            </a:r>
            <a:r>
              <a:rPr lang="en" altLang="ko-Kore-KR" sz="1600" dirty="0" err="1">
                <a:solidFill>
                  <a:srgbClr val="FFC66D"/>
                </a:solidFill>
              </a:rPr>
              <a:t>getPayAmount</a:t>
            </a:r>
            <a:r>
              <a:rPr lang="en" altLang="ko-Kore-KR" sz="1600" dirty="0"/>
              <a:t>() {</a:t>
            </a:r>
            <a:br>
              <a:rPr lang="en" altLang="ko-Kore-KR" sz="1600" dirty="0"/>
            </a:br>
            <a:r>
              <a:rPr lang="en" altLang="ko-Kore-KR" sz="1600" dirty="0"/>
              <a:t>    </a:t>
            </a:r>
            <a:r>
              <a:rPr lang="en" altLang="ko-Kore-KR" sz="1600" dirty="0">
                <a:solidFill>
                  <a:srgbClr val="CC7832"/>
                </a:solidFill>
              </a:rPr>
              <a:t>if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isDead</a:t>
            </a:r>
            <a:r>
              <a:rPr lang="en" altLang="ko-Kore-KR" sz="1600" dirty="0"/>
              <a:t>) </a:t>
            </a:r>
            <a:r>
              <a:rPr lang="en" altLang="ko-Kore-KR" sz="1600" dirty="0">
                <a:solidFill>
                  <a:srgbClr val="CC7832"/>
                </a:solidFill>
              </a:rPr>
              <a:t>return </a:t>
            </a:r>
            <a:r>
              <a:rPr lang="en" altLang="ko-Kore-KR" sz="1600" dirty="0" err="1"/>
              <a:t>deadAmount</a:t>
            </a:r>
            <a:r>
              <a:rPr lang="en" altLang="ko-Kore-KR" sz="1600" dirty="0"/>
              <a:t>()</a:t>
            </a:r>
            <a:r>
              <a:rPr lang="en" altLang="ko-Kore-KR" sz="1600" dirty="0">
                <a:solidFill>
                  <a:srgbClr val="CC7832"/>
                </a:solidFill>
              </a:rPr>
              <a:t>;</a:t>
            </a:r>
            <a:br>
              <a:rPr lang="en" altLang="ko-Kore-KR" sz="1600" dirty="0">
                <a:solidFill>
                  <a:srgbClr val="CC7832"/>
                </a:solidFill>
              </a:rPr>
            </a:br>
            <a:r>
              <a:rPr lang="en" altLang="ko-Kore-KR" sz="1600" dirty="0">
                <a:solidFill>
                  <a:srgbClr val="CC7832"/>
                </a:solidFill>
              </a:rPr>
              <a:t>    if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isSeparated</a:t>
            </a:r>
            <a:r>
              <a:rPr lang="en" altLang="ko-Kore-KR" sz="1600" dirty="0"/>
              <a:t>) </a:t>
            </a:r>
            <a:r>
              <a:rPr lang="en" altLang="ko-Kore-KR" sz="1600" dirty="0">
                <a:solidFill>
                  <a:srgbClr val="CC7832"/>
                </a:solidFill>
              </a:rPr>
              <a:t>return </a:t>
            </a:r>
            <a:r>
              <a:rPr lang="en" altLang="ko-Kore-KR" sz="1600" dirty="0" err="1"/>
              <a:t>separatedAmount</a:t>
            </a:r>
            <a:r>
              <a:rPr lang="en" altLang="ko-Kore-KR" sz="1600" dirty="0"/>
              <a:t>()</a:t>
            </a:r>
            <a:r>
              <a:rPr lang="en" altLang="ko-Kore-KR" sz="1600" dirty="0">
                <a:solidFill>
                  <a:srgbClr val="CC7832"/>
                </a:solidFill>
              </a:rPr>
              <a:t>;</a:t>
            </a:r>
            <a:br>
              <a:rPr lang="en" altLang="ko-Kore-KR" sz="1600" dirty="0">
                <a:solidFill>
                  <a:srgbClr val="CC7832"/>
                </a:solidFill>
              </a:rPr>
            </a:br>
            <a:r>
              <a:rPr lang="en" altLang="ko-Kore-KR" sz="1600" dirty="0">
                <a:solidFill>
                  <a:srgbClr val="CC7832"/>
                </a:solidFill>
              </a:rPr>
              <a:t>    if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isRetired</a:t>
            </a:r>
            <a:r>
              <a:rPr lang="en" altLang="ko-Kore-KR" sz="1600" dirty="0"/>
              <a:t>) </a:t>
            </a:r>
            <a:r>
              <a:rPr lang="en" altLang="ko-Kore-KR" sz="1600" dirty="0">
                <a:solidFill>
                  <a:srgbClr val="CC7832"/>
                </a:solidFill>
              </a:rPr>
              <a:t>return </a:t>
            </a:r>
            <a:r>
              <a:rPr lang="en" altLang="ko-Kore-KR" sz="1600" dirty="0" err="1"/>
              <a:t>retiredAmount</a:t>
            </a:r>
            <a:r>
              <a:rPr lang="en" altLang="ko-Kore-KR" sz="1600" dirty="0"/>
              <a:t>()</a:t>
            </a:r>
            <a:r>
              <a:rPr lang="en" altLang="ko-Kore-KR" sz="1600" dirty="0">
                <a:solidFill>
                  <a:srgbClr val="CC7832"/>
                </a:solidFill>
              </a:rPr>
              <a:t>;</a:t>
            </a:r>
            <a:br>
              <a:rPr lang="en" altLang="ko-Kore-KR" sz="1600" dirty="0">
                <a:solidFill>
                  <a:srgbClr val="CC7832"/>
                </a:solidFill>
              </a:rPr>
            </a:br>
            <a:r>
              <a:rPr lang="en" altLang="ko-Kore-KR" sz="1600" dirty="0">
                <a:solidFill>
                  <a:srgbClr val="CC7832"/>
                </a:solidFill>
              </a:rPr>
              <a:t>    return </a:t>
            </a:r>
            <a:r>
              <a:rPr lang="en" altLang="ko-Kore-KR" sz="1600" dirty="0" err="1"/>
              <a:t>normalPayAmount</a:t>
            </a:r>
            <a:r>
              <a:rPr lang="en" altLang="ko-Kore-KR" sz="1600" dirty="0"/>
              <a:t>()</a:t>
            </a:r>
            <a:r>
              <a:rPr lang="en" altLang="ko-Kore-KR" sz="1600" dirty="0">
                <a:solidFill>
                  <a:srgbClr val="CC7832"/>
                </a:solidFill>
              </a:rPr>
              <a:t>;</a:t>
            </a:r>
            <a:br>
              <a:rPr lang="en" altLang="ko-Kore-KR" sz="1600" dirty="0">
                <a:solidFill>
                  <a:srgbClr val="CC7832"/>
                </a:solidFill>
              </a:rPr>
            </a:br>
            <a:r>
              <a:rPr lang="en" altLang="ko-Kore-KR" sz="1600" dirty="0"/>
              <a:t>}</a:t>
            </a:r>
            <a:endParaRPr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5EC56-E5F3-6C42-BE14-71DFCCD2A519}"/>
              </a:ext>
            </a:extLst>
          </p:cNvPr>
          <p:cNvSpPr txBox="1"/>
          <p:nvPr/>
        </p:nvSpPr>
        <p:spPr>
          <a:xfrm>
            <a:off x="683568" y="1105273"/>
            <a:ext cx="77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if(   )</a:t>
            </a:r>
            <a:endParaRPr kumimoji="1" lang="ko-Kore-KR" altLang="en-US" sz="1400" dirty="0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1B17257-CA84-C34D-919E-572B2EF7E325}"/>
              </a:ext>
            </a:extLst>
          </p:cNvPr>
          <p:cNvSpPr/>
          <p:nvPr/>
        </p:nvSpPr>
        <p:spPr>
          <a:xfrm>
            <a:off x="909474" y="1200144"/>
            <a:ext cx="134134" cy="1394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2FFDCF-7654-EB4F-BB6D-BC418FF475DE}"/>
              </a:ext>
            </a:extLst>
          </p:cNvPr>
          <p:cNvSpPr/>
          <p:nvPr/>
        </p:nvSpPr>
        <p:spPr>
          <a:xfrm>
            <a:off x="857367" y="1448621"/>
            <a:ext cx="712630" cy="7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3EE32-CDA6-0E49-85DF-71B33A34752B}"/>
              </a:ext>
            </a:extLst>
          </p:cNvPr>
          <p:cNvSpPr txBox="1"/>
          <p:nvPr/>
        </p:nvSpPr>
        <p:spPr>
          <a:xfrm>
            <a:off x="971600" y="1681201"/>
            <a:ext cx="77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if(   )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312AD-CF52-3E4F-ABFD-E83D391E1125}"/>
              </a:ext>
            </a:extLst>
          </p:cNvPr>
          <p:cNvSpPr txBox="1"/>
          <p:nvPr/>
        </p:nvSpPr>
        <p:spPr>
          <a:xfrm>
            <a:off x="1376774" y="2132994"/>
            <a:ext cx="707798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if(   )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95495-5C34-D34E-920B-9DB159982DC6}"/>
              </a:ext>
            </a:extLst>
          </p:cNvPr>
          <p:cNvSpPr txBox="1"/>
          <p:nvPr/>
        </p:nvSpPr>
        <p:spPr>
          <a:xfrm>
            <a:off x="537990" y="1518455"/>
            <a:ext cx="707798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else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9F3154-D3D2-3845-8C88-9304C2CF5E48}"/>
              </a:ext>
            </a:extLst>
          </p:cNvPr>
          <p:cNvSpPr txBox="1"/>
          <p:nvPr/>
        </p:nvSpPr>
        <p:spPr>
          <a:xfrm>
            <a:off x="818691" y="1988840"/>
            <a:ext cx="584957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else</a:t>
            </a:r>
            <a:endParaRPr kumimoji="1" lang="ko-Kore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E8E47-BA50-6A4B-BB55-1CB3D0A40B5F}"/>
              </a:ext>
            </a:extLst>
          </p:cNvPr>
          <p:cNvSpPr txBox="1"/>
          <p:nvPr/>
        </p:nvSpPr>
        <p:spPr>
          <a:xfrm>
            <a:off x="1161379" y="2460399"/>
            <a:ext cx="643453" cy="21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else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EDC694-39B2-8B4B-9E53-D5410EA05DEE}"/>
              </a:ext>
            </a:extLst>
          </p:cNvPr>
          <p:cNvSpPr/>
          <p:nvPr/>
        </p:nvSpPr>
        <p:spPr>
          <a:xfrm>
            <a:off x="1246122" y="1976920"/>
            <a:ext cx="712630" cy="7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74A1B7-C455-6441-94BA-BFA7B62BDEA2}"/>
              </a:ext>
            </a:extLst>
          </p:cNvPr>
          <p:cNvSpPr/>
          <p:nvPr/>
        </p:nvSpPr>
        <p:spPr>
          <a:xfrm>
            <a:off x="1483106" y="2416467"/>
            <a:ext cx="712630" cy="7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3CDE8BA4-4680-3444-BB2C-6A0419D950F4}"/>
              </a:ext>
            </a:extLst>
          </p:cNvPr>
          <p:cNvSpPr/>
          <p:nvPr/>
        </p:nvSpPr>
        <p:spPr>
          <a:xfrm>
            <a:off x="1198316" y="1770872"/>
            <a:ext cx="134134" cy="1394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463FEB08-5B92-5748-A994-41DD20892EBE}"/>
              </a:ext>
            </a:extLst>
          </p:cNvPr>
          <p:cNvSpPr/>
          <p:nvPr/>
        </p:nvSpPr>
        <p:spPr>
          <a:xfrm>
            <a:off x="1609807" y="2230380"/>
            <a:ext cx="134134" cy="1267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05609113-6546-504E-8E7A-049E03027818}"/>
              </a:ext>
            </a:extLst>
          </p:cNvPr>
          <p:cNvCxnSpPr/>
          <p:nvPr/>
        </p:nvCxnSpPr>
        <p:spPr>
          <a:xfrm rot="10800000">
            <a:off x="2396082" y="1371513"/>
            <a:ext cx="314876" cy="284543"/>
          </a:xfrm>
          <a:prstGeom prst="bentConnector3">
            <a:avLst>
              <a:gd name="adj1" fmla="val -400"/>
            </a:avLst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89379B3A-0713-2A45-9A58-9B75C08E1D7D}"/>
              </a:ext>
            </a:extLst>
          </p:cNvPr>
          <p:cNvCxnSpPr/>
          <p:nvPr/>
        </p:nvCxnSpPr>
        <p:spPr>
          <a:xfrm rot="10800000">
            <a:off x="2473412" y="1867014"/>
            <a:ext cx="314876" cy="284543"/>
          </a:xfrm>
          <a:prstGeom prst="bentConnector3">
            <a:avLst>
              <a:gd name="adj1" fmla="val -400"/>
            </a:avLst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5CB430FE-BBEA-4A47-9B54-A4A105FDED97}"/>
              </a:ext>
            </a:extLst>
          </p:cNvPr>
          <p:cNvCxnSpPr/>
          <p:nvPr/>
        </p:nvCxnSpPr>
        <p:spPr>
          <a:xfrm rot="10800000">
            <a:off x="2693311" y="2354646"/>
            <a:ext cx="314876" cy="284543"/>
          </a:xfrm>
          <a:prstGeom prst="bentConnector3">
            <a:avLst>
              <a:gd name="adj1" fmla="val -400"/>
            </a:avLst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EB6870B-1750-3F48-911C-6B336B2E3D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5503" y="1537494"/>
            <a:ext cx="1383586" cy="124675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AD44791D-0ECF-5E45-B00E-5CE6DE8EA3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65123" y="2035164"/>
            <a:ext cx="1383586" cy="124675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A17762AF-A306-224F-908B-398C3C9404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4601" y="2485619"/>
            <a:ext cx="1383586" cy="124675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6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4.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조건부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로직을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다형성으로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0" y="1340768"/>
            <a:ext cx="4225933" cy="19125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똑같은 분기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로직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(ex. switch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문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여러 곳에 등장하는 경우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조건부 </a:t>
            </a: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로직을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직관적으로 분리할 경우 </a:t>
            </a:r>
            <a:r>
              <a:rPr lang="ko-KR" altLang="en-US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클래스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와 </a:t>
            </a:r>
            <a:r>
              <a:rPr lang="ko-KR" altLang="en-US" b="1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다형성</a:t>
            </a: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을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이용하면 확실하게 분리할 수 있음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타입을 여러 개 만들고 자신만의 방식으로 처리하도록 구성하는 방법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기본 동작을 위한 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case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문과 변형 동작으로 구성된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로직</a:t>
            </a:r>
            <a:endParaRPr lang="ko-KR" altLang="en-US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C73E48B1-AD00-AD43-9653-8EA8A7E72B21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9522D4-E8B7-864F-8DB1-2292C41398BC}"/>
              </a:ext>
            </a:extLst>
          </p:cNvPr>
          <p:cNvSpPr/>
          <p:nvPr/>
        </p:nvSpPr>
        <p:spPr>
          <a:xfrm>
            <a:off x="198274" y="3329465"/>
            <a:ext cx="4013687" cy="297985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797468-8C63-5447-B59C-B0BE9304F6EC}"/>
              </a:ext>
            </a:extLst>
          </p:cNvPr>
          <p:cNvSpPr/>
          <p:nvPr/>
        </p:nvSpPr>
        <p:spPr>
          <a:xfrm>
            <a:off x="4860032" y="3483587"/>
            <a:ext cx="4211960" cy="260970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E8747F3-DA07-0C4D-B852-EA86CE0A6DDC}"/>
              </a:ext>
            </a:extLst>
          </p:cNvPr>
          <p:cNvSpPr/>
          <p:nvPr/>
        </p:nvSpPr>
        <p:spPr>
          <a:xfrm>
            <a:off x="4363712" y="4484267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B5E004-0487-8E42-AF42-D9C30347E660}"/>
              </a:ext>
            </a:extLst>
          </p:cNvPr>
          <p:cNvSpPr/>
          <p:nvPr/>
        </p:nvSpPr>
        <p:spPr>
          <a:xfrm>
            <a:off x="5013690" y="3555477"/>
            <a:ext cx="402280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CC7832"/>
                </a:solidFill>
              </a:rPr>
              <a:t>class </a:t>
            </a:r>
            <a:r>
              <a:rPr lang="en" altLang="ko-Kore-KR" sz="1200" dirty="0" err="1"/>
              <a:t>EuropeanSwallow</a:t>
            </a:r>
            <a:r>
              <a:rPr lang="en" altLang="ko-Kore-KR" sz="1200" dirty="0"/>
              <a:t> {</a:t>
            </a:r>
            <a:br>
              <a:rPr lang="en" altLang="ko-Kore-KR" sz="1200" dirty="0"/>
            </a:br>
            <a:r>
              <a:rPr lang="en" altLang="ko-Kore-KR" sz="1200" dirty="0"/>
              <a:t>    </a:t>
            </a:r>
            <a:r>
              <a:rPr lang="en" altLang="ko-Kore-KR" sz="1200" dirty="0">
                <a:solidFill>
                  <a:srgbClr val="CC7832"/>
                </a:solidFill>
              </a:rPr>
              <a:t>get </a:t>
            </a:r>
            <a:r>
              <a:rPr lang="en" altLang="ko-Kore-KR" sz="1200" dirty="0">
                <a:solidFill>
                  <a:srgbClr val="FFC66D"/>
                </a:solidFill>
              </a:rPr>
              <a:t>plumage</a:t>
            </a:r>
            <a:r>
              <a:rPr lang="en" altLang="ko-Kore-KR" sz="1200" dirty="0"/>
              <a:t>(){</a:t>
            </a:r>
            <a:r>
              <a:rPr lang="ko-KR" altLang="en-US" sz="1200" dirty="0"/>
              <a:t> </a:t>
            </a:r>
            <a:r>
              <a:rPr lang="en" altLang="ko-Kore-KR" sz="1200" dirty="0">
                <a:solidFill>
                  <a:srgbClr val="CC7832"/>
                </a:solidFill>
              </a:rPr>
              <a:t>return </a:t>
            </a:r>
            <a:r>
              <a:rPr lang="en" altLang="ko-Kore-KR" sz="1200" dirty="0">
                <a:solidFill>
                  <a:srgbClr val="6A8759"/>
                </a:solidFill>
              </a:rPr>
              <a:t>"</a:t>
            </a:r>
            <a:r>
              <a:rPr lang="ko-KR" altLang="en-US" sz="1200" dirty="0">
                <a:solidFill>
                  <a:srgbClr val="6A8759"/>
                </a:solidFill>
              </a:rPr>
              <a:t>보통이다</a:t>
            </a:r>
            <a:r>
              <a:rPr lang="en-US" altLang="ko-KR" sz="1200" dirty="0">
                <a:solidFill>
                  <a:srgbClr val="6A8759"/>
                </a:solidFill>
              </a:rPr>
              <a:t>"</a:t>
            </a:r>
            <a:r>
              <a:rPr lang="en-US" altLang="ko-KR" sz="1200" dirty="0">
                <a:solidFill>
                  <a:srgbClr val="CC7832"/>
                </a:solidFill>
              </a:rPr>
              <a:t>; </a:t>
            </a: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>    ...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" altLang="ko-Kore-KR" sz="1200" dirty="0">
                <a:solidFill>
                  <a:srgbClr val="CC7832"/>
                </a:solidFill>
              </a:rPr>
              <a:t>class </a:t>
            </a:r>
            <a:r>
              <a:rPr lang="en" altLang="ko-Kore-KR" sz="1200" dirty="0" err="1"/>
              <a:t>AfricanSwallow</a:t>
            </a:r>
            <a:r>
              <a:rPr lang="en" altLang="ko-Kore-KR" sz="1200" dirty="0"/>
              <a:t> {</a:t>
            </a:r>
            <a:br>
              <a:rPr lang="en" altLang="ko-Kore-KR" sz="1200" dirty="0"/>
            </a:br>
            <a:r>
              <a:rPr lang="en" altLang="ko-Kore-KR" sz="1200" dirty="0"/>
              <a:t>    </a:t>
            </a:r>
            <a:r>
              <a:rPr lang="en" altLang="ko-Kore-KR" sz="1200" dirty="0">
                <a:solidFill>
                  <a:srgbClr val="CC7832"/>
                </a:solidFill>
              </a:rPr>
              <a:t>get </a:t>
            </a:r>
            <a:r>
              <a:rPr lang="en" altLang="ko-Kore-KR" sz="1200" dirty="0">
                <a:solidFill>
                  <a:srgbClr val="FFC66D"/>
                </a:solidFill>
              </a:rPr>
              <a:t>plumage</a:t>
            </a:r>
            <a:r>
              <a:rPr lang="en" altLang="ko-Kore-KR" sz="1200" dirty="0"/>
              <a:t>(){</a:t>
            </a:r>
            <a:r>
              <a:rPr lang="ko-KR" altLang="en-US" sz="1200" dirty="0"/>
              <a:t> </a:t>
            </a:r>
            <a:r>
              <a:rPr lang="en" altLang="ko-Kore-KR" sz="1200" dirty="0"/>
              <a:t> </a:t>
            </a:r>
            <a:r>
              <a:rPr lang="en" altLang="ko-Kore-KR" sz="1200" dirty="0">
                <a:solidFill>
                  <a:srgbClr val="CC7832"/>
                </a:solidFill>
              </a:rPr>
              <a:t>return </a:t>
            </a:r>
            <a:r>
              <a:rPr lang="en" altLang="ko-Kore-KR" sz="1200" dirty="0"/>
              <a:t>(</a:t>
            </a:r>
            <a:r>
              <a:rPr lang="en" altLang="ko-Kore-KR" sz="1200" dirty="0" err="1">
                <a:solidFill>
                  <a:srgbClr val="CC7832"/>
                </a:solidFill>
              </a:rPr>
              <a:t>this</a:t>
            </a:r>
            <a:r>
              <a:rPr lang="en" altLang="ko-Kore-KR" sz="1200" dirty="0" err="1"/>
              <a:t>.numberOfCoconuts</a:t>
            </a:r>
            <a:r>
              <a:rPr lang="en" altLang="ko-Kore-KR" sz="1200" dirty="0"/>
              <a:t> &gt; </a:t>
            </a:r>
            <a:r>
              <a:rPr lang="en" altLang="ko-Kore-KR" sz="1200" dirty="0">
                <a:solidFill>
                  <a:srgbClr val="6897BB"/>
                </a:solidFill>
              </a:rPr>
              <a:t>2</a:t>
            </a:r>
            <a:r>
              <a:rPr lang="en" altLang="ko-Kore-KR" sz="1200" dirty="0"/>
              <a:t>) ? </a:t>
            </a:r>
          </a:p>
          <a:p>
            <a:r>
              <a:rPr lang="ko-KR" altLang="en-US" sz="1200" dirty="0">
                <a:solidFill>
                  <a:srgbClr val="6A8759"/>
                </a:solidFill>
              </a:rPr>
              <a:t>  </a:t>
            </a:r>
            <a:r>
              <a:rPr lang="en" altLang="ko-Kore-KR" sz="1200" dirty="0">
                <a:solidFill>
                  <a:srgbClr val="6A8759"/>
                </a:solidFill>
              </a:rPr>
              <a:t>"</a:t>
            </a:r>
            <a:r>
              <a:rPr lang="ko-KR" altLang="en-US" sz="1200" dirty="0">
                <a:solidFill>
                  <a:srgbClr val="6A8759"/>
                </a:solidFill>
              </a:rPr>
              <a:t>지쳤다</a:t>
            </a:r>
            <a:r>
              <a:rPr lang="en-US" altLang="ko-KR" sz="1200" dirty="0">
                <a:solidFill>
                  <a:srgbClr val="6A8759"/>
                </a:solidFill>
              </a:rPr>
              <a:t>" 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6A8759"/>
                </a:solidFill>
              </a:rPr>
              <a:t>"</a:t>
            </a:r>
            <a:r>
              <a:rPr lang="ko-KR" altLang="en-US" sz="1200" dirty="0">
                <a:solidFill>
                  <a:srgbClr val="6A8759"/>
                </a:solidFill>
              </a:rPr>
              <a:t>보통이다</a:t>
            </a:r>
            <a:r>
              <a:rPr lang="en-US" altLang="ko-KR" sz="1200" dirty="0">
                <a:solidFill>
                  <a:srgbClr val="6A8759"/>
                </a:solidFill>
              </a:rPr>
              <a:t>"</a:t>
            </a:r>
            <a:r>
              <a:rPr lang="en-US" altLang="ko-KR" sz="1200" dirty="0">
                <a:solidFill>
                  <a:srgbClr val="CC7832"/>
                </a:solidFill>
              </a:rPr>
              <a:t>;</a:t>
            </a: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" altLang="ko-Kore-KR" sz="1200" dirty="0">
                <a:solidFill>
                  <a:srgbClr val="CC7832"/>
                </a:solidFill>
              </a:rPr>
              <a:t>class </a:t>
            </a:r>
            <a:r>
              <a:rPr lang="en" altLang="ko-Kore-KR" sz="1200" dirty="0" err="1"/>
              <a:t>NorwegianBlueParrot</a:t>
            </a:r>
            <a:r>
              <a:rPr lang="en" altLang="ko-Kore-KR" sz="1200" dirty="0"/>
              <a:t> {</a:t>
            </a:r>
            <a:br>
              <a:rPr lang="en" altLang="ko-Kore-KR" sz="1200" dirty="0"/>
            </a:br>
            <a:r>
              <a:rPr lang="en" altLang="ko-Kore-KR" sz="1200" dirty="0"/>
              <a:t>    </a:t>
            </a:r>
            <a:r>
              <a:rPr lang="en" altLang="ko-Kore-KR" sz="1200" dirty="0">
                <a:solidFill>
                  <a:srgbClr val="CC7832"/>
                </a:solidFill>
              </a:rPr>
              <a:t>get </a:t>
            </a:r>
            <a:r>
              <a:rPr lang="en" altLang="ko-Kore-KR" sz="1200" dirty="0">
                <a:solidFill>
                  <a:srgbClr val="FFC66D"/>
                </a:solidFill>
              </a:rPr>
              <a:t>plumage</a:t>
            </a:r>
            <a:r>
              <a:rPr lang="en" altLang="ko-Kore-KR" sz="1200" dirty="0"/>
              <a:t>(){</a:t>
            </a:r>
            <a:r>
              <a:rPr lang="ko-KR" altLang="en-US" sz="1200" dirty="0"/>
              <a:t> </a:t>
            </a:r>
            <a:r>
              <a:rPr lang="en" altLang="ko-Kore-KR" sz="1200" dirty="0">
                <a:solidFill>
                  <a:srgbClr val="CC7832"/>
                </a:solidFill>
              </a:rPr>
              <a:t>return </a:t>
            </a:r>
            <a:r>
              <a:rPr lang="en" altLang="ko-Kore-KR" sz="1200" dirty="0"/>
              <a:t>(</a:t>
            </a:r>
            <a:r>
              <a:rPr lang="en" altLang="ko-Kore-KR" sz="1200" dirty="0" err="1">
                <a:solidFill>
                  <a:srgbClr val="CC7832"/>
                </a:solidFill>
              </a:rPr>
              <a:t>this</a:t>
            </a:r>
            <a:r>
              <a:rPr lang="en" altLang="ko-Kore-KR" sz="1200" dirty="0" err="1"/>
              <a:t>.voltage</a:t>
            </a:r>
            <a:r>
              <a:rPr lang="en" altLang="ko-Kore-KR" sz="1200" dirty="0"/>
              <a:t> &gt; </a:t>
            </a:r>
            <a:r>
              <a:rPr lang="en" altLang="ko-Kore-KR" sz="1200" dirty="0">
                <a:solidFill>
                  <a:srgbClr val="6897BB"/>
                </a:solidFill>
              </a:rPr>
              <a:t>100</a:t>
            </a:r>
            <a:r>
              <a:rPr lang="en" altLang="ko-Kore-KR" sz="1200" dirty="0"/>
              <a:t>) ?</a:t>
            </a:r>
          </a:p>
          <a:p>
            <a:r>
              <a:rPr lang="ko-KR" altLang="en-US" sz="1200" dirty="0"/>
              <a:t>  </a:t>
            </a:r>
            <a:r>
              <a:rPr lang="en" altLang="ko-Kore-KR" sz="1200" dirty="0"/>
              <a:t> </a:t>
            </a:r>
            <a:r>
              <a:rPr lang="en" altLang="ko-Kore-KR" sz="1200" dirty="0">
                <a:solidFill>
                  <a:srgbClr val="6A8759"/>
                </a:solidFill>
              </a:rPr>
              <a:t>"</a:t>
            </a:r>
            <a:r>
              <a:rPr lang="ko-KR" altLang="en-US" sz="1200" dirty="0">
                <a:solidFill>
                  <a:srgbClr val="6A8759"/>
                </a:solidFill>
              </a:rPr>
              <a:t>그을렸다</a:t>
            </a:r>
            <a:r>
              <a:rPr lang="en-US" altLang="ko-KR" sz="1200" dirty="0">
                <a:solidFill>
                  <a:srgbClr val="6A8759"/>
                </a:solidFill>
              </a:rPr>
              <a:t>" 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6A8759"/>
                </a:solidFill>
              </a:rPr>
              <a:t>"</a:t>
            </a:r>
            <a:r>
              <a:rPr lang="ko-KR" altLang="en-US" sz="1200" dirty="0">
                <a:solidFill>
                  <a:srgbClr val="6A8759"/>
                </a:solidFill>
              </a:rPr>
              <a:t>예쁘다</a:t>
            </a:r>
            <a:r>
              <a:rPr lang="en-US" altLang="ko-KR" sz="1200" dirty="0">
                <a:solidFill>
                  <a:srgbClr val="6A8759"/>
                </a:solidFill>
              </a:rPr>
              <a:t>”</a:t>
            </a:r>
            <a:r>
              <a:rPr lang="en-US" altLang="ko-KR" sz="1200" dirty="0">
                <a:solidFill>
                  <a:srgbClr val="CC7832"/>
                </a:solidFill>
              </a:rPr>
              <a:t>; </a:t>
            </a: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91C18B-CCBA-244E-B1EF-0B8D17855D90}"/>
              </a:ext>
            </a:extLst>
          </p:cNvPr>
          <p:cNvSpPr/>
          <p:nvPr/>
        </p:nvSpPr>
        <p:spPr>
          <a:xfrm>
            <a:off x="315161" y="3379178"/>
            <a:ext cx="3779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808080"/>
                </a:solidFill>
              </a:rPr>
              <a:t>//</a:t>
            </a:r>
            <a:r>
              <a:rPr lang="ko-KR" altLang="en-US" sz="1200" dirty="0">
                <a:solidFill>
                  <a:srgbClr val="808080"/>
                </a:solidFill>
              </a:rPr>
              <a:t>깃털 상태</a:t>
            </a:r>
            <a:endParaRPr lang="en" altLang="ko-Kore-KR" sz="1200" dirty="0">
              <a:solidFill>
                <a:srgbClr val="CC7832"/>
              </a:solidFill>
            </a:endParaRPr>
          </a:p>
          <a:p>
            <a:r>
              <a:rPr lang="en" altLang="ko-Kore-KR" sz="1200" dirty="0">
                <a:solidFill>
                  <a:srgbClr val="CC7832"/>
                </a:solidFill>
              </a:rPr>
              <a:t>function </a:t>
            </a:r>
            <a:r>
              <a:rPr lang="en" altLang="ko-Kore-KR" sz="1200" dirty="0">
                <a:solidFill>
                  <a:srgbClr val="FFC66D"/>
                </a:solidFill>
              </a:rPr>
              <a:t>plumage</a:t>
            </a:r>
            <a:r>
              <a:rPr lang="en" altLang="ko-Kore-KR" sz="1200" dirty="0"/>
              <a:t>(bird) {  </a:t>
            </a:r>
            <a:br>
              <a:rPr lang="ko-KR" altLang="en-US" sz="1200" dirty="0">
                <a:solidFill>
                  <a:srgbClr val="808080"/>
                </a:solidFill>
              </a:rPr>
            </a:br>
            <a:r>
              <a:rPr lang="ko-KR" altLang="en-US" sz="1200" dirty="0">
                <a:solidFill>
                  <a:srgbClr val="808080"/>
                </a:solidFill>
              </a:rPr>
              <a:t>    </a:t>
            </a:r>
            <a:r>
              <a:rPr lang="en" altLang="ko-Kore-KR" sz="1200" dirty="0">
                <a:solidFill>
                  <a:srgbClr val="CC7832"/>
                </a:solidFill>
              </a:rPr>
              <a:t>switch </a:t>
            </a:r>
            <a:r>
              <a:rPr lang="en" altLang="ko-Kore-KR" sz="1200" dirty="0"/>
              <a:t>(</a:t>
            </a:r>
            <a:r>
              <a:rPr lang="en" altLang="ko-Kore-KR" sz="1200" dirty="0" err="1"/>
              <a:t>bird.</a:t>
            </a:r>
            <a:r>
              <a:rPr lang="en" altLang="ko-Kore-KR" sz="1200" dirty="0" err="1">
                <a:solidFill>
                  <a:srgbClr val="9876AA"/>
                </a:solidFill>
              </a:rPr>
              <a:t>type</a:t>
            </a:r>
            <a:r>
              <a:rPr lang="en" altLang="ko-Kore-KR" sz="1200" dirty="0"/>
              <a:t>){</a:t>
            </a:r>
            <a:br>
              <a:rPr lang="en" altLang="ko-Kore-KR" sz="1200" dirty="0"/>
            </a:br>
            <a:r>
              <a:rPr lang="en" altLang="ko-Kore-KR" sz="1200" dirty="0"/>
              <a:t>        </a:t>
            </a:r>
            <a:r>
              <a:rPr lang="en" altLang="ko-Kore-KR" sz="1200" dirty="0">
                <a:solidFill>
                  <a:srgbClr val="CC7832"/>
                </a:solidFill>
              </a:rPr>
              <a:t>case </a:t>
            </a:r>
            <a:r>
              <a:rPr lang="en" altLang="ko-Kore-KR" sz="1200" dirty="0">
                <a:solidFill>
                  <a:srgbClr val="6A8759"/>
                </a:solidFill>
              </a:rPr>
              <a:t>'</a:t>
            </a:r>
            <a:r>
              <a:rPr lang="ko-KR" altLang="en-US" sz="1200" dirty="0">
                <a:solidFill>
                  <a:srgbClr val="6A8759"/>
                </a:solidFill>
              </a:rPr>
              <a:t>유럽 제비</a:t>
            </a:r>
            <a:r>
              <a:rPr lang="en-US" altLang="ko-KR" sz="1200" dirty="0">
                <a:solidFill>
                  <a:srgbClr val="6A8759"/>
                </a:solidFill>
              </a:rPr>
              <a:t>'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>            </a:t>
            </a:r>
            <a:r>
              <a:rPr lang="en" altLang="ko-Kore-KR" sz="1200" dirty="0">
                <a:solidFill>
                  <a:srgbClr val="CC7832"/>
                </a:solidFill>
              </a:rPr>
              <a:t>return </a:t>
            </a:r>
            <a:r>
              <a:rPr lang="en" altLang="ko-Kore-KR" sz="1200" dirty="0">
                <a:solidFill>
                  <a:srgbClr val="6A8759"/>
                </a:solidFill>
              </a:rPr>
              <a:t>"</a:t>
            </a:r>
            <a:r>
              <a:rPr lang="ko-KR" altLang="en-US" sz="1200" dirty="0">
                <a:solidFill>
                  <a:srgbClr val="6A8759"/>
                </a:solidFill>
              </a:rPr>
              <a:t>보통이다</a:t>
            </a:r>
            <a:r>
              <a:rPr lang="en-US" altLang="ko-KR" sz="1200" dirty="0">
                <a:solidFill>
                  <a:srgbClr val="6A8759"/>
                </a:solidFill>
              </a:rPr>
              <a:t>"</a:t>
            </a:r>
            <a:r>
              <a:rPr lang="en-US" altLang="ko-KR" sz="1200" dirty="0">
                <a:solidFill>
                  <a:srgbClr val="CC7832"/>
                </a:solidFill>
              </a:rPr>
              <a:t>;</a:t>
            </a:r>
            <a:br>
              <a:rPr lang="en-US" altLang="ko-KR" sz="1200" dirty="0">
                <a:solidFill>
                  <a:srgbClr val="CC7832"/>
                </a:solidFill>
              </a:rPr>
            </a:br>
            <a:r>
              <a:rPr lang="en-US" altLang="ko-KR" sz="1200" dirty="0">
                <a:solidFill>
                  <a:srgbClr val="CC7832"/>
                </a:solidFill>
              </a:rPr>
              <a:t>        </a:t>
            </a:r>
            <a:r>
              <a:rPr lang="en" altLang="ko-Kore-KR" sz="1200" dirty="0">
                <a:solidFill>
                  <a:srgbClr val="CC7832"/>
                </a:solidFill>
              </a:rPr>
              <a:t>case </a:t>
            </a:r>
            <a:r>
              <a:rPr lang="en" altLang="ko-Kore-KR" sz="1200" dirty="0">
                <a:solidFill>
                  <a:srgbClr val="6A8759"/>
                </a:solidFill>
              </a:rPr>
              <a:t>'</a:t>
            </a:r>
            <a:r>
              <a:rPr lang="ko-KR" altLang="en-US" sz="1200" dirty="0">
                <a:solidFill>
                  <a:srgbClr val="6A8759"/>
                </a:solidFill>
              </a:rPr>
              <a:t>아프리카 제비</a:t>
            </a:r>
            <a:r>
              <a:rPr lang="en-US" altLang="ko-KR" sz="1200" dirty="0">
                <a:solidFill>
                  <a:srgbClr val="6A8759"/>
                </a:solidFill>
              </a:rPr>
              <a:t>'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>            </a:t>
            </a:r>
            <a:r>
              <a:rPr lang="en" altLang="ko-Kore-KR" sz="1200" dirty="0">
                <a:solidFill>
                  <a:srgbClr val="CC7832"/>
                </a:solidFill>
              </a:rPr>
              <a:t>return </a:t>
            </a:r>
            <a:r>
              <a:rPr lang="en" altLang="ko-Kore-KR" sz="1200" dirty="0"/>
              <a:t>(</a:t>
            </a:r>
            <a:r>
              <a:rPr lang="en" altLang="ko-Kore-KR" sz="1200" dirty="0" err="1"/>
              <a:t>bird.numberOfCoconuts</a:t>
            </a:r>
            <a:r>
              <a:rPr lang="en" altLang="ko-Kore-KR" sz="1200" dirty="0"/>
              <a:t> &gt; </a:t>
            </a:r>
            <a:r>
              <a:rPr lang="en" altLang="ko-Kore-KR" sz="1200" dirty="0">
                <a:solidFill>
                  <a:srgbClr val="6897BB"/>
                </a:solidFill>
              </a:rPr>
              <a:t>2</a:t>
            </a:r>
            <a:r>
              <a:rPr lang="en" altLang="ko-Kore-KR" sz="1200" dirty="0"/>
              <a:t>) ? </a:t>
            </a:r>
            <a:r>
              <a:rPr lang="en" altLang="ko-Kore-KR" sz="1200" dirty="0">
                <a:solidFill>
                  <a:srgbClr val="6A8759"/>
                </a:solidFill>
              </a:rPr>
              <a:t>"</a:t>
            </a:r>
            <a:r>
              <a:rPr lang="ko-KR" altLang="en-US" sz="1200" dirty="0">
                <a:solidFill>
                  <a:srgbClr val="6A8759"/>
                </a:solidFill>
              </a:rPr>
              <a:t>지쳤다</a:t>
            </a:r>
            <a:r>
              <a:rPr lang="en-US" altLang="ko-KR" sz="1200" dirty="0">
                <a:solidFill>
                  <a:srgbClr val="6A8759"/>
                </a:solidFill>
              </a:rPr>
              <a:t>" 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6A8759"/>
                </a:solidFill>
              </a:rPr>
              <a:t>"</a:t>
            </a:r>
            <a:r>
              <a:rPr lang="ko-KR" altLang="en-US" sz="1200" dirty="0">
                <a:solidFill>
                  <a:srgbClr val="6A8759"/>
                </a:solidFill>
              </a:rPr>
              <a:t>보통이다</a:t>
            </a:r>
            <a:r>
              <a:rPr lang="en-US" altLang="ko-KR" sz="1200" dirty="0">
                <a:solidFill>
                  <a:srgbClr val="6A8759"/>
                </a:solidFill>
              </a:rPr>
              <a:t>"</a:t>
            </a:r>
            <a:r>
              <a:rPr lang="en-US" altLang="ko-KR" sz="1200" dirty="0">
                <a:solidFill>
                  <a:srgbClr val="CC7832"/>
                </a:solidFill>
              </a:rPr>
              <a:t>;</a:t>
            </a:r>
            <a:br>
              <a:rPr lang="en-US" altLang="ko-KR" sz="1200" dirty="0">
                <a:solidFill>
                  <a:srgbClr val="CC7832"/>
                </a:solidFill>
              </a:rPr>
            </a:br>
            <a:r>
              <a:rPr lang="en-US" altLang="ko-KR" sz="1200" dirty="0">
                <a:solidFill>
                  <a:srgbClr val="CC7832"/>
                </a:solidFill>
              </a:rPr>
              <a:t>        </a:t>
            </a:r>
            <a:r>
              <a:rPr lang="en" altLang="ko-Kore-KR" sz="1200" dirty="0">
                <a:solidFill>
                  <a:srgbClr val="CC7832"/>
                </a:solidFill>
              </a:rPr>
              <a:t>case </a:t>
            </a:r>
            <a:r>
              <a:rPr lang="en" altLang="ko-Kore-KR" sz="1200" dirty="0">
                <a:solidFill>
                  <a:srgbClr val="6A8759"/>
                </a:solidFill>
              </a:rPr>
              <a:t>'</a:t>
            </a:r>
            <a:r>
              <a:rPr lang="ko-KR" altLang="en-US" sz="1200" dirty="0">
                <a:solidFill>
                  <a:srgbClr val="6A8759"/>
                </a:solidFill>
              </a:rPr>
              <a:t>노르웨이 파랑 </a:t>
            </a:r>
            <a:r>
              <a:rPr lang="ko-KR" altLang="en-US" sz="1200" dirty="0" err="1">
                <a:solidFill>
                  <a:srgbClr val="6A8759"/>
                </a:solidFill>
              </a:rPr>
              <a:t>앵무</a:t>
            </a:r>
            <a:r>
              <a:rPr lang="en-US" altLang="ko-KR" sz="1200" dirty="0">
                <a:solidFill>
                  <a:srgbClr val="6A8759"/>
                </a:solidFill>
              </a:rPr>
              <a:t>'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>            </a:t>
            </a:r>
            <a:r>
              <a:rPr lang="en" altLang="ko-Kore-KR" sz="1200" dirty="0">
                <a:solidFill>
                  <a:srgbClr val="CC7832"/>
                </a:solidFill>
              </a:rPr>
              <a:t>return </a:t>
            </a:r>
            <a:r>
              <a:rPr lang="en" altLang="ko-Kore-KR" sz="1200" dirty="0"/>
              <a:t>(</a:t>
            </a:r>
            <a:r>
              <a:rPr lang="en" altLang="ko-Kore-KR" sz="1200" dirty="0" err="1"/>
              <a:t>bird.voltage</a:t>
            </a:r>
            <a:r>
              <a:rPr lang="en" altLang="ko-Kore-KR" sz="1200" dirty="0"/>
              <a:t> &gt; </a:t>
            </a:r>
            <a:r>
              <a:rPr lang="en" altLang="ko-Kore-KR" sz="1200" dirty="0">
                <a:solidFill>
                  <a:srgbClr val="6897BB"/>
                </a:solidFill>
              </a:rPr>
              <a:t>100</a:t>
            </a:r>
            <a:r>
              <a:rPr lang="en" altLang="ko-Kore-KR" sz="1200" dirty="0"/>
              <a:t>) ?</a:t>
            </a:r>
            <a:r>
              <a:rPr lang="ko-KR" altLang="en-US" sz="1200" dirty="0"/>
              <a:t> </a:t>
            </a:r>
            <a:r>
              <a:rPr lang="en" altLang="ko-Kore-KR" sz="1200" dirty="0"/>
              <a:t> </a:t>
            </a:r>
            <a:r>
              <a:rPr lang="en" altLang="ko-Kore-KR" sz="1200" dirty="0">
                <a:solidFill>
                  <a:srgbClr val="6A8759"/>
                </a:solidFill>
              </a:rPr>
              <a:t>"</a:t>
            </a:r>
            <a:r>
              <a:rPr lang="ko-KR" altLang="en-US" sz="1200" dirty="0">
                <a:solidFill>
                  <a:srgbClr val="6A8759"/>
                </a:solidFill>
              </a:rPr>
              <a:t>그을렸다</a:t>
            </a:r>
            <a:r>
              <a:rPr lang="en-US" altLang="ko-KR" sz="1200" dirty="0">
                <a:solidFill>
                  <a:srgbClr val="6A8759"/>
                </a:solidFill>
              </a:rPr>
              <a:t>" 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6A8759"/>
                </a:solidFill>
              </a:rPr>
              <a:t>"</a:t>
            </a:r>
            <a:r>
              <a:rPr lang="ko-KR" altLang="en-US" sz="1200" dirty="0">
                <a:solidFill>
                  <a:srgbClr val="6A8759"/>
                </a:solidFill>
              </a:rPr>
              <a:t>예쁘다</a:t>
            </a:r>
            <a:r>
              <a:rPr lang="en-US" altLang="ko-KR" sz="1200" dirty="0">
                <a:solidFill>
                  <a:srgbClr val="6A8759"/>
                </a:solidFill>
              </a:rPr>
              <a:t>"</a:t>
            </a:r>
            <a:r>
              <a:rPr lang="en-US" altLang="ko-KR" sz="1200" dirty="0">
                <a:solidFill>
                  <a:srgbClr val="CC7832"/>
                </a:solidFill>
              </a:rPr>
              <a:t>;</a:t>
            </a:r>
            <a:br>
              <a:rPr lang="en-US" altLang="ko-KR" sz="1200" dirty="0">
                <a:solidFill>
                  <a:srgbClr val="CC7832"/>
                </a:solidFill>
              </a:rPr>
            </a:br>
            <a:r>
              <a:rPr lang="en-US" altLang="ko-KR" sz="1200" dirty="0">
                <a:solidFill>
                  <a:srgbClr val="CC7832"/>
                </a:solidFill>
              </a:rPr>
              <a:t>        </a:t>
            </a:r>
            <a:r>
              <a:rPr lang="en" altLang="ko-Kore-KR" sz="1200" dirty="0">
                <a:solidFill>
                  <a:srgbClr val="CC7832"/>
                </a:solidFill>
              </a:rPr>
              <a:t>default</a:t>
            </a:r>
            <a:r>
              <a:rPr lang="en" altLang="ko-Kore-KR" sz="1200" dirty="0"/>
              <a:t>:</a:t>
            </a:r>
            <a:br>
              <a:rPr lang="en" altLang="ko-Kore-KR" sz="1200" dirty="0"/>
            </a:br>
            <a:r>
              <a:rPr lang="en" altLang="ko-Kore-KR" sz="1200" dirty="0"/>
              <a:t>            </a:t>
            </a:r>
            <a:r>
              <a:rPr lang="en" altLang="ko-Kore-KR" sz="1200" dirty="0">
                <a:solidFill>
                  <a:srgbClr val="CC7832"/>
                </a:solidFill>
              </a:rPr>
              <a:t>return </a:t>
            </a:r>
            <a:r>
              <a:rPr lang="en" altLang="ko-Kore-KR" sz="1200" dirty="0">
                <a:solidFill>
                  <a:srgbClr val="6A8759"/>
                </a:solidFill>
              </a:rPr>
              <a:t>"</a:t>
            </a:r>
            <a:r>
              <a:rPr lang="ko-KR" altLang="en-US" sz="1200" dirty="0">
                <a:solidFill>
                  <a:srgbClr val="6A8759"/>
                </a:solidFill>
              </a:rPr>
              <a:t>알 수 없다</a:t>
            </a:r>
            <a:r>
              <a:rPr lang="en-US" altLang="ko-KR" sz="1200" dirty="0">
                <a:solidFill>
                  <a:srgbClr val="6A8759"/>
                </a:solidFill>
              </a:rPr>
              <a:t>"</a:t>
            </a:r>
            <a:r>
              <a:rPr lang="en-US" altLang="ko-KR" sz="1200" dirty="0">
                <a:solidFill>
                  <a:srgbClr val="CC7832"/>
                </a:solidFill>
              </a:rPr>
              <a:t>;</a:t>
            </a:r>
            <a:br>
              <a:rPr lang="en-US" altLang="ko-KR" sz="1200" dirty="0">
                <a:solidFill>
                  <a:srgbClr val="CC7832"/>
                </a:solidFill>
              </a:rPr>
            </a:br>
            <a:r>
              <a:rPr lang="en-US" altLang="ko-KR" sz="1200" dirty="0">
                <a:solidFill>
                  <a:srgbClr val="CC7832"/>
                </a:solidFill>
              </a:rPr>
              <a:t>    </a:t>
            </a: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ko-Kore-KR" altLang="en-US" sz="1200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06A5B507-D6CA-4D44-84D9-CF404B3ECDA3}"/>
              </a:ext>
            </a:extLst>
          </p:cNvPr>
          <p:cNvSpPr/>
          <p:nvPr/>
        </p:nvSpPr>
        <p:spPr>
          <a:xfrm>
            <a:off x="371062" y="1974888"/>
            <a:ext cx="238043" cy="2164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85AC368C-9301-EC4E-98C6-DF651D291FCC}"/>
              </a:ext>
            </a:extLst>
          </p:cNvPr>
          <p:cNvCxnSpPr>
            <a:stCxn id="15" idx="0"/>
          </p:cNvCxnSpPr>
          <p:nvPr/>
        </p:nvCxnSpPr>
        <p:spPr>
          <a:xfrm rot="5400000" flipH="1" flipV="1">
            <a:off x="554720" y="1786100"/>
            <a:ext cx="124152" cy="253424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814F5EA5-AD9C-8442-9777-E5915EBB0785}"/>
              </a:ext>
            </a:extLst>
          </p:cNvPr>
          <p:cNvCxnSpPr>
            <a:cxnSpLocks/>
          </p:cNvCxnSpPr>
          <p:nvPr/>
        </p:nvCxnSpPr>
        <p:spPr>
          <a:xfrm>
            <a:off x="500411" y="2220692"/>
            <a:ext cx="243014" cy="119461"/>
          </a:xfrm>
          <a:prstGeom prst="bentConnector3">
            <a:avLst>
              <a:gd name="adj1" fmla="val 553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5288A4-5ABA-EE42-A4F8-72B4E2FA0184}"/>
              </a:ext>
            </a:extLst>
          </p:cNvPr>
          <p:cNvSpPr/>
          <p:nvPr/>
        </p:nvSpPr>
        <p:spPr>
          <a:xfrm>
            <a:off x="806750" y="1747200"/>
            <a:ext cx="181335" cy="173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3113F1-381B-0340-AF5B-D1CB4DA0023C}"/>
              </a:ext>
            </a:extLst>
          </p:cNvPr>
          <p:cNvSpPr/>
          <p:nvPr/>
        </p:nvSpPr>
        <p:spPr>
          <a:xfrm>
            <a:off x="806750" y="2276872"/>
            <a:ext cx="164850" cy="146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F29084-844B-824D-A01B-A54B870AC7A9}"/>
              </a:ext>
            </a:extLst>
          </p:cNvPr>
          <p:cNvSpPr/>
          <p:nvPr/>
        </p:nvSpPr>
        <p:spPr>
          <a:xfrm>
            <a:off x="1776888" y="2421826"/>
            <a:ext cx="811510" cy="44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D5F550-8B6A-3844-8BC6-98F0ACDACE21}"/>
              </a:ext>
            </a:extLst>
          </p:cNvPr>
          <p:cNvSpPr/>
          <p:nvPr/>
        </p:nvSpPr>
        <p:spPr>
          <a:xfrm>
            <a:off x="3020449" y="2401854"/>
            <a:ext cx="811510" cy="44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85B630-FA48-B148-9BF2-8B91D81DC27B}"/>
              </a:ext>
            </a:extLst>
          </p:cNvPr>
          <p:cNvSpPr/>
          <p:nvPr/>
        </p:nvSpPr>
        <p:spPr>
          <a:xfrm>
            <a:off x="2425960" y="1430206"/>
            <a:ext cx="811510" cy="44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9D63CBA-977E-D546-9E2D-CD29A6D250A9}"/>
              </a:ext>
            </a:extLst>
          </p:cNvPr>
          <p:cNvSpPr/>
          <p:nvPr/>
        </p:nvSpPr>
        <p:spPr>
          <a:xfrm>
            <a:off x="3093139" y="1565003"/>
            <a:ext cx="333065" cy="1309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80F71CD-D11B-9A48-9287-7BFA3AE792D6}"/>
              </a:ext>
            </a:extLst>
          </p:cNvPr>
          <p:cNvSpPr/>
          <p:nvPr/>
        </p:nvSpPr>
        <p:spPr>
          <a:xfrm>
            <a:off x="2489586" y="2576744"/>
            <a:ext cx="333065" cy="1309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F89BF06-5D15-6A49-97AA-6FF92B436C80}"/>
              </a:ext>
            </a:extLst>
          </p:cNvPr>
          <p:cNvSpPr/>
          <p:nvPr/>
        </p:nvSpPr>
        <p:spPr>
          <a:xfrm>
            <a:off x="3745355" y="2556772"/>
            <a:ext cx="333065" cy="1309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7C504D94-6C63-AF46-B4CD-E57894B54955}"/>
              </a:ext>
            </a:extLst>
          </p:cNvPr>
          <p:cNvCxnSpPr>
            <a:stCxn id="23" idx="0"/>
            <a:endCxn id="25" idx="0"/>
          </p:cNvCxnSpPr>
          <p:nvPr/>
        </p:nvCxnSpPr>
        <p:spPr>
          <a:xfrm rot="5400000" flipH="1" flipV="1">
            <a:off x="2794437" y="1790060"/>
            <a:ext cx="19972" cy="1243561"/>
          </a:xfrm>
          <a:prstGeom prst="bentConnector3">
            <a:avLst>
              <a:gd name="adj1" fmla="val 1244602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2903DCB-BD80-1346-BA9C-EBAE6903C8AE}"/>
              </a:ext>
            </a:extLst>
          </p:cNvPr>
          <p:cNvCxnSpPr>
            <a:cxnSpLocks/>
          </p:cNvCxnSpPr>
          <p:nvPr/>
        </p:nvCxnSpPr>
        <p:spPr>
          <a:xfrm flipV="1">
            <a:off x="2817730" y="1916832"/>
            <a:ext cx="1" cy="24255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6D351BE-173B-BA4D-B5B5-715DF68327FD}"/>
              </a:ext>
            </a:extLst>
          </p:cNvPr>
          <p:cNvCxnSpPr>
            <a:cxnSpLocks/>
          </p:cNvCxnSpPr>
          <p:nvPr/>
        </p:nvCxnSpPr>
        <p:spPr>
          <a:xfrm flipH="1">
            <a:off x="2286653" y="2642206"/>
            <a:ext cx="197115" cy="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1669A34-2451-9940-BA99-45DE84E34E0C}"/>
              </a:ext>
            </a:extLst>
          </p:cNvPr>
          <p:cNvCxnSpPr>
            <a:cxnSpLocks/>
          </p:cNvCxnSpPr>
          <p:nvPr/>
        </p:nvCxnSpPr>
        <p:spPr>
          <a:xfrm flipH="1">
            <a:off x="3548240" y="2636654"/>
            <a:ext cx="197115" cy="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BCE04135-025D-2949-9EC1-95DBF678CE07}"/>
              </a:ext>
            </a:extLst>
          </p:cNvPr>
          <p:cNvCxnSpPr>
            <a:cxnSpLocks/>
          </p:cNvCxnSpPr>
          <p:nvPr/>
        </p:nvCxnSpPr>
        <p:spPr>
          <a:xfrm>
            <a:off x="1041156" y="1835278"/>
            <a:ext cx="952753" cy="770828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4C4B47F-13D0-0C49-886F-A8541A6EF5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7138" y="1539477"/>
            <a:ext cx="367921" cy="2258997"/>
          </a:xfrm>
          <a:prstGeom prst="curvedConnector3">
            <a:avLst>
              <a:gd name="adj1" fmla="val 15135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40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5.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특이 케이스 추가하기</a:t>
            </a: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C73E48B1-AD00-AD43-9653-8EA8A7E72B21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23D8A1-FADD-B842-80D5-7386C6849DC2}"/>
              </a:ext>
            </a:extLst>
          </p:cNvPr>
          <p:cNvSpPr/>
          <p:nvPr/>
        </p:nvSpPr>
        <p:spPr>
          <a:xfrm>
            <a:off x="198274" y="3295588"/>
            <a:ext cx="4013687" cy="315774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063A4A-56A6-614E-B69D-F3C2AC10390C}"/>
              </a:ext>
            </a:extLst>
          </p:cNvPr>
          <p:cNvSpPr/>
          <p:nvPr/>
        </p:nvSpPr>
        <p:spPr>
          <a:xfrm>
            <a:off x="4932040" y="3700299"/>
            <a:ext cx="3960440" cy="196071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BB9EB5D2-9102-5B41-9804-7380228D50A1}"/>
              </a:ext>
            </a:extLst>
          </p:cNvPr>
          <p:cNvSpPr/>
          <p:nvPr/>
        </p:nvSpPr>
        <p:spPr>
          <a:xfrm>
            <a:off x="4363712" y="4484267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F750C544-09D5-5E45-808D-289A96E6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340768"/>
            <a:ext cx="4225933" cy="19125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null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과 같은 특이 케이스를 처리하는 경우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특수한 경우의 공통 동작을 요소에 모아 사용하는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특이 케이스 패턴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특이 케이스 객체에서 단순히 데이터를 읽기만 한다면 반환 값들을 담은 </a:t>
            </a: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리터럴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 객체 형태로 준비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널은 특이 케이스로 처리 해야 할 때가 많음 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  <a:sym typeface="Wingdings" pitchFamily="2" charset="2"/>
            </a:endParaRPr>
          </a:p>
          <a:p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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 널 객체 패턴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(Null Object Pattern)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111B4D20-5891-8944-BF90-7A158EB5CACC}"/>
              </a:ext>
            </a:extLst>
          </p:cNvPr>
          <p:cNvSpPr/>
          <p:nvPr/>
        </p:nvSpPr>
        <p:spPr>
          <a:xfrm>
            <a:off x="635904" y="1505767"/>
            <a:ext cx="348519" cy="31683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7E7B8B-0FB4-7445-B5B0-13BD18BC4336}"/>
              </a:ext>
            </a:extLst>
          </p:cNvPr>
          <p:cNvSpPr/>
          <p:nvPr/>
        </p:nvSpPr>
        <p:spPr>
          <a:xfrm>
            <a:off x="2425960" y="1430206"/>
            <a:ext cx="811510" cy="44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36667C-51CA-824D-8876-56767262507A}"/>
              </a:ext>
            </a:extLst>
          </p:cNvPr>
          <p:cNvSpPr/>
          <p:nvPr/>
        </p:nvSpPr>
        <p:spPr>
          <a:xfrm>
            <a:off x="2426454" y="2265180"/>
            <a:ext cx="811510" cy="44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5A57C3E-1FBD-8D41-B6BD-224AF0FF66FD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971600" y="1655760"/>
            <a:ext cx="1296144" cy="1829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7B9D80-68A0-A74D-B8DC-E37B26F11907}"/>
              </a:ext>
            </a:extLst>
          </p:cNvPr>
          <p:cNvSpPr txBox="1"/>
          <p:nvPr/>
        </p:nvSpPr>
        <p:spPr>
          <a:xfrm>
            <a:off x="969099" y="136628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N</a:t>
            </a:r>
            <a:endParaRPr kumimoji="1" lang="ko-Kore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912D0F-8564-9B45-883B-F55749435C8E}"/>
              </a:ext>
            </a:extLst>
          </p:cNvPr>
          <p:cNvCxnSpPr>
            <a:cxnSpLocks/>
          </p:cNvCxnSpPr>
          <p:nvPr/>
        </p:nvCxnSpPr>
        <p:spPr>
          <a:xfrm>
            <a:off x="810163" y="1844824"/>
            <a:ext cx="0" cy="53229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4BC5D01A-C03E-E144-93BE-5D53B1E9DBA1}"/>
              </a:ext>
            </a:extLst>
          </p:cNvPr>
          <p:cNvSpPr/>
          <p:nvPr/>
        </p:nvSpPr>
        <p:spPr>
          <a:xfrm>
            <a:off x="683568" y="2416531"/>
            <a:ext cx="263688" cy="22038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57FA0A8-4104-9045-9C5F-FA29BA6C9EF6}"/>
              </a:ext>
            </a:extLst>
          </p:cNvPr>
          <p:cNvCxnSpPr/>
          <p:nvPr/>
        </p:nvCxnSpPr>
        <p:spPr>
          <a:xfrm>
            <a:off x="971600" y="2526721"/>
            <a:ext cx="1296144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2AF1D7-DC80-3A4F-BE8F-E46A6DCF03F5}"/>
              </a:ext>
            </a:extLst>
          </p:cNvPr>
          <p:cNvSpPr txBox="1"/>
          <p:nvPr/>
        </p:nvSpPr>
        <p:spPr>
          <a:xfrm>
            <a:off x="767236" y="194894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Y</a:t>
            </a:r>
            <a:endParaRPr kumimoji="1" lang="ko-Kore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DC2282C-DB19-7445-823A-3E5225159887}"/>
              </a:ext>
            </a:extLst>
          </p:cNvPr>
          <p:cNvSpPr/>
          <p:nvPr/>
        </p:nvSpPr>
        <p:spPr>
          <a:xfrm>
            <a:off x="2267744" y="1568630"/>
            <a:ext cx="333065" cy="1742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7AF4414-6655-614E-AE25-6AF6EB54AD5E}"/>
              </a:ext>
            </a:extLst>
          </p:cNvPr>
          <p:cNvSpPr/>
          <p:nvPr/>
        </p:nvSpPr>
        <p:spPr>
          <a:xfrm>
            <a:off x="2267744" y="2413553"/>
            <a:ext cx="333065" cy="1742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4B24AE3-4B84-1844-A236-FC042474F7D5}"/>
              </a:ext>
            </a:extLst>
          </p:cNvPr>
          <p:cNvCxnSpPr/>
          <p:nvPr/>
        </p:nvCxnSpPr>
        <p:spPr>
          <a:xfrm>
            <a:off x="2600809" y="2494633"/>
            <a:ext cx="23312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9E9C92A-B798-1E45-9A9B-AF01FEF8768B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2831715" y="1870967"/>
            <a:ext cx="494" cy="39421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9B839F-24D0-2047-A171-23A17DF049A7}"/>
              </a:ext>
            </a:extLst>
          </p:cNvPr>
          <p:cNvSpPr txBox="1"/>
          <p:nvPr/>
        </p:nvSpPr>
        <p:spPr>
          <a:xfrm>
            <a:off x="2831714" y="1922259"/>
            <a:ext cx="56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P?</a:t>
            </a:r>
            <a:endParaRPr kumimoji="1" lang="ko-Kore-KR" altLang="en-US" sz="1200" dirty="0"/>
          </a:p>
        </p:txBody>
      </p:sp>
      <p:sp>
        <p:nvSpPr>
          <p:cNvPr id="36" name="삼각형 35">
            <a:extLst>
              <a:ext uri="{FF2B5EF4-FFF2-40B4-BE49-F238E27FC236}">
                <a16:creationId xmlns:a16="http://schemas.microsoft.com/office/drawing/2014/main" id="{917604EC-E3A7-654B-8920-C4B4A4E71192}"/>
              </a:ext>
            </a:extLst>
          </p:cNvPr>
          <p:cNvSpPr/>
          <p:nvPr/>
        </p:nvSpPr>
        <p:spPr>
          <a:xfrm>
            <a:off x="2790353" y="2409885"/>
            <a:ext cx="163730" cy="15052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6F1FA6-5551-4E42-A6EB-2A3E1FAFBA1A}"/>
              </a:ext>
            </a:extLst>
          </p:cNvPr>
          <p:cNvSpPr/>
          <p:nvPr/>
        </p:nvSpPr>
        <p:spPr>
          <a:xfrm>
            <a:off x="5004048" y="4311320"/>
            <a:ext cx="26997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 err="1"/>
              <a:t>UnknownCustomer</a:t>
            </a:r>
            <a:r>
              <a:rPr lang="en" altLang="ko-Kore-KR" sz="1400" dirty="0"/>
              <a:t>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name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>
                <a:solidFill>
                  <a:srgbClr val="6A8759"/>
                </a:solidFill>
              </a:rPr>
              <a:t>거주자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B6AF6D-3B1E-6F49-94C0-B5AB3DCCF3E1}"/>
              </a:ext>
            </a:extLst>
          </p:cNvPr>
          <p:cNvSpPr/>
          <p:nvPr/>
        </p:nvSpPr>
        <p:spPr>
          <a:xfrm>
            <a:off x="251520" y="3420743"/>
            <a:ext cx="39061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aCustomer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site.</a:t>
            </a:r>
            <a:r>
              <a:rPr lang="en" altLang="ko-Kore-KR" sz="1400" dirty="0" err="1">
                <a:solidFill>
                  <a:srgbClr val="FFC66D"/>
                </a:solidFill>
              </a:rPr>
              <a:t>customer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customerName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aCustomer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===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>
                <a:solidFill>
                  <a:srgbClr val="6A8759"/>
                </a:solidFill>
              </a:rPr>
              <a:t>미확인 고객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/>
              <a:t>) </a:t>
            </a:r>
          </a:p>
          <a:p>
            <a:r>
              <a:rPr lang="en-US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customerName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>
                <a:solidFill>
                  <a:srgbClr val="6A8759"/>
                </a:solidFill>
              </a:rPr>
              <a:t>거주자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>
                <a:solidFill>
                  <a:srgbClr val="CC7832"/>
                </a:solidFill>
              </a:rPr>
              <a:t>;</a:t>
            </a:r>
            <a:br>
              <a:rPr lang="en-US" altLang="ko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else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customerName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aCustomer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>
                <a:solidFill>
                  <a:srgbClr val="9876AA"/>
                </a:solidFill>
              </a:rPr>
              <a:t>plan </a:t>
            </a:r>
            <a:r>
              <a:rPr lang="en" altLang="ko-Kore-KR" sz="1400" dirty="0"/>
              <a:t>= (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aCustomer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===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>
                <a:solidFill>
                  <a:srgbClr val="6A8759"/>
                </a:solidFill>
              </a:rPr>
              <a:t>미확인 고객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/>
              <a:t>) ? </a:t>
            </a:r>
            <a:r>
              <a:rPr lang="en" altLang="ko-Kore-KR" sz="1400" dirty="0" err="1"/>
              <a:t>registry.billingPlans.basic</a:t>
            </a:r>
            <a:r>
              <a:rPr lang="en" altLang="ko-Kore-KR" sz="1400" dirty="0"/>
              <a:t> :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aCustomer</a:t>
            </a:r>
            <a:r>
              <a:rPr lang="en" altLang="ko-Kore-KR" sz="1400" dirty="0" err="1"/>
              <a:t>.billingPlans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weeksDelinquent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(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aCustomer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===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>
                <a:solidFill>
                  <a:srgbClr val="6A8759"/>
                </a:solidFill>
              </a:rPr>
              <a:t>미확인 고객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/>
              <a:t>) ? </a:t>
            </a:r>
            <a:r>
              <a:rPr lang="en-US" altLang="ko-KR" sz="1400" dirty="0">
                <a:solidFill>
                  <a:srgbClr val="6897BB"/>
                </a:solidFill>
              </a:rPr>
              <a:t>0 </a:t>
            </a:r>
            <a:r>
              <a:rPr lang="en-US" altLang="ko-KR" sz="1400" dirty="0"/>
              <a:t>: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aCustomer</a:t>
            </a:r>
            <a:r>
              <a:rPr lang="en" altLang="ko-Kore-KR" sz="1400" dirty="0" err="1"/>
              <a:t>.paymentHistory.weeksDelinquentInLastYear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977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6.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어서션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추가하기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02594" y="1065382"/>
            <a:ext cx="4215036" cy="17160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프로그램의 상태를 확인하고 결과에 따라 다르게 동작해야 하는 상황인 경우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어서션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항상 참이라고 가정하는 조건부 문장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어떤 상태임을 가정한 채 실행되는지를 다른 개발자에게 알려주는 소통 도구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디버깅하기도 편하고 소통 수단으로서의 가치가 있음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C73E48B1-AD00-AD43-9653-8EA8A7E72B21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C275852-0BAE-A946-85D8-AA954530B9AC}"/>
              </a:ext>
            </a:extLst>
          </p:cNvPr>
          <p:cNvSpPr/>
          <p:nvPr/>
        </p:nvSpPr>
        <p:spPr>
          <a:xfrm>
            <a:off x="4327621" y="4174670"/>
            <a:ext cx="344277" cy="35706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AE2882-2F77-D549-B452-BCB7A193D6C1}"/>
              </a:ext>
            </a:extLst>
          </p:cNvPr>
          <p:cNvSpPr/>
          <p:nvPr/>
        </p:nvSpPr>
        <p:spPr>
          <a:xfrm>
            <a:off x="107504" y="3138705"/>
            <a:ext cx="4104457" cy="259682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1AD03-00BC-6646-928D-B56E018D5C10}"/>
              </a:ext>
            </a:extLst>
          </p:cNvPr>
          <p:cNvSpPr/>
          <p:nvPr/>
        </p:nvSpPr>
        <p:spPr>
          <a:xfrm>
            <a:off x="4768128" y="3125602"/>
            <a:ext cx="4283968" cy="259682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00139-DD6B-8543-B8DF-D4F2DB12E499}"/>
              </a:ext>
            </a:extLst>
          </p:cNvPr>
          <p:cNvSpPr txBox="1"/>
          <p:nvPr/>
        </p:nvSpPr>
        <p:spPr>
          <a:xfrm>
            <a:off x="517864" y="148478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assert (assumption)</a:t>
            </a:r>
            <a:endParaRPr kumimoji="1" lang="ko-Kore-KR" altLang="en-US" sz="1600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178AA5A-D74D-5042-B904-613F94065A25}"/>
              </a:ext>
            </a:extLst>
          </p:cNvPr>
          <p:cNvCxnSpPr/>
          <p:nvPr/>
        </p:nvCxnSpPr>
        <p:spPr>
          <a:xfrm>
            <a:off x="2627784" y="2024098"/>
            <a:ext cx="100811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0464AE5-EDD8-6240-B10F-1AA8F68BBD0B}"/>
              </a:ext>
            </a:extLst>
          </p:cNvPr>
          <p:cNvCxnSpPr/>
          <p:nvPr/>
        </p:nvCxnSpPr>
        <p:spPr>
          <a:xfrm>
            <a:off x="2627784" y="2096106"/>
            <a:ext cx="100811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A318CED5-E278-2B45-A8EF-C9931E244977}"/>
              </a:ext>
            </a:extLst>
          </p:cNvPr>
          <p:cNvCxnSpPr/>
          <p:nvPr/>
        </p:nvCxnSpPr>
        <p:spPr>
          <a:xfrm>
            <a:off x="2627784" y="2168114"/>
            <a:ext cx="100811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9A899350-36BE-E241-AAA2-523160B593E1}"/>
              </a:ext>
            </a:extLst>
          </p:cNvPr>
          <p:cNvCxnSpPr/>
          <p:nvPr/>
        </p:nvCxnSpPr>
        <p:spPr>
          <a:xfrm>
            <a:off x="2627784" y="2240122"/>
            <a:ext cx="100811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25E2588D-54BD-8A4C-95B6-A0F4C13F3847}"/>
              </a:ext>
            </a:extLst>
          </p:cNvPr>
          <p:cNvCxnSpPr/>
          <p:nvPr/>
        </p:nvCxnSpPr>
        <p:spPr>
          <a:xfrm>
            <a:off x="2627784" y="2312130"/>
            <a:ext cx="100811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580D5258-D266-3447-A1A8-DBEB089542CD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955224" y="1502102"/>
            <a:ext cx="279319" cy="921790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39A516-A65A-FC4B-94DD-4A2624B6C534}"/>
              </a:ext>
            </a:extLst>
          </p:cNvPr>
          <p:cNvSpPr/>
          <p:nvPr/>
        </p:nvSpPr>
        <p:spPr>
          <a:xfrm>
            <a:off x="255412" y="3529176"/>
            <a:ext cx="39040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 구입 할인 클래스</a:t>
            </a:r>
            <a:endParaRPr lang="en" altLang="ko-Kore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Customer{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>
                <a:solidFill>
                  <a:srgbClr val="FFC66D"/>
                </a:solidFill>
              </a:rPr>
              <a:t>applyDiscount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aNumber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/>
              <a:t>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.discountRate</a:t>
            </a:r>
            <a:r>
              <a:rPr lang="en" altLang="ko-Kore-KR" sz="1400" dirty="0"/>
              <a:t>) ? </a:t>
            </a:r>
          </a:p>
          <a:p>
            <a:r>
              <a:rPr lang="en" altLang="ko-Kore-KR" sz="1400" dirty="0"/>
              <a:t>      </a:t>
            </a:r>
            <a:r>
              <a:rPr lang="en" altLang="ko-Kore-KR" sz="1400" dirty="0" err="1"/>
              <a:t>aNumber</a:t>
            </a:r>
            <a:r>
              <a:rPr lang="en" altLang="ko-Kore-KR" sz="1400" dirty="0"/>
              <a:t> - 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.discountRate</a:t>
            </a:r>
            <a:r>
              <a:rPr lang="en" altLang="ko-Kore-KR" sz="1400" dirty="0"/>
              <a:t> * </a:t>
            </a:r>
            <a:r>
              <a:rPr lang="en" altLang="ko-Kore-KR" sz="1400" dirty="0" err="1"/>
              <a:t>aNumber</a:t>
            </a:r>
            <a:r>
              <a:rPr lang="en" altLang="ko-Kore-KR" sz="1400" dirty="0"/>
              <a:t>) </a:t>
            </a:r>
          </a:p>
          <a:p>
            <a:r>
              <a:rPr lang="en" altLang="ko-Kore-KR" sz="1400" dirty="0"/>
              <a:t>     : </a:t>
            </a:r>
            <a:r>
              <a:rPr lang="en" altLang="ko-Kore-KR" sz="1400" dirty="0" err="1"/>
              <a:t>aNumber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76BC90-651D-9B4E-B9AB-4FF7326263F7}"/>
              </a:ext>
            </a:extLst>
          </p:cNvPr>
          <p:cNvSpPr/>
          <p:nvPr/>
        </p:nvSpPr>
        <p:spPr>
          <a:xfrm>
            <a:off x="4919944" y="3300629"/>
            <a:ext cx="39803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Customer{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>
                <a:solidFill>
                  <a:srgbClr val="FFC66D"/>
                </a:solidFill>
              </a:rPr>
              <a:t>applyDiscount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aNumber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(!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.discountRate</a:t>
            </a:r>
            <a:r>
              <a:rPr lang="en" altLang="ko-Kore-KR" sz="1400" dirty="0"/>
              <a:t>)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aNumber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else</a:t>
            </a:r>
            <a:r>
              <a:rPr lang="en" altLang="ko-Kore-KR" sz="1400" dirty="0"/>
              <a:t>{</a:t>
            </a:r>
          </a:p>
          <a:p>
            <a:r>
              <a:rPr lang="ko-KR" altLang="en-US" sz="1400" dirty="0"/>
              <a:t>           </a:t>
            </a:r>
            <a:r>
              <a:rPr lang="en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할인율은 항상 양수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어서션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추가</a:t>
            </a:r>
            <a:br>
              <a:rPr lang="en" altLang="ko-Kore-KR" sz="1400" dirty="0"/>
            </a:br>
            <a:r>
              <a:rPr lang="en" altLang="ko-Kore-KR" sz="1400" dirty="0"/>
              <a:t>            assert(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.discountRate</a:t>
            </a:r>
            <a:r>
              <a:rPr lang="en" altLang="ko-Kore-KR" sz="1400" dirty="0"/>
              <a:t> &gt;=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return </a:t>
            </a:r>
            <a:r>
              <a:rPr lang="en" altLang="ko-Kore-KR" sz="1400" dirty="0" err="1"/>
              <a:t>aNumber</a:t>
            </a:r>
            <a:r>
              <a:rPr lang="en" altLang="ko-Kore-KR" sz="1400" dirty="0"/>
              <a:t> – </a:t>
            </a:r>
          </a:p>
          <a:p>
            <a:r>
              <a:rPr lang="en" altLang="ko-Kore-KR" sz="1400" dirty="0"/>
              <a:t>            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.discountRate</a:t>
            </a:r>
            <a:r>
              <a:rPr lang="en" altLang="ko-Kore-KR" sz="1400" dirty="0"/>
              <a:t> * </a:t>
            </a:r>
            <a:r>
              <a:rPr lang="en" altLang="ko-Kore-KR" sz="1400" dirty="0" err="1"/>
              <a:t>aNumber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461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7.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제어 플래그를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탈출문으로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17706" y="1284764"/>
            <a:ext cx="4764976" cy="1201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제어 플래그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코드의 동작을 변경하는 데 사용되는 변수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제어 플래그의 서식지는 </a:t>
            </a: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반복문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break, continue, return</a:t>
            </a: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2C72BF7C-578C-2D4B-8038-EDAC91A0516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E735DB2-040A-1C40-A8F8-18868365E983}"/>
              </a:ext>
            </a:extLst>
          </p:cNvPr>
          <p:cNvSpPr/>
          <p:nvPr/>
        </p:nvSpPr>
        <p:spPr>
          <a:xfrm>
            <a:off x="2965198" y="4135667"/>
            <a:ext cx="344277" cy="29509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E9AB5C-F87E-8F4B-BA12-6DCED4082530}"/>
              </a:ext>
            </a:extLst>
          </p:cNvPr>
          <p:cNvSpPr/>
          <p:nvPr/>
        </p:nvSpPr>
        <p:spPr>
          <a:xfrm>
            <a:off x="346342" y="3199265"/>
            <a:ext cx="2425458" cy="313215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B0673-E2B6-3849-950D-8150E70D61E4}"/>
              </a:ext>
            </a:extLst>
          </p:cNvPr>
          <p:cNvSpPr/>
          <p:nvPr/>
        </p:nvSpPr>
        <p:spPr>
          <a:xfrm>
            <a:off x="3436707" y="2737079"/>
            <a:ext cx="3875340" cy="264949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A9E5C8-CFB7-6B42-ACAA-ED60E2D5B6FE}"/>
              </a:ext>
            </a:extLst>
          </p:cNvPr>
          <p:cNvCxnSpPr/>
          <p:nvPr/>
        </p:nvCxnSpPr>
        <p:spPr>
          <a:xfrm>
            <a:off x="950284" y="1340768"/>
            <a:ext cx="189352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90EAEC-4541-F04A-A6F2-42825941AF41}"/>
              </a:ext>
            </a:extLst>
          </p:cNvPr>
          <p:cNvSpPr/>
          <p:nvPr/>
        </p:nvSpPr>
        <p:spPr>
          <a:xfrm>
            <a:off x="1051059" y="1478732"/>
            <a:ext cx="712629" cy="9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4F07EA-7927-6746-BE72-B2D9F80E3B45}"/>
              </a:ext>
            </a:extLst>
          </p:cNvPr>
          <p:cNvSpPr/>
          <p:nvPr/>
        </p:nvSpPr>
        <p:spPr>
          <a:xfrm>
            <a:off x="1894194" y="1475961"/>
            <a:ext cx="783892" cy="9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3B21D3-A4BB-DE4E-944F-701F55554325}"/>
              </a:ext>
            </a:extLst>
          </p:cNvPr>
          <p:cNvSpPr/>
          <p:nvPr/>
        </p:nvSpPr>
        <p:spPr>
          <a:xfrm>
            <a:off x="1039237" y="1661203"/>
            <a:ext cx="1680342" cy="9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28E6BB-0C23-2E4D-B736-A9CB35853823}"/>
              </a:ext>
            </a:extLst>
          </p:cNvPr>
          <p:cNvSpPr/>
          <p:nvPr/>
        </p:nvSpPr>
        <p:spPr>
          <a:xfrm>
            <a:off x="390704" y="3222872"/>
            <a:ext cx="23090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...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b="1" i="1" dirty="0">
                <a:solidFill>
                  <a:srgbClr val="9876AA"/>
                </a:solidFill>
              </a:rPr>
              <a:t>found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false;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for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p </a:t>
            </a:r>
            <a:r>
              <a:rPr lang="en" altLang="ko-Kore-KR" sz="1400" dirty="0">
                <a:solidFill>
                  <a:srgbClr val="CC7832"/>
                </a:solidFill>
              </a:rPr>
              <a:t>of </a:t>
            </a:r>
            <a:r>
              <a:rPr lang="en" altLang="ko-Kore-KR" sz="1400" dirty="0"/>
              <a:t>people){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(!fount){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(p ===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>
                <a:solidFill>
                  <a:srgbClr val="6A8759"/>
                </a:solidFill>
              </a:rPr>
              <a:t>조커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/>
              <a:t>){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" altLang="ko-Kore-KR" sz="1400" dirty="0" err="1"/>
              <a:t>sendAlert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</a:t>
            </a:r>
            <a:r>
              <a:rPr lang="en" altLang="ko-Kore-KR" sz="1400" b="1" i="1" dirty="0">
                <a:solidFill>
                  <a:srgbClr val="9876AA"/>
                </a:solidFill>
              </a:rPr>
              <a:t>found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true;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(p ===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 err="1">
                <a:solidFill>
                  <a:srgbClr val="6A8759"/>
                </a:solidFill>
              </a:rPr>
              <a:t>사루만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/>
              <a:t>){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" altLang="ko-Kore-KR" sz="1400" dirty="0" err="1"/>
              <a:t>sendAlert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</a:t>
            </a:r>
            <a:r>
              <a:rPr lang="en" altLang="ko-Kore-KR" sz="1400" b="1" i="1" dirty="0">
                <a:solidFill>
                  <a:srgbClr val="9876AA"/>
                </a:solidFill>
              </a:rPr>
              <a:t>found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true;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E67FE7-1262-304F-AEB0-B2274ED78239}"/>
              </a:ext>
            </a:extLst>
          </p:cNvPr>
          <p:cNvSpPr/>
          <p:nvPr/>
        </p:nvSpPr>
        <p:spPr>
          <a:xfrm>
            <a:off x="3516995" y="2708920"/>
            <a:ext cx="3435012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checkForMiscreants</a:t>
            </a:r>
            <a:r>
              <a:rPr lang="en" altLang="ko-Kore-KR" sz="1400" dirty="0"/>
              <a:t>(people)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for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p </a:t>
            </a:r>
            <a:r>
              <a:rPr lang="en" altLang="ko-Kore-KR" sz="1400" dirty="0">
                <a:solidFill>
                  <a:srgbClr val="CC7832"/>
                </a:solidFill>
              </a:rPr>
              <a:t>of </a:t>
            </a:r>
            <a:r>
              <a:rPr lang="en" altLang="ko-Kore-KR" sz="1400" dirty="0"/>
              <a:t>people){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(p ===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>
                <a:solidFill>
                  <a:srgbClr val="6A8759"/>
                </a:solidFill>
              </a:rPr>
              <a:t>조커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/>
              <a:t>){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" altLang="ko-Kore-KR" sz="1400" dirty="0" err="1"/>
              <a:t>sendAlert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return;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(p ===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 err="1">
                <a:solidFill>
                  <a:srgbClr val="6A8759"/>
                </a:solidFill>
              </a:rPr>
              <a:t>사루만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/>
              <a:t>){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" altLang="ko-Kore-KR" sz="1400" dirty="0" err="1"/>
              <a:t>sendAlert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return;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1FAB9B-4F6A-874B-8AB1-76C2051F030C}"/>
              </a:ext>
            </a:extLst>
          </p:cNvPr>
          <p:cNvSpPr/>
          <p:nvPr/>
        </p:nvSpPr>
        <p:spPr>
          <a:xfrm>
            <a:off x="3430963" y="5592751"/>
            <a:ext cx="54615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checkForMiscreants</a:t>
            </a:r>
            <a:r>
              <a:rPr lang="en" altLang="ko-Kore-KR" sz="1400" dirty="0"/>
              <a:t>(people)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people.</a:t>
            </a:r>
            <a:r>
              <a:rPr lang="en" altLang="ko-Kore-KR" sz="1400" dirty="0" err="1">
                <a:solidFill>
                  <a:srgbClr val="FFC66D"/>
                </a:solidFill>
              </a:rPr>
              <a:t>some</a:t>
            </a:r>
            <a:r>
              <a:rPr lang="en" altLang="ko-Kore-KR" sz="1400" dirty="0"/>
              <a:t>(p =&gt; [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>
                <a:solidFill>
                  <a:srgbClr val="6A8759"/>
                </a:solidFill>
              </a:rPr>
              <a:t>조커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>
                <a:solidFill>
                  <a:srgbClr val="CC7832"/>
                </a:solidFill>
              </a:rPr>
              <a:t>, 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 err="1">
                <a:solidFill>
                  <a:srgbClr val="6A8759"/>
                </a:solidFill>
              </a:rPr>
              <a:t>사루만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/>
              <a:t>].</a:t>
            </a:r>
            <a:r>
              <a:rPr lang="en" altLang="ko-Kore-KR" sz="1400" dirty="0">
                <a:solidFill>
                  <a:srgbClr val="FFC66D"/>
                </a:solidFill>
              </a:rPr>
              <a:t>includes</a:t>
            </a:r>
            <a:r>
              <a:rPr lang="en" altLang="ko-Kore-KR" sz="1400" dirty="0"/>
              <a:t>(p))) </a:t>
            </a:r>
            <a:r>
              <a:rPr lang="en" altLang="ko-Kore-KR" sz="1400" dirty="0" err="1"/>
              <a:t>sendAlert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177B5363-FEFC-B94E-BC9C-B4DB41F50CBB}"/>
              </a:ext>
            </a:extLst>
          </p:cNvPr>
          <p:cNvSpPr/>
          <p:nvPr/>
        </p:nvSpPr>
        <p:spPr>
          <a:xfrm>
            <a:off x="2960123" y="5813669"/>
            <a:ext cx="344277" cy="29509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8FF7D8-DC42-3B47-BCA5-2333629DAC72}"/>
              </a:ext>
            </a:extLst>
          </p:cNvPr>
          <p:cNvSpPr/>
          <p:nvPr/>
        </p:nvSpPr>
        <p:spPr>
          <a:xfrm>
            <a:off x="3430963" y="5547070"/>
            <a:ext cx="5321244" cy="82829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74440-5236-7D44-8C6B-57DEDB53246F}"/>
              </a:ext>
            </a:extLst>
          </p:cNvPr>
          <p:cNvSpPr txBox="1"/>
          <p:nvPr/>
        </p:nvSpPr>
        <p:spPr>
          <a:xfrm>
            <a:off x="1115616" y="1780584"/>
            <a:ext cx="77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if(   )</a:t>
            </a:r>
            <a:endParaRPr kumimoji="1" lang="ko-Kore-KR" altLang="en-US" sz="1600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B3CCFC72-375C-0A4F-9153-7387D645699C}"/>
              </a:ext>
            </a:extLst>
          </p:cNvPr>
          <p:cNvSpPr/>
          <p:nvPr/>
        </p:nvSpPr>
        <p:spPr>
          <a:xfrm>
            <a:off x="1368320" y="1860393"/>
            <a:ext cx="162302" cy="168703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정오각형[R] 20">
            <a:extLst>
              <a:ext uri="{FF2B5EF4-FFF2-40B4-BE49-F238E27FC236}">
                <a16:creationId xmlns:a16="http://schemas.microsoft.com/office/drawing/2014/main" id="{62FF0FCF-075B-2D4E-885C-7EC512337D62}"/>
              </a:ext>
            </a:extLst>
          </p:cNvPr>
          <p:cNvSpPr/>
          <p:nvPr/>
        </p:nvSpPr>
        <p:spPr>
          <a:xfrm>
            <a:off x="1475656" y="2119131"/>
            <a:ext cx="167433" cy="146519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6EC965-5275-BA48-87D2-6CCD8AD800DE}"/>
              </a:ext>
            </a:extLst>
          </p:cNvPr>
          <p:cNvCxnSpPr>
            <a:cxnSpLocks/>
          </p:cNvCxnSpPr>
          <p:nvPr/>
        </p:nvCxnSpPr>
        <p:spPr>
          <a:xfrm flipH="1">
            <a:off x="1683484" y="2191139"/>
            <a:ext cx="39536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6FEC5B-18B5-BC4A-8D7B-5C1870658E64}"/>
              </a:ext>
            </a:extLst>
          </p:cNvPr>
          <p:cNvSpPr txBox="1"/>
          <p:nvPr/>
        </p:nvSpPr>
        <p:spPr>
          <a:xfrm>
            <a:off x="2078852" y="2029096"/>
            <a:ext cx="54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true</a:t>
            </a:r>
            <a:endParaRPr kumimoji="1" lang="ko-Kore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3D6D16-5660-5146-B9A6-74E9B80CA123}"/>
              </a:ext>
            </a:extLst>
          </p:cNvPr>
          <p:cNvSpPr txBox="1"/>
          <p:nvPr/>
        </p:nvSpPr>
        <p:spPr>
          <a:xfrm>
            <a:off x="1094236" y="2459433"/>
            <a:ext cx="76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break</a:t>
            </a:r>
            <a:endParaRPr kumimoji="1" lang="ko-Kore-KR" altLang="en-US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33482E2-849D-D544-9733-40141745C822}"/>
              </a:ext>
            </a:extLst>
          </p:cNvPr>
          <p:cNvCxnSpPr>
            <a:cxnSpLocks/>
          </p:cNvCxnSpPr>
          <p:nvPr/>
        </p:nvCxnSpPr>
        <p:spPr>
          <a:xfrm rot="10800000">
            <a:off x="827167" y="1573856"/>
            <a:ext cx="497706" cy="632071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069A89B-D5F6-1D4E-A4E7-4EC8610A7680}"/>
              </a:ext>
            </a:extLst>
          </p:cNvPr>
          <p:cNvCxnSpPr>
            <a:stCxn id="52" idx="3"/>
            <a:endCxn id="25" idx="2"/>
          </p:cNvCxnSpPr>
          <p:nvPr/>
        </p:nvCxnSpPr>
        <p:spPr>
          <a:xfrm flipV="1">
            <a:off x="1857075" y="2336873"/>
            <a:ext cx="494094" cy="276449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7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text. 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52156" y="2300088"/>
            <a:ext cx="1224137" cy="628710"/>
            <a:chOff x="1428031" y="3157338"/>
            <a:chExt cx="1224137" cy="628710"/>
          </a:xfrm>
        </p:grpSpPr>
        <p:sp>
          <p:nvSpPr>
            <p:cNvPr id="31" name="TextBox 30"/>
            <p:cNvSpPr txBox="1"/>
            <p:nvPr/>
          </p:nvSpPr>
          <p:spPr>
            <a:xfrm>
              <a:off x="1428032" y="31573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57627"/>
                  </a:solidFill>
                  <a:latin typeface="Calibri" pitchFamily="34" charset="0"/>
                  <a:cs typeface="Calibri" pitchFamily="34" charset="0"/>
                </a:rPr>
                <a:t>BRAIN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28031" y="33859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260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21191</TotalTime>
  <Words>1344</Words>
  <Application>Microsoft Macintosh PowerPoint</Application>
  <PresentationFormat>화면 슬라이드 쇼(4:3)</PresentationFormat>
  <Paragraphs>114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Arial Unicode MS</vt:lpstr>
      <vt:lpstr>맑은 고딕</vt:lpstr>
      <vt:lpstr>Nanum Gothic</vt:lpstr>
      <vt:lpstr>나눔고딕</vt:lpstr>
      <vt:lpstr>Arial</vt:lpstr>
      <vt:lpstr>Calibri</vt:lpstr>
      <vt:lpstr>Cover_End_ Slide Master</vt:lpstr>
      <vt:lpstr>Contents Master Slide </vt:lpstr>
      <vt:lpstr>Section Break Slide Master</vt:lpstr>
      <vt:lpstr>Refactoring</vt:lpstr>
      <vt:lpstr>1. 조건문 분해하기</vt:lpstr>
      <vt:lpstr>2. 조건식 통합하기</vt:lpstr>
      <vt:lpstr>3. 중첩 조건문을 보호 구문으로 바꾸기</vt:lpstr>
      <vt:lpstr>4. 조건부 로직을 다형성으로 바꾸기</vt:lpstr>
      <vt:lpstr>5. 특이 케이스 추가하기</vt:lpstr>
      <vt:lpstr>6. 어서션 추가하기</vt:lpstr>
      <vt:lpstr>7. 제어 플래그를 탈출문으로 바꾸기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J01-INFOGRPHIC-POWERPOINT-TEMPLATE</dc:title>
  <dc:creator>bizdesign.net</dc:creator>
  <cp:lastModifiedBy>shin sangeun</cp:lastModifiedBy>
  <cp:revision>237</cp:revision>
  <dcterms:created xsi:type="dcterms:W3CDTF">2014-12-08T06:14:59Z</dcterms:created>
  <dcterms:modified xsi:type="dcterms:W3CDTF">2020-07-27T16:36:03Z</dcterms:modified>
</cp:coreProperties>
</file>