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4" r:id="rId3"/>
  </p:sldMasterIdLst>
  <p:notesMasterIdLst>
    <p:notesMasterId r:id="rId16"/>
  </p:notesMasterIdLst>
  <p:sldIdLst>
    <p:sldId id="256" r:id="rId4"/>
    <p:sldId id="286" r:id="rId5"/>
    <p:sldId id="322" r:id="rId6"/>
    <p:sldId id="324" r:id="rId7"/>
    <p:sldId id="316" r:id="rId8"/>
    <p:sldId id="325" r:id="rId9"/>
    <p:sldId id="328" r:id="rId10"/>
    <p:sldId id="318" r:id="rId11"/>
    <p:sldId id="326" r:id="rId12"/>
    <p:sldId id="327" r:id="rId13"/>
    <p:sldId id="320" r:id="rId14"/>
    <p:sldId id="30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627"/>
    <a:srgbClr val="FFB850"/>
    <a:srgbClr val="5BC5DD"/>
    <a:srgbClr val="86B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72431" autoAdjust="0"/>
  </p:normalViewPr>
  <p:slideViewPr>
    <p:cSldViewPr>
      <p:cViewPr varScale="1">
        <p:scale>
          <a:sx n="62" d="100"/>
          <a:sy n="62" d="100"/>
        </p:scale>
        <p:origin x="2342" y="5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9D7-D932-C24F-81CF-8A4450BFF686}" type="datetimeFigureOut">
              <a:rPr kumimoji="1" lang="ko-KR" altLang="en-US" smtClean="0"/>
              <a:t>2020-06-30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8F50-C0E6-0644-9792-D3BE2E945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-2286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실제 개발하는 시간 보다 설계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디버깅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테스트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.. 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단계에 시간을 많이 쓰게 됨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ko-KR" altLang="en-US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모든 테스트를 완전히 자동화하게 만들고 그 결과까지 스스로 검사하게 만들자</a:t>
            </a:r>
            <a:r>
              <a:rPr lang="en-US" altLang="ko-KR" sz="1600" b="1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kumimoji="1" lang="en-US" altLang="en-US" dirty="0"/>
              <a:t>TDD: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켄트</a:t>
            </a:r>
            <a:r>
              <a:rPr kumimoji="1" lang="ko-KR" altLang="en-US" dirty="0"/>
              <a:t> 벡이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테스트 주도 개발 기법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창시 하였음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92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Junit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(assert)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 테스트 케이스의 수행 결과를 판별한다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.(ex: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jUnit4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부터는 테스트를 지원하는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어노테이션을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.(@Test @Before @After)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@Test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호출할 때 마다 새로운 인스턴스를 생성하여 독립적인 테스트가 이루어지게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29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개의 아시아 지역에서 수요와 가격을 나타내는 </a:t>
            </a:r>
            <a:r>
              <a:rPr kumimoji="1" lang="en-US" altLang="ko-KR" dirty="0"/>
              <a:t>UI. </a:t>
            </a:r>
            <a:r>
              <a:rPr kumimoji="1" lang="ko-KR" altLang="en-US" dirty="0"/>
              <a:t>생산자를 표현하는 </a:t>
            </a:r>
            <a:r>
              <a:rPr kumimoji="1" lang="en-US" altLang="ko-KR" dirty="0"/>
              <a:t>Producer, </a:t>
            </a:r>
            <a:r>
              <a:rPr kumimoji="1" lang="ko-KR" altLang="en-US" dirty="0"/>
              <a:t>지역 전체를 포함하는 </a:t>
            </a:r>
            <a:r>
              <a:rPr kumimoji="1" lang="en-US" altLang="ko-KR" dirty="0"/>
              <a:t>Province </a:t>
            </a:r>
            <a:r>
              <a:rPr kumimoji="1" lang="ko-KR" altLang="en-US" dirty="0"/>
              <a:t>클래스로 구현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70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개의 아시아 지역에서 수요와 가격을 나타내는 </a:t>
            </a:r>
            <a:r>
              <a:rPr kumimoji="1" lang="en-US" altLang="ko-KR" dirty="0"/>
              <a:t>UI. </a:t>
            </a:r>
            <a:r>
              <a:rPr kumimoji="1" lang="ko-KR" altLang="en-US" dirty="0"/>
              <a:t>생산자를 표현하는 </a:t>
            </a:r>
            <a:r>
              <a:rPr kumimoji="1" lang="en-US" altLang="ko-KR" dirty="0"/>
              <a:t>Producer, </a:t>
            </a:r>
            <a:r>
              <a:rPr kumimoji="1" lang="ko-KR" altLang="en-US" dirty="0"/>
              <a:t>지역 전체를 포함하는 </a:t>
            </a:r>
            <a:r>
              <a:rPr kumimoji="1" lang="en-US" altLang="ko-KR" dirty="0"/>
              <a:t>Province </a:t>
            </a:r>
            <a:r>
              <a:rPr kumimoji="1" lang="ko-KR" altLang="en-US" dirty="0"/>
              <a:t>클래스로 구현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개의 아시아 지역에서 수요와 가격을 나타내는 </a:t>
            </a:r>
            <a:r>
              <a:rPr kumimoji="1" lang="en-US" altLang="ko-KR" dirty="0"/>
              <a:t>UI. </a:t>
            </a:r>
            <a:r>
              <a:rPr kumimoji="1" lang="ko-KR" altLang="en-US" dirty="0"/>
              <a:t>생산자를 표현하는 </a:t>
            </a:r>
            <a:r>
              <a:rPr kumimoji="1" lang="en-US" altLang="ko-KR" dirty="0"/>
              <a:t>Producer, </a:t>
            </a:r>
            <a:r>
              <a:rPr kumimoji="1" lang="ko-KR" altLang="en-US" dirty="0"/>
              <a:t>지역 전체를 포함하는 </a:t>
            </a:r>
            <a:r>
              <a:rPr kumimoji="1" lang="en-US" altLang="ko-KR" dirty="0"/>
              <a:t>Province </a:t>
            </a:r>
            <a:r>
              <a:rPr kumimoji="1" lang="ko-KR" altLang="en-US" dirty="0"/>
              <a:t>클래스로 구현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451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모카</a:t>
            </a:r>
            <a:r>
              <a:rPr kumimoji="1" lang="ko-KR" altLang="en-US" dirty="0"/>
              <a:t> 프레임워크를 이용하면 무언가 문제가 생겼을 때 즉시 알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어디서 테스트가 실패 했는지 짚어 주고 실패 원인 까지 제공 해줌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420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모카</a:t>
            </a:r>
            <a:r>
              <a:rPr kumimoji="1" lang="ko-KR" altLang="en-US" dirty="0"/>
              <a:t> 프레임워크를 이용하면 무언가 문제가 생겼을 때 즉시 알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어디서 테스트가 실패 했는지 짚어 주고 실패 원인 까지 제공 해줌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BRAINSTORM TEMPLATE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3659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4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2794298"/>
            <a:ext cx="6020097" cy="6480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037" y="3599959"/>
            <a:ext cx="6049863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Add Text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4509373" y="3446274"/>
            <a:ext cx="103644" cy="1036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47664" y="3498096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9449" y="3491483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841115" y="2685678"/>
            <a:ext cx="1440160" cy="72008"/>
            <a:chOff x="4716016" y="4725144"/>
            <a:chExt cx="1440160" cy="720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2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8" r:id="rId4"/>
    <p:sldLayoutId id="2147483659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14446" y="6093296"/>
            <a:ext cx="504056" cy="504056"/>
          </a:xfrm>
          <a:prstGeom prst="ellipse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65137" y="62030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9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장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테스트 구축하기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신상은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52157" y="22524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INFO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59740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테스트 및 결과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6554B3-ACCB-4B4A-BC0A-436C03637AC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17378B-9A4C-534F-9DCF-6DE5468C7312}"/>
              </a:ext>
            </a:extLst>
          </p:cNvPr>
          <p:cNvSpPr txBox="1"/>
          <p:nvPr/>
        </p:nvSpPr>
        <p:spPr>
          <a:xfrm>
            <a:off x="488673" y="135817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실패 테스트 케이스 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9DC70-CE56-A441-9335-BBCC5DE674C3}"/>
              </a:ext>
            </a:extLst>
          </p:cNvPr>
          <p:cNvSpPr/>
          <p:nvPr/>
        </p:nvSpPr>
        <p:spPr>
          <a:xfrm>
            <a:off x="591323" y="1794792"/>
            <a:ext cx="65436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describe('province', function () {</a:t>
            </a:r>
          </a:p>
          <a:p>
            <a:r>
              <a:rPr lang="ko-KR" altLang="en-US" sz="1400" dirty="0"/>
              <a:t>  </a:t>
            </a:r>
            <a:r>
              <a:rPr lang="en" altLang="ko-Kore-KR" sz="1400" dirty="0">
                <a:solidFill>
                  <a:srgbClr val="FF0000"/>
                </a:solidFill>
              </a:rPr>
              <a:t>it</a:t>
            </a:r>
            <a:r>
              <a:rPr lang="en" altLang="ko-Kore-KR" sz="1400" dirty="0"/>
              <a:t>('zero demand', function () {   </a:t>
            </a:r>
            <a:r>
              <a:rPr lang="ko-KR" altLang="en-US" sz="1400" dirty="0"/>
              <a:t>  </a:t>
            </a:r>
            <a:r>
              <a:rPr lang="en-US" altLang="ko-KR" sz="1400" dirty="0"/>
              <a:t>			</a:t>
            </a:r>
            <a:r>
              <a:rPr lang="en" altLang="ko-Kore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수요가 없다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   </a:t>
            </a:r>
            <a:r>
              <a:rPr lang="en" altLang="ko-Kore-KR" sz="1400" dirty="0" err="1"/>
              <a:t>asia.demand</a:t>
            </a:r>
            <a:r>
              <a:rPr lang="en" altLang="ko-Kore-KR" sz="1400" dirty="0"/>
              <a:t> = -1;</a:t>
            </a:r>
            <a:br>
              <a:rPr lang="en" altLang="ko-Kore-KR" sz="1400" dirty="0"/>
            </a:br>
            <a:r>
              <a:rPr lang="ko-KR" altLang="en-US" sz="1400" dirty="0"/>
              <a:t> </a:t>
            </a:r>
            <a:r>
              <a:rPr lang="en" altLang="ko-Kore-KR" sz="1400" dirty="0"/>
              <a:t> </a:t>
            </a:r>
            <a:r>
              <a:rPr lang="ko-KR" altLang="en-US" sz="1400" dirty="0"/>
              <a:t> </a:t>
            </a:r>
            <a:r>
              <a:rPr lang="en" altLang="ko-Kore-KR" sz="1400" dirty="0"/>
              <a:t>   </a:t>
            </a:r>
            <a:r>
              <a:rPr lang="en" altLang="ko-Kore-KR" sz="1400" dirty="0">
                <a:solidFill>
                  <a:srgbClr val="FF0000"/>
                </a:solidFill>
              </a:rPr>
              <a:t>assert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asia.shortfall</a:t>
            </a:r>
            <a:r>
              <a:rPr lang="en" altLang="ko-Kore-KR" sz="1400" dirty="0"/>
              <a:t>, -26);</a:t>
            </a:r>
            <a:br>
              <a:rPr lang="en" altLang="ko-Kore-KR" sz="1400" dirty="0"/>
            </a:br>
            <a:r>
              <a:rPr lang="ko-KR" altLang="en-US" sz="1400" dirty="0"/>
              <a:t> </a:t>
            </a:r>
            <a:r>
              <a:rPr lang="en" altLang="ko-Kore-KR" sz="1400" dirty="0"/>
              <a:t> </a:t>
            </a:r>
            <a:r>
              <a:rPr lang="ko-KR" altLang="en-US" sz="1400" dirty="0"/>
              <a:t> </a:t>
            </a:r>
            <a:r>
              <a:rPr lang="en" altLang="ko-Kore-KR" sz="1400" dirty="0"/>
              <a:t>   </a:t>
            </a:r>
            <a:r>
              <a:rPr lang="en" altLang="ko-Kore-KR" sz="1400" dirty="0">
                <a:solidFill>
                  <a:srgbClr val="FF0000"/>
                </a:solidFill>
              </a:rPr>
              <a:t>assert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asia.profit</a:t>
            </a:r>
            <a:r>
              <a:rPr lang="en" altLang="ko-Kore-KR" sz="1400" dirty="0"/>
              <a:t>, -10);</a:t>
            </a:r>
            <a:br>
              <a:rPr lang="en" altLang="ko-Kore-KR" sz="1400" dirty="0"/>
            </a:br>
            <a:r>
              <a:rPr lang="ko-KR" altLang="en-US" sz="1400" dirty="0"/>
              <a:t>  </a:t>
            </a:r>
            <a:r>
              <a:rPr lang="en" altLang="ko-Kore-KR" sz="1400" dirty="0"/>
              <a:t>})</a:t>
            </a:r>
          </a:p>
          <a:p>
            <a:r>
              <a:rPr kumimoji="1" lang="en-US" altLang="ko-KR" sz="1400" dirty="0"/>
              <a:t>})</a:t>
            </a:r>
            <a:endParaRPr kumimoji="1"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8DE129-2235-FD48-A32E-347FEA19A398}"/>
              </a:ext>
            </a:extLst>
          </p:cNvPr>
          <p:cNvSpPr/>
          <p:nvPr/>
        </p:nvSpPr>
        <p:spPr>
          <a:xfrm>
            <a:off x="494849" y="1772816"/>
            <a:ext cx="7198013" cy="162241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126C36-43D6-1748-86BC-9CB09D44AAE0}"/>
              </a:ext>
            </a:extLst>
          </p:cNvPr>
          <p:cNvSpPr/>
          <p:nvPr/>
        </p:nvSpPr>
        <p:spPr>
          <a:xfrm>
            <a:off x="488673" y="3662126"/>
            <a:ext cx="2230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Mocha </a:t>
            </a:r>
            <a:r>
              <a:rPr kumimoji="1" lang="ko-KR" altLang="en-US" sz="1600" dirty="0"/>
              <a:t>테스트 결과</a:t>
            </a:r>
            <a:endParaRPr kumimoji="1" lang="ko-Kore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14C1F-0792-F74F-9DD2-83DAE314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77072"/>
            <a:ext cx="6245475" cy="21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6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경계 조건 검사하기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C5B40CC-4D28-486D-A552-14BF45BAE148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7C619C-0152-134A-8B59-7195F7D084A6}"/>
              </a:ext>
            </a:extLst>
          </p:cNvPr>
          <p:cNvSpPr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테스트가 의도대로 사용하는 경우가 아닌 범위가 벗어나는 경우의 테스트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원래 양수여야 하는 값을 음수로 넣어보거나 아예 값을 입력하지 않음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문자열을 넣어야 하는 값에 숫자로 테스트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  <a:sym typeface="Wingdings" pitchFamily="2" charset="2"/>
              </a:rPr>
              <a:t>값이 있는 배열을 넣어야 하는 값에 빈 배열로 테스트</a:t>
            </a:r>
            <a:endParaRPr lang="en-US" altLang="ko-KR" sz="1600" dirty="0">
              <a:latin typeface="+mn-ea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문제가 생길 가능성이 있는 경계 조건을 생각해보고 그 부분을 집중적으로 테스트 하자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 lvl="1"/>
            <a:endParaRPr lang="en-US" altLang="ko-KR" sz="1600" b="1" dirty="0">
              <a:latin typeface="+mn-ea"/>
            </a:endParaRPr>
          </a:p>
          <a:p>
            <a:pPr lvl="1"/>
            <a:endParaRPr lang="en-US" altLang="ko-KR" sz="1600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오류로 인해 디버깅 하기 어려운 문제가 발생하면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b="1" dirty="0" err="1">
                <a:latin typeface="+mn-ea"/>
              </a:rPr>
              <a:t>어서션</a:t>
            </a:r>
            <a:r>
              <a:rPr lang="ko-KR" altLang="en-US" sz="1600" b="1" dirty="0">
                <a:latin typeface="+mn-ea"/>
              </a:rPr>
              <a:t> 추가하기</a:t>
            </a:r>
            <a:r>
              <a:rPr lang="en-US" altLang="ko-KR" sz="1600" b="1" dirty="0">
                <a:latin typeface="+mn-ea"/>
              </a:rPr>
              <a:t>’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적용해서 최대한 빨리 드러나게 해야 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어서션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항상 참이라고 가정하는 조건부 문장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-&gt;</a:t>
            </a:r>
            <a:r>
              <a:rPr lang="ko-KR" altLang="en-US" sz="1600" dirty="0">
                <a:latin typeface="+mn-ea"/>
              </a:rPr>
              <a:t> 오류 찾기에 활용</a:t>
            </a:r>
            <a:endParaRPr lang="en-US" altLang="ko-KR" sz="1600" dirty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참이라고 가정하는 조건이 보이면 그 조건을 명시하는 </a:t>
            </a:r>
            <a:r>
              <a:rPr lang="ko-KR" altLang="en-US" sz="1600" dirty="0" err="1">
                <a:latin typeface="+mn-ea"/>
              </a:rPr>
              <a:t>어서션을</a:t>
            </a:r>
            <a:r>
              <a:rPr lang="ko-KR" altLang="en-US" sz="1600" dirty="0">
                <a:latin typeface="+mn-ea"/>
              </a:rPr>
              <a:t> 추가한다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3. </a:t>
            </a:r>
            <a:r>
              <a:rPr lang="ko-KR" altLang="en-US" sz="1600" b="1" dirty="0">
                <a:latin typeface="+mn-ea"/>
              </a:rPr>
              <a:t>실패해야 할 상황에서는 반드시 실패하게 만들자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4. </a:t>
            </a:r>
            <a:r>
              <a:rPr lang="ko-KR" altLang="en-US" sz="1600" b="1" dirty="0">
                <a:latin typeface="+mn-ea"/>
              </a:rPr>
              <a:t>자주 테스트하라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작성중인 코드는 최소한 몇 분 간격으로 테스트하고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적어도 하루에 한번은 전체 테스트를 돌려보자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706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text. 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52156" y="2300088"/>
            <a:ext cx="1224137" cy="628710"/>
            <a:chOff x="1428031" y="3157338"/>
            <a:chExt cx="1224137" cy="628710"/>
          </a:xfrm>
        </p:grpSpPr>
        <p:sp>
          <p:nvSpPr>
            <p:cNvPr id="31" name="TextBox 30"/>
            <p:cNvSpPr txBox="1"/>
            <p:nvPr/>
          </p:nvSpPr>
          <p:spPr>
            <a:xfrm>
              <a:off x="1428032" y="31573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57627"/>
                  </a:solidFill>
                  <a:latin typeface="Calibri" pitchFamily="34" charset="0"/>
                  <a:cs typeface="Calibri" pitchFamily="34" charset="0"/>
                </a:rPr>
                <a:t>BRAIN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8031" y="33859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장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 테스트 구축하기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19746" y="2097469"/>
            <a:ext cx="6102833" cy="2043158"/>
            <a:chOff x="1519746" y="2192846"/>
            <a:chExt cx="6102833" cy="2472219"/>
          </a:xfrm>
        </p:grpSpPr>
        <p:sp>
          <p:nvSpPr>
            <p:cNvPr id="2" name="Rectangle 1"/>
            <p:cNvSpPr/>
            <p:nvPr/>
          </p:nvSpPr>
          <p:spPr>
            <a:xfrm>
              <a:off x="1519746" y="2192846"/>
              <a:ext cx="6076590" cy="59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47664" y="3106961"/>
              <a:ext cx="6048672" cy="599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47664" y="4065387"/>
              <a:ext cx="6070740" cy="59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1421" y="2192846"/>
              <a:ext cx="242267" cy="59967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744" y="2192846"/>
              <a:ext cx="242267" cy="59967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19746" y="3106961"/>
              <a:ext cx="242267" cy="599679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54069" y="3106961"/>
              <a:ext cx="242267" cy="599679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3281" y="4065386"/>
              <a:ext cx="242267" cy="59967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80312" y="4065386"/>
              <a:ext cx="242267" cy="59967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정굴림 M" panose="02020603020101020101" pitchFamily="18" charset="-127"/>
                <a:ea typeface="Rix정굴림 M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07704" y="2060848"/>
            <a:ext cx="71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86BF3E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800" b="1" dirty="0">
              <a:solidFill>
                <a:srgbClr val="86BF3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1268" y="2190227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자가 테스트 코드의 가치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5696" y="2852936"/>
            <a:ext cx="71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5BC5DD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800" b="1" dirty="0">
              <a:solidFill>
                <a:srgbClr val="5BC5DD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5400" y="3645024"/>
            <a:ext cx="71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800" b="1" dirty="0">
              <a:solidFill>
                <a:srgbClr val="F5762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8175" y="3738518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및 결과</a:t>
            </a:r>
          </a:p>
        </p:txBody>
      </p:sp>
      <p:grpSp>
        <p:nvGrpSpPr>
          <p:cNvPr id="45" name="Group 26">
            <a:extLst>
              <a:ext uri="{FF2B5EF4-FFF2-40B4-BE49-F238E27FC236}">
                <a16:creationId xmlns:a16="http://schemas.microsoft.com/office/drawing/2014/main" id="{874B3612-D554-3B49-86F0-8AAD04109B54}"/>
              </a:ext>
            </a:extLst>
          </p:cNvPr>
          <p:cNvGrpSpPr/>
          <p:nvPr/>
        </p:nvGrpSpPr>
        <p:grpSpPr>
          <a:xfrm>
            <a:off x="1533705" y="4429497"/>
            <a:ext cx="6076590" cy="495602"/>
            <a:chOff x="1521421" y="2192846"/>
            <a:chExt cx="6076590" cy="599679"/>
          </a:xfrm>
        </p:grpSpPr>
        <p:sp>
          <p:nvSpPr>
            <p:cNvPr id="47" name="Rectangle 1">
              <a:extLst>
                <a:ext uri="{FF2B5EF4-FFF2-40B4-BE49-F238E27FC236}">
                  <a16:creationId xmlns:a16="http://schemas.microsoft.com/office/drawing/2014/main" id="{0DFD3C81-1638-6F4C-9E0E-98B931259A8C}"/>
                </a:ext>
              </a:extLst>
            </p:cNvPr>
            <p:cNvSpPr/>
            <p:nvPr/>
          </p:nvSpPr>
          <p:spPr>
            <a:xfrm>
              <a:off x="1547618" y="2192846"/>
              <a:ext cx="6026650" cy="599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FC6A6D30-0A23-CD40-A34B-FD5947AB3569}"/>
                </a:ext>
              </a:extLst>
            </p:cNvPr>
            <p:cNvSpPr/>
            <p:nvPr/>
          </p:nvSpPr>
          <p:spPr>
            <a:xfrm>
              <a:off x="1521421" y="2192846"/>
              <a:ext cx="242267" cy="59967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13781D61-213F-9342-BEAF-698824C53D37}"/>
                </a:ext>
              </a:extLst>
            </p:cNvPr>
            <p:cNvSpPr/>
            <p:nvPr/>
          </p:nvSpPr>
          <p:spPr>
            <a:xfrm>
              <a:off x="7355744" y="2192846"/>
              <a:ext cx="242267" cy="59967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3C9722F-8AA4-A042-921D-1F2D410E0807}"/>
              </a:ext>
            </a:extLst>
          </p:cNvPr>
          <p:cNvSpPr txBox="1"/>
          <p:nvPr/>
        </p:nvSpPr>
        <p:spPr>
          <a:xfrm>
            <a:off x="2586751" y="4530606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경계 조건 검사하기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EF23DF-5B19-1540-8684-CE6BF1D88826}"/>
              </a:ext>
            </a:extLst>
          </p:cNvPr>
          <p:cNvSpPr txBox="1"/>
          <p:nvPr/>
        </p:nvSpPr>
        <p:spPr>
          <a:xfrm>
            <a:off x="1839887" y="4417948"/>
            <a:ext cx="71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86BF3E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800" b="1" dirty="0">
              <a:solidFill>
                <a:srgbClr val="86BF3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4D3BC-B476-2845-9501-43089FABE66C}"/>
              </a:ext>
            </a:extLst>
          </p:cNvPr>
          <p:cNvSpPr/>
          <p:nvPr/>
        </p:nvSpPr>
        <p:spPr>
          <a:xfrm>
            <a:off x="2579503" y="2919394"/>
            <a:ext cx="1999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할 샘플 코드</a:t>
            </a:r>
          </a:p>
        </p:txBody>
      </p:sp>
    </p:spTree>
    <p:extLst>
      <p:ext uri="{BB962C8B-B14F-4D97-AF65-F5344CB8AC3E}">
        <p14:creationId xmlns:p14="http://schemas.microsoft.com/office/powerpoint/2010/main" val="207269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자가 테스트 코드의 가치 </a:t>
            </a:r>
            <a:r>
              <a:rPr lang="en-US" altLang="ko-KR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1</a:t>
            </a:r>
            <a:endParaRPr lang="ko-KR" altLang="en-US" dirty="0">
              <a:latin typeface="Rix정굴림 M" panose="02020603020101020101" pitchFamily="18" charset="-127"/>
              <a:ea typeface="Rix정굴림 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F98F65-09D0-4739-A575-8F1CDB621123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1">
            <a:extLst>
              <a:ext uri="{FF2B5EF4-FFF2-40B4-BE49-F238E27FC236}">
                <a16:creationId xmlns:a16="http://schemas.microsoft.com/office/drawing/2014/main" id="{5CEDF5D8-95A7-134E-A7C4-590ED7595CB0}"/>
              </a:ext>
            </a:extLst>
          </p:cNvPr>
          <p:cNvGrpSpPr/>
          <p:nvPr/>
        </p:nvGrpSpPr>
        <p:grpSpPr>
          <a:xfrm>
            <a:off x="730056" y="2065759"/>
            <a:ext cx="4044716" cy="1266617"/>
            <a:chOff x="730056" y="1849735"/>
            <a:chExt cx="4044716" cy="1266617"/>
          </a:xfrm>
        </p:grpSpPr>
        <p:grpSp>
          <p:nvGrpSpPr>
            <p:cNvPr id="37" name="Group 2">
              <a:extLst>
                <a:ext uri="{FF2B5EF4-FFF2-40B4-BE49-F238E27FC236}">
                  <a16:creationId xmlns:a16="http://schemas.microsoft.com/office/drawing/2014/main" id="{BA92B776-4400-B94D-AC81-D3481951A99C}"/>
                </a:ext>
              </a:extLst>
            </p:cNvPr>
            <p:cNvGrpSpPr/>
            <p:nvPr/>
          </p:nvGrpSpPr>
          <p:grpSpPr>
            <a:xfrm>
              <a:off x="730056" y="2005321"/>
              <a:ext cx="763963" cy="595765"/>
              <a:chOff x="1150500" y="1998772"/>
              <a:chExt cx="632887" cy="493548"/>
            </a:xfrm>
          </p:grpSpPr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CFB6B4E6-835B-CC41-B32E-E4EF15C8C5F8}"/>
                  </a:ext>
                </a:extLst>
              </p:cNvPr>
              <p:cNvSpPr/>
              <p:nvPr/>
            </p:nvSpPr>
            <p:spPr>
              <a:xfrm rot="2700000">
                <a:off x="1289843" y="1998771"/>
                <a:ext cx="493544" cy="493545"/>
              </a:xfrm>
              <a:prstGeom prst="roundRect">
                <a:avLst>
                  <a:gd name="adj" fmla="val 9009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5">
                <a:extLst>
                  <a:ext uri="{FF2B5EF4-FFF2-40B4-BE49-F238E27FC236}">
                    <a16:creationId xmlns:a16="http://schemas.microsoft.com/office/drawing/2014/main" id="{A586B8CB-C0F7-6047-8FB2-848B0978A4B7}"/>
                  </a:ext>
                </a:extLst>
              </p:cNvPr>
              <p:cNvSpPr/>
              <p:nvPr/>
            </p:nvSpPr>
            <p:spPr>
              <a:xfrm rot="2700000">
                <a:off x="1150500" y="1998776"/>
                <a:ext cx="493544" cy="493544"/>
              </a:xfrm>
              <a:prstGeom prst="roundRect">
                <a:avLst>
                  <a:gd name="adj" fmla="val 9009"/>
                </a:avLst>
              </a:prstGeom>
              <a:gradFill flip="none" rotWithShape="1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00A45F-C86A-C943-A0EC-C72247EA0E1D}"/>
                  </a:ext>
                </a:extLst>
              </p:cNvPr>
              <p:cNvSpPr txBox="1"/>
              <p:nvPr/>
            </p:nvSpPr>
            <p:spPr>
              <a:xfrm>
                <a:off x="1207320" y="2076270"/>
                <a:ext cx="374060" cy="33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2561FF31-C0CA-3745-A3E9-C8F09F0D1F36}"/>
                </a:ext>
              </a:extLst>
            </p:cNvPr>
            <p:cNvGrpSpPr/>
            <p:nvPr/>
          </p:nvGrpSpPr>
          <p:grpSpPr>
            <a:xfrm>
              <a:off x="1619672" y="1849735"/>
              <a:ext cx="3155100" cy="1266617"/>
              <a:chOff x="990650" y="3939934"/>
              <a:chExt cx="3155100" cy="126661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F28A42-9622-0042-B675-3D7C34513482}"/>
                  </a:ext>
                </a:extLst>
              </p:cNvPr>
              <p:cNvSpPr txBox="1"/>
              <p:nvPr/>
            </p:nvSpPr>
            <p:spPr>
              <a:xfrm>
                <a:off x="990650" y="3939934"/>
                <a:ext cx="2880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자가 테스트 코드 구축 이유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ADD3BA1-2F15-2642-BA6D-9C6CA2AEFB8B}"/>
                  </a:ext>
                </a:extLst>
              </p:cNvPr>
              <p:cNvSpPr txBox="1"/>
              <p:nvPr/>
            </p:nvSpPr>
            <p:spPr>
              <a:xfrm>
                <a:off x="990650" y="4190888"/>
                <a:ext cx="31551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실제 개발하는 시간 보다 설계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디버깅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테스트 단계에 시간을 많이 쓰게 됨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모든 테스트를 완전히 자동화하게 만들고 그 결과까지 스스로 검사하게 만들자</a:t>
                </a:r>
                <a:r>
                  <a:rPr lang="en-US" altLang="ko-KR" sz="1200" b="1" dirty="0"/>
                  <a:t>.</a:t>
                </a:r>
                <a:endParaRPr lang="ko-KR" altLang="en-US" sz="1200" dirty="0"/>
              </a:p>
              <a:p>
                <a:pPr marL="171450" indent="-171450">
                  <a:buFontTx/>
                  <a:buChar char="-"/>
                </a:pP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80">
            <a:extLst>
              <a:ext uri="{FF2B5EF4-FFF2-40B4-BE49-F238E27FC236}">
                <a16:creationId xmlns:a16="http://schemas.microsoft.com/office/drawing/2014/main" id="{134A7D31-B52F-0746-8971-861293D17BB3}"/>
              </a:ext>
            </a:extLst>
          </p:cNvPr>
          <p:cNvGrpSpPr/>
          <p:nvPr/>
        </p:nvGrpSpPr>
        <p:grpSpPr>
          <a:xfrm>
            <a:off x="700672" y="3931286"/>
            <a:ext cx="4044716" cy="1081951"/>
            <a:chOff x="730056" y="1849735"/>
            <a:chExt cx="4044716" cy="1081951"/>
          </a:xfrm>
        </p:grpSpPr>
        <p:grpSp>
          <p:nvGrpSpPr>
            <p:cNvPr id="53" name="Group 81">
              <a:extLst>
                <a:ext uri="{FF2B5EF4-FFF2-40B4-BE49-F238E27FC236}">
                  <a16:creationId xmlns:a16="http://schemas.microsoft.com/office/drawing/2014/main" id="{1A878769-FFD4-2144-BFBB-3A0DCBE033F3}"/>
                </a:ext>
              </a:extLst>
            </p:cNvPr>
            <p:cNvGrpSpPr/>
            <p:nvPr/>
          </p:nvGrpSpPr>
          <p:grpSpPr>
            <a:xfrm>
              <a:off x="730056" y="2005321"/>
              <a:ext cx="763963" cy="595765"/>
              <a:chOff x="1150500" y="1998772"/>
              <a:chExt cx="632887" cy="493548"/>
            </a:xfrm>
          </p:grpSpPr>
          <p:sp>
            <p:nvSpPr>
              <p:cNvPr id="57" name="Rounded Rectangle 85">
                <a:extLst>
                  <a:ext uri="{FF2B5EF4-FFF2-40B4-BE49-F238E27FC236}">
                    <a16:creationId xmlns:a16="http://schemas.microsoft.com/office/drawing/2014/main" id="{BAAC9797-D66F-8A4D-B9D8-6A999BD602DF}"/>
                  </a:ext>
                </a:extLst>
              </p:cNvPr>
              <p:cNvSpPr/>
              <p:nvPr/>
            </p:nvSpPr>
            <p:spPr>
              <a:xfrm rot="2700000">
                <a:off x="1289843" y="1998771"/>
                <a:ext cx="493544" cy="493545"/>
              </a:xfrm>
              <a:prstGeom prst="roundRect">
                <a:avLst>
                  <a:gd name="adj" fmla="val 9009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Rounded Rectangle 86">
                <a:extLst>
                  <a:ext uri="{FF2B5EF4-FFF2-40B4-BE49-F238E27FC236}">
                    <a16:creationId xmlns:a16="http://schemas.microsoft.com/office/drawing/2014/main" id="{162893F4-A2D1-8847-BAE6-76B0AA181CF6}"/>
                  </a:ext>
                </a:extLst>
              </p:cNvPr>
              <p:cNvSpPr/>
              <p:nvPr/>
            </p:nvSpPr>
            <p:spPr>
              <a:xfrm rot="2700000">
                <a:off x="1150500" y="1998776"/>
                <a:ext cx="493544" cy="493544"/>
              </a:xfrm>
              <a:prstGeom prst="roundRect">
                <a:avLst>
                  <a:gd name="adj" fmla="val 9009"/>
                </a:avLst>
              </a:prstGeom>
              <a:gradFill flip="none" rotWithShape="1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24EC9A-C4D0-0543-9425-F315F7D74189}"/>
                  </a:ext>
                </a:extLst>
              </p:cNvPr>
              <p:cNvSpPr txBox="1"/>
              <p:nvPr/>
            </p:nvSpPr>
            <p:spPr>
              <a:xfrm>
                <a:off x="1207320" y="2076270"/>
                <a:ext cx="374060" cy="33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4" name="Group 82">
              <a:extLst>
                <a:ext uri="{FF2B5EF4-FFF2-40B4-BE49-F238E27FC236}">
                  <a16:creationId xmlns:a16="http://schemas.microsoft.com/office/drawing/2014/main" id="{B46D159A-43C5-E840-BE76-195DDFE8D9CD}"/>
                </a:ext>
              </a:extLst>
            </p:cNvPr>
            <p:cNvGrpSpPr/>
            <p:nvPr/>
          </p:nvGrpSpPr>
          <p:grpSpPr>
            <a:xfrm>
              <a:off x="1619672" y="1849735"/>
              <a:ext cx="3155100" cy="1081951"/>
              <a:chOff x="990650" y="3939934"/>
              <a:chExt cx="3155100" cy="108195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07E4832-8368-0D4B-AFAF-38B0B5E5ADAD}"/>
                  </a:ext>
                </a:extLst>
              </p:cNvPr>
              <p:cNvSpPr txBox="1"/>
              <p:nvPr/>
            </p:nvSpPr>
            <p:spPr>
              <a:xfrm>
                <a:off x="990650" y="3939934"/>
                <a:ext cx="2880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자동화 테스트 장점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9FF7DE9-FF86-E642-8CEA-2115C8FF54C8}"/>
                  </a:ext>
                </a:extLst>
              </p:cNvPr>
              <p:cNvSpPr txBox="1"/>
              <p:nvPr/>
            </p:nvSpPr>
            <p:spPr>
              <a:xfrm>
                <a:off x="990650" y="4190888"/>
                <a:ext cx="3155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생산성 향상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디버깅 시간 단축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버그를 쉽게 찾을 수 있음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신속하고 효율적인 프로세스 가능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0" name="Group 88">
            <a:extLst>
              <a:ext uri="{FF2B5EF4-FFF2-40B4-BE49-F238E27FC236}">
                <a16:creationId xmlns:a16="http://schemas.microsoft.com/office/drawing/2014/main" id="{7C378390-1FD0-F545-A73F-7D8D4D0802B3}"/>
              </a:ext>
            </a:extLst>
          </p:cNvPr>
          <p:cNvGrpSpPr/>
          <p:nvPr/>
        </p:nvGrpSpPr>
        <p:grpSpPr>
          <a:xfrm>
            <a:off x="5004048" y="2006569"/>
            <a:ext cx="3769936" cy="1081951"/>
            <a:chOff x="730056" y="1849735"/>
            <a:chExt cx="3769936" cy="1081951"/>
          </a:xfrm>
        </p:grpSpPr>
        <p:grpSp>
          <p:nvGrpSpPr>
            <p:cNvPr id="61" name="Group 89">
              <a:extLst>
                <a:ext uri="{FF2B5EF4-FFF2-40B4-BE49-F238E27FC236}">
                  <a16:creationId xmlns:a16="http://schemas.microsoft.com/office/drawing/2014/main" id="{909713D7-034E-A844-9E25-4C30914C78E2}"/>
                </a:ext>
              </a:extLst>
            </p:cNvPr>
            <p:cNvGrpSpPr/>
            <p:nvPr/>
          </p:nvGrpSpPr>
          <p:grpSpPr>
            <a:xfrm>
              <a:off x="730056" y="2005321"/>
              <a:ext cx="763963" cy="595765"/>
              <a:chOff x="1150500" y="1998772"/>
              <a:chExt cx="632887" cy="493548"/>
            </a:xfrm>
          </p:grpSpPr>
          <p:sp>
            <p:nvSpPr>
              <p:cNvPr id="65" name="Rounded Rectangle 93">
                <a:extLst>
                  <a:ext uri="{FF2B5EF4-FFF2-40B4-BE49-F238E27FC236}">
                    <a16:creationId xmlns:a16="http://schemas.microsoft.com/office/drawing/2014/main" id="{598823F3-2DCB-9C41-9BEB-ECCF91C81A55}"/>
                  </a:ext>
                </a:extLst>
              </p:cNvPr>
              <p:cNvSpPr/>
              <p:nvPr/>
            </p:nvSpPr>
            <p:spPr>
              <a:xfrm rot="2700000">
                <a:off x="1289843" y="1998771"/>
                <a:ext cx="493544" cy="493545"/>
              </a:xfrm>
              <a:prstGeom prst="roundRect">
                <a:avLst>
                  <a:gd name="adj" fmla="val 900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Rounded Rectangle 94">
                <a:extLst>
                  <a:ext uri="{FF2B5EF4-FFF2-40B4-BE49-F238E27FC236}">
                    <a16:creationId xmlns:a16="http://schemas.microsoft.com/office/drawing/2014/main" id="{C08D71CA-34C1-8243-B79D-18B5D7AA8F3B}"/>
                  </a:ext>
                </a:extLst>
              </p:cNvPr>
              <p:cNvSpPr/>
              <p:nvPr/>
            </p:nvSpPr>
            <p:spPr>
              <a:xfrm rot="2700000">
                <a:off x="1150500" y="1998776"/>
                <a:ext cx="493544" cy="493544"/>
              </a:xfrm>
              <a:prstGeom prst="roundRect">
                <a:avLst>
                  <a:gd name="adj" fmla="val 9009"/>
                </a:avLst>
              </a:prstGeom>
              <a:gradFill flip="none" rotWithShape="1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C4FAB6-0EAF-8544-9083-FEF038409DCF}"/>
                  </a:ext>
                </a:extLst>
              </p:cNvPr>
              <p:cNvSpPr txBox="1"/>
              <p:nvPr/>
            </p:nvSpPr>
            <p:spPr>
              <a:xfrm>
                <a:off x="1207320" y="2076270"/>
                <a:ext cx="374060" cy="33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2" name="Group 90">
              <a:extLst>
                <a:ext uri="{FF2B5EF4-FFF2-40B4-BE49-F238E27FC236}">
                  <a16:creationId xmlns:a16="http://schemas.microsoft.com/office/drawing/2014/main" id="{1DF18FA7-7E3E-B340-8B72-C4EF4067C422}"/>
                </a:ext>
              </a:extLst>
            </p:cNvPr>
            <p:cNvGrpSpPr/>
            <p:nvPr/>
          </p:nvGrpSpPr>
          <p:grpSpPr>
            <a:xfrm>
              <a:off x="1619672" y="1849735"/>
              <a:ext cx="2880320" cy="1081951"/>
              <a:chOff x="990650" y="3939934"/>
              <a:chExt cx="2880320" cy="108195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6839551-9FE1-AD40-AF67-1D5959DEA24E}"/>
                  </a:ext>
                </a:extLst>
              </p:cNvPr>
              <p:cNvSpPr txBox="1"/>
              <p:nvPr/>
            </p:nvSpPr>
            <p:spPr>
              <a:xfrm>
                <a:off x="990650" y="3939934"/>
                <a:ext cx="2880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테스트 코드 작성 시점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862133-AFF8-9049-BE43-F28E22074027}"/>
                  </a:ext>
                </a:extLst>
              </p:cNvPr>
              <p:cNvSpPr txBox="1"/>
              <p:nvPr/>
            </p:nvSpPr>
            <p:spPr>
              <a:xfrm>
                <a:off x="990650" y="4190888"/>
                <a:ext cx="28803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프로그래밍을 시작하기 전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원하는 기능이 무엇인지 고민하게 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테스트를 모두 통과한 시점이 코드를 완성한 시점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96">
            <a:extLst>
              <a:ext uri="{FF2B5EF4-FFF2-40B4-BE49-F238E27FC236}">
                <a16:creationId xmlns:a16="http://schemas.microsoft.com/office/drawing/2014/main" id="{AE506CC5-9DD4-CE46-BF8A-5382498F3FE2}"/>
              </a:ext>
            </a:extLst>
          </p:cNvPr>
          <p:cNvGrpSpPr/>
          <p:nvPr/>
        </p:nvGrpSpPr>
        <p:grpSpPr>
          <a:xfrm>
            <a:off x="4880661" y="3892416"/>
            <a:ext cx="3879568" cy="2005280"/>
            <a:chOff x="730056" y="1849735"/>
            <a:chExt cx="3879568" cy="2005280"/>
          </a:xfrm>
        </p:grpSpPr>
        <p:grpSp>
          <p:nvGrpSpPr>
            <p:cNvPr id="69" name="Group 97">
              <a:extLst>
                <a:ext uri="{FF2B5EF4-FFF2-40B4-BE49-F238E27FC236}">
                  <a16:creationId xmlns:a16="http://schemas.microsoft.com/office/drawing/2014/main" id="{1EF141B8-C5F8-D042-A8A7-C0649A2D92A9}"/>
                </a:ext>
              </a:extLst>
            </p:cNvPr>
            <p:cNvGrpSpPr/>
            <p:nvPr/>
          </p:nvGrpSpPr>
          <p:grpSpPr>
            <a:xfrm>
              <a:off x="730056" y="2005321"/>
              <a:ext cx="763963" cy="595765"/>
              <a:chOff x="1150500" y="1998772"/>
              <a:chExt cx="632887" cy="493548"/>
            </a:xfrm>
          </p:grpSpPr>
          <p:sp>
            <p:nvSpPr>
              <p:cNvPr id="73" name="Rounded Rectangle 101">
                <a:extLst>
                  <a:ext uri="{FF2B5EF4-FFF2-40B4-BE49-F238E27FC236}">
                    <a16:creationId xmlns:a16="http://schemas.microsoft.com/office/drawing/2014/main" id="{6B8E363F-CDF3-4E42-BF39-BAFEBA399D31}"/>
                  </a:ext>
                </a:extLst>
              </p:cNvPr>
              <p:cNvSpPr/>
              <p:nvPr/>
            </p:nvSpPr>
            <p:spPr>
              <a:xfrm rot="2700000">
                <a:off x="1289843" y="1998771"/>
                <a:ext cx="493544" cy="493545"/>
              </a:xfrm>
              <a:prstGeom prst="roundRect">
                <a:avLst>
                  <a:gd name="adj" fmla="val 900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Rounded Rectangle 102">
                <a:extLst>
                  <a:ext uri="{FF2B5EF4-FFF2-40B4-BE49-F238E27FC236}">
                    <a16:creationId xmlns:a16="http://schemas.microsoft.com/office/drawing/2014/main" id="{B6E86776-BBD5-3E41-A6F8-849D97A3271D}"/>
                  </a:ext>
                </a:extLst>
              </p:cNvPr>
              <p:cNvSpPr/>
              <p:nvPr/>
            </p:nvSpPr>
            <p:spPr>
              <a:xfrm rot="2700000">
                <a:off x="1150500" y="1998776"/>
                <a:ext cx="493544" cy="493544"/>
              </a:xfrm>
              <a:prstGeom prst="roundRect">
                <a:avLst>
                  <a:gd name="adj" fmla="val 9009"/>
                </a:avLst>
              </a:prstGeom>
              <a:gradFill flip="none" rotWithShape="1">
                <a:gsLst>
                  <a:gs pos="0">
                    <a:schemeClr val="bg1">
                      <a:lumMod val="92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CF9B16-A2F1-1642-85C6-E1DB570332AB}"/>
                  </a:ext>
                </a:extLst>
              </p:cNvPr>
              <p:cNvSpPr txBox="1"/>
              <p:nvPr/>
            </p:nvSpPr>
            <p:spPr>
              <a:xfrm>
                <a:off x="1207320" y="2076270"/>
                <a:ext cx="374060" cy="33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0" name="Group 98">
              <a:extLst>
                <a:ext uri="{FF2B5EF4-FFF2-40B4-BE49-F238E27FC236}">
                  <a16:creationId xmlns:a16="http://schemas.microsoft.com/office/drawing/2014/main" id="{81EE5C1F-CDDA-844E-BF0C-E1F5D84B7154}"/>
                </a:ext>
              </a:extLst>
            </p:cNvPr>
            <p:cNvGrpSpPr/>
            <p:nvPr/>
          </p:nvGrpSpPr>
          <p:grpSpPr>
            <a:xfrm>
              <a:off x="1619671" y="1849735"/>
              <a:ext cx="2989953" cy="2005280"/>
              <a:chOff x="990649" y="3939934"/>
              <a:chExt cx="2989953" cy="200528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689CF3-E9AB-EC48-872E-F8E78FF7ACC6}"/>
                  </a:ext>
                </a:extLst>
              </p:cNvPr>
              <p:cNvSpPr txBox="1"/>
              <p:nvPr/>
            </p:nvSpPr>
            <p:spPr>
              <a:xfrm>
                <a:off x="990650" y="3939934"/>
                <a:ext cx="2880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TDD (Test-Driven Development)</a:t>
                </a:r>
                <a:endPara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CD2C36B-56BB-7645-AB25-168F3D06C3A7}"/>
                  </a:ext>
                </a:extLst>
              </p:cNvPr>
              <p:cNvSpPr txBox="1"/>
              <p:nvPr/>
            </p:nvSpPr>
            <p:spPr>
              <a:xfrm>
                <a:off x="990649" y="4190888"/>
                <a:ext cx="298995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테스트 주도 개발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테스트가 개발을 이끌어 나간다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테스트를 먼저 만들고 테스트를 통과하기 위한 것을 짜는 것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장점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피드백이 빠름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리팩토링이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편함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코드 복잡도가 떨어짐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28650" lvl="1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디버깅 시간 단축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0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자가 테스트 코드의 가치 </a:t>
            </a:r>
            <a:r>
              <a:rPr lang="en-US" altLang="ko-KR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2</a:t>
            </a:r>
            <a:endParaRPr lang="ko-KR" altLang="en-US" dirty="0">
              <a:latin typeface="Rix정굴림 M" panose="02020603020101020101" pitchFamily="18" charset="-127"/>
              <a:ea typeface="Rix정굴림 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F98F65-09D0-4739-A575-8F1CDB621123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5">
            <a:extLst>
              <a:ext uri="{FF2B5EF4-FFF2-40B4-BE49-F238E27FC236}">
                <a16:creationId xmlns:a16="http://schemas.microsoft.com/office/drawing/2014/main" id="{031A969B-6777-4749-8DAE-9C4B3E097BEC}"/>
              </a:ext>
            </a:extLst>
          </p:cNvPr>
          <p:cNvGrpSpPr/>
          <p:nvPr/>
        </p:nvGrpSpPr>
        <p:grpSpPr>
          <a:xfrm>
            <a:off x="4528567" y="2026146"/>
            <a:ext cx="68958" cy="3419078"/>
            <a:chOff x="4283968" y="1628800"/>
            <a:chExt cx="68958" cy="3419078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0A18AE92-602E-634B-BE8E-0CC6ECF04B99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89A73D64-FFAD-3648-B33F-FEC7926DB4E6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AB2169B6-E62F-7549-8567-92BC32C235F9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F758E463-029A-F343-A7DB-861A9E338A24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Group 82">
            <a:extLst>
              <a:ext uri="{FF2B5EF4-FFF2-40B4-BE49-F238E27FC236}">
                <a16:creationId xmlns:a16="http://schemas.microsoft.com/office/drawing/2014/main" id="{41FC82FB-4934-474A-A96A-3EB2E7A53C66}"/>
              </a:ext>
            </a:extLst>
          </p:cNvPr>
          <p:cNvGrpSpPr/>
          <p:nvPr/>
        </p:nvGrpSpPr>
        <p:grpSpPr>
          <a:xfrm>
            <a:off x="222945" y="2703269"/>
            <a:ext cx="4133031" cy="1266617"/>
            <a:chOff x="222945" y="2305923"/>
            <a:chExt cx="4133031" cy="1266617"/>
          </a:xfrm>
        </p:grpSpPr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F87A1BCE-F167-D04E-A2D0-71A69DAA548B}"/>
                </a:ext>
              </a:extLst>
            </p:cNvPr>
            <p:cNvSpPr/>
            <p:nvPr/>
          </p:nvSpPr>
          <p:spPr>
            <a:xfrm>
              <a:off x="3012462" y="2496801"/>
              <a:ext cx="846777" cy="846777"/>
            </a:xfrm>
            <a:prstGeom prst="ellipse">
              <a:avLst/>
            </a:prstGeom>
            <a:solidFill>
              <a:srgbClr val="5BC5D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A0624280-D4C4-E847-9C54-C11F5CD3612B}"/>
                </a:ext>
              </a:extLst>
            </p:cNvPr>
            <p:cNvSpPr/>
            <p:nvPr/>
          </p:nvSpPr>
          <p:spPr>
            <a:xfrm>
              <a:off x="2887241" y="2506794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8" name="Straight Connector 66">
              <a:extLst>
                <a:ext uri="{FF2B5EF4-FFF2-40B4-BE49-F238E27FC236}">
                  <a16:creationId xmlns:a16="http://schemas.microsoft.com/office/drawing/2014/main" id="{48DAE043-C027-B34E-8C2E-6964E7E56F59}"/>
                </a:ext>
              </a:extLst>
            </p:cNvPr>
            <p:cNvCxnSpPr/>
            <p:nvPr/>
          </p:nvCxnSpPr>
          <p:spPr>
            <a:xfrm>
              <a:off x="3995936" y="2921650"/>
              <a:ext cx="36004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BD4F16-14F3-E24E-89D0-F28BF8C7F65A}"/>
                </a:ext>
              </a:extLst>
            </p:cNvPr>
            <p:cNvSpPr txBox="1"/>
            <p:nvPr/>
          </p:nvSpPr>
          <p:spPr>
            <a:xfrm>
              <a:off x="222945" y="2305923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JUnit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A8536D-C55F-0544-92F3-469BF5444676}"/>
                </a:ext>
              </a:extLst>
            </p:cNvPr>
            <p:cNvSpPr txBox="1"/>
            <p:nvPr/>
          </p:nvSpPr>
          <p:spPr>
            <a:xfrm>
              <a:off x="222945" y="2556877"/>
              <a:ext cx="25637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용 단위 테스트 작성을 위한 산업 표준 프레임 워크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 algn="r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@Test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메서드가 호출할 때마다 새로운 인스턴스를 생성하여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독립적인 테스트가 이루어짐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2" name="Group 81">
            <a:extLst>
              <a:ext uri="{FF2B5EF4-FFF2-40B4-BE49-F238E27FC236}">
                <a16:creationId xmlns:a16="http://schemas.microsoft.com/office/drawing/2014/main" id="{F8EC8C45-604B-8B47-B054-A9A38AE15C41}"/>
              </a:ext>
            </a:extLst>
          </p:cNvPr>
          <p:cNvGrpSpPr/>
          <p:nvPr/>
        </p:nvGrpSpPr>
        <p:grpSpPr>
          <a:xfrm>
            <a:off x="5248647" y="1863080"/>
            <a:ext cx="3643833" cy="989856"/>
            <a:chOff x="5248647" y="1465734"/>
            <a:chExt cx="3643833" cy="989856"/>
          </a:xfrm>
        </p:grpSpPr>
        <p:sp>
          <p:nvSpPr>
            <p:cNvPr id="93" name="Oval 50">
              <a:extLst>
                <a:ext uri="{FF2B5EF4-FFF2-40B4-BE49-F238E27FC236}">
                  <a16:creationId xmlns:a16="http://schemas.microsoft.com/office/drawing/2014/main" id="{C239BD41-2748-5F4A-A48C-EFC7B0EA68AB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rgbClr val="86BF3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51">
              <a:extLst>
                <a:ext uri="{FF2B5EF4-FFF2-40B4-BE49-F238E27FC236}">
                  <a16:creationId xmlns:a16="http://schemas.microsoft.com/office/drawing/2014/main" id="{47C76596-EB4F-F342-8CD8-5A900CCCEE9B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69DB940-B209-F544-91BE-9BAB87099CA9}"/>
                </a:ext>
              </a:extLst>
            </p:cNvPr>
            <p:cNvSpPr txBox="1"/>
            <p:nvPr/>
          </p:nvSpPr>
          <p:spPr>
            <a:xfrm>
              <a:off x="6328767" y="146573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Chai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A8FE6F1-1791-4E46-9AB9-FFCFBFB9D897}"/>
                </a:ext>
              </a:extLst>
            </p:cNvPr>
            <p:cNvSpPr txBox="1"/>
            <p:nvPr/>
          </p:nvSpPr>
          <p:spPr>
            <a:xfrm>
              <a:off x="6328767" y="171668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" altLang="ko-Kore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용</a:t>
              </a:r>
              <a:r>
                <a:rPr lang="en" altLang="ko-Kore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테스트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framework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assertion library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이고 풍부한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가지고 있음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Group 83">
            <a:extLst>
              <a:ext uri="{FF2B5EF4-FFF2-40B4-BE49-F238E27FC236}">
                <a16:creationId xmlns:a16="http://schemas.microsoft.com/office/drawing/2014/main" id="{2A51DF9B-F0B1-794E-BBC0-34ED33FA2015}"/>
              </a:ext>
            </a:extLst>
          </p:cNvPr>
          <p:cNvGrpSpPr/>
          <p:nvPr/>
        </p:nvGrpSpPr>
        <p:grpSpPr>
          <a:xfrm>
            <a:off x="222945" y="4402410"/>
            <a:ext cx="3636294" cy="1037655"/>
            <a:chOff x="222945" y="4005064"/>
            <a:chExt cx="3636294" cy="1037655"/>
          </a:xfrm>
        </p:grpSpPr>
        <p:sp>
          <p:nvSpPr>
            <p:cNvPr id="99" name="Oval 69">
              <a:extLst>
                <a:ext uri="{FF2B5EF4-FFF2-40B4-BE49-F238E27FC236}">
                  <a16:creationId xmlns:a16="http://schemas.microsoft.com/office/drawing/2014/main" id="{6C79181B-8BB1-564B-AE6B-D6F487C80C09}"/>
                </a:ext>
              </a:extLst>
            </p:cNvPr>
            <p:cNvSpPr/>
            <p:nvPr/>
          </p:nvSpPr>
          <p:spPr>
            <a:xfrm>
              <a:off x="3012462" y="4195942"/>
              <a:ext cx="846777" cy="846777"/>
            </a:xfrm>
            <a:prstGeom prst="ellipse">
              <a:avLst/>
            </a:prstGeom>
            <a:solidFill>
              <a:srgbClr val="F5762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70">
              <a:extLst>
                <a:ext uri="{FF2B5EF4-FFF2-40B4-BE49-F238E27FC236}">
                  <a16:creationId xmlns:a16="http://schemas.microsoft.com/office/drawing/2014/main" id="{E70FF73F-2A4D-5D4B-97EC-65ECA632F842}"/>
                </a:ext>
              </a:extLst>
            </p:cNvPr>
            <p:cNvSpPr/>
            <p:nvPr/>
          </p:nvSpPr>
          <p:spPr>
            <a:xfrm>
              <a:off x="2887241" y="4205935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990BBC-B7DA-6647-877A-6522EDD1CF22}"/>
                </a:ext>
              </a:extLst>
            </p:cNvPr>
            <p:cNvSpPr txBox="1"/>
            <p:nvPr/>
          </p:nvSpPr>
          <p:spPr>
            <a:xfrm>
              <a:off x="222945" y="4005064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Mocha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C3A357F-9583-4B4B-8921-7420C47504E5}"/>
                </a:ext>
              </a:extLst>
            </p:cNvPr>
            <p:cNvSpPr txBox="1"/>
            <p:nvPr/>
          </p:nvSpPr>
          <p:spPr>
            <a:xfrm>
              <a:off x="222945" y="4256018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" altLang="ko-Kore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Node.js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프로그램을위한 </a:t>
              </a:r>
              <a:r>
                <a:rPr lang="en" altLang="ko-Kore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테스트 프레임 워크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테스트 시 가장 많이 사용 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0" name="Group 80">
            <a:extLst>
              <a:ext uri="{FF2B5EF4-FFF2-40B4-BE49-F238E27FC236}">
                <a16:creationId xmlns:a16="http://schemas.microsoft.com/office/drawing/2014/main" id="{1543E7E6-6263-2343-AD54-9CE3DC01A6FC}"/>
              </a:ext>
            </a:extLst>
          </p:cNvPr>
          <p:cNvGrpSpPr/>
          <p:nvPr/>
        </p:nvGrpSpPr>
        <p:grpSpPr>
          <a:xfrm>
            <a:off x="5248647" y="3608491"/>
            <a:ext cx="3643833" cy="989856"/>
            <a:chOff x="5248647" y="3211145"/>
            <a:chExt cx="3643833" cy="989856"/>
          </a:xfrm>
        </p:grpSpPr>
        <p:sp>
          <p:nvSpPr>
            <p:cNvPr id="111" name="Oval 54">
              <a:extLst>
                <a:ext uri="{FF2B5EF4-FFF2-40B4-BE49-F238E27FC236}">
                  <a16:creationId xmlns:a16="http://schemas.microsoft.com/office/drawing/2014/main" id="{B122ADB0-E9EB-0C41-A3C5-10C8753A1271}"/>
                </a:ext>
              </a:extLst>
            </p:cNvPr>
            <p:cNvSpPr/>
            <p:nvPr/>
          </p:nvSpPr>
          <p:spPr>
            <a:xfrm>
              <a:off x="5248647" y="3354224"/>
              <a:ext cx="846777" cy="846777"/>
            </a:xfrm>
            <a:prstGeom prst="ellipse">
              <a:avLst/>
            </a:prstGeom>
            <a:solidFill>
              <a:srgbClr val="FFB8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55">
              <a:extLst>
                <a:ext uri="{FF2B5EF4-FFF2-40B4-BE49-F238E27FC236}">
                  <a16:creationId xmlns:a16="http://schemas.microsoft.com/office/drawing/2014/main" id="{7481B5BE-138D-FD4A-812C-58E1F394A9DA}"/>
                </a:ext>
              </a:extLst>
            </p:cNvPr>
            <p:cNvSpPr/>
            <p:nvPr/>
          </p:nvSpPr>
          <p:spPr>
            <a:xfrm>
              <a:off x="5392663" y="3368083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063C37-A148-4E44-978E-D0E0760F5805}"/>
                </a:ext>
              </a:extLst>
            </p:cNvPr>
            <p:cNvSpPr txBox="1"/>
            <p:nvPr/>
          </p:nvSpPr>
          <p:spPr>
            <a:xfrm>
              <a:off x="6328767" y="3211145"/>
              <a:ext cx="2563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SINON.JS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9F91CA1-5E1D-7746-BFE1-3355757E0A4C}"/>
                </a:ext>
              </a:extLst>
            </p:cNvPr>
            <p:cNvSpPr txBox="1"/>
            <p:nvPr/>
          </p:nvSpPr>
          <p:spPr>
            <a:xfrm>
              <a:off x="6328767" y="3462099"/>
              <a:ext cx="25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" altLang="ko-Kore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용</a:t>
              </a:r>
              <a:r>
                <a:rPr lang="en" altLang="ko-Kore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테스트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framework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double library (spy, stub, fake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등을 지원 함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</p:grpSp>
      <p:cxnSp>
        <p:nvCxnSpPr>
          <p:cNvPr id="116" name="Straight Connector 9">
            <a:extLst>
              <a:ext uri="{FF2B5EF4-FFF2-40B4-BE49-F238E27FC236}">
                <a16:creationId xmlns:a16="http://schemas.microsoft.com/office/drawing/2014/main" id="{480ED816-3476-B345-BCF0-0B3245241B18}"/>
              </a:ext>
            </a:extLst>
          </p:cNvPr>
          <p:cNvCxnSpPr/>
          <p:nvPr/>
        </p:nvCxnSpPr>
        <p:spPr>
          <a:xfrm>
            <a:off x="4744591" y="2439541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6">
            <a:extLst>
              <a:ext uri="{FF2B5EF4-FFF2-40B4-BE49-F238E27FC236}">
                <a16:creationId xmlns:a16="http://schemas.microsoft.com/office/drawing/2014/main" id="{2FE788CC-62B9-2B4F-AC94-80D766BAE35A}"/>
              </a:ext>
            </a:extLst>
          </p:cNvPr>
          <p:cNvCxnSpPr/>
          <p:nvPr/>
        </p:nvCxnSpPr>
        <p:spPr>
          <a:xfrm>
            <a:off x="4744591" y="418495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71">
            <a:extLst>
              <a:ext uri="{FF2B5EF4-FFF2-40B4-BE49-F238E27FC236}">
                <a16:creationId xmlns:a16="http://schemas.microsoft.com/office/drawing/2014/main" id="{3D21E0A8-27DE-A243-9B42-117BF7E9F9A5}"/>
              </a:ext>
            </a:extLst>
          </p:cNvPr>
          <p:cNvCxnSpPr/>
          <p:nvPr/>
        </p:nvCxnSpPr>
        <p:spPr>
          <a:xfrm>
            <a:off x="3995936" y="50181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2" descr="post-thumbnail">
            <a:extLst>
              <a:ext uri="{FF2B5EF4-FFF2-40B4-BE49-F238E27FC236}">
                <a16:creationId xmlns:a16="http://schemas.microsoft.com/office/drawing/2014/main" id="{295DB997-A935-EF4D-8CC3-7E856647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78" y="3069745"/>
            <a:ext cx="943963" cy="4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그림 121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A3CC371-A3DB-D843-A387-EBA200CC26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1" y="2134130"/>
            <a:ext cx="574888" cy="610821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9B55F6A8-4F00-2844-B7E9-A2331C78BF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0" r="9540" b="3161"/>
          <a:stretch/>
        </p:blipFill>
        <p:spPr>
          <a:xfrm>
            <a:off x="3039701" y="4701867"/>
            <a:ext cx="524187" cy="599341"/>
          </a:xfrm>
          <a:prstGeom prst="rect">
            <a:avLst/>
          </a:prstGeom>
        </p:spPr>
      </p:pic>
      <p:pic>
        <p:nvPicPr>
          <p:cNvPr id="124" name="그림 123" descr="그리기이(가) 표시된 사진&#10;&#10;자동 생성된 설명">
            <a:extLst>
              <a:ext uri="{FF2B5EF4-FFF2-40B4-BE49-F238E27FC236}">
                <a16:creationId xmlns:a16="http://schemas.microsoft.com/office/drawing/2014/main" id="{946CC72C-FD8E-C745-B825-45EB9F201F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10220" r="53712" b="-8225"/>
          <a:stretch/>
        </p:blipFill>
        <p:spPr>
          <a:xfrm>
            <a:off x="5526716" y="3880785"/>
            <a:ext cx="578174" cy="6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테스트할 샘플 코드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D0995F-050B-4B8A-B19A-28E5CE3E43D7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C4C59-8851-4E4B-93BD-87F51AC936ED}"/>
              </a:ext>
            </a:extLst>
          </p:cNvPr>
          <p:cNvSpPr/>
          <p:nvPr/>
        </p:nvSpPr>
        <p:spPr>
          <a:xfrm>
            <a:off x="827584" y="1844823"/>
            <a:ext cx="7632848" cy="388842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A5953-7A4A-F44E-A451-AB622165A4F3}"/>
              </a:ext>
            </a:extLst>
          </p:cNvPr>
          <p:cNvSpPr txBox="1"/>
          <p:nvPr/>
        </p:nvSpPr>
        <p:spPr>
          <a:xfrm>
            <a:off x="1043608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지역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Asia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51895-F6B3-C446-8B23-9C2B06CFDA61}"/>
              </a:ext>
            </a:extLst>
          </p:cNvPr>
          <p:cNvSpPr txBox="1"/>
          <p:nvPr/>
        </p:nvSpPr>
        <p:spPr>
          <a:xfrm>
            <a:off x="1115616" y="259935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수요</a:t>
            </a:r>
            <a:r>
              <a:rPr kumimoji="1" lang="en-US" altLang="ko-KR" sz="1400" dirty="0"/>
              <a:t>: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49322-1270-C847-80D9-3D1660F1074E}"/>
              </a:ext>
            </a:extLst>
          </p:cNvPr>
          <p:cNvSpPr txBox="1"/>
          <p:nvPr/>
        </p:nvSpPr>
        <p:spPr>
          <a:xfrm>
            <a:off x="4770760" y="259935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가격</a:t>
            </a:r>
            <a:r>
              <a:rPr kumimoji="1" lang="en-US" altLang="ko-KR" sz="1400" dirty="0"/>
              <a:t>: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611C2-313E-8D46-83BC-53B3ABE2C447}"/>
              </a:ext>
            </a:extLst>
          </p:cNvPr>
          <p:cNvSpPr txBox="1"/>
          <p:nvPr/>
        </p:nvSpPr>
        <p:spPr>
          <a:xfrm>
            <a:off x="1115616" y="31083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생산자 수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795CA-DE28-ED4A-B506-EF05D04A7FBB}"/>
              </a:ext>
            </a:extLst>
          </p:cNvPr>
          <p:cNvSpPr txBox="1"/>
          <p:nvPr/>
        </p:nvSpPr>
        <p:spPr>
          <a:xfrm>
            <a:off x="1131475" y="355327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Byzantium: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50360-39E4-6748-9281-19418E962BE9}"/>
              </a:ext>
            </a:extLst>
          </p:cNvPr>
          <p:cNvSpPr txBox="1"/>
          <p:nvPr/>
        </p:nvSpPr>
        <p:spPr>
          <a:xfrm>
            <a:off x="1131475" y="39853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Attalia</a:t>
            </a:r>
            <a:r>
              <a:rPr kumimoji="1" lang="en-US" altLang="ko-KR" sz="1400" dirty="0"/>
              <a:t>: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730B-1038-DC4B-8E07-7F9E80B6163B}"/>
              </a:ext>
            </a:extLst>
          </p:cNvPr>
          <p:cNvSpPr txBox="1"/>
          <p:nvPr/>
        </p:nvSpPr>
        <p:spPr>
          <a:xfrm>
            <a:off x="1131475" y="441736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Sinope: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2AA4B4-50A9-C440-BCA8-C0BFC1EB2223}"/>
              </a:ext>
            </a:extLst>
          </p:cNvPr>
          <p:cNvSpPr/>
          <p:nvPr/>
        </p:nvSpPr>
        <p:spPr>
          <a:xfrm>
            <a:off x="1830181" y="2631382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30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7E0C11-A54C-D348-A685-9105AE67AE6D}"/>
              </a:ext>
            </a:extLst>
          </p:cNvPr>
          <p:cNvSpPr/>
          <p:nvPr/>
        </p:nvSpPr>
        <p:spPr>
          <a:xfrm>
            <a:off x="5472838" y="2599351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20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A1E07-CE49-C248-B068-D0BDA7B6E328}"/>
              </a:ext>
            </a:extLst>
          </p:cNvPr>
          <p:cNvSpPr txBox="1"/>
          <p:nvPr/>
        </p:nvSpPr>
        <p:spPr>
          <a:xfrm>
            <a:off x="2427111" y="352164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비용</a:t>
            </a:r>
            <a:r>
              <a:rPr kumimoji="1" lang="en-US" altLang="ko-KR" sz="1200" dirty="0"/>
              <a:t>: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570311-202C-0544-9F74-ED712985C9AB}"/>
              </a:ext>
            </a:extLst>
          </p:cNvPr>
          <p:cNvSpPr/>
          <p:nvPr/>
        </p:nvSpPr>
        <p:spPr>
          <a:xfrm>
            <a:off x="3111187" y="3521646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en-US" altLang="ko-Kore-KR" sz="1200" dirty="0"/>
              <a:t>0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B2B6B-8A1D-C244-8E6F-638D396C8B9D}"/>
              </a:ext>
            </a:extLst>
          </p:cNvPr>
          <p:cNvSpPr txBox="1"/>
          <p:nvPr/>
        </p:nvSpPr>
        <p:spPr>
          <a:xfrm>
            <a:off x="4361698" y="3498347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생산량</a:t>
            </a:r>
            <a:r>
              <a:rPr kumimoji="1" lang="en-US" altLang="ko-KR" sz="1200" dirty="0"/>
              <a:t>: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8B9521-7407-9348-91C9-6B7491475C92}"/>
              </a:ext>
            </a:extLst>
          </p:cNvPr>
          <p:cNvSpPr/>
          <p:nvPr/>
        </p:nvSpPr>
        <p:spPr>
          <a:xfrm>
            <a:off x="5063776" y="3498347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33425-B6FC-B449-94A2-F2BD3A859BB6}"/>
              </a:ext>
            </a:extLst>
          </p:cNvPr>
          <p:cNvSpPr txBox="1"/>
          <p:nvPr/>
        </p:nvSpPr>
        <p:spPr>
          <a:xfrm>
            <a:off x="6300194" y="3429000"/>
            <a:ext cx="111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수익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  </a:t>
            </a:r>
            <a:r>
              <a:rPr kumimoji="1" lang="en-US" altLang="ko-KR" sz="1200" b="1" dirty="0"/>
              <a:t>90</a:t>
            </a:r>
            <a:endParaRPr kumimoji="1" lang="ko-Kore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1B4CE-D1C3-2442-89C2-9076A9C9B38A}"/>
              </a:ext>
            </a:extLst>
          </p:cNvPr>
          <p:cNvSpPr txBox="1"/>
          <p:nvPr/>
        </p:nvSpPr>
        <p:spPr>
          <a:xfrm>
            <a:off x="2427111" y="39793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비용</a:t>
            </a:r>
            <a:r>
              <a:rPr kumimoji="1" lang="en-US" altLang="ko-KR" sz="1200" dirty="0"/>
              <a:t>: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B505B-03E8-804C-95BB-F1898F612145}"/>
              </a:ext>
            </a:extLst>
          </p:cNvPr>
          <p:cNvSpPr/>
          <p:nvPr/>
        </p:nvSpPr>
        <p:spPr>
          <a:xfrm>
            <a:off x="3111187" y="3979379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FFDF94-7291-AE42-9439-A2A854B04CDC}"/>
              </a:ext>
            </a:extLst>
          </p:cNvPr>
          <p:cNvSpPr txBox="1"/>
          <p:nvPr/>
        </p:nvSpPr>
        <p:spPr>
          <a:xfrm>
            <a:off x="4361698" y="393448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생산량</a:t>
            </a:r>
            <a:r>
              <a:rPr kumimoji="1" lang="en-US" altLang="ko-KR" sz="1200" dirty="0"/>
              <a:t>: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21819D-868A-744A-A5F3-DF36545DE0D6}"/>
              </a:ext>
            </a:extLst>
          </p:cNvPr>
          <p:cNvSpPr/>
          <p:nvPr/>
        </p:nvSpPr>
        <p:spPr>
          <a:xfrm>
            <a:off x="5063776" y="3934482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en-US" altLang="ko-Kore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E0F7AA-55F4-5941-B29B-2AF5507EB086}"/>
              </a:ext>
            </a:extLst>
          </p:cNvPr>
          <p:cNvSpPr txBox="1"/>
          <p:nvPr/>
        </p:nvSpPr>
        <p:spPr>
          <a:xfrm>
            <a:off x="6300194" y="3934628"/>
            <a:ext cx="108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수익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 </a:t>
            </a:r>
            <a:r>
              <a:rPr kumimoji="1" lang="en-US" altLang="ko-KR" sz="1200" b="1" dirty="0"/>
              <a:t>120</a:t>
            </a:r>
            <a:endParaRPr kumimoji="1" lang="ko-Kore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660190-5E21-2941-BBE9-B16D50629E90}"/>
              </a:ext>
            </a:extLst>
          </p:cNvPr>
          <p:cNvSpPr txBox="1"/>
          <p:nvPr/>
        </p:nvSpPr>
        <p:spPr>
          <a:xfrm>
            <a:off x="2427111" y="443711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비용</a:t>
            </a:r>
            <a:r>
              <a:rPr kumimoji="1" lang="en-US" altLang="ko-KR" sz="1200" dirty="0"/>
              <a:t>:</a:t>
            </a:r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03E33C-7C25-DC4D-BACF-211EBA133F49}"/>
              </a:ext>
            </a:extLst>
          </p:cNvPr>
          <p:cNvSpPr/>
          <p:nvPr/>
        </p:nvSpPr>
        <p:spPr>
          <a:xfrm>
            <a:off x="3111187" y="4437112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93ED2-81A4-1742-A523-B14BFD961E27}"/>
              </a:ext>
            </a:extLst>
          </p:cNvPr>
          <p:cNvSpPr txBox="1"/>
          <p:nvPr/>
        </p:nvSpPr>
        <p:spPr>
          <a:xfrm>
            <a:off x="4361698" y="437061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생산량</a:t>
            </a:r>
            <a:r>
              <a:rPr kumimoji="1" lang="en-US" altLang="ko-KR" sz="1200" dirty="0"/>
              <a:t>:</a:t>
            </a:r>
            <a:endParaRPr kumimoji="1" lang="ko-Kore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3EE0AD-9A3B-6F48-B6CA-3AE18C584DBE}"/>
              </a:ext>
            </a:extLst>
          </p:cNvPr>
          <p:cNvSpPr/>
          <p:nvPr/>
        </p:nvSpPr>
        <p:spPr>
          <a:xfrm>
            <a:off x="5063776" y="4370618"/>
            <a:ext cx="612068" cy="24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BB28CE-865E-1D49-92C3-E2BC15EF3843}"/>
              </a:ext>
            </a:extLst>
          </p:cNvPr>
          <p:cNvSpPr txBox="1"/>
          <p:nvPr/>
        </p:nvSpPr>
        <p:spPr>
          <a:xfrm>
            <a:off x="6293479" y="4370617"/>
            <a:ext cx="108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수익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 </a:t>
            </a:r>
            <a:r>
              <a:rPr kumimoji="1" lang="en-US" altLang="ko-KR" sz="1200" b="1" dirty="0"/>
              <a:t>60</a:t>
            </a:r>
            <a:endParaRPr kumimoji="1" lang="ko-Kore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1DFDB-F537-1044-933A-30DAF105C3F0}"/>
              </a:ext>
            </a:extLst>
          </p:cNvPr>
          <p:cNvSpPr txBox="1"/>
          <p:nvPr/>
        </p:nvSpPr>
        <p:spPr>
          <a:xfrm>
            <a:off x="1115615" y="5144295"/>
            <a:ext cx="116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부족분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  </a:t>
            </a:r>
            <a:r>
              <a:rPr kumimoji="1" lang="en-US" altLang="ko-KR" sz="1400" b="1" dirty="0"/>
              <a:t>5</a:t>
            </a:r>
            <a:endParaRPr kumimoji="1" lang="ko-Kore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A07DB2-FC2B-3141-A91D-A1CC890ACE14}"/>
              </a:ext>
            </a:extLst>
          </p:cNvPr>
          <p:cNvSpPr txBox="1"/>
          <p:nvPr/>
        </p:nvSpPr>
        <p:spPr>
          <a:xfrm>
            <a:off x="4379660" y="5114444"/>
            <a:ext cx="116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총 수익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b="1" dirty="0"/>
              <a:t>230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379B9-AD3B-5749-BCC9-BA1A8BC02970}"/>
              </a:ext>
            </a:extLst>
          </p:cNvPr>
          <p:cNvSpPr txBox="1"/>
          <p:nvPr/>
        </p:nvSpPr>
        <p:spPr>
          <a:xfrm>
            <a:off x="899592" y="1340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테스트 샘플 </a:t>
            </a:r>
            <a:r>
              <a:rPr kumimoji="1" lang="en-US" altLang="ko-KR" dirty="0"/>
              <a:t>UI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267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테스트할 샘플 코드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D0995F-050B-4B8A-B19A-28E5CE3E43D7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C4C59-8851-4E4B-93BD-87F51AC936ED}"/>
              </a:ext>
            </a:extLst>
          </p:cNvPr>
          <p:cNvSpPr/>
          <p:nvPr/>
        </p:nvSpPr>
        <p:spPr>
          <a:xfrm>
            <a:off x="843958" y="2348880"/>
            <a:ext cx="7439070" cy="280831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5E8D95-8CB5-AD42-B0F0-F1826967E989}"/>
              </a:ext>
            </a:extLst>
          </p:cNvPr>
          <p:cNvSpPr/>
          <p:nvPr/>
        </p:nvSpPr>
        <p:spPr>
          <a:xfrm>
            <a:off x="893681" y="2407528"/>
            <a:ext cx="7090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/>
              <a:t>sampleProvinceData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() =&gt;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9876AA"/>
                </a:solidFill>
              </a:rPr>
              <a:t>name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"Asia"</a:t>
            </a:r>
            <a:r>
              <a:rPr lang="en" altLang="ko-Kore-KR" sz="1400" dirty="0">
                <a:solidFill>
                  <a:srgbClr val="CC7832"/>
                </a:solidFill>
              </a:rPr>
              <a:t>,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>
                <a:solidFill>
                  <a:srgbClr val="9876AA"/>
                </a:solidFill>
              </a:rPr>
              <a:t>producers</a:t>
            </a:r>
            <a:r>
              <a:rPr lang="en" altLang="ko-Kore-KR" sz="1400" dirty="0"/>
              <a:t>: [</a:t>
            </a:r>
            <a:br>
              <a:rPr lang="en" altLang="ko-Kore-KR" sz="1400" dirty="0"/>
            </a:br>
            <a:r>
              <a:rPr lang="en" altLang="ko-Kore-KR" sz="1400" dirty="0"/>
              <a:t>            {</a:t>
            </a:r>
            <a:r>
              <a:rPr lang="en" altLang="ko-Kore-KR" sz="1400" dirty="0">
                <a:solidFill>
                  <a:srgbClr val="9876AA"/>
                </a:solidFill>
              </a:rPr>
              <a:t>name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 err="1">
                <a:solidFill>
                  <a:srgbClr val="6A8759"/>
                </a:solidFill>
              </a:rPr>
              <a:t>Byzantiun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cost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10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production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9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,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</a:t>
            </a:r>
            <a:r>
              <a:rPr lang="en" altLang="ko-Kore-KR" sz="1400" dirty="0"/>
              <a:t>{</a:t>
            </a:r>
            <a:r>
              <a:rPr lang="en" altLang="ko-Kore-KR" sz="1400" dirty="0">
                <a:solidFill>
                  <a:srgbClr val="9876AA"/>
                </a:solidFill>
              </a:rPr>
              <a:t>name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 err="1">
                <a:solidFill>
                  <a:srgbClr val="6A8759"/>
                </a:solidFill>
              </a:rPr>
              <a:t>Attalia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cost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12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production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10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,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</a:t>
            </a:r>
            <a:r>
              <a:rPr lang="en" altLang="ko-Kore-KR" sz="1400" dirty="0"/>
              <a:t>{</a:t>
            </a:r>
            <a:r>
              <a:rPr lang="en" altLang="ko-Kore-KR" sz="1400" dirty="0">
                <a:solidFill>
                  <a:srgbClr val="9876AA"/>
                </a:solidFill>
              </a:rPr>
              <a:t>name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"Sinope"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cost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10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production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6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    ]</a:t>
            </a:r>
            <a:r>
              <a:rPr lang="en" altLang="ko-Kore-KR" sz="1400" dirty="0">
                <a:solidFill>
                  <a:srgbClr val="CC7832"/>
                </a:solidFill>
              </a:rPr>
              <a:t>,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>
                <a:solidFill>
                  <a:srgbClr val="9876AA"/>
                </a:solidFill>
              </a:rPr>
              <a:t>demand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30</a:t>
            </a:r>
            <a:r>
              <a:rPr lang="en" altLang="ko-Kore-KR" sz="1400" dirty="0">
                <a:solidFill>
                  <a:srgbClr val="CC7832"/>
                </a:solidFill>
              </a:rPr>
              <a:t>,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>
                <a:solidFill>
                  <a:srgbClr val="9876AA"/>
                </a:solidFill>
              </a:rPr>
              <a:t>price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20</a:t>
            </a:r>
            <a:br>
              <a:rPr lang="en" altLang="ko-Kore-KR" sz="1400" dirty="0">
                <a:solidFill>
                  <a:srgbClr val="6897BB"/>
                </a:solidFill>
              </a:rPr>
            </a:br>
            <a:r>
              <a:rPr lang="en" altLang="ko-Kore-KR" sz="1400" dirty="0">
                <a:solidFill>
                  <a:srgbClr val="6897BB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9E4120-9854-5D48-A8B7-2996B6B23770}"/>
              </a:ext>
            </a:extLst>
          </p:cNvPr>
          <p:cNvSpPr txBox="1"/>
          <p:nvPr/>
        </p:nvSpPr>
        <p:spPr>
          <a:xfrm>
            <a:off x="683568" y="1804988"/>
            <a:ext cx="4494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600" dirty="0" err="1"/>
              <a:t>sampleProvinceData</a:t>
            </a:r>
            <a:r>
              <a:rPr lang="en" altLang="ko-Kore-KR" sz="1600" dirty="0"/>
              <a:t> </a:t>
            </a:r>
            <a:r>
              <a:rPr lang="ko-KR" altLang="en-US" sz="1600" dirty="0"/>
              <a:t>데이터 추가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284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테스트할 샘플 코드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D0995F-050B-4B8A-B19A-28E5CE3E43D7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C4C59-8851-4E4B-93BD-87F51AC936ED}"/>
              </a:ext>
            </a:extLst>
          </p:cNvPr>
          <p:cNvSpPr/>
          <p:nvPr/>
        </p:nvSpPr>
        <p:spPr>
          <a:xfrm>
            <a:off x="509371" y="1843318"/>
            <a:ext cx="4206645" cy="429348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717CB6-114F-F941-A2FD-C78175B80F91}"/>
              </a:ext>
            </a:extLst>
          </p:cNvPr>
          <p:cNvSpPr/>
          <p:nvPr/>
        </p:nvSpPr>
        <p:spPr>
          <a:xfrm>
            <a:off x="5004048" y="1843318"/>
            <a:ext cx="3744416" cy="42934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C1936-6595-9048-8861-2080962DE002}"/>
              </a:ext>
            </a:extLst>
          </p:cNvPr>
          <p:cNvSpPr/>
          <p:nvPr/>
        </p:nvSpPr>
        <p:spPr>
          <a:xfrm>
            <a:off x="509371" y="1836107"/>
            <a:ext cx="42066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Province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en" altLang="ko-Kore-KR" sz="1400" dirty="0"/>
              <a:t>(doc)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doc.</a:t>
            </a:r>
            <a:r>
              <a:rPr lang="en" altLang="ko-Kore-KR" sz="1400" dirty="0" err="1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_producers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[]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totalProduction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_demand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doc.</a:t>
            </a:r>
            <a:r>
              <a:rPr lang="en" altLang="ko-Kore-KR" sz="1400" dirty="0" err="1">
                <a:solidFill>
                  <a:srgbClr val="9876AA"/>
                </a:solidFill>
              </a:rPr>
              <a:t>demand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_price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doc.</a:t>
            </a:r>
            <a:r>
              <a:rPr lang="en" altLang="ko-Kore-KR" sz="1400" dirty="0" err="1">
                <a:solidFill>
                  <a:srgbClr val="9876AA"/>
                </a:solidFill>
              </a:rPr>
              <a:t>price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/>
              <a:t>doc.</a:t>
            </a:r>
            <a:r>
              <a:rPr lang="en" altLang="ko-Kore-KR" sz="1400" dirty="0" err="1">
                <a:solidFill>
                  <a:srgbClr val="9876AA"/>
                </a:solidFill>
              </a:rPr>
              <a:t>producers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chemeClr val="accent6">
                    <a:lumMod val="75000"/>
                  </a:schemeClr>
                </a:solidFill>
              </a:rPr>
              <a:t>forEach</a:t>
            </a:r>
            <a:r>
              <a:rPr lang="en" altLang="ko-Kore-KR" sz="1400" dirty="0"/>
              <a:t>(d =&gt;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chemeClr val="accent6">
                    <a:lumMod val="75000"/>
                  </a:schemeClr>
                </a:solidFill>
              </a:rPr>
              <a:t>addProducer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Producer(</a:t>
            </a:r>
            <a:r>
              <a:rPr lang="en" altLang="ko-Kore-KR" sz="1400" dirty="0">
                <a:solidFill>
                  <a:srgbClr val="CC7832"/>
                </a:solidFill>
              </a:rPr>
              <a:t>this, </a:t>
            </a:r>
            <a:r>
              <a:rPr lang="en" altLang="ko-Kore-KR" sz="1400" dirty="0"/>
              <a:t>d)))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   get</a:t>
            </a:r>
            <a:r>
              <a:rPr lang="en" altLang="ko-Kore-KR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/>
              <a:t>shortfall(){</a:t>
            </a:r>
            <a:br>
              <a:rPr lang="en" altLang="ko-Kore-KR" sz="1400" dirty="0"/>
            </a:br>
            <a:r>
              <a:rPr lang="en" altLang="ko-Kore-KR" sz="1400" dirty="0"/>
              <a:t>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_demand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-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totalProduction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</a:t>
            </a:r>
            <a:r>
              <a:rPr lang="en" altLang="ko-Kore-KR" sz="1400" dirty="0"/>
              <a:t>}	</a:t>
            </a:r>
          </a:p>
          <a:p>
            <a:endParaRPr lang="en" altLang="ko-Kore-KR" sz="1400" dirty="0"/>
          </a:p>
          <a:p>
            <a:r>
              <a:rPr lang="ko-KR" altLang="en-US" sz="1400" dirty="0"/>
              <a:t>  </a:t>
            </a:r>
            <a:r>
              <a:rPr lang="en" altLang="ko-Kore-KR" sz="1400" dirty="0"/>
              <a:t>get profit(){</a:t>
            </a:r>
            <a:br>
              <a:rPr lang="en" altLang="ko-Kore-KR" sz="1400" dirty="0"/>
            </a:br>
            <a:r>
              <a:rPr lang="en" altLang="ko-Kore-KR" sz="1400" dirty="0"/>
              <a:t> </a:t>
            </a:r>
            <a:r>
              <a:rPr lang="ko-KR" altLang="en-US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</a:t>
            </a:r>
            <a:r>
              <a:rPr lang="en" altLang="ko-Kore-KR" sz="1400" dirty="0"/>
              <a:t>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demand</a:t>
            </a:r>
            <a:r>
              <a:rPr lang="en-US" altLang="ko-Kore-KR" sz="1400" dirty="0">
                <a:solidFill>
                  <a:srgbClr val="9876AA"/>
                </a:solidFill>
              </a:rPr>
              <a:t>Value</a:t>
            </a:r>
            <a:r>
              <a:rPr lang="en" altLang="ko-Kore-KR" sz="1400" dirty="0"/>
              <a:t> -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demandCost</a:t>
            </a:r>
            <a:r>
              <a:rPr lang="en" altLang="ko-Kore-KR" sz="1400" dirty="0"/>
              <a:t>;</a:t>
            </a:r>
            <a:br>
              <a:rPr lang="en" altLang="ko-Kore-KR" sz="1400" dirty="0"/>
            </a:br>
            <a:r>
              <a:rPr lang="ko-KR" altLang="en-US" sz="1400" dirty="0"/>
              <a:t>  </a:t>
            </a:r>
            <a:r>
              <a:rPr lang="en" altLang="ko-Kore-KR" sz="1400" dirty="0"/>
              <a:t>}</a:t>
            </a:r>
          </a:p>
          <a:p>
            <a:r>
              <a:rPr lang="en" altLang="ko-Kore-KR" sz="1400" dirty="0"/>
              <a:t> …</a:t>
            </a:r>
          </a:p>
          <a:p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640D3-7B72-734A-B6C9-502B11D59979}"/>
              </a:ext>
            </a:extLst>
          </p:cNvPr>
          <p:cNvSpPr txBox="1"/>
          <p:nvPr/>
        </p:nvSpPr>
        <p:spPr>
          <a:xfrm>
            <a:off x="347099" y="1434262"/>
            <a:ext cx="4494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지역 전체를 나타내는 </a:t>
            </a:r>
            <a:r>
              <a:rPr kumimoji="1" lang="en-US" altLang="ko-Kore-KR" sz="1600" dirty="0"/>
              <a:t>Province </a:t>
            </a:r>
            <a:r>
              <a:rPr kumimoji="1" lang="ko-KR" altLang="en-US" sz="1600" dirty="0"/>
              <a:t>클래스</a:t>
            </a:r>
            <a:endParaRPr kumimoji="1"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E9A69-0637-0649-8161-CF28CD1E12E7}"/>
              </a:ext>
            </a:extLst>
          </p:cNvPr>
          <p:cNvSpPr txBox="1"/>
          <p:nvPr/>
        </p:nvSpPr>
        <p:spPr>
          <a:xfrm>
            <a:off x="4937356" y="1425678"/>
            <a:ext cx="420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생산자를 표현하는 </a:t>
            </a:r>
            <a:r>
              <a:rPr kumimoji="1" lang="en-US" altLang="ko-Kore-KR" sz="1600" dirty="0"/>
              <a:t>Producer </a:t>
            </a:r>
            <a:r>
              <a:rPr kumimoji="1" lang="ko-KR" altLang="en-US" sz="1600" dirty="0"/>
              <a:t>클래스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F567C5-044F-CC4F-B866-81425D2E9B63}"/>
              </a:ext>
            </a:extLst>
          </p:cNvPr>
          <p:cNvSpPr/>
          <p:nvPr/>
        </p:nvSpPr>
        <p:spPr>
          <a:xfrm>
            <a:off x="5031184" y="1907535"/>
            <a:ext cx="37172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Producer{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aProvince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data){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_province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aProvince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_cost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cost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_production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production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||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/>
              <a:t>…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r>
              <a:rPr lang="en" altLang="ko-Kore-KR" sz="1400" dirty="0"/>
              <a:t>() {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_production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amountStr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amount = </a:t>
            </a:r>
            <a:r>
              <a:rPr lang="en" altLang="ko-Kore-KR" sz="1400" dirty="0" err="1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amountStr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const </a:t>
            </a:r>
            <a:r>
              <a:rPr lang="en" altLang="ko-Kore-KR" sz="1400" dirty="0" err="1"/>
              <a:t>newProduction</a:t>
            </a:r>
            <a:r>
              <a:rPr lang="en" altLang="ko-Kore-KR" sz="1400" dirty="0"/>
              <a:t> =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Number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chemeClr val="accent6">
                    <a:lumMod val="75000"/>
                  </a:schemeClr>
                </a:solidFill>
              </a:rPr>
              <a:t>isNaN</a:t>
            </a:r>
            <a:r>
              <a:rPr lang="en" altLang="ko-Kore-KR" sz="1400" dirty="0"/>
              <a:t>(amount) ? </a:t>
            </a:r>
            <a:r>
              <a:rPr lang="en" altLang="ko-Kore-KR" sz="1400" dirty="0">
                <a:solidFill>
                  <a:srgbClr val="6897BB"/>
                </a:solidFill>
              </a:rPr>
              <a:t>0 </a:t>
            </a:r>
            <a:r>
              <a:rPr lang="en" altLang="ko-Kore-KR" sz="1400" dirty="0"/>
              <a:t>: amount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province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totalProduction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</a:t>
            </a:r>
            <a:r>
              <a:rPr lang="en" altLang="ko-Kore-KR" sz="1400" dirty="0" err="1"/>
              <a:t>newProduction</a:t>
            </a:r>
            <a:r>
              <a:rPr lang="en" altLang="ko-Kore-KR" sz="1400" dirty="0"/>
              <a:t> -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_production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_production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newProduction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919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테스트 및 결과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6554B3-ACCB-4B4A-BC0A-436C03637AC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47CEE3-7B7B-304A-B765-06D7CEC34E0D}"/>
              </a:ext>
            </a:extLst>
          </p:cNvPr>
          <p:cNvSpPr txBox="1"/>
          <p:nvPr/>
        </p:nvSpPr>
        <p:spPr>
          <a:xfrm>
            <a:off x="433347" y="358985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성공 테스트 결과</a:t>
            </a:r>
            <a:endParaRPr kumimoji="1" lang="ko-Kore-KR" altLang="en-US" dirty="0"/>
          </a:p>
        </p:txBody>
      </p:sp>
      <p:pic>
        <p:nvPicPr>
          <p:cNvPr id="14" name="그림 13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E7485882-EE37-B84B-8E57-205A7E3809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0" y="4005064"/>
            <a:ext cx="3168752" cy="22785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9CF747-3D32-7B48-898B-AB5F2EBBDB58}"/>
              </a:ext>
            </a:extLst>
          </p:cNvPr>
          <p:cNvSpPr/>
          <p:nvPr/>
        </p:nvSpPr>
        <p:spPr>
          <a:xfrm>
            <a:off x="539552" y="1412776"/>
            <a:ext cx="7439070" cy="172801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DA609-B1A0-0C45-9190-780646E61CCC}"/>
              </a:ext>
            </a:extLst>
          </p:cNvPr>
          <p:cNvSpPr txBox="1"/>
          <p:nvPr/>
        </p:nvSpPr>
        <p:spPr>
          <a:xfrm>
            <a:off x="4859867" y="216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6DC3EA-DD49-2D47-BCFD-CA917D7F5469}"/>
              </a:ext>
            </a:extLst>
          </p:cNvPr>
          <p:cNvSpPr txBox="1"/>
          <p:nvPr/>
        </p:nvSpPr>
        <p:spPr>
          <a:xfrm>
            <a:off x="586237" y="1484783"/>
            <a:ext cx="7183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>
                <a:solidFill>
                  <a:srgbClr val="FF0000"/>
                </a:solidFill>
              </a:rPr>
              <a:t>describe</a:t>
            </a:r>
            <a:r>
              <a:rPr lang="en" altLang="ko-Kore-KR" sz="1600" dirty="0"/>
              <a:t>('province', function () {</a:t>
            </a:r>
            <a:br>
              <a:rPr lang="en" altLang="ko-Kore-KR" sz="1600" dirty="0"/>
            </a:br>
            <a:r>
              <a:rPr lang="en" altLang="ko-Kore-KR" sz="1600" dirty="0"/>
              <a:t>    </a:t>
            </a:r>
            <a:r>
              <a:rPr lang="en" altLang="ko-Kore-KR" sz="1600" dirty="0">
                <a:solidFill>
                  <a:srgbClr val="FF0000"/>
                </a:solidFill>
              </a:rPr>
              <a:t>it</a:t>
            </a:r>
            <a:r>
              <a:rPr lang="en" altLang="ko-Kore-KR" sz="1600" dirty="0"/>
              <a:t>('shortfall', function () {</a:t>
            </a:r>
            <a:br>
              <a:rPr lang="en" altLang="ko-Kore-KR" sz="1600" dirty="0"/>
            </a:br>
            <a:r>
              <a:rPr lang="en" altLang="ko-Kore-KR" sz="1600" dirty="0"/>
              <a:t>        const </a:t>
            </a:r>
            <a:r>
              <a:rPr lang="en" altLang="ko-Kore-KR" sz="1600" dirty="0" err="1"/>
              <a:t>asia</a:t>
            </a:r>
            <a:r>
              <a:rPr lang="en" altLang="ko-Kore-KR" sz="1600" dirty="0"/>
              <a:t> = new Province(</a:t>
            </a:r>
            <a:r>
              <a:rPr lang="en" altLang="ko-Kore-KR" sz="1600" dirty="0" err="1"/>
              <a:t>sampleProvinceData</a:t>
            </a:r>
            <a:r>
              <a:rPr lang="en" altLang="ko-Kore-KR" sz="1600" dirty="0"/>
              <a:t>());  </a:t>
            </a:r>
            <a:r>
              <a:rPr lang="ko-KR" altLang="en-US" sz="1600" dirty="0"/>
              <a:t>     </a:t>
            </a:r>
            <a:r>
              <a:rPr lang="en" altLang="ko-Kore-KR" sz="1600" dirty="0"/>
              <a:t> </a:t>
            </a:r>
            <a:r>
              <a:rPr lang="en" altLang="ko-Kore-KR" sz="1600" dirty="0">
                <a:solidFill>
                  <a:srgbClr val="FF0000"/>
                </a:solidFill>
              </a:rPr>
              <a:t>// 1. </a:t>
            </a:r>
            <a:r>
              <a:rPr lang="ko-KR" altLang="en-US" sz="1600" dirty="0" err="1">
                <a:solidFill>
                  <a:srgbClr val="FF0000"/>
                </a:solidFill>
              </a:rPr>
              <a:t>픽스처</a:t>
            </a:r>
            <a:r>
              <a:rPr lang="ko-KR" altLang="en-US" sz="1600" dirty="0">
                <a:solidFill>
                  <a:srgbClr val="FF0000"/>
                </a:solidFill>
              </a:rPr>
              <a:t> 설정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/>
              <a:t>        </a:t>
            </a:r>
            <a:r>
              <a:rPr lang="en" altLang="ko-Kore-KR" sz="1600" dirty="0">
                <a:solidFill>
                  <a:srgbClr val="FF0000"/>
                </a:solidFill>
              </a:rPr>
              <a:t>assert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asia.shortfall</a:t>
            </a:r>
            <a:r>
              <a:rPr lang="en" altLang="ko-Kore-KR" sz="1600" dirty="0"/>
              <a:t>, 5);                   </a:t>
            </a:r>
            <a:r>
              <a:rPr lang="ko-KR" altLang="en-US" sz="1600" dirty="0"/>
              <a:t>                               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" altLang="ko-Kore-KR" sz="1600" dirty="0">
                <a:solidFill>
                  <a:srgbClr val="FF0000"/>
                </a:solidFill>
              </a:rPr>
              <a:t>// 2. </a:t>
            </a:r>
            <a:r>
              <a:rPr lang="ko-KR" altLang="en-US" sz="1600" dirty="0">
                <a:solidFill>
                  <a:srgbClr val="FF0000"/>
                </a:solidFill>
              </a:rPr>
              <a:t>검증</a:t>
            </a:r>
            <a:br>
              <a:rPr lang="ko-KR" altLang="en-US" sz="1600" dirty="0"/>
            </a:br>
            <a:r>
              <a:rPr lang="ko-KR" altLang="en-US" sz="1600" dirty="0"/>
              <a:t>    </a:t>
            </a:r>
            <a:r>
              <a:rPr lang="en-US" altLang="ko-KR" sz="1600" dirty="0"/>
              <a:t>})</a:t>
            </a:r>
            <a:br>
              <a:rPr lang="en-US" altLang="ko-KR" sz="1600" dirty="0"/>
            </a:br>
            <a:r>
              <a:rPr lang="en-US" altLang="ko-KR" sz="1600" dirty="0"/>
              <a:t>})</a:t>
            </a:r>
            <a:endParaRPr kumimoji="1" lang="ko-Kore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65622-DC6D-2B4D-931D-D705DA551377}"/>
              </a:ext>
            </a:extLst>
          </p:cNvPr>
          <p:cNvSpPr txBox="1"/>
          <p:nvPr/>
        </p:nvSpPr>
        <p:spPr>
          <a:xfrm>
            <a:off x="4290138" y="4511443"/>
            <a:ext cx="4608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describe = context: </a:t>
            </a:r>
            <a:r>
              <a:rPr kumimoji="1" lang="ko-KR" altLang="en-US" sz="1600" dirty="0"/>
              <a:t>테스트 </a:t>
            </a:r>
            <a:r>
              <a:rPr kumimoji="1" lang="en-US" altLang="ko-KR" sz="1600" dirty="0"/>
              <a:t>suite </a:t>
            </a:r>
            <a:r>
              <a:rPr kumimoji="1" lang="ko-KR" altLang="en-US" sz="1600" dirty="0"/>
              <a:t>생성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it = specify: </a:t>
            </a:r>
            <a:r>
              <a:rPr kumimoji="1" lang="ko-KR" altLang="en-US" sz="1600" dirty="0"/>
              <a:t>단위 테스트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테스트 케이스 이름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assert = </a:t>
            </a:r>
            <a:r>
              <a:rPr kumimoji="1" lang="ko-KR" altLang="en-US" sz="1600" dirty="0"/>
              <a:t>모듈 </a:t>
            </a:r>
            <a:r>
              <a:rPr kumimoji="1" lang="en-US" altLang="ko-KR" sz="1600" dirty="0"/>
              <a:t>import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F8C451F-4A8C-43A4-A7CD-0F3BBC1268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9030" y="2776994"/>
            <a:ext cx="1370653" cy="2122957"/>
          </a:xfrm>
          <a:prstGeom prst="bent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1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Rix정굴림 M" panose="02020603020101020101" pitchFamily="18" charset="-127"/>
                <a:ea typeface="Rix정굴림 M" panose="02020603020101020101" pitchFamily="18" charset="-127"/>
              </a:rPr>
              <a:t>테스트 및 결과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6554B3-ACCB-4B4A-BC0A-436C03637AC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911DF520-11CD-EE41-AC2E-2553A9E1F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73" y="3733791"/>
            <a:ext cx="5203754" cy="2143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17378B-9A4C-534F-9DCF-6DE5468C7312}"/>
              </a:ext>
            </a:extLst>
          </p:cNvPr>
          <p:cNvSpPr txBox="1"/>
          <p:nvPr/>
        </p:nvSpPr>
        <p:spPr>
          <a:xfrm>
            <a:off x="488673" y="135817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실패 테스트 케이스 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9DC70-CE56-A441-9335-BBCC5DE674C3}"/>
              </a:ext>
            </a:extLst>
          </p:cNvPr>
          <p:cNvSpPr/>
          <p:nvPr/>
        </p:nvSpPr>
        <p:spPr>
          <a:xfrm>
            <a:off x="614347" y="1881873"/>
            <a:ext cx="5397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get</a:t>
            </a:r>
            <a:r>
              <a:rPr lang="en" altLang="ko-Kore-KR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/>
              <a:t>shortfall(){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_demand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-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totalProduction</a:t>
            </a:r>
            <a:r>
              <a:rPr lang="ko-KR" altLang="en-US" sz="1400" dirty="0">
                <a:solidFill>
                  <a:srgbClr val="9876AA"/>
                </a:solidFill>
              </a:rPr>
              <a:t> * </a:t>
            </a:r>
            <a:r>
              <a:rPr lang="en-US" altLang="ko-KR" sz="1400" dirty="0">
                <a:solidFill>
                  <a:srgbClr val="9876AA"/>
                </a:solidFill>
              </a:rPr>
              <a:t>2</a:t>
            </a:r>
            <a:r>
              <a:rPr lang="en" altLang="ko-Kore-KR" sz="1400" dirty="0">
                <a:solidFill>
                  <a:srgbClr val="CC7832"/>
                </a:solidFill>
              </a:rPr>
              <a:t>;    </a:t>
            </a:r>
            <a:r>
              <a:rPr lang="en" altLang="ko-Kore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오류 주입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8DE129-2235-FD48-A32E-347FEA19A398}"/>
              </a:ext>
            </a:extLst>
          </p:cNvPr>
          <p:cNvSpPr/>
          <p:nvPr/>
        </p:nvSpPr>
        <p:spPr>
          <a:xfrm>
            <a:off x="494849" y="1772816"/>
            <a:ext cx="5576299" cy="100441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126C36-43D6-1748-86BC-9CB09D44AAE0}"/>
              </a:ext>
            </a:extLst>
          </p:cNvPr>
          <p:cNvSpPr/>
          <p:nvPr/>
        </p:nvSpPr>
        <p:spPr>
          <a:xfrm>
            <a:off x="488673" y="3230078"/>
            <a:ext cx="2230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Mocha </a:t>
            </a:r>
            <a:r>
              <a:rPr kumimoji="1" lang="ko-KR" altLang="en-US" sz="1600" dirty="0"/>
              <a:t>테스트 결과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23615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17248</TotalTime>
  <Words>1152</Words>
  <Application>Microsoft Office PowerPoint</Application>
  <PresentationFormat>화면 슬라이드 쇼(4:3)</PresentationFormat>
  <Paragraphs>151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 Unicode MS</vt:lpstr>
      <vt:lpstr>Rix정굴림 M</vt:lpstr>
      <vt:lpstr>맑은 고딕</vt:lpstr>
      <vt:lpstr>맑은 고딕</vt:lpstr>
      <vt:lpstr>Arial</vt:lpstr>
      <vt:lpstr>Calibri</vt:lpstr>
      <vt:lpstr>Segoe UI</vt:lpstr>
      <vt:lpstr>Cover_End_ Slide Master</vt:lpstr>
      <vt:lpstr>Contents Master Slide </vt:lpstr>
      <vt:lpstr>Section Break Slide Master</vt:lpstr>
      <vt:lpstr>Refactoring</vt:lpstr>
      <vt:lpstr>목차</vt:lpstr>
      <vt:lpstr>자가 테스트 코드의 가치 1</vt:lpstr>
      <vt:lpstr>자가 테스트 코드의 가치 2</vt:lpstr>
      <vt:lpstr>테스트할 샘플 코드</vt:lpstr>
      <vt:lpstr>테스트할 샘플 코드</vt:lpstr>
      <vt:lpstr>테스트할 샘플 코드</vt:lpstr>
      <vt:lpstr>테스트 및 결과</vt:lpstr>
      <vt:lpstr>테스트 및 결과</vt:lpstr>
      <vt:lpstr>테스트 및 결과</vt:lpstr>
      <vt:lpstr>경계 조건 검사하기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J01-INFOGRPHIC-POWERPOINT-TEMPLATE</dc:title>
  <dc:creator>bizdesign.net</dc:creator>
  <cp:lastModifiedBy>shin sangeun</cp:lastModifiedBy>
  <cp:revision>213</cp:revision>
  <dcterms:created xsi:type="dcterms:W3CDTF">2014-12-08T06:14:59Z</dcterms:created>
  <dcterms:modified xsi:type="dcterms:W3CDTF">2020-06-30T06:50:07Z</dcterms:modified>
</cp:coreProperties>
</file>