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48" r:id="rId2"/>
    <p:sldMasterId id="2147483654" r:id="rId3"/>
  </p:sldMasterIdLst>
  <p:notesMasterIdLst>
    <p:notesMasterId r:id="rId12"/>
  </p:notesMasterIdLst>
  <p:sldIdLst>
    <p:sldId id="256" r:id="rId4"/>
    <p:sldId id="267" r:id="rId5"/>
    <p:sldId id="316" r:id="rId6"/>
    <p:sldId id="318" r:id="rId7"/>
    <p:sldId id="319" r:id="rId8"/>
    <p:sldId id="320" r:id="rId9"/>
    <p:sldId id="321" r:id="rId10"/>
    <p:sldId id="30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627"/>
    <a:srgbClr val="FFB850"/>
    <a:srgbClr val="5BC5DD"/>
    <a:srgbClr val="86B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4" autoAdjust="0"/>
    <p:restoredTop sz="94609"/>
  </p:normalViewPr>
  <p:slideViewPr>
    <p:cSldViewPr>
      <p:cViewPr varScale="1">
        <p:scale>
          <a:sx n="151" d="100"/>
          <a:sy n="151" d="100"/>
        </p:scale>
        <p:origin x="2392" y="200"/>
      </p:cViewPr>
      <p:guideLst>
        <p:guide orient="horz" pos="22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679D7-D932-C24F-81CF-8A4450BFF686}" type="datetimeFigureOut">
              <a:rPr kumimoji="1" lang="ko-KR" altLang="en-US" smtClean="0"/>
              <a:t>2020. 6. 21.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B8F50-C0E6-0644-9792-D3BE2E945B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344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-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3803543" y="1844824"/>
            <a:ext cx="1523160" cy="1523160"/>
            <a:chOff x="1640306" y="3355380"/>
            <a:chExt cx="1801812" cy="1801812"/>
          </a:xfrm>
        </p:grpSpPr>
        <p:sp>
          <p:nvSpPr>
            <p:cNvPr id="25" name="Oval 24"/>
            <p:cNvSpPr/>
            <p:nvPr userDrawn="1"/>
          </p:nvSpPr>
          <p:spPr>
            <a:xfrm>
              <a:off x="1651274" y="3366348"/>
              <a:ext cx="1760174" cy="176017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1640306" y="3355380"/>
              <a:ext cx="1801812" cy="1801812"/>
              <a:chOff x="6325344" y="2878088"/>
              <a:chExt cx="2376265" cy="2376265"/>
            </a:xfrm>
          </p:grpSpPr>
          <p:sp>
            <p:nvSpPr>
              <p:cNvPr id="17" name="Block Arc 16"/>
              <p:cNvSpPr/>
              <p:nvPr userDrawn="1"/>
            </p:nvSpPr>
            <p:spPr>
              <a:xfrm>
                <a:off x="6325344" y="2878088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86B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Block Arc 20"/>
              <p:cNvSpPr/>
              <p:nvPr userDrawn="1"/>
            </p:nvSpPr>
            <p:spPr>
              <a:xfrm rot="16200000">
                <a:off x="6325344" y="2878089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5BC5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Block Arc 21"/>
              <p:cNvSpPr/>
              <p:nvPr userDrawn="1"/>
            </p:nvSpPr>
            <p:spPr>
              <a:xfrm rot="10800000">
                <a:off x="6325345" y="2878088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Block Arc 22"/>
              <p:cNvSpPr/>
              <p:nvPr userDrawn="1"/>
            </p:nvSpPr>
            <p:spPr>
              <a:xfrm rot="5400000">
                <a:off x="6325344" y="2878088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F576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8" name="제목 1"/>
          <p:cNvSpPr>
            <a:spLocks noGrp="1"/>
          </p:cNvSpPr>
          <p:nvPr>
            <p:ph type="title" hasCustomPrompt="1"/>
          </p:nvPr>
        </p:nvSpPr>
        <p:spPr>
          <a:xfrm>
            <a:off x="1831504" y="3525590"/>
            <a:ext cx="5472608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POWERPOINT TEMPLATE</a:t>
            </a:r>
            <a:endParaRPr lang="ko-KR" altLang="en-US" dirty="0"/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32436" y="4070705"/>
            <a:ext cx="5472608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832436" y="4333585"/>
            <a:ext cx="5472608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Main author’s name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69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-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/>
          <p:cNvSpPr>
            <a:spLocks noGrp="1"/>
          </p:cNvSpPr>
          <p:nvPr>
            <p:ph type="title" hasCustomPrompt="1"/>
          </p:nvPr>
        </p:nvSpPr>
        <p:spPr>
          <a:xfrm>
            <a:off x="4499060" y="4949818"/>
            <a:ext cx="4644940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BRAINSTORM TEMPLATE</a:t>
            </a:r>
            <a:endParaRPr lang="ko-KR" altLang="en-US" dirty="0"/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99992" y="5494933"/>
            <a:ext cx="4644940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99992" y="5757813"/>
            <a:ext cx="4644940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Main author’s name here</a:t>
            </a:r>
            <a:endParaRPr lang="ko-KR" alt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4629150" y="4801344"/>
            <a:ext cx="1440160" cy="72008"/>
            <a:chOff x="4716016" y="4725144"/>
            <a:chExt cx="1440160" cy="72008"/>
          </a:xfrm>
        </p:grpSpPr>
        <p:sp>
          <p:nvSpPr>
            <p:cNvPr id="2" name="Rectangle 1"/>
            <p:cNvSpPr/>
            <p:nvPr userDrawn="1"/>
          </p:nvSpPr>
          <p:spPr>
            <a:xfrm>
              <a:off x="4716016" y="4725144"/>
              <a:ext cx="360040" cy="72008"/>
            </a:xfrm>
            <a:prstGeom prst="rect">
              <a:avLst/>
            </a:prstGeom>
            <a:solidFill>
              <a:srgbClr val="86B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5076056" y="4725144"/>
              <a:ext cx="360040" cy="72008"/>
            </a:xfrm>
            <a:prstGeom prst="rect">
              <a:avLst/>
            </a:prstGeom>
            <a:solidFill>
              <a:srgbClr val="5BC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5436096" y="4725144"/>
              <a:ext cx="360040" cy="72008"/>
            </a:xfrm>
            <a:prstGeom prst="rect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5796136" y="4725144"/>
              <a:ext cx="360040" cy="72008"/>
            </a:xfrm>
            <a:prstGeom prst="rect">
              <a:avLst/>
            </a:prstGeom>
            <a:solidFill>
              <a:srgbClr val="F57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565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Layout-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3803543" y="1844824"/>
            <a:ext cx="1523160" cy="1523160"/>
            <a:chOff x="1640306" y="3355380"/>
            <a:chExt cx="1801812" cy="1801812"/>
          </a:xfrm>
        </p:grpSpPr>
        <p:sp>
          <p:nvSpPr>
            <p:cNvPr id="25" name="Oval 24"/>
            <p:cNvSpPr/>
            <p:nvPr userDrawn="1"/>
          </p:nvSpPr>
          <p:spPr>
            <a:xfrm>
              <a:off x="1651274" y="3366348"/>
              <a:ext cx="1760174" cy="176017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1640306" y="3355380"/>
              <a:ext cx="1801812" cy="1801812"/>
              <a:chOff x="6325344" y="2878088"/>
              <a:chExt cx="2376265" cy="2376265"/>
            </a:xfrm>
          </p:grpSpPr>
          <p:sp>
            <p:nvSpPr>
              <p:cNvPr id="17" name="Block Arc 16"/>
              <p:cNvSpPr/>
              <p:nvPr userDrawn="1"/>
            </p:nvSpPr>
            <p:spPr>
              <a:xfrm>
                <a:off x="6325344" y="2878088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86B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Block Arc 20"/>
              <p:cNvSpPr/>
              <p:nvPr userDrawn="1"/>
            </p:nvSpPr>
            <p:spPr>
              <a:xfrm rot="16200000">
                <a:off x="6325344" y="2878089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5BC5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Block Arc 21"/>
              <p:cNvSpPr/>
              <p:nvPr userDrawn="1"/>
            </p:nvSpPr>
            <p:spPr>
              <a:xfrm rot="10800000">
                <a:off x="6325345" y="2878088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Block Arc 22"/>
              <p:cNvSpPr/>
              <p:nvPr userDrawn="1"/>
            </p:nvSpPr>
            <p:spPr>
              <a:xfrm rot="5400000">
                <a:off x="6325344" y="2878088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F576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8" name="제목 1"/>
          <p:cNvSpPr>
            <a:spLocks noGrp="1"/>
          </p:cNvSpPr>
          <p:nvPr>
            <p:ph type="title" hasCustomPrompt="1"/>
          </p:nvPr>
        </p:nvSpPr>
        <p:spPr>
          <a:xfrm>
            <a:off x="1831504" y="3525590"/>
            <a:ext cx="5472608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32436" y="4070705"/>
            <a:ext cx="5472608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832436" y="4333585"/>
            <a:ext cx="5472608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This text can be replaced with your own text</a:t>
            </a:r>
          </a:p>
        </p:txBody>
      </p:sp>
    </p:spTree>
    <p:extLst>
      <p:ext uri="{BB962C8B-B14F-4D97-AF65-F5344CB8AC3E}">
        <p14:creationId xmlns:p14="http://schemas.microsoft.com/office/powerpoint/2010/main" val="336590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Layout-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/>
          <p:cNvSpPr>
            <a:spLocks noGrp="1"/>
          </p:cNvSpPr>
          <p:nvPr>
            <p:ph type="title" hasCustomPrompt="1"/>
          </p:nvPr>
        </p:nvSpPr>
        <p:spPr>
          <a:xfrm>
            <a:off x="4499060" y="4949818"/>
            <a:ext cx="4644940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99992" y="5494933"/>
            <a:ext cx="4644940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99992" y="5757813"/>
            <a:ext cx="4644940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This text can be replaced with your own text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4629150" y="4801344"/>
            <a:ext cx="1440160" cy="72008"/>
            <a:chOff x="4716016" y="4725144"/>
            <a:chExt cx="1440160" cy="72008"/>
          </a:xfrm>
        </p:grpSpPr>
        <p:sp>
          <p:nvSpPr>
            <p:cNvPr id="2" name="Rectangle 1"/>
            <p:cNvSpPr/>
            <p:nvPr userDrawn="1"/>
          </p:nvSpPr>
          <p:spPr>
            <a:xfrm>
              <a:off x="4716016" y="4725144"/>
              <a:ext cx="360040" cy="72008"/>
            </a:xfrm>
            <a:prstGeom prst="rect">
              <a:avLst/>
            </a:prstGeom>
            <a:solidFill>
              <a:srgbClr val="86B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5076056" y="4725144"/>
              <a:ext cx="360040" cy="72008"/>
            </a:xfrm>
            <a:prstGeom prst="rect">
              <a:avLst/>
            </a:prstGeom>
            <a:solidFill>
              <a:srgbClr val="5BC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5436096" y="4725144"/>
              <a:ext cx="360040" cy="72008"/>
            </a:xfrm>
            <a:prstGeom prst="rect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5796136" y="4725144"/>
              <a:ext cx="360040" cy="72008"/>
            </a:xfrm>
            <a:prstGeom prst="rect">
              <a:avLst/>
            </a:prstGeom>
            <a:solidFill>
              <a:srgbClr val="F57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615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sic Layout-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552" y="260649"/>
            <a:ext cx="8604448" cy="648072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552" y="908720"/>
            <a:ext cx="86044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Click to edit subtitle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04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sic Layout-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552" y="260649"/>
            <a:ext cx="8604448" cy="648072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552" y="908720"/>
            <a:ext cx="86044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Click to edit subtitle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90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47664" y="2794298"/>
            <a:ext cx="6020097" cy="64807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037" y="3599959"/>
            <a:ext cx="6049863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Add Text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 rot="2700000">
            <a:off x="4509373" y="3446274"/>
            <a:ext cx="103644" cy="10364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547664" y="3498096"/>
            <a:ext cx="28083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759449" y="3491483"/>
            <a:ext cx="28083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3841115" y="2685678"/>
            <a:ext cx="1440160" cy="72008"/>
            <a:chOff x="4716016" y="4725144"/>
            <a:chExt cx="1440160" cy="72008"/>
          </a:xfrm>
        </p:grpSpPr>
        <p:sp>
          <p:nvSpPr>
            <p:cNvPr id="10" name="Rectangle 9"/>
            <p:cNvSpPr/>
            <p:nvPr userDrawn="1"/>
          </p:nvSpPr>
          <p:spPr>
            <a:xfrm>
              <a:off x="4716016" y="4725144"/>
              <a:ext cx="360040" cy="72008"/>
            </a:xfrm>
            <a:prstGeom prst="rect">
              <a:avLst/>
            </a:prstGeom>
            <a:solidFill>
              <a:srgbClr val="86B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5076056" y="4725144"/>
              <a:ext cx="360040" cy="72008"/>
            </a:xfrm>
            <a:prstGeom prst="rect">
              <a:avLst/>
            </a:prstGeom>
            <a:solidFill>
              <a:srgbClr val="5BC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5436096" y="4725144"/>
              <a:ext cx="360040" cy="72008"/>
            </a:xfrm>
            <a:prstGeom prst="rect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796136" y="4725144"/>
              <a:ext cx="360040" cy="72008"/>
            </a:xfrm>
            <a:prstGeom prst="rect">
              <a:avLst/>
            </a:prstGeom>
            <a:solidFill>
              <a:srgbClr val="F57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422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72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7" r:id="rId3"/>
    <p:sldLayoutId id="2147483658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8314446" y="6093296"/>
            <a:ext cx="504056" cy="504056"/>
          </a:xfrm>
          <a:prstGeom prst="ellipse">
            <a:avLst/>
          </a:prstGeom>
          <a:solidFill>
            <a:schemeClr val="bg2">
              <a:lumMod val="2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365137" y="6203056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731F54F2-ED28-43C9-BE23-3ED9A1BEC0F8}" type="slidenum">
              <a:rPr lang="ko-KR" alt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70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94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microsoft.com/office/2007/relationships/hdphoto" Target="../media/hdphoto3.wdp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microsoft.com/office/2007/relationships/hdphoto" Target="../media/hdphoto3.wdp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microsoft.com/office/2007/relationships/hdphoto" Target="../media/hdphoto3.wdp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microsoft.com/office/2007/relationships/hdphoto" Target="../media/hdphoto3.wdp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microsoft.com/office/2007/relationships/hdphoto" Target="../media/hdphoto3.wdp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Refactoring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2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장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코드 악취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신상은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952157" y="2252463"/>
            <a:ext cx="122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57627"/>
                </a:solidFill>
                <a:latin typeface="Calibri" pitchFamily="34" charset="0"/>
                <a:cs typeface="Calibri" pitchFamily="34" charset="0"/>
              </a:rPr>
              <a:t>INFO</a:t>
            </a: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GRAPHIC</a:t>
            </a:r>
          </a:p>
        </p:txBody>
      </p:sp>
    </p:spTree>
    <p:extLst>
      <p:ext uri="{BB962C8B-B14F-4D97-AF65-F5344CB8AC3E}">
        <p14:creationId xmlns:p14="http://schemas.microsoft.com/office/powerpoint/2010/main" val="159740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코드 악취 원인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1</a:t>
            </a:r>
            <a:endParaRPr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54915" y="2070373"/>
            <a:ext cx="1809220" cy="3590874"/>
            <a:chOff x="818564" y="2470873"/>
            <a:chExt cx="1809220" cy="2436254"/>
          </a:xfrm>
        </p:grpSpPr>
        <p:sp>
          <p:nvSpPr>
            <p:cNvPr id="2" name="Rounded Rectangle 1"/>
            <p:cNvSpPr/>
            <p:nvPr/>
          </p:nvSpPr>
          <p:spPr>
            <a:xfrm>
              <a:off x="827584" y="2492896"/>
              <a:ext cx="1800200" cy="2414231"/>
            </a:xfrm>
            <a:prstGeom prst="roundRect">
              <a:avLst>
                <a:gd name="adj" fmla="val 6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27584" y="2470873"/>
              <a:ext cx="1800200" cy="498074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rgbClr val="86B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33232" y="4380440"/>
              <a:ext cx="1406819" cy="401722"/>
            </a:xfrm>
            <a:prstGeom prst="roundRect">
              <a:avLst>
                <a:gd name="adj" fmla="val 17769"/>
              </a:avLst>
            </a:prstGeom>
            <a:solidFill>
              <a:srgbClr val="86B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1.</a:t>
              </a: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 함수 선언 바꾸기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ctr"/>
              <a:r>
                <a:rPr lang="en-US" altLang="ko-KR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2.</a:t>
              </a: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 변수 이름 바꾸기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ctr"/>
              <a:r>
                <a:rPr lang="en-US" altLang="ko-KR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3,</a:t>
              </a: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 필드 이름 바꾸기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8564" y="2788810"/>
              <a:ext cx="1800200" cy="18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  <a:cs typeface="Calibri" pitchFamily="34" charset="0"/>
                </a:rPr>
                <a:t>기이한 이름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7584" y="3231635"/>
              <a:ext cx="1800200" cy="981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코드는 단순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명료하게 작성 해야 함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혼란스러운 이름을 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잘 정리하면 보다 코드가 간결해 질 수 있음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이름만 잘 지어도 문맥을 파악하는데 헤매는 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시간을 줄일 수 있음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652167" y="2070373"/>
            <a:ext cx="1800200" cy="3590873"/>
            <a:chOff x="827584" y="2415556"/>
            <a:chExt cx="1800200" cy="2669628"/>
          </a:xfrm>
        </p:grpSpPr>
        <p:sp>
          <p:nvSpPr>
            <p:cNvPr id="16" name="Rounded Rectangle 15"/>
            <p:cNvSpPr/>
            <p:nvPr/>
          </p:nvSpPr>
          <p:spPr>
            <a:xfrm>
              <a:off x="827584" y="2492896"/>
              <a:ext cx="1800200" cy="2592288"/>
            </a:xfrm>
            <a:prstGeom prst="roundRect">
              <a:avLst>
                <a:gd name="adj" fmla="val 6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ounded Rectangle 8"/>
            <p:cNvSpPr/>
            <p:nvPr/>
          </p:nvSpPr>
          <p:spPr>
            <a:xfrm>
              <a:off x="827584" y="2415556"/>
              <a:ext cx="1800200" cy="554328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rgbClr val="5BC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019225" y="4520039"/>
              <a:ext cx="1447044" cy="431056"/>
            </a:xfrm>
            <a:prstGeom prst="roundRect">
              <a:avLst>
                <a:gd name="adj" fmla="val 17769"/>
              </a:avLst>
            </a:prstGeom>
            <a:solidFill>
              <a:srgbClr val="5BC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1.</a:t>
              </a: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 함수 추출하기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ctr"/>
              <a:r>
                <a:rPr lang="en-US" altLang="ko-KR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2.</a:t>
              </a: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 문장 슬라이드 하기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ctr"/>
              <a:r>
                <a:rPr lang="en-US" altLang="ko-KR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3.</a:t>
              </a: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 메서드 올리기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740399" y="2070370"/>
            <a:ext cx="1800200" cy="3590874"/>
            <a:chOff x="827584" y="2471029"/>
            <a:chExt cx="1800200" cy="2614155"/>
          </a:xfrm>
        </p:grpSpPr>
        <p:sp>
          <p:nvSpPr>
            <p:cNvPr id="25" name="Rounded Rectangle 24"/>
            <p:cNvSpPr/>
            <p:nvPr/>
          </p:nvSpPr>
          <p:spPr>
            <a:xfrm>
              <a:off x="827584" y="2492896"/>
              <a:ext cx="1800200" cy="2592288"/>
            </a:xfrm>
            <a:prstGeom prst="roundRect">
              <a:avLst>
                <a:gd name="adj" fmla="val 6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ounded Rectangle 8"/>
            <p:cNvSpPr/>
            <p:nvPr/>
          </p:nvSpPr>
          <p:spPr>
            <a:xfrm>
              <a:off x="827584" y="2471029"/>
              <a:ext cx="1800200" cy="542809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947217" y="4449525"/>
              <a:ext cx="1584176" cy="501569"/>
            </a:xfrm>
            <a:prstGeom prst="roundRect">
              <a:avLst>
                <a:gd name="adj" fmla="val 17769"/>
              </a:avLst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AutoNum type="arabicPeriod"/>
              </a:pP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임시 변수를 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ctr"/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질의 함수로 바꾸기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ctr"/>
              <a:r>
                <a:rPr lang="en-US" altLang="ko-KR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2. </a:t>
              </a: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매개변수 객체 만들기 </a:t>
              </a:r>
              <a:r>
                <a:rPr lang="en-US" altLang="ko-KR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3. </a:t>
              </a: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객체 통째로 넘기기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7584" y="3287345"/>
              <a:ext cx="1800200" cy="929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간접 호출의 효과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코드를 이해하고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공유하고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 선택하기 쉬워진다는 장점은 함수를 짧게 구성할 때 나옴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함수가 길수록 이해하기 어려움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28631" y="2070370"/>
            <a:ext cx="1800200" cy="3590876"/>
            <a:chOff x="827584" y="2415556"/>
            <a:chExt cx="1800200" cy="2669628"/>
          </a:xfrm>
        </p:grpSpPr>
        <p:sp>
          <p:nvSpPr>
            <p:cNvPr id="31" name="Rounded Rectangle 30"/>
            <p:cNvSpPr/>
            <p:nvPr/>
          </p:nvSpPr>
          <p:spPr>
            <a:xfrm>
              <a:off x="827584" y="2492896"/>
              <a:ext cx="1800200" cy="2592288"/>
            </a:xfrm>
            <a:prstGeom prst="roundRect">
              <a:avLst>
                <a:gd name="adj" fmla="val 6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ounded Rectangle 8"/>
            <p:cNvSpPr/>
            <p:nvPr/>
          </p:nvSpPr>
          <p:spPr>
            <a:xfrm>
              <a:off x="827584" y="2415556"/>
              <a:ext cx="1800200" cy="561255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rgbClr val="F57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933477" y="4403702"/>
              <a:ext cx="1588414" cy="556376"/>
            </a:xfrm>
            <a:prstGeom prst="roundRect">
              <a:avLst>
                <a:gd name="adj" fmla="val 17769"/>
              </a:avLst>
            </a:prstGeom>
            <a:solidFill>
              <a:srgbClr val="F57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AutoNum type="arabicPeriod"/>
              </a:pP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매개변수를 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ctr"/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질의 함수로 바꾸기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ctr"/>
              <a:r>
                <a:rPr lang="en-US" altLang="ko-KR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2.</a:t>
              </a: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 객체 통째로 넘기기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ctr"/>
              <a:r>
                <a:rPr lang="en-US" altLang="ko-KR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3.</a:t>
              </a: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 매개변수 객체 만들기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71" r="21359"/>
          <a:stretch/>
        </p:blipFill>
        <p:spPr>
          <a:xfrm>
            <a:off x="1259133" y="2132856"/>
            <a:ext cx="427721" cy="39802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01" t="19595" r="34246" b="3974"/>
          <a:stretch/>
        </p:blipFill>
        <p:spPr>
          <a:xfrm>
            <a:off x="3374679" y="2132856"/>
            <a:ext cx="374973" cy="39228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14" t="12458" r="29776" b="15653"/>
          <a:stretch/>
        </p:blipFill>
        <p:spPr>
          <a:xfrm>
            <a:off x="5426752" y="2108378"/>
            <a:ext cx="443291" cy="39802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52" t="8000" r="26772" b="9165"/>
          <a:stretch/>
        </p:blipFill>
        <p:spPr>
          <a:xfrm>
            <a:off x="7546490" y="2132856"/>
            <a:ext cx="387836" cy="39802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A97B282-B48B-D04D-8FFC-B97BD0C2A5FB}"/>
              </a:ext>
            </a:extLst>
          </p:cNvPr>
          <p:cNvSpPr txBox="1"/>
          <p:nvPr/>
        </p:nvSpPr>
        <p:spPr>
          <a:xfrm>
            <a:off x="2643147" y="2527502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Calibri" pitchFamily="34" charset="0"/>
              </a:rPr>
              <a:t>중복 코드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6B16A8-4CA0-3D44-AFCA-7D48EC69CF29}"/>
              </a:ext>
            </a:extLst>
          </p:cNvPr>
          <p:cNvSpPr txBox="1"/>
          <p:nvPr/>
        </p:nvSpPr>
        <p:spPr>
          <a:xfrm>
            <a:off x="2643147" y="3225575"/>
            <a:ext cx="1800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코드가 중복되면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서로 차이점이 없는지 주의 깊게 봐야함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한 클래스에 딸린 두 메서드가 똑같은 표현식을 사용하는 경우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E87CDE-765D-4C45-9D4C-585004D1C537}"/>
              </a:ext>
            </a:extLst>
          </p:cNvPr>
          <p:cNvSpPr txBox="1"/>
          <p:nvPr/>
        </p:nvSpPr>
        <p:spPr>
          <a:xfrm>
            <a:off x="4748297" y="2541897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Calibri" pitchFamily="34" charset="0"/>
              </a:rPr>
              <a:t>긴 함수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CD2325-F7F2-B543-B1ED-3F85713FDFE5}"/>
              </a:ext>
            </a:extLst>
          </p:cNvPr>
          <p:cNvSpPr txBox="1"/>
          <p:nvPr/>
        </p:nvSpPr>
        <p:spPr>
          <a:xfrm>
            <a:off x="6820733" y="254830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Calibri" pitchFamily="34" charset="0"/>
              </a:rPr>
              <a:t>긴 매개변수 목록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F13A84-DA0E-8649-97EB-9AD03E79992E}"/>
              </a:ext>
            </a:extLst>
          </p:cNvPr>
          <p:cNvSpPr txBox="1"/>
          <p:nvPr/>
        </p:nvSpPr>
        <p:spPr>
          <a:xfrm>
            <a:off x="6836529" y="3530238"/>
            <a:ext cx="1800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매개 변수가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길어지면 그 자체로도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이해하기가 어려움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28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코드 악취 원인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2</a:t>
            </a:r>
            <a:endParaRPr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63935" y="2102834"/>
            <a:ext cx="1800200" cy="3558414"/>
            <a:chOff x="827584" y="2492896"/>
            <a:chExt cx="1800200" cy="2414231"/>
          </a:xfrm>
        </p:grpSpPr>
        <p:sp>
          <p:nvSpPr>
            <p:cNvPr id="2" name="Rounded Rectangle 1"/>
            <p:cNvSpPr/>
            <p:nvPr/>
          </p:nvSpPr>
          <p:spPr>
            <a:xfrm>
              <a:off x="827584" y="2492896"/>
              <a:ext cx="1800200" cy="2414231"/>
            </a:xfrm>
            <a:prstGeom prst="roundRect">
              <a:avLst>
                <a:gd name="adj" fmla="val 6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33232" y="4380440"/>
              <a:ext cx="1406819" cy="401722"/>
            </a:xfrm>
            <a:prstGeom prst="roundRect">
              <a:avLst>
                <a:gd name="adj" fmla="val 17769"/>
              </a:avLst>
            </a:prstGeom>
            <a:solidFill>
              <a:srgbClr val="86B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1.</a:t>
              </a: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 변수 캡슐화 하기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7584" y="3241745"/>
              <a:ext cx="1800200" cy="981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코드베이스 어디에서든 건드릴 수 있고 값을 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누가 바꿨는지 찾아낼 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메커니즘이 없는게 문제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전역데이터의 대표적인 형태는 전역 변수지만 클래스변수와 싱글톤에서도 같은 문제가 발생함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652167" y="2070373"/>
            <a:ext cx="1800200" cy="3590873"/>
            <a:chOff x="827584" y="2415556"/>
            <a:chExt cx="1800200" cy="2669628"/>
          </a:xfrm>
        </p:grpSpPr>
        <p:sp>
          <p:nvSpPr>
            <p:cNvPr id="16" name="Rounded Rectangle 15"/>
            <p:cNvSpPr/>
            <p:nvPr/>
          </p:nvSpPr>
          <p:spPr>
            <a:xfrm>
              <a:off x="827584" y="2492896"/>
              <a:ext cx="1800200" cy="2592288"/>
            </a:xfrm>
            <a:prstGeom prst="roundRect">
              <a:avLst>
                <a:gd name="adj" fmla="val 6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ounded Rectangle 8"/>
            <p:cNvSpPr/>
            <p:nvPr/>
          </p:nvSpPr>
          <p:spPr>
            <a:xfrm>
              <a:off x="827584" y="2415556"/>
              <a:ext cx="1800200" cy="544528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rgbClr val="5BC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019225" y="4436036"/>
              <a:ext cx="1447044" cy="515059"/>
            </a:xfrm>
            <a:prstGeom prst="roundRect">
              <a:avLst>
                <a:gd name="adj" fmla="val 17769"/>
              </a:avLst>
            </a:prstGeom>
            <a:solidFill>
              <a:srgbClr val="5BC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AutoNum type="arabicPeriod"/>
              </a:pP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변수 </a:t>
              </a:r>
              <a:r>
                <a:rPr lang="ko-KR" altLang="en-US" sz="1000" dirty="0" err="1">
                  <a:latin typeface="Nanum Gothic" panose="020D0604000000000000" pitchFamily="34" charset="-127"/>
                  <a:ea typeface="Nanum Gothic" panose="020D0604000000000000" pitchFamily="34" charset="-127"/>
                </a:rPr>
                <a:t>캡슐화하기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228600" indent="-228600" algn="ctr">
                <a:buAutoNum type="arabicPeriod"/>
              </a:pP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변수 쪼개기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228600" indent="-228600" algn="ctr">
                <a:buAutoNum type="arabicPeriod"/>
              </a:pP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여러 함수를 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ctr"/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클래스로 묶기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740399" y="2070372"/>
            <a:ext cx="1800200" cy="3590873"/>
            <a:chOff x="827584" y="2415556"/>
            <a:chExt cx="1800200" cy="2669628"/>
          </a:xfrm>
        </p:grpSpPr>
        <p:sp>
          <p:nvSpPr>
            <p:cNvPr id="25" name="Rounded Rectangle 24"/>
            <p:cNvSpPr/>
            <p:nvPr/>
          </p:nvSpPr>
          <p:spPr>
            <a:xfrm>
              <a:off x="827584" y="2492896"/>
              <a:ext cx="1800200" cy="2592288"/>
            </a:xfrm>
            <a:prstGeom prst="roundRect">
              <a:avLst>
                <a:gd name="adj" fmla="val 6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ounded Rectangle 8"/>
            <p:cNvSpPr/>
            <p:nvPr/>
          </p:nvSpPr>
          <p:spPr>
            <a:xfrm>
              <a:off x="827584" y="2415556"/>
              <a:ext cx="1800200" cy="549685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947217" y="4449525"/>
              <a:ext cx="1584176" cy="501569"/>
            </a:xfrm>
            <a:prstGeom prst="roundRect">
              <a:avLst>
                <a:gd name="adj" fmla="val 17769"/>
              </a:avLst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AutoNum type="arabicPeriod"/>
              </a:pP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단계 쪼개기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228600" indent="-228600" algn="ctr">
                <a:buAutoNum type="arabicPeriod"/>
              </a:pP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함수 옮기기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228600" indent="-228600" algn="ctr">
                <a:buAutoNum type="arabicPeriod"/>
              </a:pP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함수 추출하기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7584" y="3287345"/>
              <a:ext cx="1800200" cy="823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단일 책임 원칙이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지켜지지 않을 때 나타남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하나의 모듈이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서로 다른 이유들로 인해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여러가지 방식으로 변경 되는 일이 많을 때 발생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28631" y="2070372"/>
            <a:ext cx="1800200" cy="3590874"/>
            <a:chOff x="827584" y="2415556"/>
            <a:chExt cx="1800200" cy="2669628"/>
          </a:xfrm>
        </p:grpSpPr>
        <p:sp>
          <p:nvSpPr>
            <p:cNvPr id="31" name="Rounded Rectangle 30"/>
            <p:cNvSpPr/>
            <p:nvPr/>
          </p:nvSpPr>
          <p:spPr>
            <a:xfrm>
              <a:off x="827584" y="2492896"/>
              <a:ext cx="1800200" cy="2592288"/>
            </a:xfrm>
            <a:prstGeom prst="roundRect">
              <a:avLst>
                <a:gd name="adj" fmla="val 6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ounded Rectangle 8"/>
            <p:cNvSpPr/>
            <p:nvPr/>
          </p:nvSpPr>
          <p:spPr>
            <a:xfrm>
              <a:off x="827584" y="2415556"/>
              <a:ext cx="1800200" cy="549685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rgbClr val="F57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85852" y="4389241"/>
              <a:ext cx="1688476" cy="612090"/>
            </a:xfrm>
            <a:prstGeom prst="roundRect">
              <a:avLst>
                <a:gd name="adj" fmla="val 17769"/>
              </a:avLst>
            </a:prstGeom>
            <a:solidFill>
              <a:srgbClr val="F57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AutoNum type="arabicPeriod"/>
              </a:pP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함수</a:t>
              </a:r>
              <a:r>
                <a:rPr lang="en-US" altLang="ko-KR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/</a:t>
              </a: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필드 옮기기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228600" indent="-228600" algn="ctr">
                <a:buAutoNum type="arabicPeriod"/>
              </a:pP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여러 함수를 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ctr"/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클래스로 묶기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ctr"/>
              <a:r>
                <a:rPr lang="en-US" altLang="ko-KR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3.</a:t>
              </a: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 함수</a:t>
              </a:r>
              <a:r>
                <a:rPr lang="en-US" altLang="ko-KR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/</a:t>
              </a: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클래스 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ctr"/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인라인 하기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01" t="19595" r="34246" b="3974"/>
          <a:stretch/>
        </p:blipFill>
        <p:spPr>
          <a:xfrm>
            <a:off x="3357234" y="2138099"/>
            <a:ext cx="374973" cy="39228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14" t="12458" r="29776" b="15653"/>
          <a:stretch/>
        </p:blipFill>
        <p:spPr>
          <a:xfrm>
            <a:off x="5418854" y="2092291"/>
            <a:ext cx="443291" cy="39802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52" t="8000" r="26772" b="9165"/>
          <a:stretch/>
        </p:blipFill>
        <p:spPr>
          <a:xfrm>
            <a:off x="7537219" y="2109329"/>
            <a:ext cx="387836" cy="39802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A97B282-B48B-D04D-8FFC-B97BD0C2A5FB}"/>
              </a:ext>
            </a:extLst>
          </p:cNvPr>
          <p:cNvSpPr txBox="1"/>
          <p:nvPr/>
        </p:nvSpPr>
        <p:spPr>
          <a:xfrm>
            <a:off x="2625702" y="2532745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Calibri" pitchFamily="34" charset="0"/>
              </a:rPr>
              <a:t>가변 데이터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E87CDE-765D-4C45-9D4C-585004D1C537}"/>
              </a:ext>
            </a:extLst>
          </p:cNvPr>
          <p:cNvSpPr txBox="1"/>
          <p:nvPr/>
        </p:nvSpPr>
        <p:spPr>
          <a:xfrm>
            <a:off x="4740399" y="252581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Calibri" pitchFamily="34" charset="0"/>
              </a:rPr>
              <a:t>뒤엉킨 변경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CD2325-F7F2-B543-B1ED-3F85713FDFE5}"/>
              </a:ext>
            </a:extLst>
          </p:cNvPr>
          <p:cNvSpPr txBox="1"/>
          <p:nvPr/>
        </p:nvSpPr>
        <p:spPr>
          <a:xfrm>
            <a:off x="6811462" y="2524779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Calibri" pitchFamily="34" charset="0"/>
              </a:rPr>
              <a:t>산탄총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Calibri" pitchFamily="34" charset="0"/>
              </a:rPr>
              <a:t> 수술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F13A84-DA0E-8649-97EB-9AD03E79992E}"/>
              </a:ext>
            </a:extLst>
          </p:cNvPr>
          <p:cNvSpPr txBox="1"/>
          <p:nvPr/>
        </p:nvSpPr>
        <p:spPr>
          <a:xfrm>
            <a:off x="6822800" y="3140968"/>
            <a:ext cx="18002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코드를 변경할 때마다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수정해야 하는 클래스가 많을 때 나타남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변경할 부분이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코드 전반에 퍼져 있다면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찾기도 어렵고 수정해야 할 곳을 지나침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46" name="Rounded Rectangle 8">
            <a:extLst>
              <a:ext uri="{FF2B5EF4-FFF2-40B4-BE49-F238E27FC236}">
                <a16:creationId xmlns:a16="http://schemas.microsoft.com/office/drawing/2014/main" id="{32896CBD-92F9-C643-B89E-89B59C1864E4}"/>
              </a:ext>
            </a:extLst>
          </p:cNvPr>
          <p:cNvSpPr/>
          <p:nvPr/>
        </p:nvSpPr>
        <p:spPr>
          <a:xfrm>
            <a:off x="563935" y="2070373"/>
            <a:ext cx="1800200" cy="734127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rgbClr val="86B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71" r="21359"/>
          <a:stretch/>
        </p:blipFill>
        <p:spPr>
          <a:xfrm>
            <a:off x="1259133" y="2132856"/>
            <a:ext cx="427721" cy="39802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DB06A0F-8580-044B-BEE9-BE539D3D88BE}"/>
              </a:ext>
            </a:extLst>
          </p:cNvPr>
          <p:cNvSpPr txBox="1"/>
          <p:nvPr/>
        </p:nvSpPr>
        <p:spPr>
          <a:xfrm>
            <a:off x="562813" y="252581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Calibri" pitchFamily="34" charset="0"/>
              </a:rPr>
              <a:t>전역 데이터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3937C4-AD90-3B46-9863-72339962430D}"/>
              </a:ext>
            </a:extLst>
          </p:cNvPr>
          <p:cNvSpPr txBox="1"/>
          <p:nvPr/>
        </p:nvSpPr>
        <p:spPr>
          <a:xfrm>
            <a:off x="2644269" y="3301413"/>
            <a:ext cx="1800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코드가 중복되면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서로 차이점이 없는지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주의 깊게 봐야함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한 클래스에 딸린 두 메서드가 똑같은 표현식을 사용하는 경우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678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코드 악취 원인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3</a:t>
            </a:r>
            <a:endParaRPr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63935" y="2102834"/>
            <a:ext cx="1809157" cy="3558414"/>
            <a:chOff x="827584" y="2492896"/>
            <a:chExt cx="1809157" cy="2414231"/>
          </a:xfrm>
        </p:grpSpPr>
        <p:sp>
          <p:nvSpPr>
            <p:cNvPr id="2" name="Rounded Rectangle 1"/>
            <p:cNvSpPr/>
            <p:nvPr/>
          </p:nvSpPr>
          <p:spPr>
            <a:xfrm>
              <a:off x="827584" y="2492896"/>
              <a:ext cx="1800200" cy="2414231"/>
            </a:xfrm>
            <a:prstGeom prst="roundRect">
              <a:avLst>
                <a:gd name="adj" fmla="val 6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33232" y="4380440"/>
              <a:ext cx="1406819" cy="401722"/>
            </a:xfrm>
            <a:prstGeom prst="roundRect">
              <a:avLst>
                <a:gd name="adj" fmla="val 17769"/>
              </a:avLst>
            </a:prstGeom>
            <a:solidFill>
              <a:srgbClr val="86B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AutoNum type="arabicPeriod"/>
              </a:pP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함수 옮기기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228600" indent="-228600" algn="ctr">
                <a:buAutoNum type="arabicPeriod"/>
              </a:pP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함수 추출하기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36541" y="3197225"/>
              <a:ext cx="1800200" cy="981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자기가 속한 모듈의 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함수나 데이터보다 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다른 모듈의 함수나 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데이터와 상호작용 할 일이 더 많을 때 풍기는 냄새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함수가 사용하는 모듈이 다양하면 가장 많은 데이터를 포함한 모듈로 옮김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652167" y="2070373"/>
            <a:ext cx="1800200" cy="3590873"/>
            <a:chOff x="827584" y="2415556"/>
            <a:chExt cx="1800200" cy="2669628"/>
          </a:xfrm>
        </p:grpSpPr>
        <p:sp>
          <p:nvSpPr>
            <p:cNvPr id="16" name="Rounded Rectangle 15"/>
            <p:cNvSpPr/>
            <p:nvPr/>
          </p:nvSpPr>
          <p:spPr>
            <a:xfrm>
              <a:off x="827584" y="2492896"/>
              <a:ext cx="1800200" cy="2592288"/>
            </a:xfrm>
            <a:prstGeom prst="roundRect">
              <a:avLst>
                <a:gd name="adj" fmla="val 6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ounded Rectangle 8"/>
            <p:cNvSpPr/>
            <p:nvPr/>
          </p:nvSpPr>
          <p:spPr>
            <a:xfrm>
              <a:off x="827584" y="2415556"/>
              <a:ext cx="1800200" cy="544528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rgbClr val="5BC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99592" y="4442775"/>
              <a:ext cx="1656184" cy="515059"/>
            </a:xfrm>
            <a:prstGeom prst="roundRect">
              <a:avLst>
                <a:gd name="adj" fmla="val 17769"/>
              </a:avLst>
            </a:prstGeom>
            <a:solidFill>
              <a:srgbClr val="5BC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AutoNum type="arabicPeriod"/>
              </a:pP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클래스 추출하기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228600" indent="-228600" algn="ctr">
                <a:buAutoNum type="arabicPeriod"/>
              </a:pP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매개변수 객체 만들기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228600" indent="-228600" algn="ctr">
                <a:buAutoNum type="arabicPeriod"/>
              </a:pP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객체 통째로 넘기기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740399" y="2070372"/>
            <a:ext cx="1800200" cy="3590873"/>
            <a:chOff x="827584" y="2415556"/>
            <a:chExt cx="1800200" cy="2669628"/>
          </a:xfrm>
        </p:grpSpPr>
        <p:sp>
          <p:nvSpPr>
            <p:cNvPr id="25" name="Rounded Rectangle 24"/>
            <p:cNvSpPr/>
            <p:nvPr/>
          </p:nvSpPr>
          <p:spPr>
            <a:xfrm>
              <a:off x="827584" y="2492896"/>
              <a:ext cx="1800200" cy="2592288"/>
            </a:xfrm>
            <a:prstGeom prst="roundRect">
              <a:avLst>
                <a:gd name="adj" fmla="val 6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ounded Rectangle 8"/>
            <p:cNvSpPr/>
            <p:nvPr/>
          </p:nvSpPr>
          <p:spPr>
            <a:xfrm>
              <a:off x="827584" y="2415556"/>
              <a:ext cx="1800200" cy="549685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947217" y="4449525"/>
              <a:ext cx="1584176" cy="501569"/>
            </a:xfrm>
            <a:prstGeom prst="roundRect">
              <a:avLst>
                <a:gd name="adj" fmla="val 17769"/>
              </a:avLst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AutoNum type="arabicPeriod"/>
              </a:pP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기본형을 객체로 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ctr"/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바꾸기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ctr"/>
              <a:r>
                <a:rPr lang="en-US" altLang="ko-KR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2.</a:t>
              </a: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 조건부 </a:t>
              </a:r>
              <a:r>
                <a:rPr lang="ko-KR" altLang="en-US" sz="1000" dirty="0" err="1">
                  <a:latin typeface="Nanum Gothic" panose="020D0604000000000000" pitchFamily="34" charset="-127"/>
                  <a:ea typeface="Nanum Gothic" panose="020D0604000000000000" pitchFamily="34" charset="-127"/>
                </a:rPr>
                <a:t>로직을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ctr"/>
              <a:r>
                <a:rPr lang="ko-KR" altLang="en-US" sz="1000" dirty="0" err="1">
                  <a:latin typeface="Nanum Gothic" panose="020D0604000000000000" pitchFamily="34" charset="-127"/>
                  <a:ea typeface="Nanum Gothic" panose="020D0604000000000000" pitchFamily="34" charset="-127"/>
                </a:rPr>
                <a:t>다형성으로</a:t>
              </a: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 바꾸기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7584" y="3318557"/>
              <a:ext cx="1800200" cy="823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기본 타입에 대한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강박관념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문자열을 다루는 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코드에서 흔함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(ex.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화폐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 좌표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 구간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 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전화번호 등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)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28631" y="2070372"/>
            <a:ext cx="1800200" cy="3590874"/>
            <a:chOff x="827584" y="2415556"/>
            <a:chExt cx="1800200" cy="2669628"/>
          </a:xfrm>
        </p:grpSpPr>
        <p:sp>
          <p:nvSpPr>
            <p:cNvPr id="31" name="Rounded Rectangle 30"/>
            <p:cNvSpPr/>
            <p:nvPr/>
          </p:nvSpPr>
          <p:spPr>
            <a:xfrm>
              <a:off x="827584" y="2492896"/>
              <a:ext cx="1800200" cy="2592288"/>
            </a:xfrm>
            <a:prstGeom prst="roundRect">
              <a:avLst>
                <a:gd name="adj" fmla="val 6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ounded Rectangle 8"/>
            <p:cNvSpPr/>
            <p:nvPr/>
          </p:nvSpPr>
          <p:spPr>
            <a:xfrm>
              <a:off x="827584" y="2415556"/>
              <a:ext cx="1800200" cy="549685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rgbClr val="F57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85852" y="4389241"/>
              <a:ext cx="1688476" cy="612090"/>
            </a:xfrm>
            <a:prstGeom prst="roundRect">
              <a:avLst>
                <a:gd name="adj" fmla="val 17769"/>
              </a:avLst>
            </a:prstGeom>
            <a:solidFill>
              <a:srgbClr val="F57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AutoNum type="arabicPeriod"/>
              </a:pP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조건부 </a:t>
              </a:r>
              <a:r>
                <a:rPr lang="ko-KR" altLang="en-US" sz="1000" dirty="0" err="1">
                  <a:latin typeface="Nanum Gothic" panose="020D0604000000000000" pitchFamily="34" charset="-127"/>
                  <a:ea typeface="Nanum Gothic" panose="020D0604000000000000" pitchFamily="34" charset="-127"/>
                </a:rPr>
                <a:t>로직을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ctr"/>
              <a:r>
                <a:rPr lang="ko-KR" altLang="en-US" sz="1000" dirty="0" err="1">
                  <a:latin typeface="Nanum Gothic" panose="020D0604000000000000" pitchFamily="34" charset="-127"/>
                  <a:ea typeface="Nanum Gothic" panose="020D0604000000000000" pitchFamily="34" charset="-127"/>
                </a:rPr>
                <a:t>다형성으로</a:t>
              </a: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 바꾸기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01" t="19595" r="34246" b="3974"/>
          <a:stretch/>
        </p:blipFill>
        <p:spPr>
          <a:xfrm>
            <a:off x="3357234" y="2138099"/>
            <a:ext cx="374973" cy="39228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14" t="12458" r="29776" b="15653"/>
          <a:stretch/>
        </p:blipFill>
        <p:spPr>
          <a:xfrm>
            <a:off x="5418854" y="2092291"/>
            <a:ext cx="443291" cy="39802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52" t="8000" r="26772" b="9165"/>
          <a:stretch/>
        </p:blipFill>
        <p:spPr>
          <a:xfrm>
            <a:off x="7537219" y="2109329"/>
            <a:ext cx="387836" cy="39802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A97B282-B48B-D04D-8FFC-B97BD0C2A5FB}"/>
              </a:ext>
            </a:extLst>
          </p:cNvPr>
          <p:cNvSpPr txBox="1"/>
          <p:nvPr/>
        </p:nvSpPr>
        <p:spPr>
          <a:xfrm>
            <a:off x="2625702" y="2532745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Calibri" pitchFamily="34" charset="0"/>
              </a:rPr>
              <a:t>데이터 뭉치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E87CDE-765D-4C45-9D4C-585004D1C537}"/>
              </a:ext>
            </a:extLst>
          </p:cNvPr>
          <p:cNvSpPr txBox="1"/>
          <p:nvPr/>
        </p:nvSpPr>
        <p:spPr>
          <a:xfrm>
            <a:off x="4740399" y="252581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Calibri" pitchFamily="34" charset="0"/>
              </a:rPr>
              <a:t>기본형 집착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CD2325-F7F2-B543-B1ED-3F85713FDFE5}"/>
              </a:ext>
            </a:extLst>
          </p:cNvPr>
          <p:cNvSpPr txBox="1"/>
          <p:nvPr/>
        </p:nvSpPr>
        <p:spPr>
          <a:xfrm>
            <a:off x="6811462" y="2524779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Calibri" pitchFamily="34" charset="0"/>
              </a:rPr>
              <a:t>반복되는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Calibri" pitchFamily="34" charset="0"/>
              </a:rPr>
              <a:t>switch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Calibri" pitchFamily="34" charset="0"/>
              </a:rPr>
              <a:t> 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F13A84-DA0E-8649-97EB-9AD03E79992E}"/>
              </a:ext>
            </a:extLst>
          </p:cNvPr>
          <p:cNvSpPr txBox="1"/>
          <p:nvPr/>
        </p:nvSpPr>
        <p:spPr>
          <a:xfrm>
            <a:off x="6828631" y="3246639"/>
            <a:ext cx="1800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중복된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switch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문이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문제가 되는 이유는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조건절을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추가 할 때마다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다른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switch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문들도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찾아서 모두 수정해야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하기 때문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46" name="Rounded Rectangle 8">
            <a:extLst>
              <a:ext uri="{FF2B5EF4-FFF2-40B4-BE49-F238E27FC236}">
                <a16:creationId xmlns:a16="http://schemas.microsoft.com/office/drawing/2014/main" id="{32896CBD-92F9-C643-B89E-89B59C1864E4}"/>
              </a:ext>
            </a:extLst>
          </p:cNvPr>
          <p:cNvSpPr/>
          <p:nvPr/>
        </p:nvSpPr>
        <p:spPr>
          <a:xfrm>
            <a:off x="563935" y="2070373"/>
            <a:ext cx="1800200" cy="734127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rgbClr val="86B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71" r="21359"/>
          <a:stretch/>
        </p:blipFill>
        <p:spPr>
          <a:xfrm>
            <a:off x="1259133" y="2132856"/>
            <a:ext cx="427721" cy="39802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DB06A0F-8580-044B-BEE9-BE539D3D88BE}"/>
              </a:ext>
            </a:extLst>
          </p:cNvPr>
          <p:cNvSpPr txBox="1"/>
          <p:nvPr/>
        </p:nvSpPr>
        <p:spPr>
          <a:xfrm>
            <a:off x="562813" y="252581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Calibri" pitchFamily="34" charset="0"/>
              </a:rPr>
              <a:t>기능 편애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3937C4-AD90-3B46-9863-72339962430D}"/>
              </a:ext>
            </a:extLst>
          </p:cNvPr>
          <p:cNvSpPr txBox="1"/>
          <p:nvPr/>
        </p:nvSpPr>
        <p:spPr>
          <a:xfrm>
            <a:off x="2644269" y="3206586"/>
            <a:ext cx="18002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몰려다니는 데이터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뭉치는 보금자리를 따로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마련해줘야 함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클래스 추출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매개변수 객체 만들기를 통해 데이터를 뭉쳐서 코드를 간결하게 만들어 주어야 함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051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코드 악취 원인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4</a:t>
            </a:r>
            <a:endParaRPr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62813" y="2102834"/>
            <a:ext cx="1801322" cy="3558414"/>
            <a:chOff x="826462" y="2492896"/>
            <a:chExt cx="1801322" cy="2414231"/>
          </a:xfrm>
        </p:grpSpPr>
        <p:sp>
          <p:nvSpPr>
            <p:cNvPr id="2" name="Rounded Rectangle 1"/>
            <p:cNvSpPr/>
            <p:nvPr/>
          </p:nvSpPr>
          <p:spPr>
            <a:xfrm>
              <a:off x="827584" y="2492896"/>
              <a:ext cx="1800200" cy="2414231"/>
            </a:xfrm>
            <a:prstGeom prst="roundRect">
              <a:avLst>
                <a:gd name="adj" fmla="val 6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78604" y="4351961"/>
              <a:ext cx="1498161" cy="455128"/>
            </a:xfrm>
            <a:prstGeom prst="roundRect">
              <a:avLst>
                <a:gd name="adj" fmla="val 17769"/>
              </a:avLst>
            </a:prstGeom>
            <a:solidFill>
              <a:srgbClr val="86B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AutoNum type="arabicPeriod"/>
              </a:pPr>
              <a:r>
                <a:rPr lang="ko-KR" altLang="en-US" sz="1000" dirty="0" err="1">
                  <a:latin typeface="Nanum Gothic" panose="020D0604000000000000" pitchFamily="34" charset="-127"/>
                  <a:ea typeface="Nanum Gothic" panose="020D0604000000000000" pitchFamily="34" charset="-127"/>
                </a:rPr>
                <a:t>반복문을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ctr"/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파이프라인으로 바꾸기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6462" y="3276793"/>
              <a:ext cx="1800200" cy="866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일급 함수를 지원하는 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언어가 많아졌기 때문에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시대에 걸맞지 않은 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ctr"/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반복문을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 제거할 수 있게 됨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필터나 맵 같은 파이프라인 연산을 사용하면 코드에서 쉽게 파악이 가능함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652167" y="2070373"/>
            <a:ext cx="1800200" cy="3590873"/>
            <a:chOff x="827584" y="2415556"/>
            <a:chExt cx="1800200" cy="2669628"/>
          </a:xfrm>
        </p:grpSpPr>
        <p:sp>
          <p:nvSpPr>
            <p:cNvPr id="16" name="Rounded Rectangle 15"/>
            <p:cNvSpPr/>
            <p:nvPr/>
          </p:nvSpPr>
          <p:spPr>
            <a:xfrm>
              <a:off x="827584" y="2492896"/>
              <a:ext cx="1800200" cy="2592288"/>
            </a:xfrm>
            <a:prstGeom prst="roundRect">
              <a:avLst>
                <a:gd name="adj" fmla="val 6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ounded Rectangle 8"/>
            <p:cNvSpPr/>
            <p:nvPr/>
          </p:nvSpPr>
          <p:spPr>
            <a:xfrm>
              <a:off x="827584" y="2415556"/>
              <a:ext cx="1800200" cy="544528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rgbClr val="5BC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99592" y="4442775"/>
              <a:ext cx="1656184" cy="515059"/>
            </a:xfrm>
            <a:prstGeom prst="roundRect">
              <a:avLst>
                <a:gd name="adj" fmla="val 17769"/>
              </a:avLst>
            </a:prstGeom>
            <a:solidFill>
              <a:srgbClr val="5BC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AutoNum type="arabicPeriod"/>
              </a:pP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함수 인라인 하기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228600" indent="-228600" algn="ctr">
                <a:buAutoNum type="arabicPeriod"/>
              </a:pP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클래스 </a:t>
              </a:r>
              <a:r>
                <a:rPr lang="ko-KR" altLang="en-US" sz="1000" dirty="0" err="1">
                  <a:latin typeface="Nanum Gothic" panose="020D0604000000000000" pitchFamily="34" charset="-127"/>
                  <a:ea typeface="Nanum Gothic" panose="020D0604000000000000" pitchFamily="34" charset="-127"/>
                </a:rPr>
                <a:t>인라인하기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228600" indent="-228600" algn="ctr">
                <a:buAutoNum type="arabicPeriod"/>
              </a:pP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계층 합치기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740399" y="2070372"/>
            <a:ext cx="1800200" cy="3590873"/>
            <a:chOff x="827584" y="2415556"/>
            <a:chExt cx="1800200" cy="2669628"/>
          </a:xfrm>
        </p:grpSpPr>
        <p:sp>
          <p:nvSpPr>
            <p:cNvPr id="25" name="Rounded Rectangle 24"/>
            <p:cNvSpPr/>
            <p:nvPr/>
          </p:nvSpPr>
          <p:spPr>
            <a:xfrm>
              <a:off x="827584" y="2492896"/>
              <a:ext cx="1800200" cy="2592288"/>
            </a:xfrm>
            <a:prstGeom prst="roundRect">
              <a:avLst>
                <a:gd name="adj" fmla="val 6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ounded Rectangle 8"/>
            <p:cNvSpPr/>
            <p:nvPr/>
          </p:nvSpPr>
          <p:spPr>
            <a:xfrm>
              <a:off x="827584" y="2415556"/>
              <a:ext cx="1800200" cy="549685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75209" y="4442776"/>
              <a:ext cx="1697736" cy="501569"/>
            </a:xfrm>
            <a:prstGeom prst="roundRect">
              <a:avLst>
                <a:gd name="adj" fmla="val 17769"/>
              </a:avLst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AutoNum type="arabicPeriod"/>
              </a:pP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계층 합치기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228600" indent="-228600" algn="ctr">
                <a:buAutoNum type="arabicPeriod"/>
              </a:pP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함수</a:t>
              </a:r>
              <a:r>
                <a:rPr lang="en-US" altLang="ko-KR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/</a:t>
              </a: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클래스 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ctr"/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인라인 하기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ctr"/>
              <a:r>
                <a:rPr lang="en-US" altLang="ko-KR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3.</a:t>
              </a: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 죽은 코드 제거하기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7584" y="3372091"/>
              <a:ext cx="1800200" cy="697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‘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나중에 필요할 거야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’</a:t>
              </a: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라는 생각으로 당장 필요 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없는 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로직을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 작성한 코드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걸리적거리는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코드는 지워 버려야 함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28631" y="2070372"/>
            <a:ext cx="1800200" cy="3590874"/>
            <a:chOff x="827584" y="2415556"/>
            <a:chExt cx="1800200" cy="2669628"/>
          </a:xfrm>
        </p:grpSpPr>
        <p:sp>
          <p:nvSpPr>
            <p:cNvPr id="31" name="Rounded Rectangle 30"/>
            <p:cNvSpPr/>
            <p:nvPr/>
          </p:nvSpPr>
          <p:spPr>
            <a:xfrm>
              <a:off x="827584" y="2492896"/>
              <a:ext cx="1800200" cy="2592288"/>
            </a:xfrm>
            <a:prstGeom prst="roundRect">
              <a:avLst>
                <a:gd name="adj" fmla="val 6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ounded Rectangle 8"/>
            <p:cNvSpPr/>
            <p:nvPr/>
          </p:nvSpPr>
          <p:spPr>
            <a:xfrm>
              <a:off x="827584" y="2415556"/>
              <a:ext cx="1800200" cy="549685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rgbClr val="F57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85852" y="4442775"/>
              <a:ext cx="1688476" cy="515059"/>
            </a:xfrm>
            <a:prstGeom prst="roundRect">
              <a:avLst>
                <a:gd name="adj" fmla="val 17769"/>
              </a:avLst>
            </a:prstGeom>
            <a:solidFill>
              <a:srgbClr val="F57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AutoNum type="arabicPeriod"/>
              </a:pP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클래스 추출하기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228600" indent="-228600" algn="ctr">
                <a:buAutoNum type="arabicPeriod"/>
              </a:pP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함수 옮기기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228600" indent="-228600" algn="ctr">
                <a:buAutoNum type="arabicPeriod"/>
              </a:pP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특이 케이스 추가하기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01" t="19595" r="34246" b="3974"/>
          <a:stretch/>
        </p:blipFill>
        <p:spPr>
          <a:xfrm>
            <a:off x="3357234" y="2138099"/>
            <a:ext cx="374973" cy="39228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14" t="12458" r="29776" b="15653"/>
          <a:stretch/>
        </p:blipFill>
        <p:spPr>
          <a:xfrm>
            <a:off x="5418854" y="2092291"/>
            <a:ext cx="443291" cy="39802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52" t="8000" r="26772" b="9165"/>
          <a:stretch/>
        </p:blipFill>
        <p:spPr>
          <a:xfrm>
            <a:off x="7537219" y="2109329"/>
            <a:ext cx="387836" cy="39802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A97B282-B48B-D04D-8FFC-B97BD0C2A5FB}"/>
              </a:ext>
            </a:extLst>
          </p:cNvPr>
          <p:cNvSpPr txBox="1"/>
          <p:nvPr/>
        </p:nvSpPr>
        <p:spPr>
          <a:xfrm>
            <a:off x="2625702" y="2532745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Calibri" pitchFamily="34" charset="0"/>
              </a:rPr>
              <a:t>성의 없는 요소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E87CDE-765D-4C45-9D4C-585004D1C537}"/>
              </a:ext>
            </a:extLst>
          </p:cNvPr>
          <p:cNvSpPr txBox="1"/>
          <p:nvPr/>
        </p:nvSpPr>
        <p:spPr>
          <a:xfrm>
            <a:off x="4740399" y="252581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Calibri" pitchFamily="34" charset="0"/>
              </a:rPr>
              <a:t>추측성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Calibri" pitchFamily="34" charset="0"/>
              </a:rPr>
              <a:t> 일반화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CD2325-F7F2-B543-B1ED-3F85713FDFE5}"/>
              </a:ext>
            </a:extLst>
          </p:cNvPr>
          <p:cNvSpPr txBox="1"/>
          <p:nvPr/>
        </p:nvSpPr>
        <p:spPr>
          <a:xfrm>
            <a:off x="6811462" y="2524779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Calibri" pitchFamily="34" charset="0"/>
              </a:rPr>
              <a:t>임시 필드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F13A84-DA0E-8649-97EB-9AD03E79992E}"/>
              </a:ext>
            </a:extLst>
          </p:cNvPr>
          <p:cNvSpPr txBox="1"/>
          <p:nvPr/>
        </p:nvSpPr>
        <p:spPr>
          <a:xfrm>
            <a:off x="6828631" y="3183242"/>
            <a:ext cx="1800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특정 상황에서만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값이 설정되는 필드를 가진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클래스들이 있음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사용자는 쓰이지 않는 것처럼 보이는 필드가 존재하면 파악하느라 어려움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46" name="Rounded Rectangle 8">
            <a:extLst>
              <a:ext uri="{FF2B5EF4-FFF2-40B4-BE49-F238E27FC236}">
                <a16:creationId xmlns:a16="http://schemas.microsoft.com/office/drawing/2014/main" id="{32896CBD-92F9-C643-B89E-89B59C1864E4}"/>
              </a:ext>
            </a:extLst>
          </p:cNvPr>
          <p:cNvSpPr/>
          <p:nvPr/>
        </p:nvSpPr>
        <p:spPr>
          <a:xfrm>
            <a:off x="563935" y="2070373"/>
            <a:ext cx="1800200" cy="734127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rgbClr val="86B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71" r="21359"/>
          <a:stretch/>
        </p:blipFill>
        <p:spPr>
          <a:xfrm>
            <a:off x="1259133" y="2132856"/>
            <a:ext cx="427721" cy="39802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DB06A0F-8580-044B-BEE9-BE539D3D88BE}"/>
              </a:ext>
            </a:extLst>
          </p:cNvPr>
          <p:cNvSpPr txBox="1"/>
          <p:nvPr/>
        </p:nvSpPr>
        <p:spPr>
          <a:xfrm>
            <a:off x="562813" y="252581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Calibri" pitchFamily="34" charset="0"/>
              </a:rPr>
              <a:t>반복문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Calibri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3937C4-AD90-3B46-9863-72339962430D}"/>
              </a:ext>
            </a:extLst>
          </p:cNvPr>
          <p:cNvSpPr txBox="1"/>
          <p:nvPr/>
        </p:nvSpPr>
        <p:spPr>
          <a:xfrm>
            <a:off x="2644269" y="3231847"/>
            <a:ext cx="18002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코드의 구조를 잡을 때 프로그램 요소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함수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클래스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인터페이스 등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이용하는 걸 좋아함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구조가 필요 없을 때는 프로그램 요소를 지워 버리는게 나음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204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코드 악취 원인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5</a:t>
            </a:r>
            <a:endParaRPr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63935" y="2102834"/>
            <a:ext cx="1809158" cy="3558414"/>
            <a:chOff x="827584" y="2492896"/>
            <a:chExt cx="1809158" cy="2414231"/>
          </a:xfrm>
        </p:grpSpPr>
        <p:sp>
          <p:nvSpPr>
            <p:cNvPr id="2" name="Rounded Rectangle 1"/>
            <p:cNvSpPr/>
            <p:nvPr/>
          </p:nvSpPr>
          <p:spPr>
            <a:xfrm>
              <a:off x="827584" y="2492896"/>
              <a:ext cx="1800200" cy="2414231"/>
            </a:xfrm>
            <a:prstGeom prst="roundRect">
              <a:avLst>
                <a:gd name="adj" fmla="val 6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78604" y="4351961"/>
              <a:ext cx="1498161" cy="455128"/>
            </a:xfrm>
            <a:prstGeom prst="roundRect">
              <a:avLst>
                <a:gd name="adj" fmla="val 17769"/>
              </a:avLst>
            </a:prstGeom>
            <a:solidFill>
              <a:srgbClr val="86B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AutoNum type="arabicPeriod"/>
              </a:pP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위임 숨기기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228600" indent="-228600" algn="ctr">
                <a:buAutoNum type="arabicPeriod"/>
              </a:pP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함수 옮기기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228600" indent="-228600" algn="ctr">
                <a:buAutoNum type="arabicPeriod"/>
              </a:pP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함수 추출하기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36542" y="3366578"/>
              <a:ext cx="1800200" cy="177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652167" y="2070373"/>
            <a:ext cx="1800200" cy="3590873"/>
            <a:chOff x="827584" y="2415556"/>
            <a:chExt cx="1800200" cy="2669628"/>
          </a:xfrm>
        </p:grpSpPr>
        <p:sp>
          <p:nvSpPr>
            <p:cNvPr id="16" name="Rounded Rectangle 15"/>
            <p:cNvSpPr/>
            <p:nvPr/>
          </p:nvSpPr>
          <p:spPr>
            <a:xfrm>
              <a:off x="827584" y="2492896"/>
              <a:ext cx="1800200" cy="2592288"/>
            </a:xfrm>
            <a:prstGeom prst="roundRect">
              <a:avLst>
                <a:gd name="adj" fmla="val 6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ounded Rectangle 8"/>
            <p:cNvSpPr/>
            <p:nvPr/>
          </p:nvSpPr>
          <p:spPr>
            <a:xfrm>
              <a:off x="827584" y="2415556"/>
              <a:ext cx="1800200" cy="544528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rgbClr val="5BC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99592" y="4442775"/>
              <a:ext cx="1656184" cy="515059"/>
            </a:xfrm>
            <a:prstGeom prst="roundRect">
              <a:avLst>
                <a:gd name="adj" fmla="val 17769"/>
              </a:avLst>
            </a:prstGeom>
            <a:solidFill>
              <a:srgbClr val="5BC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AutoNum type="arabicPeriod"/>
              </a:pP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중개자 제거하기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228600" indent="-228600" algn="ctr">
                <a:buAutoNum type="arabicPeriod"/>
              </a:pP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함수 </a:t>
              </a:r>
              <a:r>
                <a:rPr lang="ko-KR" altLang="en-US" sz="1000" dirty="0" err="1">
                  <a:latin typeface="Nanum Gothic" panose="020D0604000000000000" pitchFamily="34" charset="-127"/>
                  <a:ea typeface="Nanum Gothic" panose="020D0604000000000000" pitchFamily="34" charset="-127"/>
                </a:rPr>
                <a:t>인라인하기</a:t>
              </a:r>
              <a:endParaRPr lang="ko-KR" altLang="en-US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740399" y="2070372"/>
            <a:ext cx="1800200" cy="3590873"/>
            <a:chOff x="827584" y="2415556"/>
            <a:chExt cx="1800200" cy="2669628"/>
          </a:xfrm>
        </p:grpSpPr>
        <p:sp>
          <p:nvSpPr>
            <p:cNvPr id="25" name="Rounded Rectangle 24"/>
            <p:cNvSpPr/>
            <p:nvPr/>
          </p:nvSpPr>
          <p:spPr>
            <a:xfrm>
              <a:off x="827584" y="2492896"/>
              <a:ext cx="1800200" cy="2592288"/>
            </a:xfrm>
            <a:prstGeom prst="roundRect">
              <a:avLst>
                <a:gd name="adj" fmla="val 6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ounded Rectangle 8"/>
            <p:cNvSpPr/>
            <p:nvPr/>
          </p:nvSpPr>
          <p:spPr>
            <a:xfrm>
              <a:off x="827584" y="2415556"/>
              <a:ext cx="1800200" cy="549685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75209" y="4442776"/>
              <a:ext cx="1697736" cy="501569"/>
            </a:xfrm>
            <a:prstGeom prst="roundRect">
              <a:avLst>
                <a:gd name="adj" fmla="val 17769"/>
              </a:avLst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AutoNum type="arabicPeriod"/>
              </a:pP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함수 옮기기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228600" indent="-228600" algn="ctr">
                <a:buAutoNum type="arabicPeriod"/>
              </a:pP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필드 옮기기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228600" indent="-228600" algn="ctr">
                <a:buAutoNum type="arabicPeriod"/>
              </a:pP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위임 숨기기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7584" y="3372091"/>
              <a:ext cx="1800200" cy="572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일이 돌아가게 하려면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거래가 이뤄질 수 밖에 없지만 그 양을 최소로 줄이고 투명하게 처리 해야 함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28631" y="2070372"/>
            <a:ext cx="1800200" cy="3590874"/>
            <a:chOff x="827584" y="2415556"/>
            <a:chExt cx="1800200" cy="2669628"/>
          </a:xfrm>
        </p:grpSpPr>
        <p:sp>
          <p:nvSpPr>
            <p:cNvPr id="31" name="Rounded Rectangle 30"/>
            <p:cNvSpPr/>
            <p:nvPr/>
          </p:nvSpPr>
          <p:spPr>
            <a:xfrm>
              <a:off x="827584" y="2492896"/>
              <a:ext cx="1800200" cy="2592288"/>
            </a:xfrm>
            <a:prstGeom prst="roundRect">
              <a:avLst>
                <a:gd name="adj" fmla="val 6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ounded Rectangle 8"/>
            <p:cNvSpPr/>
            <p:nvPr/>
          </p:nvSpPr>
          <p:spPr>
            <a:xfrm>
              <a:off x="827584" y="2415556"/>
              <a:ext cx="1800200" cy="549685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rgbClr val="F57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85852" y="4442775"/>
              <a:ext cx="1688476" cy="515059"/>
            </a:xfrm>
            <a:prstGeom prst="roundRect">
              <a:avLst>
                <a:gd name="adj" fmla="val 17769"/>
              </a:avLst>
            </a:prstGeom>
            <a:solidFill>
              <a:srgbClr val="F57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AutoNum type="arabicPeriod"/>
              </a:pP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클래스 추출하기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228600" indent="-228600" algn="ctr">
                <a:buAutoNum type="arabicPeriod"/>
              </a:pP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슈퍼 클래스 추출하기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228600" indent="-228600" algn="ctr">
                <a:buAutoNum type="arabicPeriod"/>
              </a:pP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타입 코드를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ctr"/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서브 클래스로 바꾸기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01" t="19595" r="34246" b="3974"/>
          <a:stretch/>
        </p:blipFill>
        <p:spPr>
          <a:xfrm>
            <a:off x="3357234" y="2138099"/>
            <a:ext cx="374973" cy="39228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14" t="12458" r="29776" b="15653"/>
          <a:stretch/>
        </p:blipFill>
        <p:spPr>
          <a:xfrm>
            <a:off x="5418854" y="2092291"/>
            <a:ext cx="443291" cy="39802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52" t="8000" r="26772" b="9165"/>
          <a:stretch/>
        </p:blipFill>
        <p:spPr>
          <a:xfrm>
            <a:off x="7537219" y="2109329"/>
            <a:ext cx="387836" cy="39802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A97B282-B48B-D04D-8FFC-B97BD0C2A5FB}"/>
              </a:ext>
            </a:extLst>
          </p:cNvPr>
          <p:cNvSpPr txBox="1"/>
          <p:nvPr/>
        </p:nvSpPr>
        <p:spPr>
          <a:xfrm>
            <a:off x="2625702" y="2532745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Calibri" pitchFamily="34" charset="0"/>
              </a:rPr>
              <a:t>중개자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E87CDE-765D-4C45-9D4C-585004D1C537}"/>
              </a:ext>
            </a:extLst>
          </p:cNvPr>
          <p:cNvSpPr txBox="1"/>
          <p:nvPr/>
        </p:nvSpPr>
        <p:spPr>
          <a:xfrm>
            <a:off x="4740399" y="252581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Calibri" pitchFamily="34" charset="0"/>
              </a:rPr>
              <a:t>내부자 거래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CD2325-F7F2-B543-B1ED-3F85713FDFE5}"/>
              </a:ext>
            </a:extLst>
          </p:cNvPr>
          <p:cNvSpPr txBox="1"/>
          <p:nvPr/>
        </p:nvSpPr>
        <p:spPr>
          <a:xfrm>
            <a:off x="6811462" y="2524779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Calibri" pitchFamily="34" charset="0"/>
              </a:rPr>
              <a:t>거대한 클래스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F13A84-DA0E-8649-97EB-9AD03E79992E}"/>
              </a:ext>
            </a:extLst>
          </p:cNvPr>
          <p:cNvSpPr txBox="1"/>
          <p:nvPr/>
        </p:nvSpPr>
        <p:spPr>
          <a:xfrm>
            <a:off x="6828631" y="3284984"/>
            <a:ext cx="1800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한 클래스가 너무 많은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일을 하면 필드 수가 상당히 늘어나고 필드가 많으면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중복 코드가 생기기 쉬움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여러 클래스로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분리 해야 함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46" name="Rounded Rectangle 8">
            <a:extLst>
              <a:ext uri="{FF2B5EF4-FFF2-40B4-BE49-F238E27FC236}">
                <a16:creationId xmlns:a16="http://schemas.microsoft.com/office/drawing/2014/main" id="{32896CBD-92F9-C643-B89E-89B59C1864E4}"/>
              </a:ext>
            </a:extLst>
          </p:cNvPr>
          <p:cNvSpPr/>
          <p:nvPr/>
        </p:nvSpPr>
        <p:spPr>
          <a:xfrm>
            <a:off x="563935" y="2070373"/>
            <a:ext cx="1800200" cy="734127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rgbClr val="86B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71" r="21359"/>
          <a:stretch/>
        </p:blipFill>
        <p:spPr>
          <a:xfrm>
            <a:off x="1259133" y="2132856"/>
            <a:ext cx="427721" cy="39802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DB06A0F-8580-044B-BEE9-BE539D3D88BE}"/>
              </a:ext>
            </a:extLst>
          </p:cNvPr>
          <p:cNvSpPr txBox="1"/>
          <p:nvPr/>
        </p:nvSpPr>
        <p:spPr>
          <a:xfrm>
            <a:off x="562813" y="252581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Calibri" pitchFamily="34" charset="0"/>
              </a:rPr>
              <a:t>메세지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Calibri" pitchFamily="34" charset="0"/>
              </a:rPr>
              <a:t> 체인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3937C4-AD90-3B46-9863-72339962430D}"/>
              </a:ext>
            </a:extLst>
          </p:cNvPr>
          <p:cNvSpPr txBox="1"/>
          <p:nvPr/>
        </p:nvSpPr>
        <p:spPr>
          <a:xfrm>
            <a:off x="2644269" y="3206586"/>
            <a:ext cx="18002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외부로부터 세부사항을 숨겨주는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캡슐화가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있음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캡슐화 하는 과정에서 위임이 자주 활용 됨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위임이 지나치면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문제가 되므로 객체와 직접 소통하게 해야 함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EA077B-8DA4-A441-82F0-065C2C46FD8F}"/>
              </a:ext>
            </a:extLst>
          </p:cNvPr>
          <p:cNvSpPr txBox="1"/>
          <p:nvPr/>
        </p:nvSpPr>
        <p:spPr>
          <a:xfrm>
            <a:off x="539552" y="3258246"/>
            <a:ext cx="18002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클라이언트가 한 객체를 통해 다른 객체를 얻은 뒤 방금 얻은 객체에 또 다른 객체를 요청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다른 객체를 요청하는 작업이 연쇄적으로 이루어진 코드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706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코드 악취 원인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6</a:t>
            </a:r>
            <a:endParaRPr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56037" y="2102834"/>
            <a:ext cx="1808098" cy="3558414"/>
            <a:chOff x="819686" y="2492896"/>
            <a:chExt cx="1808098" cy="2414231"/>
          </a:xfrm>
        </p:grpSpPr>
        <p:sp>
          <p:nvSpPr>
            <p:cNvPr id="2" name="Rounded Rectangle 1"/>
            <p:cNvSpPr/>
            <p:nvPr/>
          </p:nvSpPr>
          <p:spPr>
            <a:xfrm>
              <a:off x="827584" y="2492896"/>
              <a:ext cx="1800200" cy="2414231"/>
            </a:xfrm>
            <a:prstGeom prst="roundRect">
              <a:avLst>
                <a:gd name="adj" fmla="val 6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07043" y="4335780"/>
              <a:ext cx="1641282" cy="455128"/>
            </a:xfrm>
            <a:prstGeom prst="roundRect">
              <a:avLst>
                <a:gd name="adj" fmla="val 17769"/>
              </a:avLst>
            </a:prstGeom>
            <a:solidFill>
              <a:srgbClr val="86B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AutoNum type="arabicPeriod"/>
              </a:pP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함수 선언 바꾸기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228600" indent="-228600" algn="ctr">
                <a:buAutoNum type="arabicPeriod"/>
              </a:pP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함수 옮기기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228600" indent="-228600" algn="ctr">
                <a:buAutoNum type="arabicPeriod"/>
              </a:pP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슈퍼 클래스 추출하기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9686" y="3280356"/>
              <a:ext cx="1800200" cy="866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클래스를 사용할 때 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장점은 필요에 따라 언제든 다른 클래스로 교체 할 수 있다는 점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단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 교체하려면 인터페이스가 같아야 함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652167" y="2070373"/>
            <a:ext cx="1800200" cy="3590873"/>
            <a:chOff x="827584" y="2415556"/>
            <a:chExt cx="1800200" cy="2669628"/>
          </a:xfrm>
        </p:grpSpPr>
        <p:sp>
          <p:nvSpPr>
            <p:cNvPr id="16" name="Rounded Rectangle 15"/>
            <p:cNvSpPr/>
            <p:nvPr/>
          </p:nvSpPr>
          <p:spPr>
            <a:xfrm>
              <a:off x="827584" y="2492896"/>
              <a:ext cx="1800200" cy="2592288"/>
            </a:xfrm>
            <a:prstGeom prst="roundRect">
              <a:avLst>
                <a:gd name="adj" fmla="val 6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ounded Rectangle 8"/>
            <p:cNvSpPr/>
            <p:nvPr/>
          </p:nvSpPr>
          <p:spPr>
            <a:xfrm>
              <a:off x="827584" y="2415556"/>
              <a:ext cx="1800200" cy="544528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rgbClr val="5BC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99592" y="4442775"/>
              <a:ext cx="1656184" cy="515059"/>
            </a:xfrm>
            <a:prstGeom prst="roundRect">
              <a:avLst>
                <a:gd name="adj" fmla="val 17769"/>
              </a:avLst>
            </a:prstGeom>
            <a:solidFill>
              <a:srgbClr val="5BC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AutoNum type="arabicPeriod"/>
              </a:pP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레코드 캡슐화 하기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228600" indent="-228600" algn="ctr">
                <a:buAutoNum type="arabicPeriod"/>
              </a:pP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세터 제거하기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228600" indent="-228600" algn="ctr">
                <a:buAutoNum type="arabicPeriod"/>
              </a:pP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함수 옮기기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740399" y="2070372"/>
            <a:ext cx="1800200" cy="3590873"/>
            <a:chOff x="827584" y="2415556"/>
            <a:chExt cx="1800200" cy="2669628"/>
          </a:xfrm>
        </p:grpSpPr>
        <p:sp>
          <p:nvSpPr>
            <p:cNvPr id="25" name="Rounded Rectangle 24"/>
            <p:cNvSpPr/>
            <p:nvPr/>
          </p:nvSpPr>
          <p:spPr>
            <a:xfrm>
              <a:off x="827584" y="2492896"/>
              <a:ext cx="1800200" cy="2592288"/>
            </a:xfrm>
            <a:prstGeom prst="roundRect">
              <a:avLst>
                <a:gd name="adj" fmla="val 6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ounded Rectangle 8"/>
            <p:cNvSpPr/>
            <p:nvPr/>
          </p:nvSpPr>
          <p:spPr>
            <a:xfrm>
              <a:off x="827584" y="2415556"/>
              <a:ext cx="1800200" cy="549685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75209" y="4442776"/>
              <a:ext cx="1697736" cy="501569"/>
            </a:xfrm>
            <a:prstGeom prst="roundRect">
              <a:avLst>
                <a:gd name="adj" fmla="val 17769"/>
              </a:avLst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AutoNum type="arabicPeriod"/>
              </a:pP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서브 클래스</a:t>
              </a:r>
              <a:r>
                <a:rPr lang="en-US" altLang="ko-KR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/</a:t>
              </a: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슈퍼클래스를 위임으로 바꾸기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7584" y="3279052"/>
              <a:ext cx="1800200" cy="949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서브 클래스는 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부모로부터 메서드와 데이터를 물려 받음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서브클래스가 부모의 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동작은 필요로 하지만 인터페이스는 따르고 싶지 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않을 때 발생함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28631" y="2070372"/>
            <a:ext cx="1800200" cy="3590874"/>
            <a:chOff x="827584" y="2415556"/>
            <a:chExt cx="1800200" cy="2669628"/>
          </a:xfrm>
        </p:grpSpPr>
        <p:sp>
          <p:nvSpPr>
            <p:cNvPr id="31" name="Rounded Rectangle 30"/>
            <p:cNvSpPr/>
            <p:nvPr/>
          </p:nvSpPr>
          <p:spPr>
            <a:xfrm>
              <a:off x="827584" y="2492896"/>
              <a:ext cx="1800200" cy="2592288"/>
            </a:xfrm>
            <a:prstGeom prst="roundRect">
              <a:avLst>
                <a:gd name="adj" fmla="val 6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ounded Rectangle 8"/>
            <p:cNvSpPr/>
            <p:nvPr/>
          </p:nvSpPr>
          <p:spPr>
            <a:xfrm>
              <a:off x="827584" y="2415556"/>
              <a:ext cx="1800200" cy="549685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rgbClr val="F57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85852" y="4442775"/>
              <a:ext cx="1688476" cy="515059"/>
            </a:xfrm>
            <a:prstGeom prst="roundRect">
              <a:avLst>
                <a:gd name="adj" fmla="val 17769"/>
              </a:avLst>
            </a:prstGeom>
            <a:solidFill>
              <a:srgbClr val="F57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AutoNum type="arabicPeriod"/>
              </a:pP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함수 추출하기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228600" indent="-228600" algn="ctr">
                <a:buAutoNum type="arabicPeriod"/>
              </a:pP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함수 선언 바꾸기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228600" indent="-228600" algn="ctr">
                <a:buAutoNum type="arabicPeriod"/>
              </a:pPr>
              <a:r>
                <a:rPr lang="ko-KR" altLang="en-US" sz="1000" dirty="0" err="1">
                  <a:latin typeface="Nanum Gothic" panose="020D0604000000000000" pitchFamily="34" charset="-127"/>
                  <a:ea typeface="Nanum Gothic" panose="020D0604000000000000" pitchFamily="34" charset="-127"/>
                </a:rPr>
                <a:t>어서션</a:t>
              </a:r>
              <a:r>
                <a:rPr lang="ko-KR" altLang="en-US" sz="1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 추가하기</a:t>
              </a:r>
              <a:endParaRPr lang="en-US" altLang="ko-KR" sz="10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01" t="19595" r="34246" b="3974"/>
          <a:stretch/>
        </p:blipFill>
        <p:spPr>
          <a:xfrm>
            <a:off x="3357234" y="2138099"/>
            <a:ext cx="374973" cy="39228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14" t="12458" r="29776" b="15653"/>
          <a:stretch/>
        </p:blipFill>
        <p:spPr>
          <a:xfrm>
            <a:off x="5418854" y="2092291"/>
            <a:ext cx="443291" cy="39802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52" t="8000" r="26772" b="9165"/>
          <a:stretch/>
        </p:blipFill>
        <p:spPr>
          <a:xfrm>
            <a:off x="7537219" y="2109329"/>
            <a:ext cx="387836" cy="39802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A97B282-B48B-D04D-8FFC-B97BD0C2A5FB}"/>
              </a:ext>
            </a:extLst>
          </p:cNvPr>
          <p:cNvSpPr txBox="1"/>
          <p:nvPr/>
        </p:nvSpPr>
        <p:spPr>
          <a:xfrm>
            <a:off x="2625702" y="2532745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Calibri" pitchFamily="34" charset="0"/>
              </a:rPr>
              <a:t>데이터 클래스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E87CDE-765D-4C45-9D4C-585004D1C537}"/>
              </a:ext>
            </a:extLst>
          </p:cNvPr>
          <p:cNvSpPr txBox="1"/>
          <p:nvPr/>
        </p:nvSpPr>
        <p:spPr>
          <a:xfrm>
            <a:off x="4740399" y="252581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Calibri" pitchFamily="34" charset="0"/>
              </a:rPr>
              <a:t>상속 포기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CD2325-F7F2-B543-B1ED-3F85713FDFE5}"/>
              </a:ext>
            </a:extLst>
          </p:cNvPr>
          <p:cNvSpPr txBox="1"/>
          <p:nvPr/>
        </p:nvSpPr>
        <p:spPr>
          <a:xfrm>
            <a:off x="6811462" y="2524779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Calibri" pitchFamily="34" charset="0"/>
              </a:rPr>
              <a:t>주석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F13A84-DA0E-8649-97EB-9AD03E79992E}"/>
              </a:ext>
            </a:extLst>
          </p:cNvPr>
          <p:cNvSpPr txBox="1"/>
          <p:nvPr/>
        </p:nvSpPr>
        <p:spPr>
          <a:xfrm>
            <a:off x="6828631" y="3183242"/>
            <a:ext cx="18002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주석이 많으면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온갖 악취를 풍기는 코드가 나오기 쉬움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주석을 남겨야겠다는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생각이 들면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가장 먼저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주석이 필요 없는 코드로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리팩터링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해본다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</p:txBody>
      </p:sp>
      <p:sp>
        <p:nvSpPr>
          <p:cNvPr id="46" name="Rounded Rectangle 8">
            <a:extLst>
              <a:ext uri="{FF2B5EF4-FFF2-40B4-BE49-F238E27FC236}">
                <a16:creationId xmlns:a16="http://schemas.microsoft.com/office/drawing/2014/main" id="{32896CBD-92F9-C643-B89E-89B59C1864E4}"/>
              </a:ext>
            </a:extLst>
          </p:cNvPr>
          <p:cNvSpPr/>
          <p:nvPr/>
        </p:nvSpPr>
        <p:spPr>
          <a:xfrm>
            <a:off x="563935" y="2070373"/>
            <a:ext cx="1800200" cy="734127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rgbClr val="86B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71" r="21359"/>
          <a:stretch/>
        </p:blipFill>
        <p:spPr>
          <a:xfrm>
            <a:off x="1259133" y="2094868"/>
            <a:ext cx="427721" cy="39802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DB06A0F-8580-044B-BEE9-BE539D3D88BE}"/>
              </a:ext>
            </a:extLst>
          </p:cNvPr>
          <p:cNvSpPr txBox="1"/>
          <p:nvPr/>
        </p:nvSpPr>
        <p:spPr>
          <a:xfrm>
            <a:off x="562813" y="2420888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Calibri" pitchFamily="34" charset="0"/>
              </a:rPr>
              <a:t>서로 다른 인터페이스의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Calibri" pitchFamily="34" charset="0"/>
            </a:endParaRPr>
          </a:p>
          <a:p>
            <a:pPr algn="ctr"/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Calibri" pitchFamily="34" charset="0"/>
              </a:rPr>
              <a:t>대안 클래스들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3937C4-AD90-3B46-9863-72339962430D}"/>
              </a:ext>
            </a:extLst>
          </p:cNvPr>
          <p:cNvSpPr txBox="1"/>
          <p:nvPr/>
        </p:nvSpPr>
        <p:spPr>
          <a:xfrm>
            <a:off x="2644269" y="3206586"/>
            <a:ext cx="1800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데이터 필드와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게터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/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세터 메서드로만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구성된 클래스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데이터 저장 용도로만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쓰이다 보니 다른 클래스가 너무 깊이까지 함부로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다룰 때가 많음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674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Thank you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Add Text</a:t>
            </a:r>
            <a:endParaRPr lang="ko-KR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This text can be replaced with your own text. </a:t>
            </a:r>
            <a:endParaRPr lang="ko-KR" altLang="en-US" dirty="0">
              <a:latin typeface="+mn-ea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952156" y="2300088"/>
            <a:ext cx="1224137" cy="628710"/>
            <a:chOff x="1428031" y="3157338"/>
            <a:chExt cx="1224137" cy="628710"/>
          </a:xfrm>
        </p:grpSpPr>
        <p:sp>
          <p:nvSpPr>
            <p:cNvPr id="31" name="TextBox 30"/>
            <p:cNvSpPr txBox="1"/>
            <p:nvPr/>
          </p:nvSpPr>
          <p:spPr>
            <a:xfrm>
              <a:off x="1428032" y="3157338"/>
              <a:ext cx="1224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F57627"/>
                  </a:solidFill>
                  <a:latin typeface="Calibri" pitchFamily="34" charset="0"/>
                  <a:cs typeface="Calibri" pitchFamily="34" charset="0"/>
                </a:rPr>
                <a:t>BRAIN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28031" y="3385938"/>
              <a:ext cx="1224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STORM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92609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_End_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Master Slid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10569</TotalTime>
  <Words>785</Words>
  <Application>Microsoft Macintosh PowerPoint</Application>
  <PresentationFormat>화면 슬라이드 쇼(4:3)</PresentationFormat>
  <Paragraphs>216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Arial Unicode MS</vt:lpstr>
      <vt:lpstr>맑은 고딕</vt:lpstr>
      <vt:lpstr>Nanum Gothic</vt:lpstr>
      <vt:lpstr>Arial</vt:lpstr>
      <vt:lpstr>Calibri</vt:lpstr>
      <vt:lpstr>Cover_End_ Slide Master</vt:lpstr>
      <vt:lpstr>Contents Master Slide </vt:lpstr>
      <vt:lpstr>Section Break Slide Master</vt:lpstr>
      <vt:lpstr>Refactoring</vt:lpstr>
      <vt:lpstr>코드 악취 원인 1</vt:lpstr>
      <vt:lpstr>코드 악취 원인 2</vt:lpstr>
      <vt:lpstr>코드 악취 원인 3</vt:lpstr>
      <vt:lpstr>코드 악취 원인 4</vt:lpstr>
      <vt:lpstr>코드 악취 원인 5</vt:lpstr>
      <vt:lpstr>코드 악취 원인 6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J01-INFOGRPHIC-POWERPOINT-TEMPLATE</dc:title>
  <dc:creator>bizdesign.net</dc:creator>
  <cp:lastModifiedBy>shin sangeun</cp:lastModifiedBy>
  <cp:revision>171</cp:revision>
  <dcterms:created xsi:type="dcterms:W3CDTF">2014-12-08T06:14:59Z</dcterms:created>
  <dcterms:modified xsi:type="dcterms:W3CDTF">2020-06-22T15:51:34Z</dcterms:modified>
</cp:coreProperties>
</file>