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4" r:id="rId3"/>
  </p:sldMasterIdLst>
  <p:notesMasterIdLst>
    <p:notesMasterId r:id="rId17"/>
  </p:notesMasterIdLst>
  <p:sldIdLst>
    <p:sldId id="256" r:id="rId4"/>
    <p:sldId id="263" r:id="rId5"/>
    <p:sldId id="311" r:id="rId6"/>
    <p:sldId id="322" r:id="rId7"/>
    <p:sldId id="312" r:id="rId8"/>
    <p:sldId id="321" r:id="rId9"/>
    <p:sldId id="319" r:id="rId10"/>
    <p:sldId id="314" r:id="rId11"/>
    <p:sldId id="323" r:id="rId12"/>
    <p:sldId id="324" r:id="rId13"/>
    <p:sldId id="326" r:id="rId14"/>
    <p:sldId id="327" r:id="rId15"/>
    <p:sldId id="30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627"/>
    <a:srgbClr val="86BF3E"/>
    <a:srgbClr val="FFB850"/>
    <a:srgbClr val="5BC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7" autoAdjust="0"/>
    <p:restoredTop sz="87349"/>
  </p:normalViewPr>
  <p:slideViewPr>
    <p:cSldViewPr>
      <p:cViewPr varScale="1">
        <p:scale>
          <a:sx n="139" d="100"/>
          <a:sy n="139" d="100"/>
        </p:scale>
        <p:origin x="1624" y="17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679D7-D932-C24F-81CF-8A4450BFF686}" type="datetimeFigureOut">
              <a:rPr kumimoji="1" lang="ko-KR" altLang="en-US" smtClean="0"/>
              <a:t>2020. 8. 3.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B8F50-C0E6-0644-9792-D3BE2E945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44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좋은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API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데이터를 갱신하는 함수와 조회만 하는 함수를 명확히 구분한다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980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calculateAscent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안에서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totalAscent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갱신된다는 사실이 드러나지 않으므로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calculateAscent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외부환경이 어떻게 연결되어 있는지가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숨겨짐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변수선언과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동시에 수행되도록 하고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불변으로 만든다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827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21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81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플래그</a:t>
            </a:r>
            <a:r>
              <a:rPr kumimoji="1" lang="ko-KR" altLang="en-US" dirty="0"/>
              <a:t> 인수가 되려면 호출하는 쪽에서 </a:t>
            </a:r>
            <a:r>
              <a:rPr kumimoji="1" lang="ko-KR" altLang="en-US" dirty="0" err="1"/>
              <a:t>불리언</a:t>
            </a:r>
            <a:r>
              <a:rPr kumimoji="1" lang="ko-KR" altLang="en-US" dirty="0"/>
              <a:t> 값으로 </a:t>
            </a:r>
            <a:r>
              <a:rPr kumimoji="1" lang="ko-KR" altLang="en-US" dirty="0" err="1"/>
              <a:t>리터럴</a:t>
            </a:r>
            <a:r>
              <a:rPr kumimoji="1" lang="ko-KR" altLang="en-US" dirty="0"/>
              <a:t> 값을 건네야 한다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플래그</a:t>
            </a:r>
            <a:r>
              <a:rPr kumimoji="1" lang="ko-KR" altLang="en-US" dirty="0"/>
              <a:t> 인수를 제거하면 코드가 깔끔해지고 프로그래밍 도구에 도움을 준다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82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레코드를 통째로 넘기면 </a:t>
            </a: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로직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중복도 없앨 수 있음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30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무언가를 매개변수로 건네 피호출 함수가 판단할지 아니면 호출 함수가 직접 정할 지에 관해서는 진리가 없으므로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상황이 바뀔 때마다 균형점을 옮겨서 사용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책임 소재를 피호출 함수로 옮긴다는 뜻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피호출 함수가 그 역할을 수행하기에 적합할 때만 그렇게 한다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14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프로그램을 더 잘 이해하게 됐을 때 더 나은 쪽으로 개선하기 쉽게 설계 해야 함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프로젝트를 진행하면서 균형점이 옮겨질 수 있으니 이 </a:t>
            </a: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리팩터링과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전 </a:t>
            </a: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리팩터링을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잘 사용해야 함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99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클래스는 대표적인 모듈이다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객체가 불변이길 원하므로 기회가 될 때마다 세터를 제거한다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사람 클래스에서 이름은 객체를 생성한 뒤에도 변경될 수 있지만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는 바꿔서는 안됨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세터 메서드를 제거하고 </a:t>
            </a:r>
            <a:r>
              <a:rPr kumimoji="1" lang="en-US" altLang="ko-KR" dirty="0"/>
              <a:t>constructor</a:t>
            </a:r>
            <a:r>
              <a:rPr kumimoji="1" lang="ko-KR" altLang="en-US" dirty="0"/>
              <a:t>로 선언한다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754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16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kumimoji="1" lang="ko-KR" altLang="en-US" dirty="0"/>
              <a:t>함수를 명령으로 바꾸기를 적용하면 이런 함수를 객체로 변환할 수 있는데 해당 함수의 본문에서 함수 추출하기가 수월하다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B8F50-C0E6-0644-9792-D3BE2E945B3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357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POWERPOINT TEMPLATE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69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BRAINSTORM TEMPLATE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65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3803543" y="1844824"/>
            <a:ext cx="1523160" cy="1523160"/>
            <a:chOff x="1640306" y="3355380"/>
            <a:chExt cx="1801812" cy="1801812"/>
          </a:xfrm>
        </p:grpSpPr>
        <p:sp>
          <p:nvSpPr>
            <p:cNvPr id="25" name="Oval 24"/>
            <p:cNvSpPr/>
            <p:nvPr userDrawn="1"/>
          </p:nvSpPr>
          <p:spPr>
            <a:xfrm>
              <a:off x="1651274" y="3366348"/>
              <a:ext cx="1760174" cy="17601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1640306" y="3355380"/>
              <a:ext cx="1801812" cy="1801812"/>
              <a:chOff x="6325344" y="2878088"/>
              <a:chExt cx="2376265" cy="2376265"/>
            </a:xfrm>
          </p:grpSpPr>
          <p:sp>
            <p:nvSpPr>
              <p:cNvPr id="17" name="Block Arc 16"/>
              <p:cNvSpPr/>
              <p:nvPr userDrawn="1"/>
            </p:nvSpPr>
            <p:spPr>
              <a:xfrm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86B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ock Arc 20"/>
              <p:cNvSpPr/>
              <p:nvPr userDrawn="1"/>
            </p:nvSpPr>
            <p:spPr>
              <a:xfrm rot="16200000">
                <a:off x="6325344" y="2878089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5BC5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/>
              <p:cNvSpPr/>
              <p:nvPr userDrawn="1"/>
            </p:nvSpPr>
            <p:spPr>
              <a:xfrm rot="10800000">
                <a:off x="6325345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lock Arc 22"/>
              <p:cNvSpPr/>
              <p:nvPr userDrawn="1"/>
            </p:nvSpPr>
            <p:spPr>
              <a:xfrm rot="5400000">
                <a:off x="6325344" y="2878088"/>
                <a:ext cx="2376264" cy="2376264"/>
              </a:xfrm>
              <a:prstGeom prst="blockArc">
                <a:avLst>
                  <a:gd name="adj1" fmla="val 10800000"/>
                  <a:gd name="adj2" fmla="val 16212452"/>
                  <a:gd name="adj3" fmla="val 9114"/>
                </a:avLst>
              </a:prstGeom>
              <a:solidFill>
                <a:srgbClr val="F576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제목 1"/>
          <p:cNvSpPr>
            <a:spLocks noGrp="1"/>
          </p:cNvSpPr>
          <p:nvPr>
            <p:ph type="title" hasCustomPrompt="1"/>
          </p:nvPr>
        </p:nvSpPr>
        <p:spPr>
          <a:xfrm>
            <a:off x="1831504" y="3525590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2436" y="407070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832436" y="4333585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36590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 hasCustomPrompt="1"/>
          </p:nvPr>
        </p:nvSpPr>
        <p:spPr>
          <a:xfrm>
            <a:off x="4499060" y="4949818"/>
            <a:ext cx="4644940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99992" y="549493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99992" y="5757813"/>
            <a:ext cx="4644940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29150" y="4801344"/>
            <a:ext cx="1440160" cy="72008"/>
            <a:chOff x="4716016" y="4725144"/>
            <a:chExt cx="1440160" cy="72008"/>
          </a:xfrm>
        </p:grpSpPr>
        <p:sp>
          <p:nvSpPr>
            <p:cNvPr id="2" name="Rectangle 1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1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04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sic Layout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260649"/>
            <a:ext cx="8604448" cy="64807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908720"/>
            <a:ext cx="86044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47664" y="2794298"/>
            <a:ext cx="6020097" cy="64807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037" y="3599959"/>
            <a:ext cx="6049863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Add Text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 rot="2700000">
            <a:off x="4509373" y="3446274"/>
            <a:ext cx="103644" cy="1036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47664" y="3498096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9449" y="3491483"/>
            <a:ext cx="28083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3841115" y="2685678"/>
            <a:ext cx="1440160" cy="72008"/>
            <a:chOff x="4716016" y="4725144"/>
            <a:chExt cx="1440160" cy="72008"/>
          </a:xfrm>
        </p:grpSpPr>
        <p:sp>
          <p:nvSpPr>
            <p:cNvPr id="10" name="Rectangle 9"/>
            <p:cNvSpPr/>
            <p:nvPr userDrawn="1"/>
          </p:nvSpPr>
          <p:spPr>
            <a:xfrm>
              <a:off x="4716016" y="4725144"/>
              <a:ext cx="360040" cy="72008"/>
            </a:xfrm>
            <a:prstGeom prst="rect">
              <a:avLst/>
            </a:prstGeom>
            <a:solidFill>
              <a:srgbClr val="86B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076056" y="4725144"/>
              <a:ext cx="360040" cy="72008"/>
            </a:xfrm>
            <a:prstGeom prst="rect">
              <a:avLst/>
            </a:prstGeom>
            <a:solidFill>
              <a:srgbClr val="5BC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436096" y="4725144"/>
              <a:ext cx="360040" cy="72008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796136" y="4725144"/>
              <a:ext cx="360040" cy="72008"/>
            </a:xfrm>
            <a:prstGeom prst="rect">
              <a:avLst/>
            </a:prstGeom>
            <a:solidFill>
              <a:srgbClr val="F57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22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2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7" r:id="rId3"/>
    <p:sldLayoutId id="214748365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8314446" y="6093296"/>
            <a:ext cx="504056" cy="504056"/>
          </a:xfrm>
          <a:prstGeom prst="ellipse">
            <a:avLst/>
          </a:prstGeom>
          <a:solidFill>
            <a:schemeClr val="bg2">
              <a:lumMod val="2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365137" y="62030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9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Refactoring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리팩터링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신상은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52157" y="2252463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57627"/>
                </a:solidFill>
                <a:latin typeface="Calibri" pitchFamily="34" charset="0"/>
                <a:cs typeface="Calibri" pitchFamily="34" charset="0"/>
              </a:rPr>
              <a:t>INFO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59740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9.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함수를 명령으로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520" y="1177423"/>
            <a:ext cx="7021288" cy="11222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수많은 데이터를 받는 복잡한 함수를 잘게 쪼개는 경우 사용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함수는 프로그래밍의 기본적인 빌딩 블록 중 하나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함수를 그 </a:t>
            </a: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함수만을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위한 객체 안으로 캡슐화 한 것을 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‘</a:t>
            </a:r>
            <a:r>
              <a:rPr lang="ko-KR" altLang="en-US" b="1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명령 객체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’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or ‘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명령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’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이라고 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명령 객체의 대부분은 메서드 하나로 구성되며 이 요청을 실행하는 것이 객체의 목적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2C72BF7C-578C-2D4B-8038-EDAC91A0516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E735DB2-040A-1C40-A8F8-18868365E983}"/>
              </a:ext>
            </a:extLst>
          </p:cNvPr>
          <p:cNvSpPr/>
          <p:nvPr/>
        </p:nvSpPr>
        <p:spPr>
          <a:xfrm>
            <a:off x="4435984" y="4474523"/>
            <a:ext cx="344277" cy="29509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E9AB5C-F87E-8F4B-BA12-6DCED4082530}"/>
              </a:ext>
            </a:extLst>
          </p:cNvPr>
          <p:cNvSpPr/>
          <p:nvPr/>
        </p:nvSpPr>
        <p:spPr>
          <a:xfrm>
            <a:off x="93102" y="2548765"/>
            <a:ext cx="4262874" cy="399770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B0673-E2B6-3849-950D-8150E70D61E4}"/>
              </a:ext>
            </a:extLst>
          </p:cNvPr>
          <p:cNvSpPr/>
          <p:nvPr/>
        </p:nvSpPr>
        <p:spPr>
          <a:xfrm>
            <a:off x="4920330" y="2573169"/>
            <a:ext cx="4130568" cy="39703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0748E0-1CE3-954C-8533-7EDD43D5F46D}"/>
              </a:ext>
            </a:extLst>
          </p:cNvPr>
          <p:cNvSpPr/>
          <p:nvPr/>
        </p:nvSpPr>
        <p:spPr>
          <a:xfrm>
            <a:off x="102605" y="3006243"/>
            <a:ext cx="435127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CC7832"/>
                </a:solidFill>
              </a:rPr>
              <a:t>function </a:t>
            </a:r>
            <a:r>
              <a:rPr lang="en" altLang="ko-Kore-KR" sz="1200" dirty="0">
                <a:solidFill>
                  <a:srgbClr val="FFC66D"/>
                </a:solidFill>
              </a:rPr>
              <a:t>score</a:t>
            </a:r>
            <a:r>
              <a:rPr lang="en" altLang="ko-Kore-KR" sz="1200" dirty="0"/>
              <a:t>(candidate</a:t>
            </a:r>
            <a:r>
              <a:rPr lang="en" altLang="ko-Kore-KR" sz="1200" dirty="0">
                <a:solidFill>
                  <a:srgbClr val="CC7832"/>
                </a:solidFill>
              </a:rPr>
              <a:t>, </a:t>
            </a:r>
            <a:r>
              <a:rPr lang="en" altLang="ko-Kore-KR" sz="1200" dirty="0" err="1"/>
              <a:t>medicalExam</a:t>
            </a:r>
            <a:r>
              <a:rPr lang="en" altLang="ko-Kore-KR" sz="1200" dirty="0">
                <a:solidFill>
                  <a:srgbClr val="CC7832"/>
                </a:solidFill>
              </a:rPr>
              <a:t>, </a:t>
            </a:r>
            <a:r>
              <a:rPr lang="en" altLang="ko-Kore-KR" sz="1200" dirty="0" err="1"/>
              <a:t>scoringGuide</a:t>
            </a:r>
            <a:r>
              <a:rPr lang="en" altLang="ko-Kore-KR" sz="1200" dirty="0"/>
              <a:t>) {</a:t>
            </a:r>
            <a:br>
              <a:rPr lang="en" altLang="ko-Kore-KR" sz="1200" dirty="0"/>
            </a:br>
            <a:r>
              <a:rPr lang="en" altLang="ko-Kore-KR" sz="1200" dirty="0"/>
              <a:t>    </a:t>
            </a:r>
            <a:r>
              <a:rPr lang="en" altLang="ko-Kore-KR" sz="1200" dirty="0">
                <a:solidFill>
                  <a:srgbClr val="CC7832"/>
                </a:solidFill>
              </a:rPr>
              <a:t>let </a:t>
            </a:r>
            <a:r>
              <a:rPr lang="en" altLang="ko-Kore-KR" sz="1200" dirty="0"/>
              <a:t>result = </a:t>
            </a:r>
            <a:r>
              <a:rPr lang="en" altLang="ko-Kore-KR" sz="1200" dirty="0">
                <a:solidFill>
                  <a:srgbClr val="6897BB"/>
                </a:solidFill>
              </a:rPr>
              <a:t>0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let </a:t>
            </a:r>
            <a:r>
              <a:rPr lang="en" altLang="ko-Kore-KR" sz="1200" dirty="0" err="1"/>
              <a:t>healthLevel</a:t>
            </a:r>
            <a:r>
              <a:rPr lang="en" altLang="ko-Kore-KR" sz="1200" dirty="0"/>
              <a:t> = </a:t>
            </a:r>
            <a:r>
              <a:rPr lang="en" altLang="ko-Kore-KR" sz="1200" dirty="0">
                <a:solidFill>
                  <a:srgbClr val="6897BB"/>
                </a:solidFill>
              </a:rPr>
              <a:t>0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let </a:t>
            </a:r>
            <a:r>
              <a:rPr lang="en" altLang="ko-Kore-KR" sz="1200" dirty="0" err="1"/>
              <a:t>highMedicalRiskFlag</a:t>
            </a:r>
            <a:r>
              <a:rPr lang="en" altLang="ko-Kore-KR" sz="1200" dirty="0"/>
              <a:t> = </a:t>
            </a:r>
            <a:r>
              <a:rPr lang="en" altLang="ko-Kore-KR" sz="1200" dirty="0">
                <a:solidFill>
                  <a:srgbClr val="CC7832"/>
                </a:solidFill>
              </a:rPr>
              <a:t>false;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if</a:t>
            </a:r>
            <a:r>
              <a:rPr lang="en" altLang="ko-Kore-KR" sz="1200" dirty="0"/>
              <a:t>(</a:t>
            </a:r>
            <a:r>
              <a:rPr lang="en" altLang="ko-Kore-KR" sz="1200" dirty="0" err="1"/>
              <a:t>medicalExam.isSmoker</a:t>
            </a:r>
            <a:r>
              <a:rPr lang="en" altLang="ko-Kore-KR" sz="1200" dirty="0"/>
              <a:t>){</a:t>
            </a:r>
            <a:br>
              <a:rPr lang="en" altLang="ko-Kore-KR" sz="1200" dirty="0"/>
            </a:br>
            <a:r>
              <a:rPr lang="en" altLang="ko-Kore-KR" sz="1200" dirty="0"/>
              <a:t>        </a:t>
            </a:r>
            <a:r>
              <a:rPr lang="en" altLang="ko-Kore-KR" sz="1200" dirty="0" err="1"/>
              <a:t>healthLevel</a:t>
            </a:r>
            <a:r>
              <a:rPr lang="en" altLang="ko-Kore-KR" sz="1200" dirty="0"/>
              <a:t> += </a:t>
            </a:r>
            <a:r>
              <a:rPr lang="en" altLang="ko-Kore-KR" sz="1200" dirty="0">
                <a:solidFill>
                  <a:srgbClr val="6897BB"/>
                </a:solidFill>
              </a:rPr>
              <a:t>10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    </a:t>
            </a:r>
            <a:r>
              <a:rPr lang="en" altLang="ko-Kore-KR" sz="1200" dirty="0" err="1"/>
              <a:t>highMedicalRiskFlag</a:t>
            </a:r>
            <a:r>
              <a:rPr lang="en" altLang="ko-Kore-KR" sz="1200" dirty="0"/>
              <a:t> = </a:t>
            </a:r>
            <a:r>
              <a:rPr lang="en" altLang="ko-Kore-KR" sz="1200" dirty="0">
                <a:solidFill>
                  <a:srgbClr val="CC7832"/>
                </a:solidFill>
              </a:rPr>
              <a:t>true;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</a:t>
            </a:r>
            <a:r>
              <a:rPr lang="en" altLang="ko-Kore-KR" sz="1200" dirty="0"/>
              <a:t>}</a:t>
            </a:r>
            <a:br>
              <a:rPr lang="en" altLang="ko-Kore-KR" sz="1200" dirty="0"/>
            </a:br>
            <a:r>
              <a:rPr lang="en" altLang="ko-Kore-KR" sz="1200" dirty="0"/>
              <a:t>    </a:t>
            </a:r>
            <a:r>
              <a:rPr lang="en" altLang="ko-Kore-KR" sz="1200" dirty="0">
                <a:solidFill>
                  <a:srgbClr val="CC7832"/>
                </a:solidFill>
              </a:rPr>
              <a:t>let </a:t>
            </a:r>
            <a:r>
              <a:rPr lang="en" altLang="ko-Kore-KR" sz="1200" dirty="0" err="1"/>
              <a:t>certificationGrade</a:t>
            </a:r>
            <a:r>
              <a:rPr lang="en" altLang="ko-Kore-KR" sz="1200" dirty="0"/>
              <a:t> = </a:t>
            </a:r>
            <a:r>
              <a:rPr lang="en" altLang="ko-Kore-KR" sz="1200" dirty="0">
                <a:solidFill>
                  <a:srgbClr val="6A8759"/>
                </a:solidFill>
              </a:rPr>
              <a:t>"regular"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if</a:t>
            </a:r>
            <a:r>
              <a:rPr lang="en" altLang="ko-Kore-KR" sz="1200" dirty="0"/>
              <a:t>(</a:t>
            </a:r>
            <a:r>
              <a:rPr lang="en" altLang="ko-Kore-KR" sz="1200" dirty="0" err="1"/>
              <a:t>scoringGuide.stateWithLowCertification</a:t>
            </a:r>
            <a:r>
              <a:rPr lang="en" altLang="ko-Kore-KR" sz="1200" dirty="0"/>
              <a:t>(</a:t>
            </a:r>
            <a:r>
              <a:rPr lang="en" altLang="ko-Kore-KR" sz="1200" dirty="0" err="1"/>
              <a:t>candidate.originState</a:t>
            </a:r>
            <a:r>
              <a:rPr lang="en" altLang="ko-Kore-KR" sz="1200" dirty="0"/>
              <a:t>)){</a:t>
            </a:r>
            <a:br>
              <a:rPr lang="en" altLang="ko-Kore-KR" sz="1200" dirty="0"/>
            </a:br>
            <a:r>
              <a:rPr lang="en" altLang="ko-Kore-KR" sz="1200" dirty="0"/>
              <a:t>        </a:t>
            </a:r>
            <a:r>
              <a:rPr lang="en" altLang="ko-Kore-KR" sz="1200" dirty="0" err="1"/>
              <a:t>certificationGrade</a:t>
            </a:r>
            <a:r>
              <a:rPr lang="en" altLang="ko-Kore-KR" sz="1200" dirty="0"/>
              <a:t> = </a:t>
            </a:r>
            <a:r>
              <a:rPr lang="en" altLang="ko-Kore-KR" sz="1200" dirty="0">
                <a:solidFill>
                  <a:srgbClr val="6A8759"/>
                </a:solidFill>
              </a:rPr>
              <a:t>"low”</a:t>
            </a:r>
            <a:r>
              <a:rPr lang="en" altLang="ko-Kore-KR" sz="1200" dirty="0">
                <a:solidFill>
                  <a:srgbClr val="CC7832"/>
                </a:solidFill>
              </a:rPr>
              <a:t>, </a:t>
            </a:r>
            <a:r>
              <a:rPr lang="en" altLang="ko-Kore-KR" sz="1200" dirty="0"/>
              <a:t>result -= </a:t>
            </a:r>
            <a:r>
              <a:rPr lang="en" altLang="ko-Kore-KR" sz="1200" dirty="0">
                <a:solidFill>
                  <a:srgbClr val="6897BB"/>
                </a:solidFill>
              </a:rPr>
              <a:t>5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</a:t>
            </a:r>
            <a:r>
              <a:rPr lang="en" altLang="ko-Kore-KR" sz="1200" dirty="0"/>
              <a:t>}</a:t>
            </a:r>
            <a:br>
              <a:rPr lang="en" altLang="ko-Kore-KR" sz="1200" dirty="0"/>
            </a:br>
            <a:r>
              <a:rPr lang="en" altLang="ko-Kore-KR" sz="1200" dirty="0"/>
              <a:t>    result -= </a:t>
            </a:r>
            <a:r>
              <a:rPr lang="en" altLang="ko-Kore-KR" sz="1200" b="1" i="1" dirty="0" err="1">
                <a:solidFill>
                  <a:srgbClr val="9876AA"/>
                </a:solidFill>
              </a:rPr>
              <a:t>Math</a:t>
            </a:r>
            <a:r>
              <a:rPr lang="en" altLang="ko-Kore-KR" sz="1200" dirty="0" err="1"/>
              <a:t>.</a:t>
            </a:r>
            <a:r>
              <a:rPr lang="en" altLang="ko-Kore-KR" sz="1200" dirty="0" err="1">
                <a:solidFill>
                  <a:srgbClr val="FFC66D"/>
                </a:solidFill>
              </a:rPr>
              <a:t>max</a:t>
            </a:r>
            <a:r>
              <a:rPr lang="en" altLang="ko-Kore-KR" sz="1200" dirty="0"/>
              <a:t>(</a:t>
            </a:r>
            <a:r>
              <a:rPr lang="en" altLang="ko-Kore-KR" sz="1200" dirty="0" err="1"/>
              <a:t>healthLevel</a:t>
            </a:r>
            <a:r>
              <a:rPr lang="en" altLang="ko-Kore-KR" sz="1200" dirty="0"/>
              <a:t> - </a:t>
            </a:r>
            <a:r>
              <a:rPr lang="en" altLang="ko-Kore-KR" sz="1200" dirty="0">
                <a:solidFill>
                  <a:srgbClr val="6897BB"/>
                </a:solidFill>
              </a:rPr>
              <a:t>5</a:t>
            </a:r>
            <a:r>
              <a:rPr lang="en" altLang="ko-Kore-KR" sz="1200" dirty="0">
                <a:solidFill>
                  <a:srgbClr val="CC7832"/>
                </a:solidFill>
              </a:rPr>
              <a:t>, </a:t>
            </a:r>
            <a:r>
              <a:rPr lang="en" altLang="ko-Kore-KR" sz="1200" dirty="0">
                <a:solidFill>
                  <a:srgbClr val="6897BB"/>
                </a:solidFill>
              </a:rPr>
              <a:t>0</a:t>
            </a:r>
            <a:r>
              <a:rPr lang="en" altLang="ko-Kore-KR" sz="1200" dirty="0"/>
              <a:t>)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return </a:t>
            </a:r>
            <a:r>
              <a:rPr lang="en" altLang="ko-Kore-KR" sz="1200" dirty="0"/>
              <a:t>result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/>
              <a:t>}</a:t>
            </a:r>
            <a:endParaRPr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EC1796-6897-BD47-BBBC-3C5C4FB4903D}"/>
              </a:ext>
            </a:extLst>
          </p:cNvPr>
          <p:cNvSpPr/>
          <p:nvPr/>
        </p:nvSpPr>
        <p:spPr>
          <a:xfrm>
            <a:off x="4960298" y="2636912"/>
            <a:ext cx="39842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200" dirty="0">
                <a:solidFill>
                  <a:srgbClr val="CC7832"/>
                </a:solidFill>
              </a:rPr>
              <a:t>function </a:t>
            </a:r>
            <a:r>
              <a:rPr lang="en" altLang="ko-Kore-KR" sz="1200" dirty="0">
                <a:solidFill>
                  <a:srgbClr val="FFC66D"/>
                </a:solidFill>
              </a:rPr>
              <a:t>score</a:t>
            </a:r>
            <a:r>
              <a:rPr lang="en" altLang="ko-Kore-KR" sz="1200" dirty="0"/>
              <a:t>(candidate</a:t>
            </a:r>
            <a:r>
              <a:rPr lang="en" altLang="ko-Kore-KR" sz="1200" dirty="0">
                <a:solidFill>
                  <a:srgbClr val="CC7832"/>
                </a:solidFill>
              </a:rPr>
              <a:t>, </a:t>
            </a:r>
            <a:r>
              <a:rPr lang="en" altLang="ko-Kore-KR" sz="1200" dirty="0" err="1"/>
              <a:t>medicalExam</a:t>
            </a:r>
            <a:r>
              <a:rPr lang="en" altLang="ko-Kore-KR" sz="1200" dirty="0">
                <a:solidFill>
                  <a:srgbClr val="CC7832"/>
                </a:solidFill>
              </a:rPr>
              <a:t>, </a:t>
            </a:r>
            <a:r>
              <a:rPr lang="en" altLang="ko-Kore-KR" sz="1200" dirty="0" err="1"/>
              <a:t>scoringGuide</a:t>
            </a:r>
            <a:r>
              <a:rPr lang="en" altLang="ko-Kore-KR" sz="1200" dirty="0"/>
              <a:t>) {</a:t>
            </a:r>
            <a:br>
              <a:rPr lang="en" altLang="ko-Kore-KR" sz="1200" dirty="0"/>
            </a:br>
            <a:r>
              <a:rPr lang="en" altLang="ko-Kore-KR" sz="1200" dirty="0"/>
              <a:t>    </a:t>
            </a:r>
            <a:r>
              <a:rPr lang="en" altLang="ko-Kore-KR" sz="1200" dirty="0">
                <a:solidFill>
                  <a:srgbClr val="CC7832"/>
                </a:solidFill>
              </a:rPr>
              <a:t>return new </a:t>
            </a:r>
            <a:r>
              <a:rPr lang="en" altLang="ko-Kore-KR" sz="1200" dirty="0"/>
              <a:t>Score().</a:t>
            </a:r>
            <a:r>
              <a:rPr lang="en" altLang="ko-Kore-KR" sz="1200" dirty="0">
                <a:solidFill>
                  <a:srgbClr val="FFC66D"/>
                </a:solidFill>
              </a:rPr>
              <a:t>execute</a:t>
            </a:r>
            <a:r>
              <a:rPr lang="en" altLang="ko-Kore-KR" sz="1200" dirty="0"/>
              <a:t>(candidate</a:t>
            </a:r>
            <a:r>
              <a:rPr lang="en" altLang="ko-Kore-KR" sz="1200" dirty="0">
                <a:solidFill>
                  <a:srgbClr val="CC7832"/>
                </a:solidFill>
              </a:rPr>
              <a:t>, </a:t>
            </a:r>
            <a:r>
              <a:rPr lang="en" altLang="ko-Kore-KR" sz="1200" dirty="0" err="1"/>
              <a:t>medicalExam</a:t>
            </a:r>
            <a:r>
              <a:rPr lang="en" altLang="ko-Kore-KR" sz="1200" dirty="0">
                <a:solidFill>
                  <a:srgbClr val="CC7832"/>
                </a:solidFill>
              </a:rPr>
              <a:t>, </a:t>
            </a:r>
            <a:r>
              <a:rPr lang="en" altLang="ko-Kore-KR" sz="1200" dirty="0" err="1"/>
              <a:t>scoringGuide</a:t>
            </a:r>
            <a:r>
              <a:rPr lang="en" altLang="ko-Kore-KR" sz="1200" dirty="0"/>
              <a:t>)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/>
              <a:t>}</a:t>
            </a:r>
            <a:br>
              <a:rPr lang="en" altLang="ko-Kore-KR" sz="1200" dirty="0"/>
            </a:br>
            <a:br>
              <a:rPr lang="en" altLang="ko-Kore-KR" sz="1200" dirty="0"/>
            </a:br>
            <a:r>
              <a:rPr lang="en" altLang="ko-Kore-KR" sz="1200" dirty="0">
                <a:solidFill>
                  <a:srgbClr val="CC7832"/>
                </a:solidFill>
              </a:rPr>
              <a:t>class </a:t>
            </a:r>
            <a:r>
              <a:rPr lang="en" altLang="ko-Kore-KR" sz="1200" dirty="0"/>
              <a:t>Scorer{</a:t>
            </a:r>
            <a:br>
              <a:rPr lang="en" altLang="ko-Kore-KR" sz="1200" dirty="0"/>
            </a:br>
            <a:r>
              <a:rPr lang="en" altLang="ko-Kore-KR" sz="1200" dirty="0"/>
              <a:t>    </a:t>
            </a:r>
            <a:r>
              <a:rPr lang="en" altLang="ko-Kore-KR" sz="1200" dirty="0">
                <a:solidFill>
                  <a:srgbClr val="FFC66D"/>
                </a:solidFill>
              </a:rPr>
              <a:t>constructor</a:t>
            </a:r>
            <a:r>
              <a:rPr lang="en" altLang="ko-Kore-KR" sz="1200" dirty="0"/>
              <a:t>(candidate</a:t>
            </a:r>
            <a:r>
              <a:rPr lang="en" altLang="ko-Kore-KR" sz="1200" dirty="0">
                <a:solidFill>
                  <a:srgbClr val="CC7832"/>
                </a:solidFill>
              </a:rPr>
              <a:t>, </a:t>
            </a:r>
            <a:r>
              <a:rPr lang="en" altLang="ko-Kore-KR" sz="1200" dirty="0" err="1"/>
              <a:t>medicalExam</a:t>
            </a:r>
            <a:r>
              <a:rPr lang="en" altLang="ko-Kore-KR" sz="1200" dirty="0">
                <a:solidFill>
                  <a:srgbClr val="CC7832"/>
                </a:solidFill>
              </a:rPr>
              <a:t>, </a:t>
            </a:r>
            <a:r>
              <a:rPr lang="en" altLang="ko-Kore-KR" sz="1200" dirty="0" err="1"/>
              <a:t>scoringGuide</a:t>
            </a:r>
            <a:r>
              <a:rPr lang="en" altLang="ko-Kore-KR" sz="1200" dirty="0"/>
              <a:t>) {</a:t>
            </a:r>
            <a:br>
              <a:rPr lang="en" altLang="ko-Kore-KR" sz="1200" dirty="0"/>
            </a:br>
            <a:r>
              <a:rPr lang="en" altLang="ko-Kore-KR" sz="1200" dirty="0"/>
              <a:t>        </a:t>
            </a:r>
            <a:r>
              <a:rPr lang="en" altLang="ko-Kore-KR" sz="1200" dirty="0" err="1">
                <a:solidFill>
                  <a:srgbClr val="CC7832"/>
                </a:solidFill>
              </a:rPr>
              <a:t>this</a:t>
            </a:r>
            <a:r>
              <a:rPr lang="en" altLang="ko-Kore-KR" sz="1200" dirty="0" err="1"/>
              <a:t>.</a:t>
            </a:r>
            <a:r>
              <a:rPr lang="en" altLang="ko-Kore-KR" sz="1200" dirty="0" err="1">
                <a:solidFill>
                  <a:srgbClr val="9876AA"/>
                </a:solidFill>
              </a:rPr>
              <a:t>_candidate</a:t>
            </a:r>
            <a:r>
              <a:rPr lang="en" altLang="ko-Kore-KR" sz="1200" dirty="0">
                <a:solidFill>
                  <a:srgbClr val="9876AA"/>
                </a:solidFill>
              </a:rPr>
              <a:t> </a:t>
            </a:r>
            <a:r>
              <a:rPr lang="en" altLang="ko-Kore-KR" sz="1200" dirty="0"/>
              <a:t>= candidate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    this</a:t>
            </a:r>
            <a:r>
              <a:rPr lang="en" altLang="ko-Kore-KR" sz="1200" dirty="0"/>
              <a:t>.</a:t>
            </a:r>
            <a:r>
              <a:rPr lang="en" altLang="ko-Kore-KR" sz="1200" dirty="0">
                <a:solidFill>
                  <a:srgbClr val="9876AA"/>
                </a:solidFill>
              </a:rPr>
              <a:t>_</a:t>
            </a:r>
            <a:r>
              <a:rPr lang="en" altLang="ko-Kore-KR" sz="1200" dirty="0" err="1">
                <a:solidFill>
                  <a:srgbClr val="9876AA"/>
                </a:solidFill>
              </a:rPr>
              <a:t>medicalExam</a:t>
            </a:r>
            <a:r>
              <a:rPr lang="en" altLang="ko-Kore-KR" sz="1200" dirty="0">
                <a:solidFill>
                  <a:srgbClr val="9876AA"/>
                </a:solidFill>
              </a:rPr>
              <a:t> </a:t>
            </a:r>
            <a:r>
              <a:rPr lang="en" altLang="ko-Kore-KR" sz="1200" dirty="0"/>
              <a:t>= </a:t>
            </a:r>
            <a:r>
              <a:rPr lang="en" altLang="ko-Kore-KR" sz="1200" dirty="0" err="1"/>
              <a:t>medicalExam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    this</a:t>
            </a:r>
            <a:r>
              <a:rPr lang="en" altLang="ko-Kore-KR" sz="1200" dirty="0"/>
              <a:t>.</a:t>
            </a:r>
            <a:r>
              <a:rPr lang="en" altLang="ko-Kore-KR" sz="1200" dirty="0">
                <a:solidFill>
                  <a:srgbClr val="9876AA"/>
                </a:solidFill>
              </a:rPr>
              <a:t>_</a:t>
            </a:r>
            <a:r>
              <a:rPr lang="en" altLang="ko-Kore-KR" sz="1200" dirty="0" err="1">
                <a:solidFill>
                  <a:srgbClr val="9876AA"/>
                </a:solidFill>
              </a:rPr>
              <a:t>scoringGuide</a:t>
            </a:r>
            <a:r>
              <a:rPr lang="en" altLang="ko-Kore-KR" sz="1200" dirty="0">
                <a:solidFill>
                  <a:srgbClr val="9876AA"/>
                </a:solidFill>
              </a:rPr>
              <a:t> </a:t>
            </a:r>
            <a:r>
              <a:rPr lang="en" altLang="ko-Kore-KR" sz="1200" dirty="0"/>
              <a:t>= </a:t>
            </a:r>
            <a:r>
              <a:rPr lang="en" altLang="ko-Kore-KR" sz="1200" dirty="0" err="1"/>
              <a:t>scoringGuide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</a:t>
            </a:r>
            <a:r>
              <a:rPr lang="en" altLang="ko-Kore-KR" sz="1200" dirty="0"/>
              <a:t>}</a:t>
            </a:r>
            <a:br>
              <a:rPr lang="en" altLang="ko-Kore-KR" sz="1200" dirty="0"/>
            </a:br>
            <a:br>
              <a:rPr lang="en" altLang="ko-Kore-KR" sz="1200" dirty="0"/>
            </a:br>
            <a:r>
              <a:rPr lang="en" altLang="ko-Kore-KR" sz="1200" dirty="0"/>
              <a:t>    </a:t>
            </a:r>
            <a:r>
              <a:rPr lang="en" altLang="ko-Kore-KR" sz="1200" dirty="0">
                <a:solidFill>
                  <a:srgbClr val="FFC66D"/>
                </a:solidFill>
              </a:rPr>
              <a:t>execute</a:t>
            </a:r>
            <a:r>
              <a:rPr lang="en" altLang="ko-Kore-KR" sz="1200" dirty="0"/>
              <a:t>(){</a:t>
            </a:r>
            <a:br>
              <a:rPr lang="en" altLang="ko-Kore-KR" sz="1200" dirty="0"/>
            </a:br>
            <a:r>
              <a:rPr lang="en" altLang="ko-Kore-KR" sz="1200" dirty="0"/>
              <a:t>        </a:t>
            </a:r>
            <a:r>
              <a:rPr lang="en" altLang="ko-Kore-KR" sz="1200" dirty="0">
                <a:solidFill>
                  <a:srgbClr val="CC7832"/>
                </a:solidFill>
              </a:rPr>
              <a:t>let </a:t>
            </a:r>
            <a:r>
              <a:rPr lang="en" altLang="ko-Kore-KR" sz="1200" dirty="0"/>
              <a:t>result = </a:t>
            </a:r>
            <a:r>
              <a:rPr lang="en" altLang="ko-Kore-KR" sz="1200" dirty="0">
                <a:solidFill>
                  <a:srgbClr val="6897BB"/>
                </a:solidFill>
              </a:rPr>
              <a:t>0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    let </a:t>
            </a:r>
            <a:r>
              <a:rPr lang="en" altLang="ko-Kore-KR" sz="1200" dirty="0" err="1"/>
              <a:t>healthLevel</a:t>
            </a:r>
            <a:r>
              <a:rPr lang="en" altLang="ko-Kore-KR" sz="1200" dirty="0"/>
              <a:t> = </a:t>
            </a:r>
            <a:r>
              <a:rPr lang="en" altLang="ko-Kore-KR" sz="1200" dirty="0">
                <a:solidFill>
                  <a:srgbClr val="6897BB"/>
                </a:solidFill>
              </a:rPr>
              <a:t>0</a:t>
            </a:r>
            <a:r>
              <a:rPr lang="en" altLang="ko-Kore-KR" sz="1200" dirty="0">
                <a:solidFill>
                  <a:srgbClr val="CC7832"/>
                </a:solidFill>
              </a:rPr>
              <a:t>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    let </a:t>
            </a:r>
            <a:r>
              <a:rPr lang="en" altLang="ko-Kore-KR" sz="1200" dirty="0" err="1"/>
              <a:t>highMedicalRiskFlag</a:t>
            </a:r>
            <a:r>
              <a:rPr lang="en" altLang="ko-Kore-KR" sz="1200" dirty="0"/>
              <a:t> = </a:t>
            </a:r>
            <a:r>
              <a:rPr lang="en" altLang="ko-Kore-KR" sz="1200" dirty="0">
                <a:solidFill>
                  <a:srgbClr val="CC7832"/>
                </a:solidFill>
              </a:rPr>
              <a:t>false;</a:t>
            </a:r>
            <a:br>
              <a:rPr lang="en" altLang="ko-Kore-KR" sz="1200" dirty="0">
                <a:solidFill>
                  <a:srgbClr val="CC7832"/>
                </a:solidFill>
              </a:rPr>
            </a:br>
            <a:br>
              <a:rPr lang="en" altLang="ko-Kore-KR" sz="1200" dirty="0">
                <a:solidFill>
                  <a:srgbClr val="CC7832"/>
                </a:solidFill>
              </a:rPr>
            </a:br>
            <a:r>
              <a:rPr lang="en" altLang="ko-Kore-KR" sz="1200" dirty="0">
                <a:solidFill>
                  <a:srgbClr val="CC7832"/>
                </a:solidFill>
              </a:rPr>
              <a:t>        if</a:t>
            </a:r>
            <a:r>
              <a:rPr lang="en" altLang="ko-Kore-KR" sz="1200" dirty="0"/>
              <a:t>(</a:t>
            </a:r>
            <a:r>
              <a:rPr lang="en" altLang="ko-Kore-KR" sz="1200" dirty="0">
                <a:solidFill>
                  <a:srgbClr val="CC7832"/>
                </a:solidFill>
              </a:rPr>
              <a:t>this</a:t>
            </a:r>
            <a:r>
              <a:rPr lang="en" altLang="ko-Kore-KR" sz="1200" dirty="0"/>
              <a:t>.</a:t>
            </a:r>
            <a:r>
              <a:rPr lang="en" altLang="ko-Kore-KR" sz="1200" dirty="0">
                <a:solidFill>
                  <a:srgbClr val="9876AA"/>
                </a:solidFill>
              </a:rPr>
              <a:t>_</a:t>
            </a:r>
            <a:r>
              <a:rPr lang="en" altLang="ko-Kore-KR" sz="1200" dirty="0" err="1">
                <a:solidFill>
                  <a:srgbClr val="9876AA"/>
                </a:solidFill>
              </a:rPr>
              <a:t>medicalExam</a:t>
            </a:r>
            <a:r>
              <a:rPr lang="en" altLang="ko-Kore-KR" sz="1200" dirty="0" err="1"/>
              <a:t>.isSmoker</a:t>
            </a:r>
            <a:r>
              <a:rPr lang="en" altLang="ko-Kore-KR" sz="1200" dirty="0"/>
              <a:t>){</a:t>
            </a:r>
            <a:br>
              <a:rPr lang="en" altLang="ko-Kore-KR" sz="1200" dirty="0"/>
            </a:br>
            <a:r>
              <a:rPr lang="en" altLang="ko-Kore-KR" sz="1200" dirty="0"/>
              <a:t>	…</a:t>
            </a:r>
            <a:br>
              <a:rPr lang="en" altLang="ko-Kore-KR" sz="1200" dirty="0"/>
            </a:br>
            <a:r>
              <a:rPr lang="en" altLang="ko-Kore-KR" sz="1200" dirty="0"/>
              <a:t>        } } }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266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수정된 값 반환하기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17706" y="1284764"/>
            <a:ext cx="4764976" cy="15681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데이터가 어떻게 수정되는지 추적하는 일은 이해하기 어려운 부분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변수를 갱신하는 함수라면 수정된 값을 반환하여 호출자가 그 값을 변수에 담아두도록 하는 것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값 하나를 계산한다는 목적이 있는 함수들에 효과적이고</a:t>
            </a: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 값 여러 개를 갱신하는 함수에는 효과적이지 않음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2C72BF7C-578C-2D4B-8038-EDAC91A0516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E735DB2-040A-1C40-A8F8-18868365E983}"/>
              </a:ext>
            </a:extLst>
          </p:cNvPr>
          <p:cNvSpPr/>
          <p:nvPr/>
        </p:nvSpPr>
        <p:spPr>
          <a:xfrm>
            <a:off x="4399861" y="4582699"/>
            <a:ext cx="344277" cy="29509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E9AB5C-F87E-8F4B-BA12-6DCED4082530}"/>
              </a:ext>
            </a:extLst>
          </p:cNvPr>
          <p:cNvSpPr/>
          <p:nvPr/>
        </p:nvSpPr>
        <p:spPr>
          <a:xfrm>
            <a:off x="389672" y="3164172"/>
            <a:ext cx="3750279" cy="316724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B0673-E2B6-3849-950D-8150E70D61E4}"/>
              </a:ext>
            </a:extLst>
          </p:cNvPr>
          <p:cNvSpPr/>
          <p:nvPr/>
        </p:nvSpPr>
        <p:spPr>
          <a:xfrm>
            <a:off x="4923111" y="3156971"/>
            <a:ext cx="3875340" cy="316724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55C22F-9066-D948-B579-3BCD6498840A}"/>
              </a:ext>
            </a:extLst>
          </p:cNvPr>
          <p:cNvSpPr/>
          <p:nvPr/>
        </p:nvSpPr>
        <p:spPr>
          <a:xfrm>
            <a:off x="971600" y="1460382"/>
            <a:ext cx="6594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429F08-2301-FE46-B265-9C8C42E25384}"/>
              </a:ext>
            </a:extLst>
          </p:cNvPr>
          <p:cNvSpPr/>
          <p:nvPr/>
        </p:nvSpPr>
        <p:spPr>
          <a:xfrm>
            <a:off x="899592" y="2204265"/>
            <a:ext cx="1944216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09054-84B4-6F47-A3E3-8774183E408E}"/>
              </a:ext>
            </a:extLst>
          </p:cNvPr>
          <p:cNvSpPr/>
          <p:nvPr/>
        </p:nvSpPr>
        <p:spPr>
          <a:xfrm>
            <a:off x="1376235" y="2357045"/>
            <a:ext cx="495465" cy="27050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87E410-94DC-1D4D-8ED6-B1456EDE1A65}"/>
              </a:ext>
            </a:extLst>
          </p:cNvPr>
          <p:cNvCxnSpPr>
            <a:cxnSpLocks/>
          </p:cNvCxnSpPr>
          <p:nvPr/>
        </p:nvCxnSpPr>
        <p:spPr>
          <a:xfrm flipH="1">
            <a:off x="1872146" y="2486189"/>
            <a:ext cx="393176" cy="6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A47D55-7188-1E4A-8123-9393B4E0FAB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301332" y="1820422"/>
            <a:ext cx="312589" cy="51912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8631DC0D-88B0-894C-B41F-B9D540B6A549}"/>
              </a:ext>
            </a:extLst>
          </p:cNvPr>
          <p:cNvCxnSpPr/>
          <p:nvPr/>
        </p:nvCxnSpPr>
        <p:spPr>
          <a:xfrm rot="16200000" flipV="1">
            <a:off x="1742629" y="1584102"/>
            <a:ext cx="480416" cy="569813"/>
          </a:xfrm>
          <a:prstGeom prst="bentConnector3">
            <a:avLst>
              <a:gd name="adj1" fmla="val 10191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0BB630-C4D8-6D40-9786-2BB1586FAC40}"/>
              </a:ext>
            </a:extLst>
          </p:cNvPr>
          <p:cNvCxnSpPr>
            <a:cxnSpLocks/>
          </p:cNvCxnSpPr>
          <p:nvPr/>
        </p:nvCxnSpPr>
        <p:spPr>
          <a:xfrm flipV="1">
            <a:off x="1811959" y="1769486"/>
            <a:ext cx="119482" cy="579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EE092D-DC57-AB41-8284-B84946BDB52D}"/>
              </a:ext>
            </a:extLst>
          </p:cNvPr>
          <p:cNvSpPr/>
          <p:nvPr/>
        </p:nvSpPr>
        <p:spPr>
          <a:xfrm>
            <a:off x="389672" y="3551056"/>
            <a:ext cx="37502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totalAscent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 err="1">
                <a:solidFill>
                  <a:srgbClr val="FFC66D"/>
                </a:solidFill>
              </a:rPr>
              <a:t>calculateAscent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calculateAscent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for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 = </a:t>
            </a:r>
            <a:r>
              <a:rPr lang="en" altLang="ko-Kore-KR" sz="1400" dirty="0">
                <a:solidFill>
                  <a:srgbClr val="6897BB"/>
                </a:solidFill>
              </a:rPr>
              <a:t>1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&lt;</a:t>
            </a:r>
            <a:r>
              <a:rPr lang="en" altLang="ko-Kore-KR" sz="1400" dirty="0" err="1"/>
              <a:t>points.</a:t>
            </a:r>
            <a:r>
              <a:rPr lang="en" altLang="ko-Kore-KR" sz="1400" dirty="0" err="1">
                <a:solidFill>
                  <a:srgbClr val="9876AA"/>
                </a:solidFill>
              </a:rPr>
              <a:t>length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++){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 err="1"/>
              <a:t>verticalChange</a:t>
            </a:r>
            <a:r>
              <a:rPr lang="en" altLang="ko-Kore-KR" sz="1400" dirty="0"/>
              <a:t> = points[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].</a:t>
            </a:r>
            <a:r>
              <a:rPr lang="en" altLang="ko-Kore-KR" sz="1400" dirty="0">
                <a:solidFill>
                  <a:srgbClr val="9876AA"/>
                </a:solidFill>
              </a:rPr>
              <a:t>elevation </a:t>
            </a:r>
            <a:r>
              <a:rPr lang="en" altLang="ko-Kore-KR" sz="1400" dirty="0"/>
              <a:t>- points[i-</a:t>
            </a:r>
            <a:r>
              <a:rPr lang="en" altLang="ko-Kore-KR" sz="1400" dirty="0">
                <a:solidFill>
                  <a:srgbClr val="6897BB"/>
                </a:solidFill>
              </a:rPr>
              <a:t>1</a:t>
            </a:r>
            <a:r>
              <a:rPr lang="en" altLang="ko-Kore-KR" sz="1400" dirty="0"/>
              <a:t>].</a:t>
            </a:r>
            <a:r>
              <a:rPr lang="en" altLang="ko-Kore-KR" sz="1400" dirty="0">
                <a:solidFill>
                  <a:srgbClr val="9876AA"/>
                </a:solidFill>
              </a:rPr>
              <a:t>elevation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totalAscent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+= (</a:t>
            </a:r>
            <a:r>
              <a:rPr lang="en" altLang="ko-Kore-KR" sz="1400" dirty="0" err="1"/>
              <a:t>verticalChange</a:t>
            </a:r>
            <a:r>
              <a:rPr lang="en" altLang="ko-Kore-KR" sz="1400" dirty="0"/>
              <a:t> &gt;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) ? </a:t>
            </a:r>
            <a:r>
              <a:rPr lang="en" altLang="ko-Kore-KR" sz="1400" dirty="0" err="1"/>
              <a:t>verticalChange</a:t>
            </a:r>
            <a:r>
              <a:rPr lang="en" altLang="ko-Kore-KR" sz="1400" dirty="0"/>
              <a:t> :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3AB5CE-655E-6244-9739-C17E6CC4E22D}"/>
              </a:ext>
            </a:extLst>
          </p:cNvPr>
          <p:cNvSpPr/>
          <p:nvPr/>
        </p:nvSpPr>
        <p:spPr>
          <a:xfrm>
            <a:off x="4977931" y="3429000"/>
            <a:ext cx="38425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totalAsent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>
                <a:solidFill>
                  <a:srgbClr val="FFC66D"/>
                </a:solidFill>
              </a:rPr>
              <a:t>calculateAscent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calculateAscent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dirty="0"/>
              <a:t>result =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for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CC7832"/>
                </a:solidFill>
              </a:rPr>
              <a:t>let 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 = </a:t>
            </a:r>
            <a:r>
              <a:rPr lang="en" altLang="ko-Kore-KR" sz="1400" dirty="0">
                <a:solidFill>
                  <a:srgbClr val="6897BB"/>
                </a:solidFill>
              </a:rPr>
              <a:t>1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&lt;</a:t>
            </a:r>
            <a:r>
              <a:rPr lang="en" altLang="ko-Kore-KR" sz="1400" dirty="0" err="1"/>
              <a:t>points.</a:t>
            </a:r>
            <a:r>
              <a:rPr lang="en" altLang="ko-Kore-KR" sz="1400" dirty="0" err="1">
                <a:solidFill>
                  <a:srgbClr val="9876AA"/>
                </a:solidFill>
              </a:rPr>
              <a:t>length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++)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 err="1"/>
              <a:t>verticalChange</a:t>
            </a:r>
            <a:r>
              <a:rPr lang="en" altLang="ko-Kore-KR" sz="1400" dirty="0"/>
              <a:t> = points[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].</a:t>
            </a:r>
            <a:r>
              <a:rPr lang="en" altLang="ko-Kore-KR" sz="1400" dirty="0">
                <a:solidFill>
                  <a:srgbClr val="9876AA"/>
                </a:solidFill>
              </a:rPr>
              <a:t>elevation </a:t>
            </a:r>
            <a:r>
              <a:rPr lang="en" altLang="ko-Kore-KR" sz="1400" dirty="0"/>
              <a:t>- points[</a:t>
            </a:r>
            <a:r>
              <a:rPr lang="en" altLang="ko-Kore-KR" sz="1400" dirty="0" err="1"/>
              <a:t>i</a:t>
            </a:r>
            <a:r>
              <a:rPr lang="en" altLang="ko-Kore-KR" sz="1400" dirty="0"/>
              <a:t> - </a:t>
            </a:r>
            <a:r>
              <a:rPr lang="en" altLang="ko-Kore-KR" sz="1400" dirty="0">
                <a:solidFill>
                  <a:srgbClr val="6897BB"/>
                </a:solidFill>
              </a:rPr>
              <a:t>1</a:t>
            </a:r>
            <a:r>
              <a:rPr lang="en" altLang="ko-Kore-KR" sz="1400" dirty="0"/>
              <a:t>].</a:t>
            </a:r>
            <a:r>
              <a:rPr lang="en" altLang="ko-Kore-KR" sz="1400" dirty="0">
                <a:solidFill>
                  <a:srgbClr val="9876AA"/>
                </a:solidFill>
              </a:rPr>
              <a:t>elevation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return </a:t>
            </a:r>
            <a:r>
              <a:rPr lang="en" altLang="ko-Kore-KR" sz="1400" dirty="0"/>
              <a:t>+= (</a:t>
            </a:r>
            <a:r>
              <a:rPr lang="en" altLang="ko-Kore-KR" sz="1400" dirty="0" err="1"/>
              <a:t>verticalChange</a:t>
            </a:r>
            <a:r>
              <a:rPr lang="en" altLang="ko-Kore-KR" sz="1400" dirty="0"/>
              <a:t> &gt;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) ? </a:t>
            </a:r>
            <a:r>
              <a:rPr lang="en" altLang="ko-Kore-KR" sz="1400" dirty="0" err="1"/>
              <a:t>verticalChange</a:t>
            </a:r>
            <a:r>
              <a:rPr lang="en" altLang="ko-Kore-KR" sz="1400" dirty="0"/>
              <a:t> :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/>
              <a:t>result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709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11.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오류 코드를 예외로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17706" y="1284764"/>
            <a:ext cx="4764976" cy="16401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프로그램의 정상 동작 범주에 들지 않는 오류를 나타낼 때만 쓰여야 함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예외를 던지는 코드를 프로그램 종료로 바꿔도 프로그램이 여전히 정상 동작할지 따져 봄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정상 동작하지 않을 것 같다면 예외 대신 오류를 검출하여 프로그램을 정상 흐름으로 되돌리게 처리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2C72BF7C-578C-2D4B-8038-EDAC91A0516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E735DB2-040A-1C40-A8F8-18868365E983}"/>
              </a:ext>
            </a:extLst>
          </p:cNvPr>
          <p:cNvSpPr/>
          <p:nvPr/>
        </p:nvSpPr>
        <p:spPr>
          <a:xfrm>
            <a:off x="4283968" y="4473359"/>
            <a:ext cx="416576" cy="32460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E9AB5C-F87E-8F4B-BA12-6DCED4082530}"/>
              </a:ext>
            </a:extLst>
          </p:cNvPr>
          <p:cNvSpPr/>
          <p:nvPr/>
        </p:nvSpPr>
        <p:spPr>
          <a:xfrm>
            <a:off x="389672" y="3164172"/>
            <a:ext cx="3678271" cy="313215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B0673-E2B6-3849-950D-8150E70D61E4}"/>
              </a:ext>
            </a:extLst>
          </p:cNvPr>
          <p:cNvSpPr/>
          <p:nvPr/>
        </p:nvSpPr>
        <p:spPr>
          <a:xfrm>
            <a:off x="4886995" y="3164172"/>
            <a:ext cx="3875340" cy="316724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DC05A-D338-A143-908A-D852A0718BBA}"/>
              </a:ext>
            </a:extLst>
          </p:cNvPr>
          <p:cNvSpPr txBox="1"/>
          <p:nvPr/>
        </p:nvSpPr>
        <p:spPr>
          <a:xfrm>
            <a:off x="475881" y="1247980"/>
            <a:ext cx="96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if(bad)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CD535-7F72-2C43-B8CA-4F242CF690CC}"/>
              </a:ext>
            </a:extLst>
          </p:cNvPr>
          <p:cNvSpPr txBox="1"/>
          <p:nvPr/>
        </p:nvSpPr>
        <p:spPr>
          <a:xfrm>
            <a:off x="768505" y="1547500"/>
            <a:ext cx="20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return </a:t>
            </a:r>
            <a:r>
              <a:rPr kumimoji="1" lang="en-US" altLang="ko-Kore-KR" dirty="0" err="1">
                <a:solidFill>
                  <a:schemeClr val="accent1"/>
                </a:solidFill>
              </a:rPr>
              <a:t>error_code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1C491-A33F-4248-9864-271391BB1FA7}"/>
              </a:ext>
            </a:extLst>
          </p:cNvPr>
          <p:cNvSpPr txBox="1"/>
          <p:nvPr/>
        </p:nvSpPr>
        <p:spPr>
          <a:xfrm>
            <a:off x="508559" y="2369963"/>
            <a:ext cx="183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throw exception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2D6A9E3-B68B-8246-B931-E76E97262B5D}"/>
              </a:ext>
            </a:extLst>
          </p:cNvPr>
          <p:cNvCxnSpPr>
            <a:cxnSpLocks/>
          </p:cNvCxnSpPr>
          <p:nvPr/>
        </p:nvCxnSpPr>
        <p:spPr>
          <a:xfrm flipH="1" flipV="1">
            <a:off x="1698144" y="1921303"/>
            <a:ext cx="569600" cy="643601"/>
          </a:xfrm>
          <a:prstGeom prst="curvedConnector4">
            <a:avLst>
              <a:gd name="adj1" fmla="val -40133"/>
              <a:gd name="adj2" fmla="val 6304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A0AAD6-3818-7B45-B067-833BFDB7E005}"/>
              </a:ext>
            </a:extLst>
          </p:cNvPr>
          <p:cNvSpPr/>
          <p:nvPr/>
        </p:nvSpPr>
        <p:spPr>
          <a:xfrm>
            <a:off x="464790" y="3943163"/>
            <a:ext cx="35280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localShippingRules</a:t>
            </a:r>
            <a:r>
              <a:rPr lang="en" altLang="ko-Kore-KR" sz="1400" dirty="0"/>
              <a:t>(country)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data = </a:t>
            </a:r>
            <a:r>
              <a:rPr lang="en" altLang="ko-Kore-KR" sz="1400" dirty="0" err="1"/>
              <a:t>countryData.shippingRules</a:t>
            </a:r>
            <a:r>
              <a:rPr lang="en" altLang="ko-Kore-KR" sz="1400" dirty="0"/>
              <a:t>[country]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if</a:t>
            </a:r>
            <a:r>
              <a:rPr lang="en" altLang="ko-Kore-KR" sz="1400" dirty="0"/>
              <a:t>(data) </a:t>
            </a:r>
            <a:r>
              <a:rPr lang="en" altLang="ko-Kore-KR" sz="1400" dirty="0">
                <a:solidFill>
                  <a:srgbClr val="CC7832"/>
                </a:solidFill>
              </a:rPr>
              <a:t>return new </a:t>
            </a:r>
            <a:r>
              <a:rPr lang="en" altLang="ko-Kore-KR" sz="1400" dirty="0" err="1"/>
              <a:t>ShippingRules</a:t>
            </a:r>
            <a:r>
              <a:rPr lang="en" altLang="ko-Kore-KR" sz="1400" dirty="0"/>
              <a:t>(data)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else return </a:t>
            </a:r>
            <a:r>
              <a:rPr lang="en" altLang="ko-Kore-KR" sz="1400" dirty="0"/>
              <a:t>-</a:t>
            </a:r>
            <a:r>
              <a:rPr lang="en" altLang="ko-Kore-KR" sz="1400" dirty="0">
                <a:solidFill>
                  <a:srgbClr val="6897BB"/>
                </a:solidFill>
              </a:rPr>
              <a:t>23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7FFD2C-D490-DA40-89EE-29BAD62F4C0A}"/>
              </a:ext>
            </a:extLst>
          </p:cNvPr>
          <p:cNvSpPr/>
          <p:nvPr/>
        </p:nvSpPr>
        <p:spPr>
          <a:xfrm>
            <a:off x="4972473" y="3714584"/>
            <a:ext cx="37626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try</a:t>
            </a:r>
            <a:r>
              <a:rPr lang="en" altLang="ko-Kore-KR" sz="1400" dirty="0"/>
              <a:t>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/>
              <a:t>calculateShippingCosts</a:t>
            </a:r>
            <a:r>
              <a:rPr lang="en" altLang="ko-Kore-KR" sz="1400" dirty="0"/>
              <a:t>(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orderData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r>
              <a:rPr lang="en" altLang="ko-Kore-KR" sz="1400" dirty="0">
                <a:solidFill>
                  <a:srgbClr val="CC7832"/>
                </a:solidFill>
              </a:rPr>
              <a:t>catch </a:t>
            </a:r>
            <a:r>
              <a:rPr lang="en" altLang="ko-Kore-KR" sz="1400" dirty="0"/>
              <a:t>(e)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(e </a:t>
            </a:r>
            <a:r>
              <a:rPr lang="en" altLang="ko-Kore-KR" sz="1400" dirty="0" err="1">
                <a:solidFill>
                  <a:srgbClr val="CC7832"/>
                </a:solidFill>
              </a:rPr>
              <a:t>instanceof</a:t>
            </a:r>
            <a:r>
              <a:rPr lang="en" altLang="ko-Kore-KR" sz="1400" dirty="0">
                <a:solidFill>
                  <a:srgbClr val="CC7832"/>
                </a:solidFill>
              </a:rPr>
              <a:t> </a:t>
            </a:r>
            <a:r>
              <a:rPr lang="en" altLang="ko-Kore-KR" sz="1400" dirty="0" err="1"/>
              <a:t>OrderProcessingError</a:t>
            </a:r>
            <a:r>
              <a:rPr lang="en" altLang="ko-Kore-KR" sz="1400" dirty="0"/>
              <a:t>)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/>
              <a:t>errorList.</a:t>
            </a:r>
            <a:r>
              <a:rPr lang="en" altLang="ko-Kore-KR" sz="1400" dirty="0" err="1">
                <a:solidFill>
                  <a:srgbClr val="9876AA"/>
                </a:solidFill>
              </a:rPr>
              <a:t>push</a:t>
            </a:r>
            <a:r>
              <a:rPr lang="en" altLang="ko-Kore-KR" sz="1400" dirty="0"/>
              <a:t>({</a:t>
            </a:r>
            <a:r>
              <a:rPr lang="en" altLang="ko-Kore-KR" sz="1400" dirty="0">
                <a:solidFill>
                  <a:srgbClr val="9876AA"/>
                </a:solidFill>
              </a:rPr>
              <a:t>order</a:t>
            </a:r>
            <a:r>
              <a:rPr lang="en" altLang="ko-Kore-KR" sz="1400" dirty="0"/>
              <a:t>: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orderData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>
                <a:solidFill>
                  <a:srgbClr val="9876AA"/>
                </a:solidFill>
              </a:rPr>
              <a:t>errorCode</a:t>
            </a:r>
            <a:r>
              <a:rPr lang="en" altLang="ko-Kore-KR" sz="1400" dirty="0"/>
              <a:t>: </a:t>
            </a:r>
            <a:r>
              <a:rPr lang="en" altLang="ko-Kore-KR" sz="1400" dirty="0" err="1"/>
              <a:t>e.</a:t>
            </a:r>
            <a:r>
              <a:rPr lang="en" altLang="ko-Kore-KR" sz="1400" dirty="0" err="1">
                <a:solidFill>
                  <a:srgbClr val="9876AA"/>
                </a:solidFill>
              </a:rPr>
              <a:t>code</a:t>
            </a:r>
            <a:r>
              <a:rPr lang="en" altLang="ko-Kore-KR" sz="1400" dirty="0"/>
              <a:t>})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else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throw </a:t>
            </a:r>
            <a:r>
              <a:rPr lang="en" altLang="ko-Kore-KR" sz="1400" dirty="0"/>
              <a:t>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508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This text can be replaced with your own text. 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52156" y="2300088"/>
            <a:ext cx="1224137" cy="628710"/>
            <a:chOff x="1428031" y="3157338"/>
            <a:chExt cx="1224137" cy="628710"/>
          </a:xfrm>
        </p:grpSpPr>
        <p:sp>
          <p:nvSpPr>
            <p:cNvPr id="31" name="TextBox 30"/>
            <p:cNvSpPr txBox="1"/>
            <p:nvPr/>
          </p:nvSpPr>
          <p:spPr>
            <a:xfrm>
              <a:off x="1428032" y="31573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57627"/>
                  </a:solidFill>
                  <a:latin typeface="Calibri" pitchFamily="34" charset="0"/>
                  <a:cs typeface="Calibri" pitchFamily="34" charset="0"/>
                </a:rPr>
                <a:t>BRAIN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28031" y="3385938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2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질의 함수와 변경 함수 분리하기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51920" y="1316290"/>
            <a:ext cx="5184576" cy="16701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두개의 기능이 섞여 있는 경우 사용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겉보기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부수효과가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있는 함수는 명확히 구분하는 것이 좋음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명령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질의 분리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‘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질의 함수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읽기 함수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모두 부수 효과가 없어야 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.’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26" name="직선 연결선 33">
            <a:extLst>
              <a:ext uri="{FF2B5EF4-FFF2-40B4-BE49-F238E27FC236}">
                <a16:creationId xmlns:a16="http://schemas.microsoft.com/office/drawing/2014/main" id="{00D3C72E-C94B-FC43-86E4-27FCD4892F25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8237DE-D1D7-664B-83C1-F88416FBF4F9}"/>
              </a:ext>
            </a:extLst>
          </p:cNvPr>
          <p:cNvSpPr/>
          <p:nvPr/>
        </p:nvSpPr>
        <p:spPr>
          <a:xfrm>
            <a:off x="198274" y="3494421"/>
            <a:ext cx="4013687" cy="237246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E04876-E865-344B-8F14-E9E319028ABF}"/>
              </a:ext>
            </a:extLst>
          </p:cNvPr>
          <p:cNvSpPr/>
          <p:nvPr/>
        </p:nvSpPr>
        <p:spPr>
          <a:xfrm>
            <a:off x="4932040" y="3494423"/>
            <a:ext cx="3960440" cy="237247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B82F7F1F-9D1A-2045-B6D6-90FE0B2CCFCB}"/>
              </a:ext>
            </a:extLst>
          </p:cNvPr>
          <p:cNvSpPr/>
          <p:nvPr/>
        </p:nvSpPr>
        <p:spPr>
          <a:xfrm>
            <a:off x="4363712" y="4484267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FDB60F-3136-6E46-8508-A5C13282E59B}"/>
              </a:ext>
            </a:extLst>
          </p:cNvPr>
          <p:cNvSpPr/>
          <p:nvPr/>
        </p:nvSpPr>
        <p:spPr>
          <a:xfrm>
            <a:off x="350027" y="3988154"/>
            <a:ext cx="36536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getTotalOutstandingAndSendBill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/>
              <a:t>result = </a:t>
            </a:r>
            <a:r>
              <a:rPr lang="en" altLang="ko-Kore-KR" sz="1400" dirty="0" err="1"/>
              <a:t>customer.invoices.</a:t>
            </a:r>
            <a:r>
              <a:rPr lang="en" altLang="ko-Kore-KR" sz="1400" dirty="0" err="1">
                <a:solidFill>
                  <a:srgbClr val="FFC66D"/>
                </a:solidFill>
              </a:rPr>
              <a:t>reduce</a:t>
            </a:r>
            <a:r>
              <a:rPr lang="en" altLang="ko-Kore-KR" sz="1400" dirty="0"/>
              <a:t>((total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/>
              <a:t>each) =&gt; </a:t>
            </a:r>
            <a:r>
              <a:rPr lang="en" altLang="ko-Kore-KR" sz="1400" dirty="0" err="1"/>
              <a:t>each.</a:t>
            </a:r>
            <a:r>
              <a:rPr lang="en" altLang="ko-Kore-KR" sz="1400" dirty="0" err="1">
                <a:solidFill>
                  <a:srgbClr val="9876AA"/>
                </a:solidFill>
              </a:rPr>
              <a:t>amount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+ total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 err="1">
                <a:solidFill>
                  <a:srgbClr val="FFC66D"/>
                </a:solidFill>
              </a:rPr>
              <a:t>sendBill</a:t>
            </a:r>
            <a:r>
              <a:rPr lang="en" altLang="ko-Kore-KR" sz="1400" dirty="0"/>
              <a:t>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return </a:t>
            </a:r>
            <a:r>
              <a:rPr lang="en" altLang="ko-Kore-KR" sz="1400" dirty="0"/>
              <a:t>result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75B-FF1B-7D46-A14B-B21BF94A273C}"/>
              </a:ext>
            </a:extLst>
          </p:cNvPr>
          <p:cNvSpPr/>
          <p:nvPr/>
        </p:nvSpPr>
        <p:spPr>
          <a:xfrm>
            <a:off x="4932040" y="3772711"/>
            <a:ext cx="3960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totalOutstanding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customer.invoices.</a:t>
            </a:r>
            <a:r>
              <a:rPr lang="en" altLang="ko-Kore-KR" sz="1400" dirty="0" err="1">
                <a:solidFill>
                  <a:srgbClr val="FFC66D"/>
                </a:solidFill>
              </a:rPr>
              <a:t>reduce</a:t>
            </a:r>
            <a:r>
              <a:rPr lang="en" altLang="ko-Kore-KR" sz="1400" dirty="0"/>
              <a:t>((total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/>
              <a:t>each) =&gt; </a:t>
            </a:r>
            <a:r>
              <a:rPr lang="en" altLang="ko-Kore-KR" sz="1400" dirty="0" err="1"/>
              <a:t>each.</a:t>
            </a:r>
            <a:r>
              <a:rPr lang="en" altLang="ko-Kore-KR" sz="1400" dirty="0" err="1">
                <a:solidFill>
                  <a:srgbClr val="9876AA"/>
                </a:solidFill>
              </a:rPr>
              <a:t>amount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+ total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6897BB"/>
                </a:solidFill>
              </a:rPr>
              <a:t>0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sendBill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/>
              <a:t>emailGateway.</a:t>
            </a:r>
            <a:r>
              <a:rPr lang="en" altLang="ko-Kore-KR" sz="1400" dirty="0" err="1">
                <a:solidFill>
                  <a:srgbClr val="FFC66D"/>
                </a:solidFill>
              </a:rPr>
              <a:t>send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formatBill</a:t>
            </a:r>
            <a:r>
              <a:rPr lang="en" altLang="ko-Kore-KR" sz="1400" dirty="0"/>
              <a:t>(customer))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3163-C4ED-AD47-85B1-9FE629195E36}"/>
              </a:ext>
            </a:extLst>
          </p:cNvPr>
          <p:cNvSpPr/>
          <p:nvPr/>
        </p:nvSpPr>
        <p:spPr>
          <a:xfrm>
            <a:off x="198274" y="1988840"/>
            <a:ext cx="55730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083333-7B6F-604C-8A1F-63D0D990DC6A}"/>
              </a:ext>
            </a:extLst>
          </p:cNvPr>
          <p:cNvSpPr/>
          <p:nvPr/>
        </p:nvSpPr>
        <p:spPr>
          <a:xfrm>
            <a:off x="1331640" y="1892849"/>
            <a:ext cx="1152128" cy="52803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0B16CE-921D-EC46-96BC-13778C65B311}"/>
              </a:ext>
            </a:extLst>
          </p:cNvPr>
          <p:cNvSpPr/>
          <p:nvPr/>
        </p:nvSpPr>
        <p:spPr>
          <a:xfrm>
            <a:off x="1547664" y="2037553"/>
            <a:ext cx="720080" cy="10542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52355D9-FBD4-6540-9A65-F3E2E1CB0922}"/>
              </a:ext>
            </a:extLst>
          </p:cNvPr>
          <p:cNvSpPr/>
          <p:nvPr/>
        </p:nvSpPr>
        <p:spPr>
          <a:xfrm>
            <a:off x="2699792" y="1524651"/>
            <a:ext cx="786919" cy="396722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E99E2103-1ABB-EC4C-913E-9F7467D95952}"/>
              </a:ext>
            </a:extLst>
          </p:cNvPr>
          <p:cNvSpPr/>
          <p:nvPr/>
        </p:nvSpPr>
        <p:spPr>
          <a:xfrm rot="16200000">
            <a:off x="2955926" y="1348148"/>
            <a:ext cx="327309" cy="31255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F97116AC-DA90-5F49-BED6-A1771B529393}"/>
              </a:ext>
            </a:extLst>
          </p:cNvPr>
          <p:cNvCxnSpPr>
            <a:cxnSpLocks/>
          </p:cNvCxnSpPr>
          <p:nvPr/>
        </p:nvCxnSpPr>
        <p:spPr>
          <a:xfrm flipV="1">
            <a:off x="2176850" y="1898283"/>
            <a:ext cx="892345" cy="41719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CC591AB2-6BCB-2F49-A58C-A6DBF9FAA066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755576" y="2090266"/>
            <a:ext cx="792088" cy="785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4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함수 매개변수화하기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08412" y="1448999"/>
            <a:ext cx="5257997" cy="14585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값 하나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때문에 여러 개로 나뉜 함수들에 사용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두 함수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로직이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아주 비슷하고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리터럴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값만 다르다면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 값만 매개변수로 받아 처리하는 함수를 만들어서 중복을 없앰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여러 곳에 쓸 수 있으므로 함수의 유용성이 커짐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AAD4122A-61E2-5D47-A0D9-D0BE0AD27C0F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05553A-84D6-3444-BC3E-AB6C6517DFF5}"/>
              </a:ext>
            </a:extLst>
          </p:cNvPr>
          <p:cNvSpPr/>
          <p:nvPr/>
        </p:nvSpPr>
        <p:spPr>
          <a:xfrm>
            <a:off x="198274" y="3375799"/>
            <a:ext cx="4013687" cy="260970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C3499F-4BDD-2945-A7C4-D80ADFC9276B}"/>
              </a:ext>
            </a:extLst>
          </p:cNvPr>
          <p:cNvSpPr/>
          <p:nvPr/>
        </p:nvSpPr>
        <p:spPr>
          <a:xfrm>
            <a:off x="4932040" y="3375800"/>
            <a:ext cx="3960440" cy="260971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30F000CB-8FE8-FB4C-AE60-A0C5177F7060}"/>
              </a:ext>
            </a:extLst>
          </p:cNvPr>
          <p:cNvSpPr/>
          <p:nvPr/>
        </p:nvSpPr>
        <p:spPr>
          <a:xfrm>
            <a:off x="4363712" y="4484267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57B2F-0133-9A40-86EF-9F6DC7A0AA80}"/>
              </a:ext>
            </a:extLst>
          </p:cNvPr>
          <p:cNvSpPr txBox="1"/>
          <p:nvPr/>
        </p:nvSpPr>
        <p:spPr>
          <a:xfrm>
            <a:off x="1115616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f(    ) {    }</a:t>
            </a:r>
            <a:endParaRPr kumimoji="1" lang="ko-Kore-KR" altLang="en-US" dirty="0"/>
          </a:p>
        </p:txBody>
      </p:sp>
      <p:sp>
        <p:nvSpPr>
          <p:cNvPr id="3" name="삼각형 2">
            <a:extLst>
              <a:ext uri="{FF2B5EF4-FFF2-40B4-BE49-F238E27FC236}">
                <a16:creationId xmlns:a16="http://schemas.microsoft.com/office/drawing/2014/main" id="{DE2CE405-9B1F-1B47-9160-2940560E0A48}"/>
              </a:ext>
            </a:extLst>
          </p:cNvPr>
          <p:cNvSpPr/>
          <p:nvPr/>
        </p:nvSpPr>
        <p:spPr>
          <a:xfrm>
            <a:off x="1403648" y="1962240"/>
            <a:ext cx="144016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U자형 화살표[U] 41">
            <a:extLst>
              <a:ext uri="{FF2B5EF4-FFF2-40B4-BE49-F238E27FC236}">
                <a16:creationId xmlns:a16="http://schemas.microsoft.com/office/drawing/2014/main" id="{1BE38BEE-12E0-D14B-8B5C-CFC522F37BB2}"/>
              </a:ext>
            </a:extLst>
          </p:cNvPr>
          <p:cNvSpPr/>
          <p:nvPr/>
        </p:nvSpPr>
        <p:spPr>
          <a:xfrm flipH="1">
            <a:off x="1421177" y="1780931"/>
            <a:ext cx="541006" cy="162300"/>
          </a:xfrm>
          <a:prstGeom prst="utur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ECF5877-8BEF-B446-90B3-9FC7831212D3}"/>
              </a:ext>
            </a:extLst>
          </p:cNvPr>
          <p:cNvSpPr/>
          <p:nvPr/>
        </p:nvSpPr>
        <p:spPr>
          <a:xfrm>
            <a:off x="228944" y="3859584"/>
            <a:ext cx="41270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tenPercentRaise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aPerson</a:t>
            </a:r>
            <a:r>
              <a:rPr lang="en" altLang="ko-Kore-KR" sz="1400" dirty="0"/>
              <a:t>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/>
              <a:t>aPerson.</a:t>
            </a:r>
            <a:r>
              <a:rPr lang="en" altLang="ko-Kore-KR" sz="1400" dirty="0" err="1">
                <a:solidFill>
                  <a:srgbClr val="9876AA"/>
                </a:solidFill>
              </a:rPr>
              <a:t>salary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aPerson.</a:t>
            </a:r>
            <a:r>
              <a:rPr lang="en" altLang="ko-Kore-KR" sz="1400" dirty="0" err="1">
                <a:solidFill>
                  <a:srgbClr val="9876AA"/>
                </a:solidFill>
              </a:rPr>
              <a:t>salary</a:t>
            </a:r>
            <a:r>
              <a:rPr lang="en" altLang="ko-Kore-KR" sz="1400" dirty="0" err="1"/>
              <a:t>.multiply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6897BB"/>
                </a:solidFill>
              </a:rPr>
              <a:t>1.1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fivePercentRaise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aPerson</a:t>
            </a:r>
            <a:r>
              <a:rPr lang="en" altLang="ko-Kore-KR" sz="1400" dirty="0"/>
              <a:t>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/>
              <a:t>aPerson.</a:t>
            </a:r>
            <a:r>
              <a:rPr lang="en" altLang="ko-Kore-KR" sz="1400" dirty="0" err="1">
                <a:solidFill>
                  <a:srgbClr val="9876AA"/>
                </a:solidFill>
              </a:rPr>
              <a:t>salary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aPerson.</a:t>
            </a:r>
            <a:r>
              <a:rPr lang="en" altLang="ko-Kore-KR" sz="1400" dirty="0" err="1">
                <a:solidFill>
                  <a:srgbClr val="9876AA"/>
                </a:solidFill>
              </a:rPr>
              <a:t>salary</a:t>
            </a:r>
            <a:r>
              <a:rPr lang="en" altLang="ko-Kore-KR" sz="1400" dirty="0" err="1"/>
              <a:t>.multiply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6897BB"/>
                </a:solidFill>
              </a:rPr>
              <a:t>1.05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26B5BE-73ED-C14A-90FB-A812ADD7ADC8}"/>
              </a:ext>
            </a:extLst>
          </p:cNvPr>
          <p:cNvSpPr/>
          <p:nvPr/>
        </p:nvSpPr>
        <p:spPr>
          <a:xfrm>
            <a:off x="5108191" y="4199102"/>
            <a:ext cx="3608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>
                <a:solidFill>
                  <a:srgbClr val="FFC66D"/>
                </a:solidFill>
              </a:rPr>
              <a:t>raise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aPerson</a:t>
            </a:r>
            <a:r>
              <a:rPr lang="en" altLang="ko-Kore-KR" sz="1400" dirty="0" err="1">
                <a:solidFill>
                  <a:srgbClr val="CC7832"/>
                </a:solidFill>
              </a:rPr>
              <a:t>,</a:t>
            </a:r>
            <a:r>
              <a:rPr lang="en" altLang="ko-Kore-KR" sz="1400" dirty="0" err="1"/>
              <a:t>factor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/>
              <a:t>aPerson.</a:t>
            </a:r>
            <a:r>
              <a:rPr lang="en" altLang="ko-Kore-KR" sz="1400" dirty="0" err="1">
                <a:solidFill>
                  <a:srgbClr val="9876AA"/>
                </a:solidFill>
              </a:rPr>
              <a:t>salary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aPerson.</a:t>
            </a:r>
            <a:r>
              <a:rPr lang="en" altLang="ko-Kore-KR" sz="1400" dirty="0" err="1">
                <a:solidFill>
                  <a:srgbClr val="9876AA"/>
                </a:solidFill>
              </a:rPr>
              <a:t>salary</a:t>
            </a:r>
            <a:r>
              <a:rPr lang="en" altLang="ko-Kore-KR" sz="1400" dirty="0" err="1"/>
              <a:t>.multiply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6897BB"/>
                </a:solidFill>
              </a:rPr>
              <a:t>1 </a:t>
            </a:r>
            <a:r>
              <a:rPr lang="en" altLang="ko-Kore-KR" sz="1400" dirty="0"/>
              <a:t>+ factor)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69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플래그 인수 제거하기</a:t>
            </a: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AAD4122A-61E2-5D47-A0D9-D0BE0AD27C0F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8EAC77-08BF-8546-98FC-AD0571C7908E}"/>
              </a:ext>
            </a:extLst>
          </p:cNvPr>
          <p:cNvSpPr/>
          <p:nvPr/>
        </p:nvSpPr>
        <p:spPr>
          <a:xfrm>
            <a:off x="323528" y="3494217"/>
            <a:ext cx="3648806" cy="251359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F8D4F1-6842-684D-87AD-8C67D3AC502A}"/>
              </a:ext>
            </a:extLst>
          </p:cNvPr>
          <p:cNvSpPr/>
          <p:nvPr/>
        </p:nvSpPr>
        <p:spPr>
          <a:xfrm>
            <a:off x="4772551" y="3494216"/>
            <a:ext cx="4104456" cy="2513595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B3EBCAC6-59E5-7645-9BD7-5E1D06EA8C02}"/>
              </a:ext>
            </a:extLst>
          </p:cNvPr>
          <p:cNvSpPr/>
          <p:nvPr/>
        </p:nvSpPr>
        <p:spPr>
          <a:xfrm>
            <a:off x="4211960" y="4484267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DE97181A-E547-F647-8A7B-EFD643731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7245" y="1327317"/>
            <a:ext cx="5094373" cy="18982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어떤 매개변수가 함수의 동작 모드를 전환하는 용도로만 쓰일 때 사용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플래그 인수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호출되는 함수가 실행할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로직을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호출하는 쪽에서 선택하기 위해 전달하는 인수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플래그 인수가 둘 이상이면 함수 하나가 너무 많은 일을 처리하고 있다는 신호임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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같은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로직을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조합해내는 더 간단한 함수를 만들 방법을 고민 해야 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3C17A62-1E85-554E-8145-4BB51FF43747}"/>
              </a:ext>
            </a:extLst>
          </p:cNvPr>
          <p:cNvSpPr/>
          <p:nvPr/>
        </p:nvSpPr>
        <p:spPr>
          <a:xfrm>
            <a:off x="406009" y="1928733"/>
            <a:ext cx="416575" cy="23804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3C01AF40-84B8-2447-98F5-A4638F1C40A4}"/>
              </a:ext>
            </a:extLst>
          </p:cNvPr>
          <p:cNvSpPr/>
          <p:nvPr/>
        </p:nvSpPr>
        <p:spPr>
          <a:xfrm>
            <a:off x="1331640" y="1916832"/>
            <a:ext cx="288032" cy="261847"/>
          </a:xfrm>
          <a:prstGeom prst="diamond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7F44F0-45D9-A047-9C0E-F3C4B50850DE}"/>
              </a:ext>
            </a:extLst>
          </p:cNvPr>
          <p:cNvSpPr/>
          <p:nvPr/>
        </p:nvSpPr>
        <p:spPr>
          <a:xfrm>
            <a:off x="1979712" y="1538506"/>
            <a:ext cx="196385" cy="1623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F86006D-C548-9B49-AC9B-91A114753766}"/>
              </a:ext>
            </a:extLst>
          </p:cNvPr>
          <p:cNvSpPr/>
          <p:nvPr/>
        </p:nvSpPr>
        <p:spPr>
          <a:xfrm>
            <a:off x="1920651" y="1178353"/>
            <a:ext cx="312979" cy="19673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2D307986-C022-FB4B-93CE-709B09FECC57}"/>
              </a:ext>
            </a:extLst>
          </p:cNvPr>
          <p:cNvSpPr/>
          <p:nvPr/>
        </p:nvSpPr>
        <p:spPr>
          <a:xfrm>
            <a:off x="1968911" y="2353494"/>
            <a:ext cx="196730" cy="17884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9F73CAA-3F93-1544-AD5F-3C5A8C23ECA9}"/>
              </a:ext>
            </a:extLst>
          </p:cNvPr>
          <p:cNvSpPr/>
          <p:nvPr/>
        </p:nvSpPr>
        <p:spPr>
          <a:xfrm>
            <a:off x="1934876" y="2758550"/>
            <a:ext cx="284526" cy="17884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C5BA91FE-C3E4-0C4A-9A46-76BF4517F6DA}"/>
              </a:ext>
            </a:extLst>
          </p:cNvPr>
          <p:cNvCxnSpPr>
            <a:stCxn id="7" idx="0"/>
            <a:endCxn id="8" idx="1"/>
          </p:cNvCxnSpPr>
          <p:nvPr/>
        </p:nvCxnSpPr>
        <p:spPr>
          <a:xfrm rot="5400000" flipH="1" flipV="1">
            <a:off x="1579097" y="1516217"/>
            <a:ext cx="297175" cy="504056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943A62C6-A03E-7A4C-A093-234055B150B4}"/>
              </a:ext>
            </a:extLst>
          </p:cNvPr>
          <p:cNvCxnSpPr>
            <a:cxnSpLocks/>
            <a:stCxn id="7" idx="2"/>
            <a:endCxn id="34" idx="1"/>
          </p:cNvCxnSpPr>
          <p:nvPr/>
        </p:nvCxnSpPr>
        <p:spPr>
          <a:xfrm rot="16200000" flipH="1">
            <a:off x="1590164" y="2064170"/>
            <a:ext cx="264238" cy="493255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990FEF-155B-CB42-98BC-B23FF2709DDD}"/>
              </a:ext>
            </a:extLst>
          </p:cNvPr>
          <p:cNvCxnSpPr>
            <a:stCxn id="31" idx="4"/>
            <a:endCxn id="8" idx="0"/>
          </p:cNvCxnSpPr>
          <p:nvPr/>
        </p:nvCxnSpPr>
        <p:spPr>
          <a:xfrm>
            <a:off x="2077141" y="1375083"/>
            <a:ext cx="764" cy="1634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7416C7-4D68-7F4C-8A5F-C472B2E8AAE1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2067277" y="2514522"/>
            <a:ext cx="9862" cy="24402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701612-8398-AD4D-B94A-BCB433404184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22584" y="2047755"/>
            <a:ext cx="509056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228B73-7F68-7C40-9870-582F4E485C9D}"/>
              </a:ext>
            </a:extLst>
          </p:cNvPr>
          <p:cNvSpPr/>
          <p:nvPr/>
        </p:nvSpPr>
        <p:spPr>
          <a:xfrm>
            <a:off x="514036" y="3658514"/>
            <a:ext cx="33032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setDimension</a:t>
            </a:r>
            <a:r>
              <a:rPr lang="en" altLang="ko-Kore-KR" sz="1400" dirty="0"/>
              <a:t>(name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/>
              <a:t>value)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(name === </a:t>
            </a:r>
            <a:r>
              <a:rPr lang="en" altLang="ko-Kore-KR" sz="1400" dirty="0">
                <a:solidFill>
                  <a:srgbClr val="6A8759"/>
                </a:solidFill>
              </a:rPr>
              <a:t>"height"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_height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value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return;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(name === </a:t>
            </a:r>
            <a:r>
              <a:rPr lang="en" altLang="ko-Kore-KR" sz="1400" dirty="0">
                <a:solidFill>
                  <a:srgbClr val="6A8759"/>
                </a:solidFill>
              </a:rPr>
              <a:t>"width"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_width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value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return;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F9C711-E169-B147-A8BF-07902EECCCBC}"/>
              </a:ext>
            </a:extLst>
          </p:cNvPr>
          <p:cNvSpPr/>
          <p:nvPr/>
        </p:nvSpPr>
        <p:spPr>
          <a:xfrm>
            <a:off x="4842961" y="4353818"/>
            <a:ext cx="4041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setHeight</a:t>
            </a:r>
            <a:r>
              <a:rPr lang="en" altLang="ko-Kore-KR" sz="1400" dirty="0"/>
              <a:t>(value) {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_height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value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setWidth</a:t>
            </a:r>
            <a:r>
              <a:rPr lang="en" altLang="ko-Kore-KR" sz="1400" dirty="0"/>
              <a:t>(value) {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_width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value</a:t>
            </a:r>
            <a:r>
              <a:rPr lang="en" altLang="ko-Kore-KR" sz="1400" dirty="0">
                <a:solidFill>
                  <a:srgbClr val="CC7832"/>
                </a:solidFill>
              </a:rPr>
              <a:t>; </a:t>
            </a: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746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4.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객체 통째로 넘기기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0" y="1340768"/>
            <a:ext cx="4225933" cy="19125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 구조가 함수 사이를 건너 다니면서 필요 이상으로 분해 될 때 사용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레코드를 통째로 넘기면 변화에 대응하기 쉬움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함수가 더 다양한 데이터를 사용하도록 바뀌어도 매개변수 목록은 수정할 필요가 없음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매개변수 목록이 짧아져서 함수 사용법을 이해하기 </a:t>
            </a: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쉬워짐</a:t>
            </a:r>
            <a:endParaRPr lang="ko-KR" altLang="en-US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C73E48B1-AD00-AD43-9653-8EA8A7E72B21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9522D4-E8B7-864F-8DB1-2292C41398BC}"/>
              </a:ext>
            </a:extLst>
          </p:cNvPr>
          <p:cNvSpPr/>
          <p:nvPr/>
        </p:nvSpPr>
        <p:spPr>
          <a:xfrm>
            <a:off x="198274" y="3496944"/>
            <a:ext cx="4013687" cy="259635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797468-8C63-5447-B59C-B0BE9304F6EC}"/>
              </a:ext>
            </a:extLst>
          </p:cNvPr>
          <p:cNvSpPr/>
          <p:nvPr/>
        </p:nvSpPr>
        <p:spPr>
          <a:xfrm>
            <a:off x="4860032" y="3483587"/>
            <a:ext cx="4211960" cy="260970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E8747F3-DA07-0C4D-B852-EA86CE0A6DDC}"/>
              </a:ext>
            </a:extLst>
          </p:cNvPr>
          <p:cNvSpPr/>
          <p:nvPr/>
        </p:nvSpPr>
        <p:spPr>
          <a:xfrm>
            <a:off x="4363712" y="4484267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8D118-6783-D74C-AD44-57E254BAC85B}"/>
              </a:ext>
            </a:extLst>
          </p:cNvPr>
          <p:cNvSpPr txBox="1"/>
          <p:nvPr/>
        </p:nvSpPr>
        <p:spPr>
          <a:xfrm>
            <a:off x="2226869" y="1412776"/>
            <a:ext cx="76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p(    </a:t>
            </a:r>
            <a:r>
              <a:rPr kumimoji="1" lang="en-US" altLang="ko-KR" dirty="0"/>
              <a:t>)</a:t>
            </a:r>
          </a:p>
          <a:p>
            <a:r>
              <a:rPr kumimoji="1" lang="en-US" altLang="ko-Kore-KR" dirty="0"/>
              <a:t>q(    )</a:t>
            </a:r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E59AC173-D32B-8747-A366-6AE3FE034FFE}"/>
              </a:ext>
            </a:extLst>
          </p:cNvPr>
          <p:cNvSpPr/>
          <p:nvPr/>
        </p:nvSpPr>
        <p:spPr>
          <a:xfrm>
            <a:off x="2555776" y="1491754"/>
            <a:ext cx="158418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1DBF2BF5-5017-7541-BBDD-44F17B604CB4}"/>
              </a:ext>
            </a:extLst>
          </p:cNvPr>
          <p:cNvSpPr/>
          <p:nvPr/>
        </p:nvSpPr>
        <p:spPr>
          <a:xfrm>
            <a:off x="2555776" y="1802027"/>
            <a:ext cx="158418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673269D6-2218-C545-A29D-A6F38AFF0826}"/>
              </a:ext>
            </a:extLst>
          </p:cNvPr>
          <p:cNvSpPr/>
          <p:nvPr/>
        </p:nvSpPr>
        <p:spPr>
          <a:xfrm flipH="1">
            <a:off x="1871460" y="1550785"/>
            <a:ext cx="261847" cy="12491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578B9F65-5663-1740-A90F-828E05DE714B}"/>
              </a:ext>
            </a:extLst>
          </p:cNvPr>
          <p:cNvSpPr/>
          <p:nvPr/>
        </p:nvSpPr>
        <p:spPr>
          <a:xfrm flipH="1">
            <a:off x="1871460" y="1872465"/>
            <a:ext cx="261847" cy="12491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5521F-AB03-8F4F-8BFF-600B178DC5F6}"/>
              </a:ext>
            </a:extLst>
          </p:cNvPr>
          <p:cNvSpPr txBox="1"/>
          <p:nvPr/>
        </p:nvSpPr>
        <p:spPr>
          <a:xfrm>
            <a:off x="1403648" y="24185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f(              )</a:t>
            </a:r>
            <a:endParaRPr kumimoji="1" lang="ko-Kore-KR" altLang="en-US" dirty="0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9F9FD34E-8CBE-4848-964C-E736DD289D82}"/>
              </a:ext>
            </a:extLst>
          </p:cNvPr>
          <p:cNvSpPr/>
          <p:nvPr/>
        </p:nvSpPr>
        <p:spPr>
          <a:xfrm>
            <a:off x="1673685" y="2531224"/>
            <a:ext cx="158418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1C2272-7BFE-484F-AA47-4F8DA89E0F72}"/>
              </a:ext>
            </a:extLst>
          </p:cNvPr>
          <p:cNvSpPr/>
          <p:nvPr/>
        </p:nvSpPr>
        <p:spPr>
          <a:xfrm>
            <a:off x="1990526" y="2518336"/>
            <a:ext cx="167730" cy="169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5FAA9EC6-F2EE-BA40-9E78-44ECA04D2862}"/>
              </a:ext>
            </a:extLst>
          </p:cNvPr>
          <p:cNvSpPr/>
          <p:nvPr/>
        </p:nvSpPr>
        <p:spPr>
          <a:xfrm>
            <a:off x="2267744" y="2517524"/>
            <a:ext cx="175149" cy="17449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C64AA9-5577-4347-933A-D83A086E92DA}"/>
              </a:ext>
            </a:extLst>
          </p:cNvPr>
          <p:cNvSpPr/>
          <p:nvPr/>
        </p:nvSpPr>
        <p:spPr>
          <a:xfrm>
            <a:off x="1510169" y="1484784"/>
            <a:ext cx="167730" cy="169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77B3A19B-AF43-1F40-8DDD-B0C0A982E254}"/>
              </a:ext>
            </a:extLst>
          </p:cNvPr>
          <p:cNvSpPr/>
          <p:nvPr/>
        </p:nvSpPr>
        <p:spPr>
          <a:xfrm>
            <a:off x="1516531" y="1844824"/>
            <a:ext cx="175149" cy="17449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AA1E976-ACE5-254D-B609-95A14BA5AF70}"/>
              </a:ext>
            </a:extLst>
          </p:cNvPr>
          <p:cNvCxnSpPr>
            <a:stCxn id="27" idx="2"/>
          </p:cNvCxnSpPr>
          <p:nvPr/>
        </p:nvCxnSpPr>
        <p:spPr>
          <a:xfrm rot="5400000">
            <a:off x="1969785" y="1781003"/>
            <a:ext cx="359459" cy="915667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B0AAC0-9670-D548-AD81-A376C45232A2}"/>
              </a:ext>
            </a:extLst>
          </p:cNvPr>
          <p:cNvSpPr/>
          <p:nvPr/>
        </p:nvSpPr>
        <p:spPr>
          <a:xfrm>
            <a:off x="291781" y="4203665"/>
            <a:ext cx="38701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>
                <a:solidFill>
                  <a:srgbClr val="9876AA"/>
                </a:solidFill>
              </a:rPr>
              <a:t>low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aRoom.daysTempRange.</a:t>
            </a:r>
            <a:r>
              <a:rPr lang="en" altLang="ko-Kore-KR" sz="1400" dirty="0" err="1">
                <a:solidFill>
                  <a:srgbClr val="9876AA"/>
                </a:solidFill>
              </a:rPr>
              <a:t>low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>
                <a:solidFill>
                  <a:srgbClr val="9876AA"/>
                </a:solidFill>
              </a:rPr>
              <a:t>high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aRoom.daysTempRange.</a:t>
            </a:r>
            <a:r>
              <a:rPr lang="en" altLang="ko-Kore-KR" sz="1400" dirty="0" err="1">
                <a:solidFill>
                  <a:srgbClr val="9876AA"/>
                </a:solidFill>
              </a:rPr>
              <a:t>high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aPlan.withinRange</a:t>
            </a:r>
            <a:r>
              <a:rPr lang="en" altLang="ko-Kore-KR" sz="1400" dirty="0"/>
              <a:t>(</a:t>
            </a:r>
            <a:r>
              <a:rPr lang="en" altLang="ko-Kore-KR" sz="1400" b="1" i="1" dirty="0">
                <a:solidFill>
                  <a:srgbClr val="9876AA"/>
                </a:solidFill>
              </a:rPr>
              <a:t>low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b="1" i="1" dirty="0">
                <a:solidFill>
                  <a:srgbClr val="9876AA"/>
                </a:solidFill>
              </a:rPr>
              <a:t>high</a:t>
            </a:r>
            <a:r>
              <a:rPr lang="en" altLang="ko-Kore-KR" sz="1400" dirty="0"/>
              <a:t>)){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alert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6A8759"/>
                </a:solidFill>
              </a:rPr>
              <a:t>'</a:t>
            </a:r>
            <a:r>
              <a:rPr lang="ko-KR" altLang="en-US" sz="1400" dirty="0">
                <a:solidFill>
                  <a:srgbClr val="6A8759"/>
                </a:solidFill>
              </a:rPr>
              <a:t>방 온도가 지정 범위를 벗어났습니다</a:t>
            </a:r>
            <a:r>
              <a:rPr lang="en-US" altLang="ko-KR" sz="1400" dirty="0">
                <a:solidFill>
                  <a:srgbClr val="6A8759"/>
                </a:solidFill>
              </a:rPr>
              <a:t>.'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87AD8E-B75A-5F49-A431-39980E127C8D}"/>
              </a:ext>
            </a:extLst>
          </p:cNvPr>
          <p:cNvSpPr/>
          <p:nvPr/>
        </p:nvSpPr>
        <p:spPr>
          <a:xfrm>
            <a:off x="4959168" y="4450060"/>
            <a:ext cx="40136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if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aPlan.withinRange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aRoom.daysTempRange</a:t>
            </a:r>
            <a:r>
              <a:rPr lang="en" altLang="ko-Kore-KR" sz="1400" dirty="0"/>
              <a:t>)){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alert</a:t>
            </a:r>
            <a:r>
              <a:rPr lang="en" altLang="ko-Kore-KR" sz="1400" dirty="0"/>
              <a:t>(</a:t>
            </a:r>
            <a:r>
              <a:rPr lang="en" altLang="ko-Kore-KR" sz="1400" dirty="0">
                <a:solidFill>
                  <a:srgbClr val="6A8759"/>
                </a:solidFill>
              </a:rPr>
              <a:t>'</a:t>
            </a:r>
            <a:r>
              <a:rPr lang="ko-KR" altLang="en-US" sz="1400" dirty="0">
                <a:solidFill>
                  <a:srgbClr val="6A8759"/>
                </a:solidFill>
              </a:rPr>
              <a:t>방 온도가 지정 범위를 벗어났습니다</a:t>
            </a:r>
            <a:r>
              <a:rPr lang="en-US" altLang="ko-KR" sz="1400" dirty="0">
                <a:solidFill>
                  <a:srgbClr val="6A8759"/>
                </a:solidFill>
              </a:rPr>
              <a:t>.'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240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5.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매개변수를 질의 함수로 바꾸기</a:t>
            </a: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C73E48B1-AD00-AD43-9653-8EA8A7E72B21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23D8A1-FADD-B842-80D5-7386C6849DC2}"/>
              </a:ext>
            </a:extLst>
          </p:cNvPr>
          <p:cNvSpPr/>
          <p:nvPr/>
        </p:nvSpPr>
        <p:spPr>
          <a:xfrm>
            <a:off x="198271" y="2845673"/>
            <a:ext cx="4013687" cy="3936466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063A4A-56A6-614E-B69D-F3C2AC10390C}"/>
              </a:ext>
            </a:extLst>
          </p:cNvPr>
          <p:cNvSpPr/>
          <p:nvPr/>
        </p:nvSpPr>
        <p:spPr>
          <a:xfrm>
            <a:off x="4932039" y="3195826"/>
            <a:ext cx="4112193" cy="347353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BB9EB5D2-9102-5B41-9804-7380228D50A1}"/>
              </a:ext>
            </a:extLst>
          </p:cNvPr>
          <p:cNvSpPr/>
          <p:nvPr/>
        </p:nvSpPr>
        <p:spPr>
          <a:xfrm>
            <a:off x="4363712" y="4484267"/>
            <a:ext cx="416575" cy="39277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F750C544-09D5-5E45-808D-289A96E6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9" y="1196761"/>
            <a:ext cx="4225933" cy="16489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무언가를 매개변수로 건네는 경우 사용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매개 변수 목록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함수의 변동요인을 모아놓은 곳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중복은 피하는게 좋으며 짧을수록 이해하기 쉬움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대상 함수가 참조 투명 해야 함</a:t>
            </a:r>
            <a:endParaRPr lang="en-US" altLang="ko-KR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참조 투명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‘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함수에 똑같은 값을 건네 호출하면 항상 똑같이 동작한다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’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뜻</a:t>
            </a:r>
            <a:endParaRPr lang="ko-KR" altLang="en-US" dirty="0"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FE4620-7881-FF44-BB27-1E431FDCEEC7}"/>
              </a:ext>
            </a:extLst>
          </p:cNvPr>
          <p:cNvSpPr txBox="1"/>
          <p:nvPr/>
        </p:nvSpPr>
        <p:spPr>
          <a:xfrm>
            <a:off x="1259632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f(    ) { </a:t>
            </a:r>
            <a:r>
              <a:rPr kumimoji="1" lang="en-US" altLang="ko-Kore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g(    )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ore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95A71ECA-74B0-1F4D-B933-05621A1810DA}"/>
              </a:ext>
            </a:extLst>
          </p:cNvPr>
          <p:cNvSpPr/>
          <p:nvPr/>
        </p:nvSpPr>
        <p:spPr>
          <a:xfrm>
            <a:off x="1547664" y="1962240"/>
            <a:ext cx="144016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삼각형 47">
            <a:extLst>
              <a:ext uri="{FF2B5EF4-FFF2-40B4-BE49-F238E27FC236}">
                <a16:creationId xmlns:a16="http://schemas.microsoft.com/office/drawing/2014/main" id="{3C290D6A-593B-A94D-B44B-1B797FF99FF9}"/>
              </a:ext>
            </a:extLst>
          </p:cNvPr>
          <p:cNvSpPr/>
          <p:nvPr/>
        </p:nvSpPr>
        <p:spPr>
          <a:xfrm>
            <a:off x="2277123" y="1957482"/>
            <a:ext cx="144016" cy="14401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E7A7C5CD-5FA6-954A-B6D7-83F495FB2397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5400000" flipH="1" flipV="1">
            <a:off x="1982022" y="1595132"/>
            <a:ext cx="4758" cy="729459"/>
          </a:xfrm>
          <a:prstGeom prst="curvedConnector3">
            <a:avLst>
              <a:gd name="adj1" fmla="val 490454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0D220F-6344-0441-9F16-FC7B31B7E131}"/>
              </a:ext>
            </a:extLst>
          </p:cNvPr>
          <p:cNvSpPr/>
          <p:nvPr/>
        </p:nvSpPr>
        <p:spPr>
          <a:xfrm>
            <a:off x="296902" y="2936469"/>
            <a:ext cx="381642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Order{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rgbClr val="FFC66D"/>
                </a:solidFill>
              </a:rPr>
              <a:t>finalPrice</a:t>
            </a:r>
            <a:r>
              <a:rPr lang="en" altLang="ko-Kore-KR" sz="1400" dirty="0"/>
              <a:t>(){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 err="1"/>
              <a:t>basePrice</a:t>
            </a:r>
            <a:r>
              <a:rPr lang="en" altLang="ko-Kore-KR" sz="1400" dirty="0"/>
              <a:t> =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.quantity</a:t>
            </a:r>
            <a:r>
              <a:rPr lang="en" altLang="ko-Kore-KR" sz="1400" dirty="0"/>
              <a:t> *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.itemPrice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let </a:t>
            </a:r>
            <a:r>
              <a:rPr lang="en" altLang="ko-Kore-KR" sz="1400" dirty="0" err="1"/>
              <a:t>discountLevel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if</a:t>
            </a:r>
            <a:r>
              <a:rPr lang="en" altLang="ko-Kore-KR" sz="1400" dirty="0"/>
              <a:t>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.quantity</a:t>
            </a:r>
            <a:r>
              <a:rPr lang="en" altLang="ko-Kore-KR" sz="1400" dirty="0"/>
              <a:t> &gt; </a:t>
            </a:r>
            <a:r>
              <a:rPr lang="en" altLang="ko-Kore-KR" sz="1400" dirty="0">
                <a:solidFill>
                  <a:srgbClr val="6897BB"/>
                </a:solidFill>
              </a:rPr>
              <a:t>100</a:t>
            </a:r>
            <a:r>
              <a:rPr lang="en" altLang="ko-Kore-KR" sz="1400" dirty="0"/>
              <a:t>) </a:t>
            </a:r>
            <a:r>
              <a:rPr lang="en" altLang="ko-Kore-KR" sz="1400" dirty="0" err="1"/>
              <a:t>discountLevel</a:t>
            </a:r>
            <a:r>
              <a:rPr lang="en" altLang="ko-Kore-KR" sz="1400" dirty="0"/>
              <a:t> = </a:t>
            </a:r>
            <a:r>
              <a:rPr lang="en" altLang="ko-Kore-KR" sz="1400" dirty="0">
                <a:solidFill>
                  <a:srgbClr val="6897BB"/>
                </a:solidFill>
              </a:rPr>
              <a:t>2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else </a:t>
            </a:r>
            <a:r>
              <a:rPr lang="en" altLang="ko-Kore-KR" sz="1400" dirty="0" err="1"/>
              <a:t>discountLevel</a:t>
            </a:r>
            <a:r>
              <a:rPr lang="en" altLang="ko-Kore-KR" sz="1400" dirty="0"/>
              <a:t> = </a:t>
            </a:r>
            <a:r>
              <a:rPr lang="en" altLang="ko-Kore-KR" sz="1400" dirty="0">
                <a:solidFill>
                  <a:srgbClr val="6897BB"/>
                </a:solidFill>
              </a:rPr>
              <a:t>1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discountedPrice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basePrice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/>
              <a:t>discountLevel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>
                <a:solidFill>
                  <a:srgbClr val="FFC66D"/>
                </a:solidFill>
              </a:rPr>
              <a:t>discountedPrice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basePrice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/>
              <a:t>discountLevel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switch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discountLevel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>
                <a:solidFill>
                  <a:srgbClr val="CC7832"/>
                </a:solidFill>
              </a:rPr>
              <a:t>case </a:t>
            </a:r>
            <a:r>
              <a:rPr lang="en" altLang="ko-Kore-KR" sz="1400" dirty="0">
                <a:solidFill>
                  <a:srgbClr val="6897BB"/>
                </a:solidFill>
              </a:rPr>
              <a:t>1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basePrice</a:t>
            </a:r>
            <a:r>
              <a:rPr lang="en" altLang="ko-Kore-KR" sz="1400" dirty="0"/>
              <a:t> * </a:t>
            </a:r>
            <a:r>
              <a:rPr lang="en" altLang="ko-Kore-KR" sz="1400" dirty="0">
                <a:solidFill>
                  <a:srgbClr val="6897BB"/>
                </a:solidFill>
              </a:rPr>
              <a:t>0.95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case </a:t>
            </a:r>
            <a:r>
              <a:rPr lang="en" altLang="ko-Kore-KR" sz="1400" dirty="0">
                <a:solidFill>
                  <a:srgbClr val="6897BB"/>
                </a:solidFill>
              </a:rPr>
              <a:t>2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basePrice</a:t>
            </a:r>
            <a:r>
              <a:rPr lang="en" altLang="ko-Kore-KR" sz="1400" dirty="0"/>
              <a:t> * </a:t>
            </a:r>
            <a:r>
              <a:rPr lang="en" altLang="ko-Kore-KR" sz="1400" dirty="0">
                <a:solidFill>
                  <a:srgbClr val="6897BB"/>
                </a:solidFill>
              </a:rPr>
              <a:t>0.9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FB094D-EF4E-F047-A8B1-6A1035106135}"/>
              </a:ext>
            </a:extLst>
          </p:cNvPr>
          <p:cNvSpPr/>
          <p:nvPr/>
        </p:nvSpPr>
        <p:spPr>
          <a:xfrm>
            <a:off x="4888807" y="3345373"/>
            <a:ext cx="43204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Order{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rgbClr val="FFC66D"/>
                </a:solidFill>
              </a:rPr>
              <a:t>finalPrice</a:t>
            </a:r>
            <a:r>
              <a:rPr lang="en" altLang="ko-Kore-KR" sz="1400" dirty="0"/>
              <a:t>(){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dirty="0" err="1"/>
              <a:t>basePrice</a:t>
            </a:r>
            <a:r>
              <a:rPr lang="en" altLang="ko-Kore-KR" sz="1400" dirty="0"/>
              <a:t> =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.quantity</a:t>
            </a:r>
            <a:r>
              <a:rPr lang="en" altLang="ko-Kore-KR" sz="1400" dirty="0"/>
              <a:t> *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.itemPrice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discountedPrice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basePrice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 err="1">
                <a:solidFill>
                  <a:srgbClr val="FFC66D"/>
                </a:solidFill>
              </a:rPr>
              <a:t>discountLevel</a:t>
            </a:r>
            <a:r>
              <a:rPr lang="en" altLang="ko-Kore-KR" sz="1400" dirty="0"/>
              <a:t>()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/>
              <a:t>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.quantity</a:t>
            </a:r>
            <a:r>
              <a:rPr lang="en" altLang="ko-Kore-KR" sz="1400" dirty="0"/>
              <a:t> &gt; </a:t>
            </a:r>
            <a:r>
              <a:rPr lang="en" altLang="ko-Kore-KR" sz="1400" dirty="0">
                <a:solidFill>
                  <a:srgbClr val="6897BB"/>
                </a:solidFill>
              </a:rPr>
              <a:t>100</a:t>
            </a:r>
            <a:r>
              <a:rPr lang="en" altLang="ko-Kore-KR" sz="1400" dirty="0"/>
              <a:t>) ? </a:t>
            </a:r>
            <a:r>
              <a:rPr lang="en" altLang="ko-Kore-KR" sz="1400" dirty="0">
                <a:solidFill>
                  <a:srgbClr val="6897BB"/>
                </a:solidFill>
              </a:rPr>
              <a:t>2 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897BB"/>
                </a:solidFill>
              </a:rPr>
              <a:t>1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>
                <a:solidFill>
                  <a:srgbClr val="FFC66D"/>
                </a:solidFill>
              </a:rPr>
              <a:t>discountedPrice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basePrice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switch</a:t>
            </a:r>
            <a:r>
              <a:rPr lang="en" altLang="ko-Kore-KR" sz="1400" dirty="0"/>
              <a:t>(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discountLevel</a:t>
            </a:r>
            <a:r>
              <a:rPr lang="en" altLang="ko-Kore-KR" sz="1400" dirty="0"/>
              <a:t>){</a:t>
            </a:r>
            <a:br>
              <a:rPr lang="en" altLang="ko-Kore-KR" sz="1400" dirty="0"/>
            </a:br>
            <a:r>
              <a:rPr lang="en" altLang="ko-Kore-KR" sz="1400" dirty="0"/>
              <a:t>            </a:t>
            </a:r>
            <a:r>
              <a:rPr lang="en" altLang="ko-Kore-KR" sz="1400" dirty="0">
                <a:solidFill>
                  <a:srgbClr val="CC7832"/>
                </a:solidFill>
              </a:rPr>
              <a:t>case </a:t>
            </a:r>
            <a:r>
              <a:rPr lang="en" altLang="ko-Kore-KR" sz="1400" dirty="0">
                <a:solidFill>
                  <a:srgbClr val="6897BB"/>
                </a:solidFill>
              </a:rPr>
              <a:t>1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basePrice</a:t>
            </a:r>
            <a:r>
              <a:rPr lang="en" altLang="ko-Kore-KR" sz="1400" dirty="0"/>
              <a:t> * </a:t>
            </a:r>
            <a:r>
              <a:rPr lang="en" altLang="ko-Kore-KR" sz="1400" dirty="0">
                <a:solidFill>
                  <a:srgbClr val="6897BB"/>
                </a:solidFill>
              </a:rPr>
              <a:t>0.95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    case </a:t>
            </a:r>
            <a:r>
              <a:rPr lang="en" altLang="ko-Kore-KR" sz="1400" dirty="0">
                <a:solidFill>
                  <a:srgbClr val="6897BB"/>
                </a:solidFill>
              </a:rPr>
              <a:t>2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/>
              <a:t>basePrice</a:t>
            </a:r>
            <a:r>
              <a:rPr lang="en" altLang="ko-Kore-KR" sz="1400" dirty="0"/>
              <a:t> * </a:t>
            </a:r>
            <a:r>
              <a:rPr lang="en" altLang="ko-Kore-KR" sz="1400" dirty="0">
                <a:solidFill>
                  <a:srgbClr val="6897BB"/>
                </a:solidFill>
              </a:rPr>
              <a:t>0.9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977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6.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질의 함수를 매개변수로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02594" y="1065382"/>
            <a:ext cx="4215036" cy="18595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무언가를 매개변수로 건네는 경우 사용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리팩터링을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활용하면 프로그램의 일부를 순수 함수로 바꿀 수 있으며 그 부분은 테스트하거나 다루기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쉬워짐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질의 함수를 매개 변수로 바꾸면 어떤 값을 제공할지를 호출자가 알아내야 함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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  <a:sym typeface="Wingdings" pitchFamily="2" charset="2"/>
              </a:rPr>
              <a:t> 책임 소재를 프로그램의 어디에 배정 하느냐의 문제로 귀결 됨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C73E48B1-AD00-AD43-9653-8EA8A7E72B21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C275852-0BAE-A946-85D8-AA954530B9AC}"/>
              </a:ext>
            </a:extLst>
          </p:cNvPr>
          <p:cNvSpPr/>
          <p:nvPr/>
        </p:nvSpPr>
        <p:spPr>
          <a:xfrm>
            <a:off x="4327621" y="4174670"/>
            <a:ext cx="344277" cy="35706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AE2882-2F77-D549-B452-BCB7A193D6C1}"/>
              </a:ext>
            </a:extLst>
          </p:cNvPr>
          <p:cNvSpPr/>
          <p:nvPr/>
        </p:nvSpPr>
        <p:spPr>
          <a:xfrm>
            <a:off x="107504" y="3138705"/>
            <a:ext cx="4104457" cy="259682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1AD03-00BC-6646-928D-B56E018D5C10}"/>
              </a:ext>
            </a:extLst>
          </p:cNvPr>
          <p:cNvSpPr/>
          <p:nvPr/>
        </p:nvSpPr>
        <p:spPr>
          <a:xfrm>
            <a:off x="4768128" y="3125602"/>
            <a:ext cx="4283968" cy="2596824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771DD-F6FE-764E-9428-CC057DC116AE}"/>
              </a:ext>
            </a:extLst>
          </p:cNvPr>
          <p:cNvSpPr txBox="1"/>
          <p:nvPr/>
        </p:nvSpPr>
        <p:spPr>
          <a:xfrm>
            <a:off x="899592" y="170080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f(     )</a:t>
            </a:r>
            <a:r>
              <a:rPr kumimoji="1" lang="en-US" altLang="ko-KR" dirty="0"/>
              <a:t>{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21" name="삼각형 20">
            <a:extLst>
              <a:ext uri="{FF2B5EF4-FFF2-40B4-BE49-F238E27FC236}">
                <a16:creationId xmlns:a16="http://schemas.microsoft.com/office/drawing/2014/main" id="{70D9C670-4F2F-3D42-8C39-EE95C36F8687}"/>
              </a:ext>
            </a:extLst>
          </p:cNvPr>
          <p:cNvSpPr/>
          <p:nvPr/>
        </p:nvSpPr>
        <p:spPr>
          <a:xfrm>
            <a:off x="1187624" y="1818224"/>
            <a:ext cx="144016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삼각형 23">
            <a:extLst>
              <a:ext uri="{FF2B5EF4-FFF2-40B4-BE49-F238E27FC236}">
                <a16:creationId xmlns:a16="http://schemas.microsoft.com/office/drawing/2014/main" id="{70447994-8A6B-AB4E-B4BF-B8924F016456}"/>
              </a:ext>
            </a:extLst>
          </p:cNvPr>
          <p:cNvSpPr/>
          <p:nvPr/>
        </p:nvSpPr>
        <p:spPr>
          <a:xfrm>
            <a:off x="3258449" y="2201858"/>
            <a:ext cx="144016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BFEC1F26-6C9A-4F40-B9D4-900A45128A0E}"/>
              </a:ext>
            </a:extLst>
          </p:cNvPr>
          <p:cNvCxnSpPr>
            <a:cxnSpLocks/>
            <a:stCxn id="24" idx="0"/>
            <a:endCxn id="21" idx="0"/>
          </p:cNvCxnSpPr>
          <p:nvPr/>
        </p:nvCxnSpPr>
        <p:spPr>
          <a:xfrm rot="16200000" flipV="1">
            <a:off x="2103228" y="974628"/>
            <a:ext cx="383634" cy="2070825"/>
          </a:xfrm>
          <a:prstGeom prst="curvedConnector3">
            <a:avLst>
              <a:gd name="adj1" fmla="val 15958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C5D46B-2E1E-324A-A9DC-273E8BDEB2EA}"/>
              </a:ext>
            </a:extLst>
          </p:cNvPr>
          <p:cNvSpPr/>
          <p:nvPr/>
        </p:nvSpPr>
        <p:spPr>
          <a:xfrm>
            <a:off x="2793986" y="1958370"/>
            <a:ext cx="1071194" cy="6065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43EF17-5B5B-144E-A235-8A9D5918D45D}"/>
              </a:ext>
            </a:extLst>
          </p:cNvPr>
          <p:cNvSpPr/>
          <p:nvPr/>
        </p:nvSpPr>
        <p:spPr>
          <a:xfrm>
            <a:off x="2620507" y="2201858"/>
            <a:ext cx="323880" cy="1550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F46E41-D913-4844-A6AC-B8D5E8BEF5BC}"/>
              </a:ext>
            </a:extLst>
          </p:cNvPr>
          <p:cNvCxnSpPr>
            <a:stCxn id="27" idx="6"/>
            <a:endCxn id="24" idx="1"/>
          </p:cNvCxnSpPr>
          <p:nvPr/>
        </p:nvCxnSpPr>
        <p:spPr>
          <a:xfrm flipV="1">
            <a:off x="2974765" y="2273866"/>
            <a:ext cx="289311" cy="5518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45946FA7-CB48-A146-B855-2F68B21B50AE}"/>
              </a:ext>
            </a:extLst>
          </p:cNvPr>
          <p:cNvSpPr/>
          <p:nvPr/>
        </p:nvSpPr>
        <p:spPr>
          <a:xfrm>
            <a:off x="1169700" y="2114342"/>
            <a:ext cx="323880" cy="1550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8515F453-2B25-0847-9626-F394E2C49F7C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>
            <a:off x="1493580" y="2191868"/>
            <a:ext cx="1126927" cy="87516"/>
          </a:xfrm>
          <a:prstGeom prst="curved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A2966E-CCCC-AB4F-B69E-DAC5D39A0AB4}"/>
              </a:ext>
            </a:extLst>
          </p:cNvPr>
          <p:cNvSpPr/>
          <p:nvPr/>
        </p:nvSpPr>
        <p:spPr>
          <a:xfrm>
            <a:off x="227924" y="3636898"/>
            <a:ext cx="386361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 err="1">
                <a:solidFill>
                  <a:srgbClr val="FFC66D"/>
                </a:solidFill>
              </a:rPr>
              <a:t>targetTemperature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aPlan</a:t>
            </a:r>
            <a:r>
              <a:rPr lang="en" altLang="ko-Kore-KR" sz="1400" dirty="0"/>
              <a:t>)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targetTemperature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aPlan</a:t>
            </a:r>
            <a:r>
              <a:rPr lang="en" altLang="ko-Kore-KR" sz="1400" dirty="0"/>
              <a:t>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 err="1">
                <a:solidFill>
                  <a:srgbClr val="9876AA"/>
                </a:solidFill>
              </a:rPr>
              <a:t>currentTemperature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thermostat.currentTemperature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>
                <a:solidFill>
                  <a:srgbClr val="808080"/>
                </a:solidFill>
              </a:rPr>
              <a:t> ...</a:t>
            </a:r>
            <a:br>
              <a:rPr lang="en" altLang="ko-Kore-KR" sz="1400" dirty="0">
                <a:solidFill>
                  <a:srgbClr val="808080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E6B085-B5A8-C244-AE25-DFEB91567450}"/>
              </a:ext>
            </a:extLst>
          </p:cNvPr>
          <p:cNvSpPr/>
          <p:nvPr/>
        </p:nvSpPr>
        <p:spPr>
          <a:xfrm>
            <a:off x="4878861" y="3636898"/>
            <a:ext cx="410445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 err="1">
                <a:solidFill>
                  <a:srgbClr val="FFC66D"/>
                </a:solidFill>
              </a:rPr>
              <a:t>targetTemperature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aPlan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/>
              <a:t>thermostat.currentTemperature</a:t>
            </a:r>
            <a:r>
              <a:rPr lang="en" altLang="ko-Kore-KR" sz="1400" dirty="0"/>
              <a:t>)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targetTemperature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aPlan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/>
              <a:t>currentTemperature</a:t>
            </a:r>
            <a:r>
              <a:rPr lang="en" altLang="ko-Kore-KR" sz="1400" dirty="0"/>
              <a:t>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808080"/>
                </a:solidFill>
              </a:rPr>
              <a:t> ...</a:t>
            </a:r>
            <a:br>
              <a:rPr lang="en" altLang="ko-Kore-KR" sz="1400" dirty="0">
                <a:solidFill>
                  <a:srgbClr val="808080"/>
                </a:solidFill>
              </a:rPr>
            </a:br>
            <a:r>
              <a:rPr lang="en" altLang="ko-Kore-KR" sz="1400" dirty="0"/>
              <a:t>}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461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7.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세터 제거하기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71978" y="1233430"/>
            <a:ext cx="5478830" cy="17590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객체의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불변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위해 사용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세터 메서드는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필드가 수정 될 수 있다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뜻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[</a:t>
            </a:r>
            <a:r>
              <a:rPr lang="ko-KR" altLang="en-US" dirty="0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세터 제거 </a:t>
            </a:r>
            <a:r>
              <a:rPr lang="ko-KR" altLang="en-US" dirty="0" err="1"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리팩터링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필요한 상황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사람들이 무조건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접근자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메서드를 통해서만 필드를 다루려 할 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클라이언트에서 생성 스크립트를 사용해 객체를 생성할 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2C72BF7C-578C-2D4B-8038-EDAC91A0516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E735DB2-040A-1C40-A8F8-18868365E983}"/>
              </a:ext>
            </a:extLst>
          </p:cNvPr>
          <p:cNvSpPr/>
          <p:nvPr/>
        </p:nvSpPr>
        <p:spPr>
          <a:xfrm>
            <a:off x="4094615" y="4453815"/>
            <a:ext cx="378705" cy="32460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E9AB5C-F87E-8F4B-BA12-6DCED4082530}"/>
              </a:ext>
            </a:extLst>
          </p:cNvPr>
          <p:cNvSpPr/>
          <p:nvPr/>
        </p:nvSpPr>
        <p:spPr>
          <a:xfrm>
            <a:off x="323528" y="3284984"/>
            <a:ext cx="3528392" cy="273629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B0673-E2B6-3849-950D-8150E70D61E4}"/>
              </a:ext>
            </a:extLst>
          </p:cNvPr>
          <p:cNvSpPr/>
          <p:nvPr/>
        </p:nvSpPr>
        <p:spPr>
          <a:xfrm>
            <a:off x="4716016" y="3210954"/>
            <a:ext cx="3875340" cy="281032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A87852-2718-B74D-9C57-EC54B907326B}"/>
              </a:ext>
            </a:extLst>
          </p:cNvPr>
          <p:cNvSpPr/>
          <p:nvPr/>
        </p:nvSpPr>
        <p:spPr>
          <a:xfrm>
            <a:off x="899592" y="1506214"/>
            <a:ext cx="1505622" cy="113069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C286B1-48EF-B24B-9C05-75CF77FC76DE}"/>
              </a:ext>
            </a:extLst>
          </p:cNvPr>
          <p:cNvSpPr/>
          <p:nvPr/>
        </p:nvSpPr>
        <p:spPr>
          <a:xfrm>
            <a:off x="1888715" y="1772816"/>
            <a:ext cx="297879" cy="58022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45F0325-B9B4-5440-A936-F5C12EBBED8D}"/>
              </a:ext>
            </a:extLst>
          </p:cNvPr>
          <p:cNvSpPr/>
          <p:nvPr/>
        </p:nvSpPr>
        <p:spPr>
          <a:xfrm>
            <a:off x="676435" y="1837980"/>
            <a:ext cx="432048" cy="1751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01163AD-5A70-794C-86EA-F0AC5478F21C}"/>
              </a:ext>
            </a:extLst>
          </p:cNvPr>
          <p:cNvSpPr/>
          <p:nvPr/>
        </p:nvSpPr>
        <p:spPr>
          <a:xfrm>
            <a:off x="683568" y="2143386"/>
            <a:ext cx="432048" cy="1751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D275E56-4246-EB40-B267-F0B2B3C1B4BC}"/>
              </a:ext>
            </a:extLst>
          </p:cNvPr>
          <p:cNvCxnSpPr>
            <a:cxnSpLocks/>
            <a:stCxn id="26" idx="1"/>
            <a:endCxn id="28" idx="6"/>
          </p:cNvCxnSpPr>
          <p:nvPr/>
        </p:nvCxnSpPr>
        <p:spPr>
          <a:xfrm rot="10800000" flipV="1">
            <a:off x="1115617" y="2062929"/>
            <a:ext cx="773099" cy="168011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23AD44D-F9F5-3B46-A180-42EF0606FA4B}"/>
              </a:ext>
            </a:extLst>
          </p:cNvPr>
          <p:cNvCxnSpPr>
            <a:stCxn id="3" idx="6"/>
            <a:endCxn id="26" idx="1"/>
          </p:cNvCxnSpPr>
          <p:nvPr/>
        </p:nvCxnSpPr>
        <p:spPr>
          <a:xfrm>
            <a:off x="1108483" y="1925535"/>
            <a:ext cx="780232" cy="137395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곱하기 31">
            <a:extLst>
              <a:ext uri="{FF2B5EF4-FFF2-40B4-BE49-F238E27FC236}">
                <a16:creationId xmlns:a16="http://schemas.microsoft.com/office/drawing/2014/main" id="{775EF9C1-36E5-8447-BFD9-3878D5DFE647}"/>
              </a:ext>
            </a:extLst>
          </p:cNvPr>
          <p:cNvSpPr/>
          <p:nvPr/>
        </p:nvSpPr>
        <p:spPr>
          <a:xfrm>
            <a:off x="453099" y="1347659"/>
            <a:ext cx="261389" cy="30006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D5AC8DAD-08F2-E04F-A5B9-2744707703AE}"/>
              </a:ext>
            </a:extLst>
          </p:cNvPr>
          <p:cNvCxnSpPr>
            <a:cxnSpLocks/>
            <a:stCxn id="3" idx="2"/>
            <a:endCxn id="32" idx="3"/>
          </p:cNvCxnSpPr>
          <p:nvPr/>
        </p:nvCxnSpPr>
        <p:spPr>
          <a:xfrm rot="10800000">
            <a:off x="515879" y="1606016"/>
            <a:ext cx="160557" cy="289158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E6A8D32-E8B5-3B46-AACC-484142B7FEE3}"/>
              </a:ext>
            </a:extLst>
          </p:cNvPr>
          <p:cNvSpPr/>
          <p:nvPr/>
        </p:nvSpPr>
        <p:spPr>
          <a:xfrm>
            <a:off x="398414" y="3538046"/>
            <a:ext cx="33786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name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rgbClr val="FFC66D"/>
                </a:solidFill>
              </a:rPr>
              <a:t>name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aString</a:t>
            </a:r>
            <a:r>
              <a:rPr lang="en" altLang="ko-Kore-KR" sz="1400" dirty="0"/>
              <a:t>) 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arg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id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_id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rgbClr val="FFC66D"/>
                </a:solidFill>
              </a:rPr>
              <a:t>id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arg</a:t>
            </a:r>
            <a:r>
              <a:rPr lang="en" altLang="ko-Kore-KR" sz="1400" dirty="0"/>
              <a:t>) 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_id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arg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>
                <a:solidFill>
                  <a:srgbClr val="9876AA"/>
                </a:solidFill>
              </a:rPr>
              <a:t>martin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/>
              <a:t>Person()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b="1" i="1" dirty="0" err="1">
                <a:solidFill>
                  <a:srgbClr val="9876AA"/>
                </a:solidFill>
              </a:rPr>
              <a:t>martin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name</a:t>
            </a:r>
            <a:r>
              <a:rPr lang="en" altLang="ko-Kore-KR" sz="1400" dirty="0">
                <a:solidFill>
                  <a:srgbClr val="FFC66D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>
                <a:solidFill>
                  <a:srgbClr val="6A8759"/>
                </a:solidFill>
              </a:rPr>
              <a:t>마틴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>
                <a:solidFill>
                  <a:srgbClr val="CC7832"/>
                </a:solidFill>
              </a:rPr>
              <a:t>;</a:t>
            </a:r>
            <a:br>
              <a:rPr lang="en-US" altLang="ko-KR" sz="1400" dirty="0">
                <a:solidFill>
                  <a:srgbClr val="CC7832"/>
                </a:solidFill>
              </a:rPr>
            </a:br>
            <a:r>
              <a:rPr lang="en" altLang="ko-Kore-KR" sz="1400" b="1" i="1" dirty="0" err="1">
                <a:solidFill>
                  <a:srgbClr val="9876AA"/>
                </a:solidFill>
              </a:rPr>
              <a:t>martin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id</a:t>
            </a:r>
            <a:r>
              <a:rPr lang="en" altLang="ko-Kore-KR" sz="1400" dirty="0">
                <a:solidFill>
                  <a:srgbClr val="FFC66D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6A8759"/>
                </a:solidFill>
              </a:rPr>
              <a:t>"1234"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endParaRPr lang="ko-Kore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9D5D24-3685-C544-87C4-C0CD3C28DD25}"/>
              </a:ext>
            </a:extLst>
          </p:cNvPr>
          <p:cNvSpPr/>
          <p:nvPr/>
        </p:nvSpPr>
        <p:spPr>
          <a:xfrm>
            <a:off x="4934622" y="3422078"/>
            <a:ext cx="34381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Person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(id)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id</a:t>
            </a:r>
            <a:r>
              <a:rPr lang="en" altLang="ko-Kore-KR" sz="1400" dirty="0">
                <a:solidFill>
                  <a:srgbClr val="FFC66D"/>
                </a:solidFill>
              </a:rPr>
              <a:t> </a:t>
            </a:r>
            <a:r>
              <a:rPr lang="en" altLang="ko-Kore-KR" sz="1400" dirty="0"/>
              <a:t>= id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name</a:t>
            </a:r>
            <a:r>
              <a:rPr lang="en" altLang="ko-Kore-KR" sz="1400" dirty="0"/>
              <a:t>() 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set </a:t>
            </a:r>
            <a:r>
              <a:rPr lang="en" altLang="ko-Kore-KR" sz="1400" dirty="0">
                <a:solidFill>
                  <a:srgbClr val="FFC66D"/>
                </a:solidFill>
              </a:rPr>
              <a:t>name</a:t>
            </a:r>
            <a:r>
              <a:rPr lang="en" altLang="ko-Kore-KR" sz="1400" dirty="0"/>
              <a:t>(</a:t>
            </a:r>
            <a:r>
              <a:rPr lang="en" altLang="ko-Kore-KR" sz="1400" dirty="0" err="1"/>
              <a:t>aString</a:t>
            </a:r>
            <a:r>
              <a:rPr lang="en" altLang="ko-Kore-KR" sz="1400" dirty="0"/>
              <a:t>) {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arg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get </a:t>
            </a:r>
            <a:r>
              <a:rPr lang="en" altLang="ko-Kore-KR" sz="1400" dirty="0">
                <a:solidFill>
                  <a:srgbClr val="FFC66D"/>
                </a:solidFill>
              </a:rPr>
              <a:t>id</a:t>
            </a:r>
            <a:r>
              <a:rPr lang="en" altLang="ko-Kore-KR" sz="1400" dirty="0"/>
              <a:t>(){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_id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>
                <a:solidFill>
                  <a:srgbClr val="9876AA"/>
                </a:solidFill>
              </a:rPr>
              <a:t>martin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/>
              <a:t>Person()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b="1" i="1" dirty="0" err="1">
                <a:solidFill>
                  <a:srgbClr val="9876AA"/>
                </a:solidFill>
              </a:rPr>
              <a:t>martin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FFC66D"/>
                </a:solidFill>
              </a:rPr>
              <a:t>name</a:t>
            </a:r>
            <a:r>
              <a:rPr lang="en" altLang="ko-Kore-KR" sz="1400" dirty="0">
                <a:solidFill>
                  <a:srgbClr val="FFC66D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ko-KR" altLang="en-US" sz="1400" dirty="0">
                <a:solidFill>
                  <a:srgbClr val="6A8759"/>
                </a:solidFill>
              </a:rPr>
              <a:t>마틴</a:t>
            </a:r>
            <a:r>
              <a:rPr lang="en-US" altLang="ko-KR" sz="1400" dirty="0">
                <a:solidFill>
                  <a:srgbClr val="6A8759"/>
                </a:solidFill>
              </a:rPr>
              <a:t>"</a:t>
            </a:r>
            <a:r>
              <a:rPr lang="en-US" altLang="ko-KR" sz="1400" dirty="0">
                <a:solidFill>
                  <a:srgbClr val="CC7832"/>
                </a:solidFill>
              </a:rPr>
              <a:t>;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717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8.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생성자를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팩터리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함수로 바꾸기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17706" y="1284764"/>
            <a:ext cx="4764976" cy="1201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호출자에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새로운 객체를 만들어 반환하려 할 때 일반적인 생성자의 능력만으로는 부족할 때 사용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팩터리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함수를 구현하는 과정에서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생성자를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호출할 수는 있지만 원하면 다른 무언가로 대체할 수 있음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6" name="직선 연결선 33">
            <a:extLst>
              <a:ext uri="{FF2B5EF4-FFF2-40B4-BE49-F238E27FC236}">
                <a16:creationId xmlns:a16="http://schemas.microsoft.com/office/drawing/2014/main" id="{2C72BF7C-578C-2D4B-8038-EDAC91A0516B}"/>
              </a:ext>
            </a:extLst>
          </p:cNvPr>
          <p:cNvCxnSpPr/>
          <p:nvPr/>
        </p:nvCxnSpPr>
        <p:spPr>
          <a:xfrm>
            <a:off x="0" y="980728"/>
            <a:ext cx="741682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E735DB2-040A-1C40-A8F8-18868365E983}"/>
              </a:ext>
            </a:extLst>
          </p:cNvPr>
          <p:cNvSpPr/>
          <p:nvPr/>
        </p:nvSpPr>
        <p:spPr>
          <a:xfrm>
            <a:off x="4427984" y="4574065"/>
            <a:ext cx="344277" cy="29509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E9AB5C-F87E-8F4B-BA12-6DCED4082530}"/>
              </a:ext>
            </a:extLst>
          </p:cNvPr>
          <p:cNvSpPr/>
          <p:nvPr/>
        </p:nvSpPr>
        <p:spPr>
          <a:xfrm>
            <a:off x="244682" y="2852575"/>
            <a:ext cx="4038640" cy="369768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B0673-E2B6-3849-950D-8150E70D61E4}"/>
              </a:ext>
            </a:extLst>
          </p:cNvPr>
          <p:cNvSpPr/>
          <p:nvPr/>
        </p:nvSpPr>
        <p:spPr>
          <a:xfrm>
            <a:off x="4932040" y="3041590"/>
            <a:ext cx="3875340" cy="3483967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78A55F0-0B42-CC4F-BB6E-407D916B1561}"/>
              </a:ext>
            </a:extLst>
          </p:cNvPr>
          <p:cNvSpPr/>
          <p:nvPr/>
        </p:nvSpPr>
        <p:spPr>
          <a:xfrm>
            <a:off x="683568" y="2143386"/>
            <a:ext cx="432048" cy="175109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4D5C2F-C903-2947-B18B-D5CCCD9F4BAD}"/>
              </a:ext>
            </a:extLst>
          </p:cNvPr>
          <p:cNvSpPr/>
          <p:nvPr/>
        </p:nvSpPr>
        <p:spPr>
          <a:xfrm>
            <a:off x="2299541" y="1595305"/>
            <a:ext cx="432048" cy="17510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4C7AAD1-121E-C142-BCE6-3E530D7320EA}"/>
              </a:ext>
            </a:extLst>
          </p:cNvPr>
          <p:cNvCxnSpPr>
            <a:stCxn id="22" idx="7"/>
            <a:endCxn id="24" idx="2"/>
          </p:cNvCxnSpPr>
          <p:nvPr/>
        </p:nvCxnSpPr>
        <p:spPr>
          <a:xfrm flipV="1">
            <a:off x="1052344" y="1682860"/>
            <a:ext cx="1247197" cy="4861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2FD9BE-83DA-E447-A2C2-7A4A491927F2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1115616" y="2230941"/>
            <a:ext cx="936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0DA9AA-1394-8D48-9777-5AE32594351F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2515565" y="1770414"/>
            <a:ext cx="0" cy="2904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28E816-1204-9747-A9AC-4A3B28983ECF}"/>
              </a:ext>
            </a:extLst>
          </p:cNvPr>
          <p:cNvSpPr txBox="1"/>
          <p:nvPr/>
        </p:nvSpPr>
        <p:spPr>
          <a:xfrm>
            <a:off x="2086864" y="2070143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new Thing() {    }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31B2EBA3-04A6-BD4A-B733-F4F932561E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0405" y="1823220"/>
            <a:ext cx="374346" cy="417555"/>
          </a:xfrm>
          <a:prstGeom prst="curvedConnector3">
            <a:avLst>
              <a:gd name="adj1" fmla="val 14638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E66C76-9A4C-2D49-8700-864A11666BA8}"/>
              </a:ext>
            </a:extLst>
          </p:cNvPr>
          <p:cNvSpPr/>
          <p:nvPr/>
        </p:nvSpPr>
        <p:spPr>
          <a:xfrm>
            <a:off x="280221" y="2914486"/>
            <a:ext cx="40386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class </a:t>
            </a:r>
            <a:r>
              <a:rPr lang="en" altLang="ko-Kore-KR" sz="1400" dirty="0"/>
              <a:t>Employee{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FFC66D"/>
                </a:solidFill>
              </a:rPr>
              <a:t>constructor</a:t>
            </a:r>
            <a:r>
              <a:rPr lang="en" altLang="ko-Kore-KR" sz="1400" dirty="0"/>
              <a:t>(name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/>
              <a:t>typeCode</a:t>
            </a:r>
            <a:r>
              <a:rPr lang="en" altLang="ko-Kore-KR" sz="1400" dirty="0"/>
              <a:t>) 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 err="1">
                <a:solidFill>
                  <a:srgbClr val="CC7832"/>
                </a:solidFill>
              </a:rPr>
              <a:t>this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_name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name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    this</a:t>
            </a:r>
            <a:r>
              <a:rPr lang="en" altLang="ko-Kore-KR" sz="1400" dirty="0"/>
              <a:t>.</a:t>
            </a:r>
            <a:r>
              <a:rPr lang="en" altLang="ko-Kore-KR" sz="1400" dirty="0">
                <a:solidFill>
                  <a:srgbClr val="9876AA"/>
                </a:solidFill>
              </a:rPr>
              <a:t>_</a:t>
            </a:r>
            <a:r>
              <a:rPr lang="en" altLang="ko-Kore-KR" sz="1400" dirty="0" err="1">
                <a:solidFill>
                  <a:srgbClr val="9876AA"/>
                </a:solidFill>
              </a:rPr>
              <a:t>typeCode</a:t>
            </a:r>
            <a:r>
              <a:rPr lang="en" altLang="ko-Kore-KR" sz="1400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/>
              <a:t>typeCode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…</a:t>
            </a:r>
          </a:p>
          <a:p>
            <a:r>
              <a:rPr lang="en" altLang="ko-Kore-KR" sz="1400" dirty="0">
                <a:solidFill>
                  <a:srgbClr val="CC7832"/>
                </a:solidFill>
              </a:rPr>
              <a:t>static get </a:t>
            </a:r>
            <a:r>
              <a:rPr lang="en" altLang="ko-Kore-KR" sz="1400" i="1" dirty="0" err="1">
                <a:solidFill>
                  <a:srgbClr val="FFC66D"/>
                </a:solidFill>
              </a:rPr>
              <a:t>legalTypeCodes</a:t>
            </a:r>
            <a:r>
              <a:rPr lang="en" altLang="ko-Kore-KR" sz="1400" dirty="0"/>
              <a:t>(){</a:t>
            </a:r>
            <a:br>
              <a:rPr lang="en" altLang="ko-Kore-KR" sz="1400" dirty="0"/>
            </a:br>
            <a:r>
              <a:rPr lang="en" altLang="ko-Kore-KR" sz="1400" dirty="0"/>
              <a:t>        </a:t>
            </a:r>
            <a:r>
              <a:rPr lang="en" altLang="ko-Kore-KR" sz="1400" dirty="0">
                <a:solidFill>
                  <a:srgbClr val="CC7832"/>
                </a:solidFill>
              </a:rPr>
              <a:t>return </a:t>
            </a:r>
            <a:r>
              <a:rPr lang="en" altLang="ko-Kore-KR" sz="1400" dirty="0"/>
              <a:t>{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 err="1">
                <a:solidFill>
                  <a:srgbClr val="6A8759"/>
                </a:solidFill>
              </a:rPr>
              <a:t>E"</a:t>
            </a:r>
            <a:r>
              <a:rPr lang="en" altLang="ko-Kore-KR" sz="1400" dirty="0" err="1"/>
              <a:t>:</a:t>
            </a:r>
            <a:r>
              <a:rPr lang="en" altLang="ko-Kore-KR" sz="1400" dirty="0" err="1">
                <a:solidFill>
                  <a:srgbClr val="6A8759"/>
                </a:solidFill>
              </a:rPr>
              <a:t>"Engineer</a:t>
            </a:r>
            <a:r>
              <a:rPr lang="en" altLang="ko-Kore-KR" sz="1400" dirty="0">
                <a:solidFill>
                  <a:srgbClr val="6A8759"/>
                </a:solidFill>
              </a:rPr>
              <a:t>"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6A8759"/>
                </a:solidFill>
              </a:rPr>
              <a:t>"M"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A8759"/>
                </a:solidFill>
              </a:rPr>
              <a:t>"Manager"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6A8759"/>
                </a:solidFill>
              </a:rPr>
              <a:t>"S" </a:t>
            </a:r>
            <a:r>
              <a:rPr lang="en" altLang="ko-Kore-KR" sz="1400" dirty="0"/>
              <a:t>: </a:t>
            </a:r>
            <a:r>
              <a:rPr lang="en" altLang="ko-Kore-KR" sz="1400" dirty="0">
                <a:solidFill>
                  <a:srgbClr val="6A8759"/>
                </a:solidFill>
              </a:rPr>
              <a:t>"Salesperson"</a:t>
            </a:r>
            <a:r>
              <a:rPr lang="en" altLang="ko-Kore-KR" sz="1400" dirty="0"/>
              <a:t>}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    </a:t>
            </a: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9876AA"/>
                </a:solidFill>
              </a:rPr>
              <a:t>candidate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/>
              <a:t>Employee(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document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name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document</a:t>
            </a:r>
            <a:r>
              <a:rPr lang="en" altLang="ko-Kore-KR" sz="1400" dirty="0" err="1"/>
              <a:t>.empType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leadEngineer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>
                <a:solidFill>
                  <a:srgbClr val="CC7832"/>
                </a:solidFill>
              </a:rPr>
              <a:t>new </a:t>
            </a:r>
            <a:r>
              <a:rPr lang="en" altLang="ko-Kore-KR" sz="1400" dirty="0"/>
              <a:t>Employee(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document</a:t>
            </a:r>
            <a:r>
              <a:rPr lang="en" altLang="ko-Kore-KR" sz="1400" dirty="0" err="1"/>
              <a:t>.leadEngineer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6A8759"/>
                </a:solidFill>
              </a:rPr>
              <a:t>'E'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A4039C-C3CB-1C46-8A46-3E2B33046407}"/>
              </a:ext>
            </a:extLst>
          </p:cNvPr>
          <p:cNvSpPr/>
          <p:nvPr/>
        </p:nvSpPr>
        <p:spPr>
          <a:xfrm>
            <a:off x="4937288" y="3490505"/>
            <a:ext cx="38753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>
                <a:solidFill>
                  <a:srgbClr val="CC7832"/>
                </a:solidFill>
              </a:rPr>
              <a:t>// </a:t>
            </a:r>
            <a:r>
              <a:rPr lang="ko-KR" altLang="en-US" sz="1400" dirty="0" err="1">
                <a:solidFill>
                  <a:srgbClr val="CC7832"/>
                </a:solidFill>
              </a:rPr>
              <a:t>팩터리</a:t>
            </a:r>
            <a:r>
              <a:rPr lang="ko-KR" altLang="en-US" sz="1400" dirty="0">
                <a:solidFill>
                  <a:srgbClr val="CC7832"/>
                </a:solidFill>
              </a:rPr>
              <a:t> 함수 생성</a:t>
            </a:r>
            <a:endParaRPr lang="en" altLang="ko-Kore-KR" sz="1400" dirty="0">
              <a:solidFill>
                <a:srgbClr val="CC7832"/>
              </a:solidFill>
            </a:endParaRPr>
          </a:p>
          <a:p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createEmployee</a:t>
            </a:r>
            <a:r>
              <a:rPr lang="en" altLang="ko-Kore-KR" sz="1400" dirty="0"/>
              <a:t>(name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/>
              <a:t>typeCode</a:t>
            </a:r>
            <a:r>
              <a:rPr lang="en" altLang="ko-Kore-KR" sz="1400" dirty="0"/>
              <a:t>) 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new </a:t>
            </a:r>
            <a:r>
              <a:rPr lang="en" altLang="ko-Kore-KR" sz="1400" dirty="0"/>
              <a:t>Employee(name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 err="1"/>
              <a:t>typeCode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br>
              <a:rPr lang="en" altLang="ko-Kore-KR" sz="1400" dirty="0"/>
            </a:br>
            <a:r>
              <a:rPr lang="en" altLang="ko-Kore-KR" sz="1400" dirty="0">
                <a:solidFill>
                  <a:srgbClr val="CC7832"/>
                </a:solidFill>
              </a:rPr>
              <a:t>function </a:t>
            </a:r>
            <a:r>
              <a:rPr lang="en" altLang="ko-Kore-KR" sz="1400" dirty="0" err="1">
                <a:solidFill>
                  <a:srgbClr val="FFC66D"/>
                </a:solidFill>
              </a:rPr>
              <a:t>createEngineer</a:t>
            </a:r>
            <a:r>
              <a:rPr lang="en" altLang="ko-Kore-KR" sz="1400" dirty="0"/>
              <a:t>(name){</a:t>
            </a:r>
            <a:br>
              <a:rPr lang="en" altLang="ko-Kore-KR" sz="1400" dirty="0"/>
            </a:br>
            <a:r>
              <a:rPr lang="en" altLang="ko-Kore-KR" sz="1400" dirty="0"/>
              <a:t>    </a:t>
            </a:r>
            <a:r>
              <a:rPr lang="en" altLang="ko-Kore-KR" sz="1400" dirty="0">
                <a:solidFill>
                  <a:srgbClr val="CC7832"/>
                </a:solidFill>
              </a:rPr>
              <a:t>return new </a:t>
            </a:r>
            <a:r>
              <a:rPr lang="en" altLang="ko-Kore-KR" sz="1400" dirty="0"/>
              <a:t>Employee(name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dirty="0">
                <a:solidFill>
                  <a:srgbClr val="6A8759"/>
                </a:solidFill>
              </a:rPr>
              <a:t>'E'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/>
              <a:t>}</a:t>
            </a:r>
            <a:br>
              <a:rPr lang="en" altLang="ko-Kore-KR" sz="1400" dirty="0"/>
            </a:br>
            <a:r>
              <a:rPr lang="en" altLang="ko-Kore-KR" sz="1400" dirty="0">
                <a:solidFill>
                  <a:srgbClr val="9876AA"/>
                </a:solidFill>
              </a:rPr>
              <a:t>candidate </a:t>
            </a:r>
            <a:r>
              <a:rPr lang="en" altLang="ko-Kore-KR" sz="1400" dirty="0"/>
              <a:t>= </a:t>
            </a:r>
            <a:r>
              <a:rPr lang="en" altLang="ko-Kore-KR" sz="1400" dirty="0" err="1">
                <a:solidFill>
                  <a:srgbClr val="FFC66D"/>
                </a:solidFill>
              </a:rPr>
              <a:t>createEmployee</a:t>
            </a:r>
            <a:r>
              <a:rPr lang="en" altLang="ko-Kore-KR" sz="1400" dirty="0"/>
              <a:t>(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document</a:t>
            </a:r>
            <a:r>
              <a:rPr lang="en" altLang="ko-Kore-KR" sz="1400" dirty="0" err="1"/>
              <a:t>.</a:t>
            </a:r>
            <a:r>
              <a:rPr lang="en" altLang="ko-Kore-KR" sz="1400" dirty="0" err="1">
                <a:solidFill>
                  <a:srgbClr val="9876AA"/>
                </a:solidFill>
              </a:rPr>
              <a:t>name</a:t>
            </a:r>
            <a:r>
              <a:rPr lang="en" altLang="ko-Kore-KR" sz="1400" dirty="0">
                <a:solidFill>
                  <a:srgbClr val="CC7832"/>
                </a:solidFill>
              </a:rPr>
              <a:t>,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document</a:t>
            </a:r>
            <a:r>
              <a:rPr lang="en" altLang="ko-Kore-KR" sz="1400" dirty="0" err="1"/>
              <a:t>.empType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br>
              <a:rPr lang="en" altLang="ko-Kore-KR" sz="1400" dirty="0">
                <a:solidFill>
                  <a:srgbClr val="CC7832"/>
                </a:solidFill>
              </a:rPr>
            </a:br>
            <a:r>
              <a:rPr lang="en" altLang="ko-Kore-KR" sz="1400" dirty="0">
                <a:solidFill>
                  <a:srgbClr val="CC7832"/>
                </a:solidFill>
              </a:rPr>
              <a:t>const 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leadEngineer</a:t>
            </a:r>
            <a:r>
              <a:rPr lang="en" altLang="ko-Kore-KR" sz="1400" b="1" i="1" dirty="0">
                <a:solidFill>
                  <a:srgbClr val="9876AA"/>
                </a:solidFill>
              </a:rPr>
              <a:t> </a:t>
            </a:r>
            <a:r>
              <a:rPr lang="en" altLang="ko-Kore-KR" sz="1400" dirty="0"/>
              <a:t>= </a:t>
            </a:r>
            <a:r>
              <a:rPr lang="en" altLang="ko-Kore-KR" sz="1400" dirty="0" err="1">
                <a:solidFill>
                  <a:srgbClr val="FFC66D"/>
                </a:solidFill>
              </a:rPr>
              <a:t>createEngineer</a:t>
            </a:r>
            <a:r>
              <a:rPr lang="en" altLang="ko-Kore-KR" sz="1400" dirty="0"/>
              <a:t>(</a:t>
            </a:r>
            <a:r>
              <a:rPr lang="en" altLang="ko-Kore-KR" sz="1400" b="1" i="1" dirty="0" err="1">
                <a:solidFill>
                  <a:srgbClr val="9876AA"/>
                </a:solidFill>
              </a:rPr>
              <a:t>document</a:t>
            </a:r>
            <a:r>
              <a:rPr lang="en" altLang="ko-Kore-KR" sz="1400" dirty="0" err="1"/>
              <a:t>.leadEngineer</a:t>
            </a:r>
            <a:r>
              <a:rPr lang="en" altLang="ko-Kore-KR" sz="1400" dirty="0"/>
              <a:t>)</a:t>
            </a:r>
            <a:r>
              <a:rPr lang="en" altLang="ko-Kore-KR" sz="1400" dirty="0">
                <a:solidFill>
                  <a:srgbClr val="CC7832"/>
                </a:solidFill>
              </a:rPr>
              <a:t>;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4376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22733</TotalTime>
  <Words>2064</Words>
  <Application>Microsoft Macintosh PowerPoint</Application>
  <PresentationFormat>화면 슬라이드 쇼(4:3)</PresentationFormat>
  <Paragraphs>119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 Unicode MS</vt:lpstr>
      <vt:lpstr>맑은 고딕</vt:lpstr>
      <vt:lpstr>Nanum Gothic</vt:lpstr>
      <vt:lpstr>나눔고딕</vt:lpstr>
      <vt:lpstr>Arial</vt:lpstr>
      <vt:lpstr>Calibri</vt:lpstr>
      <vt:lpstr>Cover_End_ Slide Master</vt:lpstr>
      <vt:lpstr>Contents Master Slide </vt:lpstr>
      <vt:lpstr>Section Break Slide Master</vt:lpstr>
      <vt:lpstr>Refactoring</vt:lpstr>
      <vt:lpstr>1. 질의 함수와 변경 함수 분리하기</vt:lpstr>
      <vt:lpstr>2. 함수 매개변수화하기</vt:lpstr>
      <vt:lpstr>3. 플래그 인수 제거하기</vt:lpstr>
      <vt:lpstr>4. 객체 통째로 넘기기</vt:lpstr>
      <vt:lpstr>5. 매개변수를 질의 함수로 바꾸기</vt:lpstr>
      <vt:lpstr>6. 질의 함수를 매개변수로 바꾸기</vt:lpstr>
      <vt:lpstr>7. 세터 제거하기</vt:lpstr>
      <vt:lpstr>8. 생성자를 팩터리 함수로 바꾸기</vt:lpstr>
      <vt:lpstr>9. 함수를 명령으로 바꾸기</vt:lpstr>
      <vt:lpstr>10. 수정된 값 반환하기</vt:lpstr>
      <vt:lpstr>11. 오류 코드를 예외로 바꾸기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J01-INFOGRPHIC-POWERPOINT-TEMPLATE</dc:title>
  <dc:creator>bizdesign.net</dc:creator>
  <cp:lastModifiedBy>shin sangeun</cp:lastModifiedBy>
  <cp:revision>257</cp:revision>
  <dcterms:created xsi:type="dcterms:W3CDTF">2014-12-08T06:14:59Z</dcterms:created>
  <dcterms:modified xsi:type="dcterms:W3CDTF">2020-08-03T16:55:26Z</dcterms:modified>
</cp:coreProperties>
</file>