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6"/>
  </p:notesMasterIdLst>
  <p:sldIdLst>
    <p:sldId id="256" r:id="rId4"/>
    <p:sldId id="263" r:id="rId5"/>
    <p:sldId id="311" r:id="rId6"/>
    <p:sldId id="322" r:id="rId7"/>
    <p:sldId id="312" r:id="rId8"/>
    <p:sldId id="321" r:id="rId9"/>
    <p:sldId id="319" r:id="rId10"/>
    <p:sldId id="314" r:id="rId11"/>
    <p:sldId id="315" r:id="rId12"/>
    <p:sldId id="320" r:id="rId13"/>
    <p:sldId id="316" r:id="rId14"/>
    <p:sldId id="30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627"/>
    <a:srgbClr val="FFB850"/>
    <a:srgbClr val="5BC5DD"/>
    <a:srgbClr val="86B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87340"/>
  </p:normalViewPr>
  <p:slideViewPr>
    <p:cSldViewPr>
      <p:cViewPr>
        <p:scale>
          <a:sx n="100" d="100"/>
          <a:sy n="100" d="100"/>
        </p:scale>
        <p:origin x="1752" y="11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2020. 7. 19.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좋은 소프트웨어 설계의 핵심은 모듈화가 얼마나 잘 되어 있느냐를 뜻하는 ‘</a:t>
            </a: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모듈성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함수를 옮길 때는 접근하기 더 쉬운 장소로 옮기거나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클래스로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옮겨두면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사용하기 편한 메서드도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80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33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82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30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Filter() 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연산으로 인도에 위치한 사무실 레코드를 뽑아낸다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Map()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을 이용해 결과 레코드를 생성한다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1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“name”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“title”</a:t>
            </a:r>
            <a:r>
              <a:rPr kumimoji="1" lang="ko-KR" altLang="en-US" dirty="0"/>
              <a:t>로 바꾸고 </a:t>
            </a:r>
            <a:r>
              <a:rPr kumimoji="1" lang="ko-KR" altLang="en-US" dirty="0" err="1"/>
              <a:t>싶을때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r>
              <a:rPr kumimoji="1" lang="en-US" altLang="ko-KR" dirty="0"/>
              <a:t>Organization</a:t>
            </a:r>
            <a:r>
              <a:rPr kumimoji="1" lang="ko-KR" altLang="en-US" dirty="0"/>
              <a:t> 레코드를 클래스로 캡슐화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가져오는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title</a:t>
            </a:r>
            <a:r>
              <a:rPr kumimoji="1" lang="ko-KR" altLang="en-US" dirty="0"/>
              <a:t>로 변경한다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함수 이름도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title</a:t>
            </a:r>
            <a:r>
              <a:rPr kumimoji="1" lang="ko-KR" altLang="en-US" dirty="0"/>
              <a:t>로 수정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99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가변데이터는 한쪽 코드에서 수정한 값이 연쇄 효과를 일으켜 다른 쪽 코드에 문제를 야기합니다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가변 데이터를 완전히 </a:t>
            </a:r>
            <a:r>
              <a:rPr kumimoji="1" lang="ko-KR" altLang="en-US" dirty="0" err="1"/>
              <a:t>배제하기란</a:t>
            </a:r>
            <a:r>
              <a:rPr kumimoji="1" lang="ko-KR" altLang="en-US" dirty="0"/>
              <a:t> 현실적으로 불가능 할 때가 많지만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유효범위를</a:t>
            </a:r>
            <a:r>
              <a:rPr kumimoji="1" lang="ko-KR" altLang="en-US" dirty="0"/>
              <a:t> 좁혀야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 예시에서는 데이터 중복의 예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코드는 </a:t>
            </a:r>
            <a:r>
              <a:rPr kumimoji="1" lang="en-US" altLang="ko-KR" dirty="0"/>
              <a:t>adjustment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적용하는 과정에서 직접 관련이 없는 누적 값 </a:t>
            </a:r>
            <a:r>
              <a:rPr kumimoji="1" lang="en-US" altLang="ko-KR" dirty="0"/>
              <a:t>production</a:t>
            </a:r>
            <a:r>
              <a:rPr kumimoji="1" lang="ko-KR" altLang="en-US" dirty="0"/>
              <a:t>까지 갱신 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그러나 이 누적 값은 매번 갱신하지 않고도 계산 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54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불변 데이터 값은 값을 복제해 여러 곳에 사용하더라도 서로간의 참조를 관리하지 않아도 됨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사람이라는 객체가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생성 시점에는 전화번호가 올바르게 설정되지 못하게 </a:t>
            </a:r>
            <a:r>
              <a:rPr kumimoji="1" lang="ko-KR" altLang="en-US" dirty="0" err="1"/>
              <a:t>짜여있다고</a:t>
            </a:r>
            <a:r>
              <a:rPr kumimoji="1" lang="ko-KR" altLang="en-US" dirty="0"/>
              <a:t> 가정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새 클래스를 가리키는 참조가 하나뿐이므로 참조를 값으로 바꾸기 좋은 상황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94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코드설명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주문 데이터를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필드들을 채운다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과정에서 주문 데이터에 포함된 고객 </a:t>
            </a:r>
            <a:r>
              <a:rPr kumimoji="1" lang="en-US" altLang="ko-KR" dirty="0"/>
              <a:t>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 고객 객체를 생성한다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왼</a:t>
            </a:r>
            <a:r>
              <a:rPr kumimoji="1" lang="en-US" altLang="ko-KR" dirty="0"/>
              <a:t>)</a:t>
            </a:r>
            <a:r>
              <a:rPr kumimoji="1" lang="ko-KR" altLang="en-US" dirty="0"/>
              <a:t> 고객 </a:t>
            </a:r>
            <a:r>
              <a:rPr kumimoji="1" lang="en-US" altLang="ko-KR" dirty="0"/>
              <a:t>ID</a:t>
            </a:r>
            <a:r>
              <a:rPr kumimoji="1" lang="ko-KR" altLang="en-US" dirty="0"/>
              <a:t>가 주문을 </a:t>
            </a:r>
            <a:r>
              <a:rPr kumimoji="1" lang="ko-KR" altLang="en-US" dirty="0" err="1"/>
              <a:t>다섯개</a:t>
            </a:r>
            <a:r>
              <a:rPr kumimoji="1" lang="ko-KR" altLang="en-US" dirty="0"/>
              <a:t> 생성한다면 독립된 고객 객체가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개가 만들어 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이중 하나를 수정하더라도 나머지 </a:t>
            </a:r>
            <a:r>
              <a:rPr kumimoji="1" lang="ko-KR" altLang="en-US" dirty="0" err="1"/>
              <a:t>네개에는</a:t>
            </a:r>
            <a:r>
              <a:rPr kumimoji="1" lang="ko-KR" altLang="en-US" dirty="0"/>
              <a:t> 반영되지 않음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오</a:t>
            </a:r>
            <a:r>
              <a:rPr kumimoji="1" lang="en-US" altLang="ko-KR" dirty="0"/>
              <a:t>)</a:t>
            </a:r>
            <a:r>
              <a:rPr kumimoji="1" lang="ko-KR" altLang="en-US" dirty="0"/>
              <a:t> 특정 주문과 관련된 고객 정보를 갱신하게 되면 같은 고객을 공유하는 주문 모두에서 갱신된 데이터를 사용할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95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이동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조직화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7.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값을 참조로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4361" y="1169095"/>
            <a:ext cx="4794104" cy="1327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하나의 데이터 구조 안에 논리적으로 똑같은 데이터 구조를 참조하는 레코드가 여러 개 있을 때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모든 복제 본을 찾아서 갱신 해야하고 하나라도 놓치면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일관성이 깨짐</a:t>
            </a:r>
            <a:endParaRPr lang="en-US" altLang="ko-KR" u="sng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이런 상황에서는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복제된 데이터들을 모두 참조로 바꿔주는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것이 좋음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1590D9D6-B712-1F42-96BE-4BEFB8ACFB5C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85D84E1-C531-F446-978E-D8CE58D7C55E}"/>
              </a:ext>
            </a:extLst>
          </p:cNvPr>
          <p:cNvSpPr/>
          <p:nvPr/>
        </p:nvSpPr>
        <p:spPr>
          <a:xfrm>
            <a:off x="4367242" y="4400539"/>
            <a:ext cx="284526" cy="32460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B71B82-D6F8-7E4A-AFBF-9387C860F885}"/>
              </a:ext>
            </a:extLst>
          </p:cNvPr>
          <p:cNvSpPr/>
          <p:nvPr/>
        </p:nvSpPr>
        <p:spPr>
          <a:xfrm>
            <a:off x="35496" y="3197422"/>
            <a:ext cx="4283969" cy="29678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BDC60B-99BA-594D-8575-53523A20D252}"/>
              </a:ext>
            </a:extLst>
          </p:cNvPr>
          <p:cNvSpPr/>
          <p:nvPr/>
        </p:nvSpPr>
        <p:spPr>
          <a:xfrm>
            <a:off x="4699545" y="2636912"/>
            <a:ext cx="4384322" cy="411999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D276C-C449-0D42-84B0-70E3F4C0AABD}"/>
              </a:ext>
            </a:extLst>
          </p:cNvPr>
          <p:cNvSpPr/>
          <p:nvPr/>
        </p:nvSpPr>
        <p:spPr>
          <a:xfrm>
            <a:off x="601635" y="1196752"/>
            <a:ext cx="772286" cy="73164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D925FC2-8F41-E246-A0AF-C4FF2A290DBF}"/>
              </a:ext>
            </a:extLst>
          </p:cNvPr>
          <p:cNvSpPr/>
          <p:nvPr/>
        </p:nvSpPr>
        <p:spPr>
          <a:xfrm>
            <a:off x="2800692" y="1769610"/>
            <a:ext cx="229441" cy="2266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D935D1-4F03-8345-BF93-FE3931741215}"/>
              </a:ext>
            </a:extLst>
          </p:cNvPr>
          <p:cNvSpPr/>
          <p:nvPr/>
        </p:nvSpPr>
        <p:spPr>
          <a:xfrm>
            <a:off x="2343598" y="1769229"/>
            <a:ext cx="201807" cy="191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31F1C2-965C-F64D-96C1-860644031A99}"/>
              </a:ext>
            </a:extLst>
          </p:cNvPr>
          <p:cNvSpPr/>
          <p:nvPr/>
        </p:nvSpPr>
        <p:spPr>
          <a:xfrm>
            <a:off x="622601" y="2045853"/>
            <a:ext cx="772286" cy="73164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86DD62-965C-5948-95AC-364C5FB5FACB}"/>
              </a:ext>
            </a:extLst>
          </p:cNvPr>
          <p:cNvSpPr/>
          <p:nvPr/>
        </p:nvSpPr>
        <p:spPr>
          <a:xfrm>
            <a:off x="2093653" y="1708527"/>
            <a:ext cx="1153669" cy="34810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D85A80-FB67-3641-8280-D0A059F1440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373921" y="1562572"/>
            <a:ext cx="677799" cy="20665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5081A-9D5D-3045-A1BE-9C4707AD3B62}"/>
              </a:ext>
            </a:extLst>
          </p:cNvPr>
          <p:cNvCxnSpPr>
            <a:cxnSpLocks/>
          </p:cNvCxnSpPr>
          <p:nvPr/>
        </p:nvCxnSpPr>
        <p:spPr>
          <a:xfrm flipV="1">
            <a:off x="1394887" y="1924150"/>
            <a:ext cx="656833" cy="38636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B34DF99-0382-7044-9942-58486971970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170394" y="1375159"/>
            <a:ext cx="1500094" cy="333368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58BDF58-9EF3-E043-BD22-8956B213074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211711" y="2056631"/>
            <a:ext cx="1458777" cy="441294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549E2B-19FA-3046-AE37-C3AE6F3E567C}"/>
              </a:ext>
            </a:extLst>
          </p:cNvPr>
          <p:cNvSpPr/>
          <p:nvPr/>
        </p:nvSpPr>
        <p:spPr>
          <a:xfrm>
            <a:off x="14281" y="3310894"/>
            <a:ext cx="44025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Order{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_number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FFC66D"/>
                </a:solidFill>
              </a:rPr>
              <a:t>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_customer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Customer(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FFC66D"/>
                </a:solidFill>
              </a:rPr>
              <a:t>customer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customer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_customer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</a:p>
          <a:p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Customer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(id) {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_id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id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id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_id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28B4C9-F1AC-024E-AECC-1C8B8550F810}"/>
              </a:ext>
            </a:extLst>
          </p:cNvPr>
          <p:cNvSpPr/>
          <p:nvPr/>
        </p:nvSpPr>
        <p:spPr>
          <a:xfrm>
            <a:off x="4724182" y="2636912"/>
            <a:ext cx="43843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/>
              <a:t>_</a:t>
            </a:r>
            <a:r>
              <a:rPr lang="en" altLang="ko-Kore-KR" sz="1400" dirty="0" err="1"/>
              <a:t>repositoryData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export function </a:t>
            </a:r>
            <a:r>
              <a:rPr lang="en" altLang="ko-Kore-KR" sz="1400" dirty="0">
                <a:solidFill>
                  <a:srgbClr val="FFC66D"/>
                </a:solidFill>
              </a:rPr>
              <a:t>initialize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_</a:t>
            </a:r>
            <a:r>
              <a:rPr lang="en" altLang="ko-Kore-KR" sz="1400" dirty="0" err="1"/>
              <a:t>repositoryData</a:t>
            </a:r>
            <a:r>
              <a:rPr lang="en" altLang="ko-Kore-KR" sz="1400" dirty="0"/>
              <a:t> = {}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_</a:t>
            </a:r>
            <a:r>
              <a:rPr lang="en" altLang="ko-Kore-KR" sz="1400" dirty="0" err="1"/>
              <a:t>repositoryData.</a:t>
            </a:r>
            <a:r>
              <a:rPr lang="en" altLang="ko-Kore-KR" sz="1400" dirty="0" err="1">
                <a:solidFill>
                  <a:srgbClr val="9876AA"/>
                </a:solidFill>
              </a:rPr>
              <a:t>customers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b="1" i="1" dirty="0">
                <a:solidFill>
                  <a:srgbClr val="9876AA"/>
                </a:solidFill>
              </a:rPr>
              <a:t>Map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export 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registerCustomer</a:t>
            </a:r>
            <a:r>
              <a:rPr lang="en" altLang="ko-Kore-KR" sz="1400" dirty="0"/>
              <a:t>(id)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(! _</a:t>
            </a:r>
            <a:r>
              <a:rPr lang="en" altLang="ko-Kore-KR" sz="1400" dirty="0" err="1"/>
              <a:t>repositoryData.</a:t>
            </a:r>
            <a:r>
              <a:rPr lang="en" altLang="ko-Kore-KR" sz="1400" dirty="0" err="1">
                <a:solidFill>
                  <a:srgbClr val="9876AA"/>
                </a:solidFill>
              </a:rPr>
              <a:t>customers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has</a:t>
            </a:r>
            <a:r>
              <a:rPr lang="en" altLang="ko-Kore-KR" sz="1400" dirty="0"/>
              <a:t>(id))</a:t>
            </a:r>
            <a:br>
              <a:rPr lang="en" altLang="ko-Kore-KR" sz="1400" dirty="0"/>
            </a:br>
            <a:r>
              <a:rPr lang="en" altLang="ko-Kore-KR" sz="1400" dirty="0"/>
              <a:t>        _</a:t>
            </a:r>
            <a:r>
              <a:rPr lang="en" altLang="ko-Kore-KR" sz="1400" dirty="0" err="1"/>
              <a:t>repositoryData.</a:t>
            </a:r>
            <a:r>
              <a:rPr lang="en" altLang="ko-Kore-KR" sz="1400" dirty="0" err="1">
                <a:solidFill>
                  <a:srgbClr val="9876AA"/>
                </a:solidFill>
              </a:rPr>
              <a:t>customers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set</a:t>
            </a:r>
            <a:r>
              <a:rPr lang="en" altLang="ko-Kore-KR" sz="1400" dirty="0"/>
              <a:t>(id</a:t>
            </a:r>
            <a:r>
              <a:rPr lang="en" altLang="ko-Kore-KR" sz="1400" dirty="0">
                <a:solidFill>
                  <a:srgbClr val="CC7832"/>
                </a:solidFill>
              </a:rPr>
              <a:t>, new </a:t>
            </a:r>
            <a:r>
              <a:rPr lang="en" altLang="ko-Kore-KR" sz="1400" dirty="0"/>
              <a:t>Customer(id))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return </a:t>
            </a:r>
            <a:r>
              <a:rPr lang="en" altLang="ko-Kore-KR" sz="1400" dirty="0" err="1">
                <a:solidFill>
                  <a:srgbClr val="FFC66D"/>
                </a:solidFill>
              </a:rPr>
              <a:t>findCustomer</a:t>
            </a:r>
            <a:r>
              <a:rPr lang="en" altLang="ko-Kore-KR" sz="1400" dirty="0"/>
              <a:t>(id)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export 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findCustomer</a:t>
            </a:r>
            <a:r>
              <a:rPr lang="en" altLang="ko-Kore-KR" sz="1400" dirty="0"/>
              <a:t>(id)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_</a:t>
            </a:r>
            <a:r>
              <a:rPr lang="en" altLang="ko-Kore-KR" sz="1400" dirty="0" err="1"/>
              <a:t>repositoryData.</a:t>
            </a:r>
            <a:r>
              <a:rPr lang="en" altLang="ko-Kore-KR" sz="1400" dirty="0" err="1">
                <a:solidFill>
                  <a:srgbClr val="9876AA"/>
                </a:solidFill>
              </a:rPr>
              <a:t>customers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get</a:t>
            </a:r>
            <a:r>
              <a:rPr lang="en" altLang="ko-Kore-KR" sz="1400" dirty="0"/>
              <a:t>(id)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Order{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{…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_customer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registerCustomer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FFC66D"/>
                </a:solidFill>
              </a:rPr>
              <a:t>customer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…</a:t>
            </a: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041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매직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리터럴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89805" y="1584292"/>
            <a:ext cx="4825022" cy="1734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매직 </a:t>
            </a: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리터럴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소스 코드에 등장하는 일반적인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리터럴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값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코드를 읽는 사람이 값의 의미를 모른다면 숫자 자체로는 의미를 명확히 알려주지 못함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상수를 정의하고 숫자 대신 상수를 사용하도록 바꿈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“1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새로운 해의 시작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“M”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남성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서울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”: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본사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FF1BC973-3C22-F74D-B3A0-3D04AA9CF154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87348DFB-E885-B541-8E15-207F65C2BD0F}"/>
              </a:ext>
            </a:extLst>
          </p:cNvPr>
          <p:cNvSpPr/>
          <p:nvPr/>
        </p:nvSpPr>
        <p:spPr>
          <a:xfrm>
            <a:off x="4380729" y="4468870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4241CE-F7B2-B145-81FC-E0FC3C8B1FEF}"/>
              </a:ext>
            </a:extLst>
          </p:cNvPr>
          <p:cNvSpPr/>
          <p:nvPr/>
        </p:nvSpPr>
        <p:spPr>
          <a:xfrm>
            <a:off x="165177" y="4005064"/>
            <a:ext cx="3908992" cy="12237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15ADF6-A3F3-864A-ACFA-8E78DF5717EB}"/>
              </a:ext>
            </a:extLst>
          </p:cNvPr>
          <p:cNvSpPr/>
          <p:nvPr/>
        </p:nvSpPr>
        <p:spPr>
          <a:xfrm>
            <a:off x="4860032" y="4005064"/>
            <a:ext cx="4104456" cy="122379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916ACC-AF15-894F-8A48-12E0F20E8B00}"/>
              </a:ext>
            </a:extLst>
          </p:cNvPr>
          <p:cNvSpPr/>
          <p:nvPr/>
        </p:nvSpPr>
        <p:spPr>
          <a:xfrm>
            <a:off x="301020" y="4241681"/>
            <a:ext cx="3449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potentialEnergy</a:t>
            </a:r>
            <a:r>
              <a:rPr lang="en" altLang="ko-Kore-KR" sz="1400" dirty="0"/>
              <a:t>(mass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height)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mass * </a:t>
            </a:r>
            <a:r>
              <a:rPr lang="en" altLang="ko-Kore-KR" sz="1400" dirty="0">
                <a:solidFill>
                  <a:srgbClr val="6897BB"/>
                </a:solidFill>
              </a:rPr>
              <a:t>9.81 </a:t>
            </a:r>
            <a:r>
              <a:rPr lang="en" altLang="ko-Kore-KR" sz="1400" dirty="0"/>
              <a:t>* height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6E1C1-CC37-D84D-B7C7-52F43FE08DAC}"/>
              </a:ext>
            </a:extLst>
          </p:cNvPr>
          <p:cNvSpPr/>
          <p:nvPr/>
        </p:nvSpPr>
        <p:spPr>
          <a:xfrm>
            <a:off x="4877690" y="4128983"/>
            <a:ext cx="41823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STANDARD_GRAVITY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9.81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potentialEnergy</a:t>
            </a:r>
            <a:r>
              <a:rPr lang="en" altLang="ko-Kore-KR" sz="1400" dirty="0"/>
              <a:t>(mass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height)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mass * </a:t>
            </a:r>
            <a:r>
              <a:rPr lang="en" altLang="ko-Kore-KR" sz="1400" b="1" i="1" dirty="0">
                <a:solidFill>
                  <a:srgbClr val="9876AA"/>
                </a:solidFill>
              </a:rPr>
              <a:t>STANDARD_GRAVITY </a:t>
            </a:r>
            <a:r>
              <a:rPr lang="en" altLang="ko-Kore-KR" sz="1400" dirty="0"/>
              <a:t>* height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9C530-28BA-E74F-AE80-A91877905282}"/>
              </a:ext>
            </a:extLst>
          </p:cNvPr>
          <p:cNvSpPr txBox="1"/>
          <p:nvPr/>
        </p:nvSpPr>
        <p:spPr>
          <a:xfrm>
            <a:off x="827584" y="18834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 * </a:t>
            </a:r>
            <a:r>
              <a:rPr kumimoji="1" lang="en-US" altLang="ko-Kore-KR" dirty="0">
                <a:solidFill>
                  <a:srgbClr val="FF0000"/>
                </a:solidFill>
              </a:rPr>
              <a:t>3.14</a:t>
            </a:r>
            <a:r>
              <a:rPr kumimoji="1" lang="en-US" altLang="ko-Kore-KR" dirty="0"/>
              <a:t> * radius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9881348-2025-EC47-B433-77CF93AB14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7094" y="2448496"/>
            <a:ext cx="568950" cy="14523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0F6A9A-5A99-4545-8FC8-A5F893EF20CC}"/>
              </a:ext>
            </a:extLst>
          </p:cNvPr>
          <p:cNvSpPr/>
          <p:nvPr/>
        </p:nvSpPr>
        <p:spPr>
          <a:xfrm>
            <a:off x="1118456" y="2726157"/>
            <a:ext cx="228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ore-KR" sz="2400" dirty="0">
                <a:solidFill>
                  <a:srgbClr val="33333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π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3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함수 옮기기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79912" y="1196752"/>
            <a:ext cx="5184576" cy="12553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u="sng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모듈성을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높이려면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연관된 요소들을 함께 묶고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요소 사이의 연결 관계를 쉽게 찾고 이해할 수 있도록 해야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대상 함수를 호출하는 함수는 무엇인지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대상 함수가 호출하는 함수들은 무엇이 있는지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대상 함수가 사용하는 데이터는 무엇인지 살펴봐야 함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cxnSp>
        <p:nvCxnSpPr>
          <p:cNvPr id="26" name="직선 연결선 33">
            <a:extLst>
              <a:ext uri="{FF2B5EF4-FFF2-40B4-BE49-F238E27FC236}">
                <a16:creationId xmlns:a16="http://schemas.microsoft.com/office/drawing/2014/main" id="{00D3C72E-C94B-FC43-86E4-27FCD4892F25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37DE-D1D7-664B-83C1-F88416FBF4F9}"/>
              </a:ext>
            </a:extLst>
          </p:cNvPr>
          <p:cNvSpPr/>
          <p:nvPr/>
        </p:nvSpPr>
        <p:spPr>
          <a:xfrm>
            <a:off x="173523" y="2564904"/>
            <a:ext cx="4104458" cy="411680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E04876-E865-344B-8F14-E9E319028ABF}"/>
              </a:ext>
            </a:extLst>
          </p:cNvPr>
          <p:cNvSpPr/>
          <p:nvPr/>
        </p:nvSpPr>
        <p:spPr>
          <a:xfrm>
            <a:off x="4763273" y="2579170"/>
            <a:ext cx="4104456" cy="420297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B82F7F1F-9D1A-2045-B6D6-90FE0B2CCFCB}"/>
              </a:ext>
            </a:extLst>
          </p:cNvPr>
          <p:cNvSpPr/>
          <p:nvPr/>
        </p:nvSpPr>
        <p:spPr>
          <a:xfrm>
            <a:off x="4380729" y="4504826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FAA8A-EEF4-7344-A481-21EAB0196B8D}"/>
              </a:ext>
            </a:extLst>
          </p:cNvPr>
          <p:cNvSpPr/>
          <p:nvPr/>
        </p:nvSpPr>
        <p:spPr>
          <a:xfrm>
            <a:off x="497133" y="1517973"/>
            <a:ext cx="934467" cy="73163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B9CC246-671A-074C-92D4-08D751E01754}"/>
              </a:ext>
            </a:extLst>
          </p:cNvPr>
          <p:cNvSpPr/>
          <p:nvPr/>
        </p:nvSpPr>
        <p:spPr>
          <a:xfrm>
            <a:off x="2102760" y="1736451"/>
            <a:ext cx="304315" cy="1543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156668B-08C8-954C-ABCF-9BD1D1E8F0E4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198232" y="1759056"/>
            <a:ext cx="949094" cy="54573"/>
          </a:xfrm>
          <a:prstGeom prst="curvedConnector4">
            <a:avLst>
              <a:gd name="adj1" fmla="val 47652"/>
              <a:gd name="adj2" fmla="val 56031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85D7ED-B069-B646-B95D-75DAA1E67A56}"/>
              </a:ext>
            </a:extLst>
          </p:cNvPr>
          <p:cNvSpPr/>
          <p:nvPr/>
        </p:nvSpPr>
        <p:spPr>
          <a:xfrm>
            <a:off x="2283057" y="1484784"/>
            <a:ext cx="934467" cy="731637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49E92-6400-9547-929C-7D44B23A82B4}"/>
              </a:ext>
            </a:extLst>
          </p:cNvPr>
          <p:cNvSpPr/>
          <p:nvPr/>
        </p:nvSpPr>
        <p:spPr>
          <a:xfrm>
            <a:off x="331794" y="2542135"/>
            <a:ext cx="390252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Acount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은행 이자 계산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ko-KR" altLang="en-US" sz="1400" dirty="0">
                <a:solidFill>
                  <a:srgbClr val="808080"/>
                </a:solidFill>
              </a:rPr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bankCharge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/>
              <a:t>result = </a:t>
            </a:r>
            <a:r>
              <a:rPr lang="en" altLang="ko-Kore-KR" sz="1400" dirty="0">
                <a:solidFill>
                  <a:srgbClr val="6897BB"/>
                </a:solidFill>
              </a:rPr>
              <a:t>4.5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if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daysOverdrawn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 </a:t>
            </a:r>
          </a:p>
          <a:p>
            <a:r>
              <a:rPr lang="ko-KR" altLang="en-US" sz="1400" dirty="0"/>
              <a:t>       </a:t>
            </a:r>
            <a:r>
              <a:rPr lang="en" altLang="ko-Kore-KR" sz="1400" dirty="0"/>
              <a:t>result +=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overdraftCharge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초과 인출 이자 계산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ko-KR" altLang="en-US" sz="1400" dirty="0">
                <a:solidFill>
                  <a:srgbClr val="808080"/>
                </a:solidFill>
              </a:rPr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overdraftCharge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.type.isPremium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baseCharge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10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.daysOverdrawn</a:t>
            </a:r>
            <a:r>
              <a:rPr lang="en" altLang="ko-Kore-KR" sz="1400" dirty="0"/>
              <a:t> &lt;= </a:t>
            </a:r>
            <a:r>
              <a:rPr lang="en" altLang="ko-Kore-KR" sz="1400" dirty="0">
                <a:solidFill>
                  <a:srgbClr val="6897BB"/>
                </a:solidFill>
              </a:rPr>
              <a:t>7</a:t>
            </a:r>
            <a:r>
              <a:rPr lang="en" altLang="ko-Kore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CC7832"/>
                </a:solidFill>
              </a:rPr>
              <a:t>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baseCharge</a:t>
            </a:r>
            <a:r>
              <a:rPr lang="en" altLang="ko-Kore-KR" sz="1400" dirty="0"/>
              <a:t> + 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.daysOverdrawn</a:t>
            </a:r>
            <a:r>
              <a:rPr lang="en" altLang="ko-Kore-KR" sz="1400" dirty="0"/>
              <a:t> -</a:t>
            </a:r>
            <a:r>
              <a:rPr lang="en" altLang="ko-Kore-KR" sz="1400" dirty="0">
                <a:solidFill>
                  <a:srgbClr val="6897BB"/>
                </a:solidFill>
              </a:rPr>
              <a:t>7</a:t>
            </a:r>
            <a:r>
              <a:rPr lang="en" altLang="ko-Kore-KR" sz="1400" dirty="0"/>
              <a:t>) * </a:t>
            </a:r>
            <a:r>
              <a:rPr lang="en" altLang="ko-Kore-KR" sz="1400" dirty="0">
                <a:solidFill>
                  <a:srgbClr val="6897BB"/>
                </a:solidFill>
              </a:rPr>
              <a:t>0.85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.daysOverdrawn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1.75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}}</a:t>
            </a:r>
          </a:p>
          <a:p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A9C9F-7558-D140-980D-0B1A4BA091FE}"/>
              </a:ext>
            </a:extLst>
          </p:cNvPr>
          <p:cNvSpPr/>
          <p:nvPr/>
        </p:nvSpPr>
        <p:spPr>
          <a:xfrm>
            <a:off x="4747249" y="2608330"/>
            <a:ext cx="410348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Acount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은행 이자 계산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ko-KR" altLang="en-US" sz="1400" dirty="0">
                <a:solidFill>
                  <a:srgbClr val="808080"/>
                </a:solidFill>
              </a:rPr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bankCharge</a:t>
            </a:r>
            <a:r>
              <a:rPr lang="en" altLang="ko-Kore-KR" sz="1400" dirty="0"/>
              <a:t>(){</a:t>
            </a:r>
            <a:r>
              <a:rPr lang="ko-KR" altLang="en-US" sz="1400" dirty="0"/>
              <a:t> </a:t>
            </a:r>
            <a:r>
              <a:rPr lang="en" altLang="ko-Kore-KR" sz="1400" dirty="0"/>
              <a:t> </a:t>
            </a:r>
            <a:r>
              <a:rPr lang="en-US" altLang="ko-KR" sz="1400" dirty="0">
                <a:solidFill>
                  <a:srgbClr val="CC7832"/>
                </a:solidFill>
              </a:rPr>
              <a:t>…</a:t>
            </a:r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overdraftCharge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.type.</a:t>
            </a:r>
            <a:r>
              <a:rPr lang="en" altLang="ko-Kore-KR" sz="1400" dirty="0" err="1">
                <a:solidFill>
                  <a:srgbClr val="FFC66D"/>
                </a:solidFill>
              </a:rPr>
              <a:t>overdraftCharge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AccountType</a:t>
            </a:r>
            <a:r>
              <a:rPr lang="en" altLang="ko-Kore-KR" sz="1400" dirty="0"/>
              <a:t>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overdraftCharge</a:t>
            </a:r>
            <a:r>
              <a:rPr lang="en" altLang="ko-Kore-KR" sz="1400" dirty="0"/>
              <a:t>(account) {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.Premium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baseCharge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10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account.daysOverdrawn</a:t>
            </a:r>
            <a:r>
              <a:rPr lang="en" altLang="ko-Kore-KR" sz="1400" dirty="0"/>
              <a:t> &lt;= </a:t>
            </a:r>
            <a:r>
              <a:rPr lang="en" altLang="ko-Kore-KR" sz="1400" dirty="0">
                <a:solidFill>
                  <a:srgbClr val="6897BB"/>
                </a:solidFill>
              </a:rPr>
              <a:t>7</a:t>
            </a:r>
            <a:r>
              <a:rPr lang="en-US" altLang="ko-KR" sz="1400" dirty="0">
                <a:solidFill>
                  <a:srgbClr val="6897BB"/>
                </a:solidFill>
              </a:rPr>
              <a:t>)</a:t>
            </a:r>
            <a:r>
              <a:rPr lang="ko-KR" altLang="en-US" sz="1400" dirty="0">
                <a:solidFill>
                  <a:srgbClr val="6897BB"/>
                </a:solidFill>
              </a:rPr>
              <a:t>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baseCharge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else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    return </a:t>
            </a:r>
            <a:r>
              <a:rPr lang="en" altLang="ko-Kore-KR" sz="1400" dirty="0" err="1"/>
              <a:t>baseCharge</a:t>
            </a:r>
            <a:r>
              <a:rPr lang="en" altLang="ko-Kore-KR" sz="1400" dirty="0"/>
              <a:t> + (</a:t>
            </a:r>
            <a:r>
              <a:rPr lang="en" altLang="ko-Kore-KR" sz="1400" dirty="0" err="1"/>
              <a:t>account.daysOverdrawn</a:t>
            </a:r>
            <a:r>
              <a:rPr lang="en" altLang="ko-Kore-KR" sz="1400" dirty="0"/>
              <a:t> - </a:t>
            </a:r>
            <a:r>
              <a:rPr lang="en" altLang="ko-Kore-KR" sz="1400" dirty="0">
                <a:solidFill>
                  <a:srgbClr val="6897BB"/>
                </a:solidFill>
              </a:rPr>
              <a:t>7</a:t>
            </a:r>
            <a:r>
              <a:rPr lang="en" altLang="ko-Kore-KR" sz="1400" dirty="0"/>
              <a:t>) * </a:t>
            </a:r>
            <a:r>
              <a:rPr lang="en" altLang="ko-Kore-KR" sz="1400" dirty="0">
                <a:solidFill>
                  <a:srgbClr val="6897BB"/>
                </a:solidFill>
              </a:rPr>
              <a:t>0.85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account.daysOverdrawn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1.75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 }</a:t>
            </a:r>
            <a:r>
              <a:rPr lang="ko-KR" altLang="en-US" sz="1400" dirty="0"/>
              <a:t> </a:t>
            </a: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464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반복문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쪼개기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22515" y="1450099"/>
            <a:ext cx="4960309" cy="159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반복문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하나에 두가지 일을 수행하는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수정해야 할 때마다 두가지 일을 모두 이해하고 진행해야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각각의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반복문을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분리해 두면 수정할 동작 하나만 이해하면 되고 이해가 쉬움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 가지 값만 계산하는 반복문이라면 그 값만 곧바로 반환할 수 있음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D21BFD-1E23-124A-96E0-5EFC029B3A4E}"/>
              </a:ext>
            </a:extLst>
          </p:cNvPr>
          <p:cNvSpPr/>
          <p:nvPr/>
        </p:nvSpPr>
        <p:spPr>
          <a:xfrm>
            <a:off x="1331640" y="3496472"/>
            <a:ext cx="6768752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6D3454-159E-4C47-BD32-30145E8AE506}"/>
              </a:ext>
            </a:extLst>
          </p:cNvPr>
          <p:cNvSpPr/>
          <p:nvPr/>
        </p:nvSpPr>
        <p:spPr>
          <a:xfrm>
            <a:off x="1475656" y="3563777"/>
            <a:ext cx="421202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전체 급여와 가장 어린 나이를 계산하는 코드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>
                <a:solidFill>
                  <a:srgbClr val="9876AA"/>
                </a:solidFill>
              </a:rPr>
              <a:t>youngest </a:t>
            </a:r>
            <a:r>
              <a:rPr lang="en" altLang="ko-Kore-KR" sz="1400" dirty="0"/>
              <a:t>= people[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] ? people[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].age : </a:t>
            </a:r>
            <a:r>
              <a:rPr lang="en" altLang="ko-Kore-KR" sz="1400" b="1" i="1" dirty="0">
                <a:solidFill>
                  <a:srgbClr val="9876AA"/>
                </a:solidFill>
              </a:rPr>
              <a:t>Infinity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totalSalary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p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people){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p.age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totalSalary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p.salary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 err="1">
                <a:solidFill>
                  <a:srgbClr val="808080"/>
                </a:solidFill>
              </a:rPr>
              <a:t>averageAge</a:t>
            </a:r>
            <a:r>
              <a:rPr lang="en" altLang="ko-Kore-KR" sz="1400" dirty="0">
                <a:solidFill>
                  <a:srgbClr val="808080"/>
                </a:solidFill>
              </a:rPr>
              <a:t> = </a:t>
            </a:r>
            <a:r>
              <a:rPr lang="en" altLang="ko-Kore-KR" sz="1400" dirty="0" err="1">
                <a:solidFill>
                  <a:srgbClr val="808080"/>
                </a:solidFill>
              </a:rPr>
              <a:t>averageAge</a:t>
            </a:r>
            <a:r>
              <a:rPr lang="en" altLang="ko-Kore-KR" sz="1400" dirty="0">
                <a:solidFill>
                  <a:srgbClr val="808080"/>
                </a:solidFill>
              </a:rPr>
              <a:t> / </a:t>
            </a:r>
            <a:r>
              <a:rPr lang="en" altLang="ko-Kore-KR" sz="1400" dirty="0" err="1">
                <a:solidFill>
                  <a:srgbClr val="808080"/>
                </a:solidFill>
              </a:rPr>
              <a:t>people.length</a:t>
            </a:r>
            <a:r>
              <a:rPr lang="en" altLang="ko-Kore-KR" sz="1400" dirty="0">
                <a:solidFill>
                  <a:srgbClr val="808080"/>
                </a:solidFill>
              </a:rPr>
              <a:t>;</a:t>
            </a:r>
            <a:br>
              <a:rPr lang="en" altLang="ko-Kore-KR" sz="1400" dirty="0">
                <a:solidFill>
                  <a:srgbClr val="808080"/>
                </a:solidFill>
              </a:rPr>
            </a:br>
            <a:br>
              <a:rPr lang="en" altLang="ko-Kore-KR" sz="1400" dirty="0">
                <a:solidFill>
                  <a:srgbClr val="808080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'</a:t>
            </a:r>
            <a:r>
              <a:rPr lang="ko-KR" altLang="en-US" sz="1400" dirty="0">
                <a:solidFill>
                  <a:srgbClr val="6A8759"/>
                </a:solidFill>
              </a:rPr>
              <a:t>최연소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>
                <a:solidFill>
                  <a:srgbClr val="6A8759"/>
                </a:solidFill>
              </a:rPr>
              <a:t>youngest}, </a:t>
            </a:r>
            <a:r>
              <a:rPr lang="ko-KR" altLang="en-US" sz="1400" dirty="0">
                <a:solidFill>
                  <a:srgbClr val="6A8759"/>
                </a:solidFill>
              </a:rPr>
              <a:t>총 급여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 err="1">
                <a:solidFill>
                  <a:srgbClr val="6A8759"/>
                </a:solidFill>
              </a:rPr>
              <a:t>totalSalary</a:t>
            </a:r>
            <a:r>
              <a:rPr lang="en" altLang="ko-Kore-KR" sz="1400" dirty="0">
                <a:solidFill>
                  <a:srgbClr val="6A8759"/>
                </a:solidFill>
              </a:rPr>
              <a:t>}'</a:t>
            </a:r>
            <a:endParaRPr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88192A-EA7A-CF4F-837B-F303BABEEC82}"/>
              </a:ext>
            </a:extLst>
          </p:cNvPr>
          <p:cNvSpPr/>
          <p:nvPr/>
        </p:nvSpPr>
        <p:spPr>
          <a:xfrm>
            <a:off x="1035224" y="1412776"/>
            <a:ext cx="172819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A31667-BAFA-1747-B6C5-E4C84B231F2B}"/>
              </a:ext>
            </a:extLst>
          </p:cNvPr>
          <p:cNvSpPr/>
          <p:nvPr/>
        </p:nvSpPr>
        <p:spPr>
          <a:xfrm>
            <a:off x="1467272" y="1583715"/>
            <a:ext cx="1728192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FC80BD-4BE3-604D-A3D3-AAE5D4CEE512}"/>
              </a:ext>
            </a:extLst>
          </p:cNvPr>
          <p:cNvSpPr/>
          <p:nvPr/>
        </p:nvSpPr>
        <p:spPr>
          <a:xfrm>
            <a:off x="2015086" y="1762628"/>
            <a:ext cx="1180378" cy="1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2562F2-312B-8848-8917-6EEB20585F89}"/>
              </a:ext>
            </a:extLst>
          </p:cNvPr>
          <p:cNvSpPr/>
          <p:nvPr/>
        </p:nvSpPr>
        <p:spPr>
          <a:xfrm>
            <a:off x="1187624" y="2702374"/>
            <a:ext cx="1728192" cy="1309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2AD003-5654-CC41-84CA-3769ECC65F1E}"/>
              </a:ext>
            </a:extLst>
          </p:cNvPr>
          <p:cNvSpPr/>
          <p:nvPr/>
        </p:nvSpPr>
        <p:spPr>
          <a:xfrm>
            <a:off x="1619672" y="2873313"/>
            <a:ext cx="1728192" cy="1309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B3C7CDD-6F06-8D4C-A98D-8CFE1BB89C1A}"/>
              </a:ext>
            </a:extLst>
          </p:cNvPr>
          <p:cNvCxnSpPr>
            <a:cxnSpLocks/>
          </p:cNvCxnSpPr>
          <p:nvPr/>
        </p:nvCxnSpPr>
        <p:spPr>
          <a:xfrm rot="10800000">
            <a:off x="968194" y="1463998"/>
            <a:ext cx="733200" cy="590303"/>
          </a:xfrm>
          <a:prstGeom prst="bentConnector3">
            <a:avLst>
              <a:gd name="adj1" fmla="val 9999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78F4CA02-A52A-D149-890C-29680C3D95DB}"/>
              </a:ext>
            </a:extLst>
          </p:cNvPr>
          <p:cNvCxnSpPr>
            <a:cxnSpLocks/>
          </p:cNvCxnSpPr>
          <p:nvPr/>
        </p:nvCxnSpPr>
        <p:spPr>
          <a:xfrm rot="10800000">
            <a:off x="1084020" y="2831503"/>
            <a:ext cx="455259" cy="302919"/>
          </a:xfrm>
          <a:prstGeom prst="bentConnector3">
            <a:avLst>
              <a:gd name="adj1" fmla="val 99991"/>
            </a:avLst>
          </a:prstGeom>
          <a:ln w="127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83DFA294-495F-974A-AA4F-9BAA30C0ED36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1539280" y="1946777"/>
            <a:ext cx="1808584" cy="991998"/>
          </a:xfrm>
          <a:prstGeom prst="curvedConnector3">
            <a:avLst>
              <a:gd name="adj1" fmla="val 11264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반복문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쪼개기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93B620F4-0821-954F-A282-B183DB6C00C0}"/>
              </a:ext>
            </a:extLst>
          </p:cNvPr>
          <p:cNvSpPr/>
          <p:nvPr/>
        </p:nvSpPr>
        <p:spPr>
          <a:xfrm>
            <a:off x="2727632" y="4509120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AD193-AE4B-FD43-B73F-E6D233F4F337}"/>
              </a:ext>
            </a:extLst>
          </p:cNvPr>
          <p:cNvSpPr/>
          <p:nvPr/>
        </p:nvSpPr>
        <p:spPr>
          <a:xfrm>
            <a:off x="539552" y="1181791"/>
            <a:ext cx="6495122" cy="279371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0FB761-3A1D-BD44-9CA2-3132E64F43AC}"/>
              </a:ext>
            </a:extLst>
          </p:cNvPr>
          <p:cNvSpPr/>
          <p:nvPr/>
        </p:nvSpPr>
        <p:spPr>
          <a:xfrm>
            <a:off x="812670" y="1132098"/>
            <a:ext cx="52917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전체 급여와 가장 어린 나이를 계산하는 코드</a:t>
            </a:r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totalSalary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p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people){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totalSalary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p.salary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p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people){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p.age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averageAge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/ 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'</a:t>
            </a:r>
            <a:r>
              <a:rPr lang="ko-KR" altLang="en-US" sz="1400" dirty="0">
                <a:solidFill>
                  <a:srgbClr val="6A8759"/>
                </a:solidFill>
              </a:rPr>
              <a:t>최연소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>
                <a:solidFill>
                  <a:srgbClr val="6A8759"/>
                </a:solidFill>
              </a:rPr>
              <a:t>youngest}, </a:t>
            </a:r>
            <a:r>
              <a:rPr lang="ko-KR" altLang="en-US" sz="1400" dirty="0">
                <a:solidFill>
                  <a:srgbClr val="6A8759"/>
                </a:solidFill>
              </a:rPr>
              <a:t>총 급여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 err="1">
                <a:solidFill>
                  <a:srgbClr val="6A8759"/>
                </a:solidFill>
              </a:rPr>
              <a:t>totalSalary</a:t>
            </a:r>
            <a:r>
              <a:rPr lang="en" altLang="ko-Kore-KR" sz="1400" dirty="0">
                <a:solidFill>
                  <a:srgbClr val="6A8759"/>
                </a:solidFill>
              </a:rPr>
              <a:t>}’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C8EE21-99B1-9446-9AB7-FE454260A249}"/>
              </a:ext>
            </a:extLst>
          </p:cNvPr>
          <p:cNvSpPr/>
          <p:nvPr/>
        </p:nvSpPr>
        <p:spPr>
          <a:xfrm>
            <a:off x="3491880" y="4154609"/>
            <a:ext cx="5225062" cy="212529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B85B7-C481-C54A-9173-D2EACD8CE426}"/>
              </a:ext>
            </a:extLst>
          </p:cNvPr>
          <p:cNvSpPr/>
          <p:nvPr/>
        </p:nvSpPr>
        <p:spPr>
          <a:xfrm>
            <a:off x="3720550" y="4248575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'</a:t>
            </a:r>
            <a:r>
              <a:rPr lang="ko-KR" altLang="en-US" sz="1400" dirty="0">
                <a:solidFill>
                  <a:srgbClr val="6A8759"/>
                </a:solidFill>
              </a:rPr>
              <a:t>최연소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 err="1">
                <a:solidFill>
                  <a:srgbClr val="6A8759"/>
                </a:solidFill>
              </a:rPr>
              <a:t>youngestAge</a:t>
            </a:r>
            <a:r>
              <a:rPr lang="en" altLang="ko-Kore-KR" sz="1400" dirty="0">
                <a:solidFill>
                  <a:srgbClr val="6A8759"/>
                </a:solidFill>
              </a:rPr>
              <a:t>()}, </a:t>
            </a:r>
            <a:r>
              <a:rPr lang="ko-KR" altLang="en-US" sz="1400" dirty="0">
                <a:solidFill>
                  <a:srgbClr val="6A8759"/>
                </a:solidFill>
              </a:rPr>
              <a:t>총 급여</a:t>
            </a:r>
            <a:r>
              <a:rPr lang="en-US" altLang="ko-KR" sz="1400" dirty="0">
                <a:solidFill>
                  <a:srgbClr val="6A8759"/>
                </a:solidFill>
              </a:rPr>
              <a:t>: ${</a:t>
            </a:r>
            <a:r>
              <a:rPr lang="en" altLang="ko-Kore-KR" sz="1400" dirty="0" err="1">
                <a:solidFill>
                  <a:srgbClr val="6A8759"/>
                </a:solidFill>
              </a:rPr>
              <a:t>totalSalary</a:t>
            </a:r>
            <a:r>
              <a:rPr lang="en" altLang="ko-Kore-KR" sz="1400" dirty="0">
                <a:solidFill>
                  <a:srgbClr val="6A8759"/>
                </a:solidFill>
              </a:rPr>
              <a:t>()}'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totalSalary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rgbClr val="FFC66D"/>
                </a:solidFill>
              </a:rPr>
              <a:t>reduce</a:t>
            </a:r>
            <a:r>
              <a:rPr lang="en" altLang="ko-Kore-KR" sz="1400" dirty="0"/>
              <a:t>((total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p) =&gt; total + </a:t>
            </a:r>
            <a:r>
              <a:rPr lang="en" altLang="ko-Kore-KR" sz="1400" dirty="0" err="1"/>
              <a:t>p.salary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youngestAge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Math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min</a:t>
            </a:r>
            <a:r>
              <a:rPr lang="en" altLang="ko-Kore-KR" sz="1400" dirty="0"/>
              <a:t>(...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rgbClr val="FFC66D"/>
                </a:solidFill>
              </a:rPr>
              <a:t>map</a:t>
            </a:r>
            <a:r>
              <a:rPr lang="en" altLang="ko-Kore-KR" sz="1400" dirty="0"/>
              <a:t>(p =&gt; </a:t>
            </a:r>
            <a:r>
              <a:rPr lang="en" altLang="ko-Kore-KR" sz="1400" dirty="0" err="1"/>
              <a:t>p.age</a:t>
            </a:r>
            <a:r>
              <a:rPr lang="en" altLang="ko-Kore-KR" sz="1400" dirty="0"/>
              <a:t>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74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반복문을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파이프라인으로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16016" y="2400581"/>
            <a:ext cx="4225933" cy="1912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객체 컬렉션을 순회할 때는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반복문을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사용하는 것으로 알고 있지만 언어는 더 나은 구조로 발전해 가고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컬렉션 파이프라인을 이용하면 처리 과정을 연산으로 표현할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대표적인 연산은 </a:t>
            </a:r>
            <a:r>
              <a:rPr lang="en" altLang="ko-Kore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map, filter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2BC901-9B1C-D74E-B021-D6D5EF5ADBB4}"/>
              </a:ext>
            </a:extLst>
          </p:cNvPr>
          <p:cNvSpPr/>
          <p:nvPr/>
        </p:nvSpPr>
        <p:spPr>
          <a:xfrm>
            <a:off x="107504" y="2154304"/>
            <a:ext cx="4553451" cy="304884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B8BCA-C48B-4D4E-80BC-D660058AFE29}"/>
              </a:ext>
            </a:extLst>
          </p:cNvPr>
          <p:cNvSpPr/>
          <p:nvPr/>
        </p:nvSpPr>
        <p:spPr>
          <a:xfrm>
            <a:off x="119934" y="1700808"/>
            <a:ext cx="506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80808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인도의 사무실을 찾아서 도시명과 전화번호 반환하는 예제</a:t>
            </a:r>
            <a:endParaRPr lang="en-US" altLang="ko-KR" sz="1400" dirty="0">
              <a:solidFill>
                <a:srgbClr val="80808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DE90F-B196-A248-BB96-29FFC466588E}"/>
              </a:ext>
            </a:extLst>
          </p:cNvPr>
          <p:cNvSpPr txBox="1"/>
          <p:nvPr/>
        </p:nvSpPr>
        <p:spPr>
          <a:xfrm>
            <a:off x="161699" y="2538852"/>
            <a:ext cx="4499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//</a:t>
            </a:r>
            <a:r>
              <a:rPr kumimoji="1" lang="ko-KR" altLang="en-US" sz="1600" dirty="0"/>
              <a:t> 회사의 지점 사무실 정보를 </a:t>
            </a:r>
            <a:r>
              <a:rPr kumimoji="1" lang="en-US" altLang="ko-KR" sz="1600" dirty="0"/>
              <a:t>CSV</a:t>
            </a:r>
            <a:r>
              <a:rPr kumimoji="1" lang="ko-KR" altLang="en-US" sz="1600" dirty="0"/>
              <a:t> 형태로 정리</a:t>
            </a:r>
            <a:endParaRPr kumimoji="1" lang="en-US" altLang="ko-KR" sz="1600" dirty="0"/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office, country, telephone</a:t>
            </a:r>
          </a:p>
          <a:p>
            <a:r>
              <a:rPr kumimoji="1" lang="en-US" altLang="ko-Kore-KR" sz="1600" dirty="0"/>
              <a:t>Chicago, USA, +1 312 373 1000</a:t>
            </a:r>
          </a:p>
          <a:p>
            <a:r>
              <a:rPr kumimoji="1" lang="en-US" altLang="ko-Kore-KR" sz="1600" dirty="0"/>
              <a:t>Beijing, China, +86 4008 900 505</a:t>
            </a:r>
          </a:p>
          <a:p>
            <a:r>
              <a:rPr kumimoji="1" lang="en-US" altLang="ko-Kore-KR" sz="1600" dirty="0"/>
              <a:t>Bangalore, India, +91 80 4054 5069</a:t>
            </a:r>
          </a:p>
          <a:p>
            <a:r>
              <a:rPr kumimoji="1" lang="en-US" altLang="ko-Kore-KR" sz="1600" dirty="0"/>
              <a:t>Proto Alegre, Brazil, +55 51 5039</a:t>
            </a:r>
          </a:p>
          <a:p>
            <a:r>
              <a:rPr kumimoji="1" lang="en-US" altLang="ko-Kore-KR" sz="1600" dirty="0"/>
              <a:t>Chennai, India, +91 44 660</a:t>
            </a:r>
          </a:p>
          <a:p>
            <a:r>
              <a:rPr kumimoji="1" lang="en-US" altLang="ko-KR" sz="1600" dirty="0"/>
              <a:t>…</a:t>
            </a:r>
          </a:p>
          <a:p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24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반복문을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파이프라인으로 바꾸기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2BC901-9B1C-D74E-B021-D6D5EF5ADBB4}"/>
              </a:ext>
            </a:extLst>
          </p:cNvPr>
          <p:cNvSpPr/>
          <p:nvPr/>
        </p:nvSpPr>
        <p:spPr>
          <a:xfrm>
            <a:off x="87482" y="1988840"/>
            <a:ext cx="4283968" cy="405801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5E5E53F0-D6D7-7B4D-A49A-4E9059254A0E}"/>
              </a:ext>
            </a:extLst>
          </p:cNvPr>
          <p:cNvSpPr/>
          <p:nvPr/>
        </p:nvSpPr>
        <p:spPr>
          <a:xfrm>
            <a:off x="4438759" y="3700142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46FCC4-13D1-B445-A3F4-AD1BFF222244}"/>
              </a:ext>
            </a:extLst>
          </p:cNvPr>
          <p:cNvSpPr/>
          <p:nvPr/>
        </p:nvSpPr>
        <p:spPr>
          <a:xfrm>
            <a:off x="4932039" y="2348880"/>
            <a:ext cx="4104457" cy="313666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494C96-0E81-904D-96FC-856408F21D63}"/>
              </a:ext>
            </a:extLst>
          </p:cNvPr>
          <p:cNvSpPr/>
          <p:nvPr/>
        </p:nvSpPr>
        <p:spPr>
          <a:xfrm>
            <a:off x="82785" y="2076538"/>
            <a:ext cx="42839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acquireData</a:t>
            </a:r>
            <a:r>
              <a:rPr lang="en" altLang="ko-Kore-KR" sz="1400" dirty="0"/>
              <a:t>(input)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lines = </a:t>
            </a:r>
            <a:r>
              <a:rPr lang="en" altLang="ko-Kore-KR" sz="1400" dirty="0" err="1"/>
              <a:t>input.</a:t>
            </a:r>
            <a:r>
              <a:rPr lang="en" altLang="ko-Kore-KR" sz="1400" dirty="0" err="1">
                <a:solidFill>
                  <a:srgbClr val="FFC66D"/>
                </a:solidFill>
              </a:rPr>
              <a:t>split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>
                <a:solidFill>
                  <a:srgbClr val="CC7832"/>
                </a:solidFill>
              </a:rPr>
              <a:t>\n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ko-KR" altLang="en-US" sz="1400" dirty="0">
                <a:solidFill>
                  <a:srgbClr val="CC7832"/>
                </a:solidFill>
              </a:rPr>
              <a:t>            </a:t>
            </a:r>
            <a:r>
              <a:rPr lang="en-US" altLang="ko-KR" sz="1400" dirty="0">
                <a:solidFill>
                  <a:srgbClr val="CC7832"/>
                </a:solidFill>
              </a:rPr>
              <a:t>//</a:t>
            </a:r>
            <a:r>
              <a:rPr lang="ko-KR" altLang="en-US" sz="1400" dirty="0">
                <a:solidFill>
                  <a:srgbClr val="CC7832"/>
                </a:solidFill>
              </a:rPr>
              <a:t> 컬렉션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let </a:t>
            </a:r>
            <a:r>
              <a:rPr lang="en" altLang="ko-Kore-KR" sz="1400" dirty="0" err="1"/>
              <a:t>firstLine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CC7832"/>
                </a:solidFill>
              </a:rPr>
              <a:t>true;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const </a:t>
            </a:r>
            <a:r>
              <a:rPr lang="en" altLang="ko-Kore-KR" sz="1400" dirty="0"/>
              <a:t>result = []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line </a:t>
            </a:r>
            <a:r>
              <a:rPr lang="en" altLang="ko-Kore-KR" sz="1400" dirty="0">
                <a:solidFill>
                  <a:srgbClr val="CC7832"/>
                </a:solidFill>
              </a:rPr>
              <a:t>of </a:t>
            </a:r>
            <a:r>
              <a:rPr lang="en" altLang="ko-Kore-KR" sz="1400" dirty="0"/>
              <a:t>lines){</a:t>
            </a:r>
            <a:r>
              <a:rPr lang="ko-KR" altLang="en-US" sz="1400" dirty="0"/>
              <a:t>                      </a:t>
            </a:r>
            <a:r>
              <a:rPr lang="en-US" altLang="ko-KR" sz="1400" dirty="0"/>
              <a:t>//</a:t>
            </a:r>
            <a:r>
              <a:rPr lang="ko-KR" altLang="en-US" sz="1400" dirty="0" err="1"/>
              <a:t>반복문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firstLine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 err="1"/>
              <a:t>firstLine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CC7832"/>
                </a:solidFill>
              </a:rPr>
              <a:t>false;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continue;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line.</a:t>
            </a:r>
            <a:r>
              <a:rPr lang="en" altLang="ko-Kore-KR" sz="1400" dirty="0" err="1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 === </a:t>
            </a:r>
            <a:r>
              <a:rPr lang="en" altLang="ko-Kore-KR" sz="1400" dirty="0">
                <a:solidFill>
                  <a:srgbClr val="6A8759"/>
                </a:solidFill>
              </a:rPr>
              <a:t>""</a:t>
            </a:r>
            <a:r>
              <a:rPr lang="en" altLang="ko-Kore-KR" sz="1400" dirty="0"/>
              <a:t>) </a:t>
            </a:r>
            <a:r>
              <a:rPr lang="en" altLang="ko-Kore-KR" sz="1400" dirty="0">
                <a:solidFill>
                  <a:srgbClr val="CC7832"/>
                </a:solidFill>
              </a:rPr>
              <a:t>continue;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const </a:t>
            </a:r>
            <a:r>
              <a:rPr lang="en" altLang="ko-Kore-KR" sz="1400" dirty="0"/>
              <a:t>record = </a:t>
            </a:r>
            <a:r>
              <a:rPr lang="en" altLang="ko-Kore-KR" sz="1400" dirty="0" err="1"/>
              <a:t>line.</a:t>
            </a:r>
            <a:r>
              <a:rPr lang="en" altLang="ko-Kore-KR" sz="1400" dirty="0" err="1">
                <a:solidFill>
                  <a:srgbClr val="FFC66D"/>
                </a:solidFill>
              </a:rPr>
              <a:t>split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","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if</a:t>
            </a:r>
            <a:r>
              <a:rPr lang="en" altLang="ko-Kore-KR" sz="1400" dirty="0"/>
              <a:t>(record[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 === </a:t>
            </a:r>
            <a:r>
              <a:rPr lang="en" altLang="ko-Kore-KR" sz="1400" dirty="0">
                <a:solidFill>
                  <a:srgbClr val="6A8759"/>
                </a:solidFill>
              </a:rPr>
              <a:t>"India"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 err="1"/>
              <a:t>result.</a:t>
            </a:r>
            <a:r>
              <a:rPr lang="en" altLang="ko-Kore-KR" sz="1400" dirty="0" err="1">
                <a:solidFill>
                  <a:srgbClr val="FFC66D"/>
                </a:solidFill>
              </a:rPr>
              <a:t>push</a:t>
            </a:r>
            <a:r>
              <a:rPr lang="en" altLang="ko-Kore-KR" sz="1400" dirty="0"/>
              <a:t>({</a:t>
            </a:r>
            <a:r>
              <a:rPr lang="en" altLang="ko-Kore-KR" sz="1400" dirty="0">
                <a:solidFill>
                  <a:srgbClr val="9876AA"/>
                </a:solidFill>
              </a:rPr>
              <a:t>city</a:t>
            </a:r>
            <a:r>
              <a:rPr lang="en" altLang="ko-Kore-KR" sz="1400" dirty="0"/>
              <a:t>: record[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phone</a:t>
            </a:r>
            <a:r>
              <a:rPr lang="en" altLang="ko-Kore-KR" sz="1400" dirty="0"/>
              <a:t>: record[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()})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7763DC-D216-9443-9981-2C64869E855E}"/>
              </a:ext>
            </a:extLst>
          </p:cNvPr>
          <p:cNvSpPr/>
          <p:nvPr/>
        </p:nvSpPr>
        <p:spPr>
          <a:xfrm>
            <a:off x="4971911" y="2898651"/>
            <a:ext cx="4024712" cy="204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acquireData</a:t>
            </a:r>
            <a:r>
              <a:rPr lang="en" altLang="ko-Kore-KR" sz="1400" dirty="0"/>
              <a:t>(input)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lines = </a:t>
            </a:r>
            <a:r>
              <a:rPr lang="en" altLang="ko-Kore-KR" sz="1400" dirty="0" err="1"/>
              <a:t>input.</a:t>
            </a:r>
            <a:r>
              <a:rPr lang="en" altLang="ko-Kore-KR" sz="1400" dirty="0" err="1">
                <a:solidFill>
                  <a:srgbClr val="FFC66D"/>
                </a:solidFill>
              </a:rPr>
              <a:t>split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>
                <a:solidFill>
                  <a:srgbClr val="CC7832"/>
                </a:solidFill>
              </a:rPr>
              <a:t>\n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return </a:t>
            </a:r>
            <a:r>
              <a:rPr lang="en" altLang="ko-Kore-KR" sz="1400" dirty="0"/>
              <a:t>lines</a:t>
            </a:r>
            <a:br>
              <a:rPr lang="en" altLang="ko-Kore-KR" sz="1400" dirty="0"/>
            </a:br>
            <a:r>
              <a:rPr lang="en" altLang="ko-Kore-KR" sz="1400" dirty="0"/>
              <a:t>        .</a:t>
            </a:r>
            <a:r>
              <a:rPr lang="en" altLang="ko-Kore-KR" sz="1400" dirty="0">
                <a:solidFill>
                  <a:srgbClr val="FFC66D"/>
                </a:solidFill>
              </a:rPr>
              <a:t>splice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.</a:t>
            </a:r>
            <a:r>
              <a:rPr lang="en" altLang="ko-Kore-KR" sz="1400" dirty="0">
                <a:solidFill>
                  <a:srgbClr val="FFC66D"/>
                </a:solidFill>
              </a:rPr>
              <a:t>filter</a:t>
            </a:r>
            <a:r>
              <a:rPr lang="en" altLang="ko-Kore-KR" sz="1400" dirty="0"/>
              <a:t>(line =&gt; </a:t>
            </a:r>
            <a:r>
              <a:rPr lang="en" altLang="ko-Kore-KR" sz="1400" dirty="0" err="1"/>
              <a:t>line.</a:t>
            </a:r>
            <a:r>
              <a:rPr lang="en" altLang="ko-Kore-KR" sz="1400" dirty="0" err="1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 !== </a:t>
            </a:r>
            <a:r>
              <a:rPr lang="en" altLang="ko-Kore-KR" sz="1400" dirty="0">
                <a:solidFill>
                  <a:srgbClr val="6A8759"/>
                </a:solidFill>
              </a:rPr>
              <a:t>""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.</a:t>
            </a:r>
            <a:r>
              <a:rPr lang="en" altLang="ko-Kore-KR" sz="1400" dirty="0">
                <a:solidFill>
                  <a:srgbClr val="FFC66D"/>
                </a:solidFill>
              </a:rPr>
              <a:t>map</a:t>
            </a:r>
            <a:r>
              <a:rPr lang="en" altLang="ko-Kore-KR" sz="1400" dirty="0"/>
              <a:t>(line =&gt; </a:t>
            </a:r>
            <a:r>
              <a:rPr lang="en" altLang="ko-Kore-KR" sz="1400" dirty="0" err="1"/>
              <a:t>line.</a:t>
            </a:r>
            <a:r>
              <a:rPr lang="en" altLang="ko-Kore-KR" sz="1400" dirty="0" err="1">
                <a:solidFill>
                  <a:srgbClr val="FFC66D"/>
                </a:solidFill>
              </a:rPr>
              <a:t>split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","</a:t>
            </a:r>
            <a:r>
              <a:rPr lang="en" altLang="ko-Kore-KR" sz="1400" dirty="0"/>
              <a:t>))</a:t>
            </a:r>
            <a:br>
              <a:rPr lang="en" altLang="ko-Kore-KR" sz="1400" dirty="0"/>
            </a:br>
            <a:r>
              <a:rPr lang="en" altLang="ko-Kore-KR" sz="1400" dirty="0"/>
              <a:t>        .</a:t>
            </a:r>
            <a:r>
              <a:rPr lang="en" altLang="ko-Kore-KR" sz="1400" dirty="0">
                <a:solidFill>
                  <a:srgbClr val="FFC66D"/>
                </a:solidFill>
              </a:rPr>
              <a:t>filter</a:t>
            </a:r>
            <a:r>
              <a:rPr lang="en" altLang="ko-Kore-KR" sz="1400" dirty="0"/>
              <a:t>(fields =&gt; fields[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 === </a:t>
            </a:r>
            <a:r>
              <a:rPr lang="en" altLang="ko-Kore-KR" sz="1400" dirty="0">
                <a:solidFill>
                  <a:srgbClr val="6A8759"/>
                </a:solidFill>
              </a:rPr>
              <a:t>"India"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.</a:t>
            </a:r>
            <a:r>
              <a:rPr lang="en" altLang="ko-Kore-KR" sz="1400" dirty="0">
                <a:solidFill>
                  <a:srgbClr val="FFC66D"/>
                </a:solidFill>
              </a:rPr>
              <a:t>map</a:t>
            </a:r>
            <a:r>
              <a:rPr lang="en" altLang="ko-Kore-KR" sz="1400" dirty="0"/>
              <a:t>(fields =&gt; ({</a:t>
            </a:r>
            <a:r>
              <a:rPr lang="en" altLang="ko-Kore-KR" sz="1400" dirty="0">
                <a:solidFill>
                  <a:srgbClr val="9876AA"/>
                </a:solidFill>
              </a:rPr>
              <a:t>city</a:t>
            </a:r>
            <a:r>
              <a:rPr lang="en" altLang="ko-Kore-KR" sz="1400" dirty="0"/>
              <a:t>: fields[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phone</a:t>
            </a:r>
            <a:r>
              <a:rPr lang="en" altLang="ko-Kore-KR" sz="1400" dirty="0"/>
              <a:t>: fields[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FFC66D"/>
                </a:solidFill>
              </a:rPr>
              <a:t>trim</a:t>
            </a:r>
            <a:r>
              <a:rPr lang="en" altLang="ko-Kore-KR" sz="1400" dirty="0"/>
              <a:t>()}))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B8BCA-C48B-4D4E-80BC-D660058AFE29}"/>
              </a:ext>
            </a:extLst>
          </p:cNvPr>
          <p:cNvSpPr/>
          <p:nvPr/>
        </p:nvSpPr>
        <p:spPr>
          <a:xfrm>
            <a:off x="82785" y="1556792"/>
            <a:ext cx="4541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0808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* 인도의 사무실을 찾아서 도시명과 전화번호 반환</a:t>
            </a:r>
            <a:endParaRPr lang="ko-Kore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필드 이름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9555" y="1241872"/>
            <a:ext cx="6408712" cy="12717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구조는 프로그램을 이해하는데 큰 역할을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구조가 중요한 만큼 반드시 깔끔하게 관리를 해야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게터와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세터 메서드는 클래스 사용자 입장에서는 필드와 다를 바 없음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따라서 이름 바꾸기도 레코드 구조체의 필드 이름 가꾸기와 똑같이 중요함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C275852-0BAE-A946-85D8-AA954530B9AC}"/>
              </a:ext>
            </a:extLst>
          </p:cNvPr>
          <p:cNvSpPr/>
          <p:nvPr/>
        </p:nvSpPr>
        <p:spPr>
          <a:xfrm>
            <a:off x="4299731" y="4425331"/>
            <a:ext cx="344277" cy="35706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E2882-2F77-D549-B452-BCB7A193D6C1}"/>
              </a:ext>
            </a:extLst>
          </p:cNvPr>
          <p:cNvSpPr/>
          <p:nvPr/>
        </p:nvSpPr>
        <p:spPr>
          <a:xfrm>
            <a:off x="107504" y="2866039"/>
            <a:ext cx="4104457" cy="314215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1AD03-00BC-6646-928D-B56E018D5C10}"/>
              </a:ext>
            </a:extLst>
          </p:cNvPr>
          <p:cNvSpPr/>
          <p:nvPr/>
        </p:nvSpPr>
        <p:spPr>
          <a:xfrm>
            <a:off x="4768128" y="2852936"/>
            <a:ext cx="4283968" cy="314215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A6A5CB-AC99-0344-B61E-0997A4BD3027}"/>
              </a:ext>
            </a:extLst>
          </p:cNvPr>
          <p:cNvSpPr/>
          <p:nvPr/>
        </p:nvSpPr>
        <p:spPr>
          <a:xfrm>
            <a:off x="199555" y="2871059"/>
            <a:ext cx="39139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Organization{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country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aString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aCountryCode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organization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Organization({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/>
              <a:t>: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애크미</a:t>
            </a:r>
            <a:r>
              <a:rPr lang="ko-KR" altLang="en-US" sz="1400" dirty="0">
                <a:solidFill>
                  <a:srgbClr val="6A8759"/>
                </a:solidFill>
              </a:rPr>
              <a:t> </a:t>
            </a:r>
            <a:r>
              <a:rPr lang="ko-KR" altLang="en-US" sz="1400" dirty="0" err="1">
                <a:solidFill>
                  <a:srgbClr val="6A8759"/>
                </a:solidFill>
              </a:rPr>
              <a:t>구스베리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>
                <a:solidFill>
                  <a:srgbClr val="9876AA"/>
                </a:solidFill>
              </a:rPr>
              <a:t>country</a:t>
            </a:r>
            <a:r>
              <a:rPr lang="en" altLang="ko-Kore-KR" sz="1400" dirty="0" err="1"/>
              <a:t>:</a:t>
            </a:r>
            <a:r>
              <a:rPr lang="en" altLang="ko-Kore-KR" sz="1400" dirty="0" err="1">
                <a:solidFill>
                  <a:srgbClr val="6A8759"/>
                </a:solidFill>
              </a:rPr>
              <a:t>"GB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/>
              <a:t>})</a:t>
            </a:r>
            <a:endParaRPr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2BD09E-2DFA-8744-AAFD-163583FC0C7B}"/>
              </a:ext>
            </a:extLst>
          </p:cNvPr>
          <p:cNvSpPr/>
          <p:nvPr/>
        </p:nvSpPr>
        <p:spPr>
          <a:xfrm>
            <a:off x="4808124" y="2924944"/>
            <a:ext cx="4156364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Organization{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_title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title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country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title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_title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title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aString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aCountryCode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</a:p>
          <a:p>
            <a:endParaRPr lang="en" altLang="ko-Kore-KR" sz="1400" dirty="0"/>
          </a:p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organization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Organization({</a:t>
            </a:r>
            <a:r>
              <a:rPr lang="en" altLang="ko-Kore-KR" sz="1400" dirty="0">
                <a:solidFill>
                  <a:srgbClr val="9876AA"/>
                </a:solidFill>
              </a:rPr>
              <a:t>title</a:t>
            </a:r>
            <a:r>
              <a:rPr lang="en" altLang="ko-Kore-KR" sz="1400" dirty="0"/>
              <a:t>: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애크미</a:t>
            </a:r>
            <a:r>
              <a:rPr lang="ko-KR" altLang="en-US" sz="1400" dirty="0">
                <a:solidFill>
                  <a:srgbClr val="6A8759"/>
                </a:solidFill>
              </a:rPr>
              <a:t> </a:t>
            </a:r>
            <a:r>
              <a:rPr lang="ko-KR" altLang="en-US" sz="1400" dirty="0" err="1">
                <a:solidFill>
                  <a:srgbClr val="6A8759"/>
                </a:solidFill>
              </a:rPr>
              <a:t>구스베리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>
                <a:solidFill>
                  <a:srgbClr val="9876AA"/>
                </a:solidFill>
              </a:rPr>
              <a:t>country</a:t>
            </a:r>
            <a:r>
              <a:rPr lang="en" altLang="ko-Kore-KR" sz="1400" dirty="0" err="1"/>
              <a:t>:</a:t>
            </a:r>
            <a:r>
              <a:rPr lang="en" altLang="ko-Kore-KR" sz="1400" dirty="0" err="1">
                <a:solidFill>
                  <a:srgbClr val="6A8759"/>
                </a:solidFill>
              </a:rPr>
              <a:t>"GB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/>
              <a:t>})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6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파생 변수를 질의 함수로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83969" y="1491264"/>
            <a:ext cx="4764976" cy="1201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가변 데이터의 유효 범위를 가능한 좁혀야 함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소스 데이터가 가변이고 파생 데이터 구조의 수명을 관리해야 하는 상황에서는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객체를 사용하는 것이 유리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데이터가 불변이거나 파생 데이터를 잠시 쓰고 버릴 거라면 어떤 방식을 써도 상관 없음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382647" y="4368892"/>
            <a:ext cx="378705" cy="35706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179512" y="3537860"/>
            <a:ext cx="4104457" cy="226740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816241" y="3537860"/>
            <a:ext cx="4104456" cy="226740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933513-1409-AD49-A7B2-78EDF4DFE80B}"/>
              </a:ext>
            </a:extLst>
          </p:cNvPr>
          <p:cNvSpPr/>
          <p:nvPr/>
        </p:nvSpPr>
        <p:spPr>
          <a:xfrm>
            <a:off x="214692" y="3656095"/>
            <a:ext cx="4021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ProductionPlan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production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applyAdjustment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anAdjustment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adjustments.</a:t>
            </a:r>
            <a:r>
              <a:rPr lang="en" altLang="ko-Kore-KR" sz="1400" dirty="0" err="1">
                <a:solidFill>
                  <a:srgbClr val="9876AA"/>
                </a:solidFill>
              </a:rPr>
              <a:t>push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anAdjustment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_production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</a:t>
            </a:r>
            <a:r>
              <a:rPr lang="en" altLang="ko-Kore-KR" sz="1400" dirty="0" err="1"/>
              <a:t>anAdjustment.</a:t>
            </a:r>
            <a:r>
              <a:rPr lang="en" altLang="ko-Kore-KR" sz="1400" dirty="0" err="1">
                <a:solidFill>
                  <a:srgbClr val="9876AA"/>
                </a:solidFill>
              </a:rPr>
              <a:t>amount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CA40DB-02E3-7744-A7D4-1D6F7B68C1E4}"/>
              </a:ext>
            </a:extLst>
          </p:cNvPr>
          <p:cNvSpPr/>
          <p:nvPr/>
        </p:nvSpPr>
        <p:spPr>
          <a:xfrm>
            <a:off x="4816241" y="3655899"/>
            <a:ext cx="40042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ProductionPlan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production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._adjustments</a:t>
            </a:r>
            <a:br>
              <a:rPr lang="en" altLang="ko-Kore-KR" sz="1400" dirty="0"/>
            </a:br>
            <a:r>
              <a:rPr lang="en" altLang="ko-Kore-KR" sz="1400" dirty="0"/>
              <a:t>            .</a:t>
            </a:r>
            <a:r>
              <a:rPr lang="en" altLang="ko-Kore-KR" sz="1400" dirty="0">
                <a:solidFill>
                  <a:srgbClr val="FFC66D"/>
                </a:solidFill>
              </a:rPr>
              <a:t>reduce</a:t>
            </a:r>
            <a:r>
              <a:rPr lang="en" altLang="ko-Kore-KR" sz="1400" dirty="0"/>
              <a:t>((sum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a) =&gt; sum + </a:t>
            </a:r>
            <a:r>
              <a:rPr lang="en" altLang="ko-Kore-KR" sz="1400" dirty="0" err="1"/>
              <a:t>a.</a:t>
            </a:r>
            <a:r>
              <a:rPr lang="en" altLang="ko-Kore-KR" sz="1400" dirty="0" err="1">
                <a:solidFill>
                  <a:srgbClr val="9876AA"/>
                </a:solidFill>
              </a:rPr>
              <a:t>amount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applyAdjustment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anAdjustment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adjustments.</a:t>
            </a:r>
            <a:r>
              <a:rPr lang="en" altLang="ko-Kore-KR" sz="1400" dirty="0" err="1">
                <a:solidFill>
                  <a:srgbClr val="9876AA"/>
                </a:solidFill>
              </a:rPr>
              <a:t>push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anAdjustment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0929DB-E75C-7743-A19E-615CC953F2AE}"/>
              </a:ext>
            </a:extLst>
          </p:cNvPr>
          <p:cNvSpPr/>
          <p:nvPr/>
        </p:nvSpPr>
        <p:spPr>
          <a:xfrm>
            <a:off x="539552" y="162880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875B9-34F2-B64F-A033-4C1750311B91}"/>
              </a:ext>
            </a:extLst>
          </p:cNvPr>
          <p:cNvSpPr/>
          <p:nvPr/>
        </p:nvSpPr>
        <p:spPr>
          <a:xfrm>
            <a:off x="1979712" y="162880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2FDCE2-C343-9B4C-A276-2D949CE86928}"/>
              </a:ext>
            </a:extLst>
          </p:cNvPr>
          <p:cNvSpPr/>
          <p:nvPr/>
        </p:nvSpPr>
        <p:spPr>
          <a:xfrm>
            <a:off x="611560" y="2542885"/>
            <a:ext cx="595107" cy="23804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A698DB-EB22-544B-87CB-348DEC5529E2}"/>
              </a:ext>
            </a:extLst>
          </p:cNvPr>
          <p:cNvCxnSpPr>
            <a:cxnSpLocks/>
          </p:cNvCxnSpPr>
          <p:nvPr/>
        </p:nvCxnSpPr>
        <p:spPr>
          <a:xfrm flipV="1">
            <a:off x="919085" y="1993908"/>
            <a:ext cx="0" cy="5489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F45C-FA85-B048-87C9-EDBDE9EA4478}"/>
              </a:ext>
            </a:extLst>
          </p:cNvPr>
          <p:cNvCxnSpPr>
            <a:cxnSpLocks/>
          </p:cNvCxnSpPr>
          <p:nvPr/>
        </p:nvCxnSpPr>
        <p:spPr>
          <a:xfrm flipH="1" flipV="1">
            <a:off x="1326856" y="1772815"/>
            <a:ext cx="603941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67E293-1CB7-E24E-AAD1-098F65B38112}"/>
              </a:ext>
            </a:extLst>
          </p:cNvPr>
          <p:cNvCxnSpPr>
            <a:cxnSpLocks/>
          </p:cNvCxnSpPr>
          <p:nvPr/>
        </p:nvCxnSpPr>
        <p:spPr>
          <a:xfrm flipH="1">
            <a:off x="1259633" y="2655337"/>
            <a:ext cx="182086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12DF9091-29B4-094F-85AC-B46E20817FD6}"/>
              </a:ext>
            </a:extLst>
          </p:cNvPr>
          <p:cNvCxnSpPr>
            <a:cxnSpLocks/>
          </p:cNvCxnSpPr>
          <p:nvPr/>
        </p:nvCxnSpPr>
        <p:spPr>
          <a:xfrm>
            <a:off x="3120605" y="2348879"/>
            <a:ext cx="583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BAFE7A70-9053-2743-8F94-4BB56A35899A}"/>
              </a:ext>
            </a:extLst>
          </p:cNvPr>
          <p:cNvCxnSpPr>
            <a:cxnSpLocks/>
          </p:cNvCxnSpPr>
          <p:nvPr/>
        </p:nvCxnSpPr>
        <p:spPr>
          <a:xfrm>
            <a:off x="3120605" y="2420887"/>
            <a:ext cx="583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75DB478-953C-244E-B842-9405E7B0B6B9}"/>
              </a:ext>
            </a:extLst>
          </p:cNvPr>
          <p:cNvCxnSpPr>
            <a:cxnSpLocks/>
          </p:cNvCxnSpPr>
          <p:nvPr/>
        </p:nvCxnSpPr>
        <p:spPr>
          <a:xfrm>
            <a:off x="3122896" y="2492895"/>
            <a:ext cx="583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8B090A70-C1ED-924C-88A6-1C7487131DD5}"/>
              </a:ext>
            </a:extLst>
          </p:cNvPr>
          <p:cNvCxnSpPr>
            <a:cxnSpLocks/>
          </p:cNvCxnSpPr>
          <p:nvPr/>
        </p:nvCxnSpPr>
        <p:spPr>
          <a:xfrm>
            <a:off x="3146483" y="2564903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F8A0ACBA-F418-CE4B-8E4E-1BE58FA26405}"/>
              </a:ext>
            </a:extLst>
          </p:cNvPr>
          <p:cNvCxnSpPr>
            <a:cxnSpLocks/>
          </p:cNvCxnSpPr>
          <p:nvPr/>
        </p:nvCxnSpPr>
        <p:spPr>
          <a:xfrm>
            <a:off x="3144664" y="2636911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95DA8C39-960F-8740-9FD8-3E72EA0B37C0}"/>
              </a:ext>
            </a:extLst>
          </p:cNvPr>
          <p:cNvCxnSpPr>
            <a:cxnSpLocks/>
          </p:cNvCxnSpPr>
          <p:nvPr/>
        </p:nvCxnSpPr>
        <p:spPr>
          <a:xfrm>
            <a:off x="3144664" y="2708919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DE50D1-7591-964E-8738-BEADFD2CCCAA}"/>
              </a:ext>
            </a:extLst>
          </p:cNvPr>
          <p:cNvCxnSpPr>
            <a:cxnSpLocks/>
          </p:cNvCxnSpPr>
          <p:nvPr/>
        </p:nvCxnSpPr>
        <p:spPr>
          <a:xfrm flipH="1" flipV="1">
            <a:off x="2788827" y="1750383"/>
            <a:ext cx="583340" cy="27023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806CCDA9-1D28-9F48-AEB7-73215693C93A}"/>
              </a:ext>
            </a:extLst>
          </p:cNvPr>
          <p:cNvCxnSpPr>
            <a:cxnSpLocks/>
          </p:cNvCxnSpPr>
          <p:nvPr/>
        </p:nvCxnSpPr>
        <p:spPr>
          <a:xfrm>
            <a:off x="3122424" y="2148743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AD56C513-F6E8-BF49-B6B4-CB9FEE373794}"/>
              </a:ext>
            </a:extLst>
          </p:cNvPr>
          <p:cNvCxnSpPr>
            <a:cxnSpLocks/>
          </p:cNvCxnSpPr>
          <p:nvPr/>
        </p:nvCxnSpPr>
        <p:spPr>
          <a:xfrm>
            <a:off x="3120605" y="2220751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49619A2-BBC1-6442-A413-692CDAB71750}"/>
              </a:ext>
            </a:extLst>
          </p:cNvPr>
          <p:cNvCxnSpPr>
            <a:cxnSpLocks/>
          </p:cNvCxnSpPr>
          <p:nvPr/>
        </p:nvCxnSpPr>
        <p:spPr>
          <a:xfrm>
            <a:off x="3120605" y="2292759"/>
            <a:ext cx="705437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7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참조를 값으로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07662" y="1151379"/>
            <a:ext cx="5524267" cy="13681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필드를 값으로 다룬다면 내부 객체의 클래스를 수정하여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 객체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만들 수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 객체는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불변이기 때문에 자유롭게 활용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하기 좋고 분산 시스템과 동시성 시스템에 유용함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1590D9D6-B712-1F42-96BE-4BEFB8ACFB5C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85D84E1-C531-F446-978E-D8CE58D7C55E}"/>
              </a:ext>
            </a:extLst>
          </p:cNvPr>
          <p:cNvSpPr/>
          <p:nvPr/>
        </p:nvSpPr>
        <p:spPr>
          <a:xfrm rot="5400000">
            <a:off x="4392300" y="4660527"/>
            <a:ext cx="235146" cy="24388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B71B82-D6F8-7E4A-AFBF-9387C860F885}"/>
              </a:ext>
            </a:extLst>
          </p:cNvPr>
          <p:cNvSpPr/>
          <p:nvPr/>
        </p:nvSpPr>
        <p:spPr>
          <a:xfrm>
            <a:off x="319494" y="2643666"/>
            <a:ext cx="8428970" cy="197562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BDC60B-99BA-594D-8575-53523A20D252}"/>
              </a:ext>
            </a:extLst>
          </p:cNvPr>
          <p:cNvSpPr/>
          <p:nvPr/>
        </p:nvSpPr>
        <p:spPr>
          <a:xfrm>
            <a:off x="260801" y="4948395"/>
            <a:ext cx="8487663" cy="185283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D276C-C449-0D42-84B0-70E3F4C0AABD}"/>
              </a:ext>
            </a:extLst>
          </p:cNvPr>
          <p:cNvSpPr/>
          <p:nvPr/>
        </p:nvSpPr>
        <p:spPr>
          <a:xfrm>
            <a:off x="395536" y="1168155"/>
            <a:ext cx="638253" cy="60466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D925FC2-8F41-E246-A0AF-C4FF2A290DBF}"/>
              </a:ext>
            </a:extLst>
          </p:cNvPr>
          <p:cNvSpPr/>
          <p:nvPr/>
        </p:nvSpPr>
        <p:spPr>
          <a:xfrm>
            <a:off x="2527576" y="1741013"/>
            <a:ext cx="229441" cy="2266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D935D1-4F03-8345-BF93-FE3931741215}"/>
              </a:ext>
            </a:extLst>
          </p:cNvPr>
          <p:cNvSpPr/>
          <p:nvPr/>
        </p:nvSpPr>
        <p:spPr>
          <a:xfrm>
            <a:off x="2070482" y="1740632"/>
            <a:ext cx="201807" cy="191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31F1C2-965C-F64D-96C1-860644031A99}"/>
              </a:ext>
            </a:extLst>
          </p:cNvPr>
          <p:cNvSpPr/>
          <p:nvPr/>
        </p:nvSpPr>
        <p:spPr>
          <a:xfrm>
            <a:off x="416502" y="1888235"/>
            <a:ext cx="638253" cy="60466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86DD62-965C-5948-95AC-364C5FB5FACB}"/>
              </a:ext>
            </a:extLst>
          </p:cNvPr>
          <p:cNvSpPr/>
          <p:nvPr/>
        </p:nvSpPr>
        <p:spPr>
          <a:xfrm>
            <a:off x="1820537" y="1679930"/>
            <a:ext cx="1153669" cy="348104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D85A80-FB67-3641-8280-D0A059F1440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33789" y="1470486"/>
            <a:ext cx="744815" cy="20665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15081A-9D5D-3045-A1BE-9C4707AD3B62}"/>
              </a:ext>
            </a:extLst>
          </p:cNvPr>
          <p:cNvCxnSpPr>
            <a:cxnSpLocks/>
          </p:cNvCxnSpPr>
          <p:nvPr/>
        </p:nvCxnSpPr>
        <p:spPr>
          <a:xfrm flipV="1">
            <a:off x="1082222" y="1895553"/>
            <a:ext cx="696382" cy="1324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6228BAB-61B3-C84D-AB88-D49555CE9EC3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1489933" y="1380601"/>
            <a:ext cx="260007" cy="1554872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B34DF99-0382-7044-9942-58486971970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1474390" y="756948"/>
            <a:ext cx="291093" cy="1554872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7979DC-FF40-2045-AB4F-670ACD41A894}"/>
              </a:ext>
            </a:extLst>
          </p:cNvPr>
          <p:cNvSpPr/>
          <p:nvPr/>
        </p:nvSpPr>
        <p:spPr>
          <a:xfrm>
            <a:off x="539993" y="2621811"/>
            <a:ext cx="622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telephoneNumber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officeAreaCode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telephoneNumber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 err="1">
                <a:solidFill>
                  <a:srgbClr val="FFC66D"/>
                </a:solidFill>
              </a:rPr>
              <a:t>officeAreaCode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 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telephoneNumber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areaCode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F6A032-8485-784F-894B-24FB94F68860}"/>
              </a:ext>
            </a:extLst>
          </p:cNvPr>
          <p:cNvSpPr/>
          <p:nvPr/>
        </p:nvSpPr>
        <p:spPr>
          <a:xfrm>
            <a:off x="425029" y="4948395"/>
            <a:ext cx="8159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 …</a:t>
            </a:r>
            <a:br>
              <a:rPr lang="en" altLang="ko-Kore-KR" sz="1400" dirty="0"/>
            </a:br>
            <a:r>
              <a:rPr lang="en" altLang="ko-Kore-KR" sz="1400" dirty="0"/>
              <a:t>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 err="1">
                <a:solidFill>
                  <a:srgbClr val="FFC66D"/>
                </a:solidFill>
              </a:rPr>
              <a:t>officeAreaCode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 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telephoneNumber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officeNumber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number) {</a:t>
            </a:r>
            <a:r>
              <a:rPr lang="ko-KR" altLang="en-US" sz="1400" dirty="0"/>
              <a:t>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areaCode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ko-KR" altLang="en-US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_number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number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 err="1">
                <a:solidFill>
                  <a:srgbClr val="FFC66D"/>
                </a:solidFill>
              </a:rPr>
              <a:t>areaCode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telephoneNumber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.officeNumber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5562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19644</TotalTime>
  <Words>2095</Words>
  <Application>Microsoft Macintosh PowerPoint</Application>
  <PresentationFormat>화면 슬라이드 쇼(4:3)</PresentationFormat>
  <Paragraphs>114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Arial Unicode MS</vt:lpstr>
      <vt:lpstr>맑은 고딕</vt:lpstr>
      <vt:lpstr>Nanum Gothic</vt:lpstr>
      <vt:lpstr>나눔고딕</vt:lpstr>
      <vt:lpstr>Arial</vt:lpstr>
      <vt:lpstr>Calibri</vt:lpstr>
      <vt:lpstr>Wingdings</vt:lpstr>
      <vt:lpstr>Cover_End_ Slide Master</vt:lpstr>
      <vt:lpstr>Contents Master Slide </vt:lpstr>
      <vt:lpstr>Section Break Slide Master</vt:lpstr>
      <vt:lpstr>Refactoring</vt:lpstr>
      <vt:lpstr>1. 함수 옮기기</vt:lpstr>
      <vt:lpstr>2. 반복문 쪼개기</vt:lpstr>
      <vt:lpstr>2. 반복문 쪼개기</vt:lpstr>
      <vt:lpstr>3. 반복문을 파이프라인으로 바꾸기</vt:lpstr>
      <vt:lpstr>3. 반복문을 파이프라인으로 바꾸기</vt:lpstr>
      <vt:lpstr>4. 필드 이름 바꾸기</vt:lpstr>
      <vt:lpstr>5. 파생 변수를 질의 함수로 바꾸기</vt:lpstr>
      <vt:lpstr>6. 참조를 값으로 바꾸기</vt:lpstr>
      <vt:lpstr>7. 값을 참조로 바꾸기</vt:lpstr>
      <vt:lpstr>8. 매직 리터럴 바꾸기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218</cp:revision>
  <dcterms:created xsi:type="dcterms:W3CDTF">2014-12-08T06:14:59Z</dcterms:created>
  <dcterms:modified xsi:type="dcterms:W3CDTF">2020-07-20T16:51:47Z</dcterms:modified>
</cp:coreProperties>
</file>