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4" r:id="rId3"/>
  </p:sldMasterIdLst>
  <p:notesMasterIdLst>
    <p:notesMasterId r:id="rId15"/>
  </p:notesMasterIdLst>
  <p:sldIdLst>
    <p:sldId id="256" r:id="rId4"/>
    <p:sldId id="263" r:id="rId5"/>
    <p:sldId id="309" r:id="rId6"/>
    <p:sldId id="310" r:id="rId7"/>
    <p:sldId id="311" r:id="rId8"/>
    <p:sldId id="312" r:id="rId9"/>
    <p:sldId id="319" r:id="rId10"/>
    <p:sldId id="314" r:id="rId11"/>
    <p:sldId id="315" r:id="rId12"/>
    <p:sldId id="316" r:id="rId13"/>
    <p:sldId id="30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627"/>
    <a:srgbClr val="FFB850"/>
    <a:srgbClr val="5BC5DD"/>
    <a:srgbClr val="86B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87349"/>
  </p:normalViewPr>
  <p:slideViewPr>
    <p:cSldViewPr>
      <p:cViewPr varScale="1">
        <p:scale>
          <a:sx n="75" d="100"/>
          <a:sy n="75" d="100"/>
        </p:scale>
        <p:origin x="1589" y="5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9D7-D932-C24F-81CF-8A4450BFF686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8F50-C0E6-0644-9792-D3BE2E945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캡슐화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객체의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속성과 행위를 하나로 묶고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 구현내용 일부를 외부에 감추어 은닉한다</a:t>
            </a:r>
            <a:r>
              <a:rPr kumimoji="1" lang="en-US" altLang="ko-KR" dirty="0"/>
              <a:t>.</a:t>
            </a:r>
            <a:endParaRPr kumimoji="1" lang="en-US" altLang="en-US" dirty="0"/>
          </a:p>
          <a:p>
            <a:r>
              <a:rPr kumimoji="1" lang="ko-Kore-KR" altLang="en-US" dirty="0"/>
              <a:t>모듈을</a:t>
            </a:r>
            <a:r>
              <a:rPr kumimoji="1" lang="ko-KR" altLang="en-US"/>
              <a:t> </a:t>
            </a:r>
            <a:r>
              <a:rPr kumimoji="1" lang="ko-KR" altLang="en-US" dirty="0"/>
              <a:t>분리하는 가장 중요한 기준은 시스템에서 각 모듈이 자신을 제외한 다른 부분에 드러나지 않아야 할 비밀을 얼마나 잘 </a:t>
            </a:r>
            <a:r>
              <a:rPr kumimoji="1" lang="ko-KR" altLang="en-US" dirty="0" err="1"/>
              <a:t>숨기느냐에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이러한 비밀 중 대표적인 형태의 데이터 구조는 레코드 캡슐화 하기와 </a:t>
            </a:r>
            <a:r>
              <a:rPr kumimoji="1" lang="ko-KR" altLang="en-US" dirty="0" err="1"/>
              <a:t>컬랙션</a:t>
            </a:r>
            <a:r>
              <a:rPr kumimoji="1" lang="ko-KR" altLang="en-US" dirty="0"/>
              <a:t> 캡슐화 하기로 </a:t>
            </a:r>
            <a:r>
              <a:rPr kumimoji="1" lang="ko-KR" altLang="en-US" dirty="0" err="1"/>
              <a:t>캡슐화해서</a:t>
            </a:r>
            <a:r>
              <a:rPr kumimoji="1" lang="ko-KR" altLang="en-US" dirty="0"/>
              <a:t> 숨길 수 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80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이름이 통용되는 문맥을 넓히면 다른 코드에서 사용할 수 있기 때문에 중복해서 작성하지 않아도 되고 의도가 잘 드러나는 코드를 작성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07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작은 일부 기능만을 위해 서브 클래스를 만들거나 확장해야 할 기능이 무엇이냐에 따라 서브클래스를 만드는 방식이 달라지게 되면 클래스를 나눠야 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3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캡슐화의</a:t>
            </a:r>
            <a:r>
              <a:rPr lang="ko-KR" altLang="en-US" dirty="0"/>
              <a:t> 구체적인 대상과 방법은 데이터를 사용하는 방식과</a:t>
            </a:r>
            <a:r>
              <a:rPr lang="en-US" altLang="ko-KR" dirty="0"/>
              <a:t>,</a:t>
            </a:r>
            <a:r>
              <a:rPr lang="ko-KR" altLang="en-US" dirty="0"/>
              <a:t> 어떻게 변경 </a:t>
            </a:r>
            <a:r>
              <a:rPr lang="ko-KR" altLang="en-US" dirty="0" err="1"/>
              <a:t>하려는지에</a:t>
            </a:r>
            <a:r>
              <a:rPr lang="ko-KR" altLang="en-US" dirty="0"/>
              <a:t> 따라 달라짐</a:t>
            </a:r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99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클라이언트에서 어떤 사람이 속한 부서의 관리자를 알고 싶을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그러기 위해서는 부서 객체에서 얻어와야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클라이언트는 부서 클래스가 관리자 정보를 제공한다는 사실을 알아야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이러한 의존성을 줄이려면 부서 클래스를 </a:t>
            </a:r>
            <a:r>
              <a:rPr kumimoji="1" lang="ko-KR" altLang="en-US" dirty="0" err="1"/>
              <a:t>볼수</a:t>
            </a:r>
            <a:r>
              <a:rPr kumimoji="1" lang="ko-KR" altLang="en-US" dirty="0"/>
              <a:t> 없게 숨기고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 클래스에 간단한 위임 메서드를 만들면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54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위임</a:t>
            </a:r>
            <a:r>
              <a:rPr kumimoji="1" lang="ko-KR" altLang="en-US" dirty="0"/>
              <a:t> 숨기기나 중개자 제거하기를 적당히 섞어도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ore-KR" altLang="en-US" dirty="0"/>
              <a:t>둘중</a:t>
            </a:r>
            <a:r>
              <a:rPr kumimoji="1" lang="ko-KR" altLang="en-US" dirty="0"/>
              <a:t> 하나를 반드시 해야하는 법은 없지만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상황에 맞게 처리하여 어떻게 해야 가장 효과적인지 판단 할 수 있을 것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데메테르</a:t>
            </a:r>
            <a:r>
              <a:rPr kumimoji="1" lang="ko-KR" altLang="en-US" dirty="0"/>
              <a:t> 법칙이란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정보를 가능한 한 숨기고 밀접한 </a:t>
            </a:r>
            <a:r>
              <a:rPr kumimoji="1" lang="ko-KR" altLang="en-US" dirty="0" err="1"/>
              <a:t>모듈과만</a:t>
            </a:r>
            <a:r>
              <a:rPr kumimoji="1" lang="ko-KR" altLang="en-US" dirty="0"/>
              <a:t> 상호작용하여 </a:t>
            </a:r>
            <a:r>
              <a:rPr kumimoji="1" lang="ko-KR" altLang="en-US" dirty="0" err="1"/>
              <a:t>결합도를</a:t>
            </a:r>
            <a:r>
              <a:rPr kumimoji="1" lang="ko-KR" altLang="en-US" dirty="0"/>
              <a:t> 낮추자는 원칙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자칫 이 과정에서 혹은 위임 혹은 </a:t>
            </a:r>
            <a:r>
              <a:rPr kumimoji="1" lang="ko-KR" altLang="en-US" dirty="0" err="1"/>
              <a:t>매서드가</a:t>
            </a:r>
            <a:r>
              <a:rPr kumimoji="1" lang="ko-KR" altLang="en-US" dirty="0"/>
              <a:t> 너무 늘어나는 등의 부작용이 있을 수 있음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94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333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BRAINSTORM TEMPLATE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3659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2794298"/>
            <a:ext cx="6020097" cy="6480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037" y="3599959"/>
            <a:ext cx="6049863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Add Text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4509373" y="3446274"/>
            <a:ext cx="103644" cy="1036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47664" y="3498096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9449" y="3491483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841115" y="2685678"/>
            <a:ext cx="1440160" cy="72008"/>
            <a:chOff x="4716016" y="4725144"/>
            <a:chExt cx="1440160" cy="720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2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14446" y="6093296"/>
            <a:ext cx="504056" cy="504056"/>
          </a:xfrm>
          <a:prstGeom prst="ellipse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65137" y="62030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9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캡슐화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52157" y="22524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INFO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59740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9.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알고리즘 교체하기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89805" y="1584292"/>
            <a:ext cx="4825022" cy="1734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리팩터링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하면 복잡한 대상을 단순한 단위로 나눌 수 있지만 때로는 알고리즘 전체를 걷어내고 훨씬 간결한 알고리즘으로 바꿔야 할 때가 있다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알고리즘을 간소화 하는 작업부터 해야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교체가 쉬워 진다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FF1BC973-3C22-F74D-B3A0-3D04AA9CF154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87348DFB-E885-B541-8E15-207F65C2BD0F}"/>
              </a:ext>
            </a:extLst>
          </p:cNvPr>
          <p:cNvSpPr/>
          <p:nvPr/>
        </p:nvSpPr>
        <p:spPr>
          <a:xfrm>
            <a:off x="4380729" y="4757248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4241CE-F7B2-B145-81FC-E0FC3C8B1FEF}"/>
              </a:ext>
            </a:extLst>
          </p:cNvPr>
          <p:cNvSpPr/>
          <p:nvPr/>
        </p:nvSpPr>
        <p:spPr>
          <a:xfrm>
            <a:off x="158952" y="3559634"/>
            <a:ext cx="4104457" cy="30375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15ADF6-A3F3-864A-ACFA-8E78DF5717EB}"/>
              </a:ext>
            </a:extLst>
          </p:cNvPr>
          <p:cNvSpPr/>
          <p:nvPr/>
        </p:nvSpPr>
        <p:spPr>
          <a:xfrm>
            <a:off x="4860032" y="3798361"/>
            <a:ext cx="4104456" cy="214613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38E20-BAA1-334D-835C-0F044436A3B9}"/>
              </a:ext>
            </a:extLst>
          </p:cNvPr>
          <p:cNvSpPr txBox="1"/>
          <p:nvPr/>
        </p:nvSpPr>
        <p:spPr>
          <a:xfrm>
            <a:off x="1697888" y="1353474"/>
            <a:ext cx="1717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f( )</a:t>
            </a:r>
            <a:r>
              <a:rPr kumimoji="1" lang="en-US" altLang="ko-KR" b="1" dirty="0"/>
              <a:t>{</a:t>
            </a:r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r>
              <a:rPr kumimoji="1" lang="en-US" altLang="ko-KR" b="1" dirty="0"/>
              <a:t>}</a:t>
            </a:r>
            <a:endParaRPr kumimoji="1" lang="ko-Kore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1347D-0ACF-9F46-90C3-2A0E155D718D}"/>
              </a:ext>
            </a:extLst>
          </p:cNvPr>
          <p:cNvSpPr/>
          <p:nvPr/>
        </p:nvSpPr>
        <p:spPr>
          <a:xfrm>
            <a:off x="251520" y="3520089"/>
            <a:ext cx="36724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foundPerson</a:t>
            </a:r>
            <a:r>
              <a:rPr lang="en" altLang="ko-Kore-KR" sz="1400" dirty="0"/>
              <a:t>(people)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=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&lt;</a:t>
            </a:r>
            <a:r>
              <a:rPr lang="en" altLang="ko-Kore-KR" sz="1400" dirty="0" err="1"/>
              <a:t>people.</a:t>
            </a:r>
            <a:r>
              <a:rPr lang="en" altLang="ko-Kore-KR" sz="1400" dirty="0" err="1">
                <a:solidFill>
                  <a:srgbClr val="9876AA"/>
                </a:solidFill>
              </a:rPr>
              <a:t>length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++){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(people[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] === </a:t>
            </a:r>
            <a:r>
              <a:rPr lang="en" altLang="ko-Kore-KR" sz="1400" dirty="0">
                <a:solidFill>
                  <a:srgbClr val="6A8759"/>
                </a:solidFill>
              </a:rPr>
              <a:t>"Don"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"Don"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(people[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] === </a:t>
            </a:r>
            <a:r>
              <a:rPr lang="en" altLang="ko-Kore-KR" sz="1400" dirty="0">
                <a:solidFill>
                  <a:srgbClr val="6A8759"/>
                </a:solidFill>
              </a:rPr>
              <a:t>"John"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"John"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(people[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] === </a:t>
            </a:r>
            <a:r>
              <a:rPr lang="en" altLang="ko-Kore-KR" sz="1400" dirty="0">
                <a:solidFill>
                  <a:srgbClr val="6A8759"/>
                </a:solidFill>
              </a:rPr>
              <a:t>"Kent"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"Kent"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>
                <a:solidFill>
                  <a:srgbClr val="6A8759"/>
                </a:solidFill>
              </a:rPr>
              <a:t>""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FF9789-2897-1749-BE4B-847F6EC06077}"/>
              </a:ext>
            </a:extLst>
          </p:cNvPr>
          <p:cNvSpPr/>
          <p:nvPr/>
        </p:nvSpPr>
        <p:spPr>
          <a:xfrm>
            <a:off x="5017140" y="4280194"/>
            <a:ext cx="38753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foundPerson</a:t>
            </a:r>
            <a:r>
              <a:rPr lang="en" altLang="ko-Kore-KR" sz="1400" dirty="0"/>
              <a:t>(people)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candidates = [</a:t>
            </a:r>
            <a:r>
              <a:rPr lang="en" altLang="ko-Kore-KR" sz="1400" dirty="0">
                <a:solidFill>
                  <a:srgbClr val="6A8759"/>
                </a:solidFill>
              </a:rPr>
              <a:t>"Don"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A8759"/>
                </a:solidFill>
              </a:rPr>
              <a:t>"John"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A8759"/>
                </a:solidFill>
              </a:rPr>
              <a:t>"Kent"</a:t>
            </a:r>
            <a:r>
              <a:rPr lang="en" altLang="ko-Kore-KR" sz="1400" dirty="0"/>
              <a:t>]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return </a:t>
            </a:r>
            <a:r>
              <a:rPr lang="en" altLang="ko-Kore-KR" sz="1400" dirty="0" err="1"/>
              <a:t>people.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find</a:t>
            </a:r>
            <a:r>
              <a:rPr lang="en" altLang="ko-Kore-KR" sz="1400" dirty="0"/>
              <a:t>(p =&gt; </a:t>
            </a:r>
            <a:r>
              <a:rPr lang="en" altLang="ko-Kore-KR" sz="1400" dirty="0" err="1"/>
              <a:t>candidates.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includes</a:t>
            </a:r>
            <a:r>
              <a:rPr lang="en" altLang="ko-Kore-KR" sz="1400" dirty="0"/>
              <a:t>(p)) || </a:t>
            </a:r>
            <a:r>
              <a:rPr lang="en" altLang="ko-Kore-KR" sz="1400" dirty="0">
                <a:solidFill>
                  <a:srgbClr val="6A8759"/>
                </a:solidFill>
              </a:rPr>
              <a:t>''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847D207-31BE-D745-9BE8-E58DB0B0121C}"/>
              </a:ext>
            </a:extLst>
          </p:cNvPr>
          <p:cNvCxnSpPr>
            <a:cxnSpLocks/>
          </p:cNvCxnSpPr>
          <p:nvPr/>
        </p:nvCxnSpPr>
        <p:spPr>
          <a:xfrm>
            <a:off x="2272676" y="1736787"/>
            <a:ext cx="705437" cy="1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606F67-693F-4F4B-A828-F72EC2CD4ED7}"/>
              </a:ext>
            </a:extLst>
          </p:cNvPr>
          <p:cNvCxnSpPr>
            <a:cxnSpLocks/>
          </p:cNvCxnSpPr>
          <p:nvPr/>
        </p:nvCxnSpPr>
        <p:spPr>
          <a:xfrm>
            <a:off x="2272676" y="1880803"/>
            <a:ext cx="705437" cy="1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28305D3-94BC-E04D-B6EC-9DE0AFB68019}"/>
              </a:ext>
            </a:extLst>
          </p:cNvPr>
          <p:cNvCxnSpPr>
            <a:cxnSpLocks/>
          </p:cNvCxnSpPr>
          <p:nvPr/>
        </p:nvCxnSpPr>
        <p:spPr>
          <a:xfrm>
            <a:off x="2272676" y="2038702"/>
            <a:ext cx="705437" cy="1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EF9F18B-2014-204C-BE2B-9A104EB4C5F2}"/>
              </a:ext>
            </a:extLst>
          </p:cNvPr>
          <p:cNvCxnSpPr>
            <a:cxnSpLocks/>
          </p:cNvCxnSpPr>
          <p:nvPr/>
        </p:nvCxnSpPr>
        <p:spPr>
          <a:xfrm>
            <a:off x="2420985" y="2182717"/>
            <a:ext cx="583005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29D88EA1-EC75-3E45-8442-4A41FB2607B8}"/>
              </a:ext>
            </a:extLst>
          </p:cNvPr>
          <p:cNvCxnSpPr>
            <a:cxnSpLocks/>
          </p:cNvCxnSpPr>
          <p:nvPr/>
        </p:nvCxnSpPr>
        <p:spPr>
          <a:xfrm>
            <a:off x="2420985" y="2326731"/>
            <a:ext cx="583005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723FD37-BB2D-894C-A0A5-ED58F05FBB42}"/>
              </a:ext>
            </a:extLst>
          </p:cNvPr>
          <p:cNvCxnSpPr>
            <a:cxnSpLocks/>
          </p:cNvCxnSpPr>
          <p:nvPr/>
        </p:nvCxnSpPr>
        <p:spPr>
          <a:xfrm>
            <a:off x="2423276" y="2484631"/>
            <a:ext cx="583005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3CDD7277-E015-9943-BE09-F3788EC06291}"/>
              </a:ext>
            </a:extLst>
          </p:cNvPr>
          <p:cNvCxnSpPr>
            <a:cxnSpLocks/>
          </p:cNvCxnSpPr>
          <p:nvPr/>
        </p:nvCxnSpPr>
        <p:spPr>
          <a:xfrm>
            <a:off x="2272676" y="2642530"/>
            <a:ext cx="705437" cy="1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36FAFE41-47D0-724A-86D5-CDD18DC89931}"/>
              </a:ext>
            </a:extLst>
          </p:cNvPr>
          <p:cNvSpPr/>
          <p:nvPr/>
        </p:nvSpPr>
        <p:spPr>
          <a:xfrm>
            <a:off x="3131840" y="1767690"/>
            <a:ext cx="130694" cy="816222"/>
          </a:xfrm>
          <a:prstGeom prst="rightBrac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7FE56DB2-3CEC-2D49-B371-441D4B286B83}"/>
              </a:ext>
            </a:extLst>
          </p:cNvPr>
          <p:cNvCxnSpPr>
            <a:cxnSpLocks/>
          </p:cNvCxnSpPr>
          <p:nvPr/>
        </p:nvCxnSpPr>
        <p:spPr>
          <a:xfrm>
            <a:off x="258286" y="1864940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D10F608-7E44-C94E-93FE-CFEFAED473DB}"/>
              </a:ext>
            </a:extLst>
          </p:cNvPr>
          <p:cNvCxnSpPr>
            <a:cxnSpLocks/>
          </p:cNvCxnSpPr>
          <p:nvPr/>
        </p:nvCxnSpPr>
        <p:spPr>
          <a:xfrm>
            <a:off x="258286" y="1969758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2093827-30FA-F143-9917-4D141B210A84}"/>
              </a:ext>
            </a:extLst>
          </p:cNvPr>
          <p:cNvCxnSpPr>
            <a:cxnSpLocks/>
          </p:cNvCxnSpPr>
          <p:nvPr/>
        </p:nvCxnSpPr>
        <p:spPr>
          <a:xfrm>
            <a:off x="258286" y="2074576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BBC5F48-A8A0-9D47-8C34-D15A10517D8A}"/>
              </a:ext>
            </a:extLst>
          </p:cNvPr>
          <p:cNvCxnSpPr>
            <a:cxnSpLocks/>
          </p:cNvCxnSpPr>
          <p:nvPr/>
        </p:nvCxnSpPr>
        <p:spPr>
          <a:xfrm>
            <a:off x="258286" y="2204863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4DE3D568-9EEF-5241-9E3E-83BEAF7B7BED}"/>
              </a:ext>
            </a:extLst>
          </p:cNvPr>
          <p:cNvCxnSpPr>
            <a:cxnSpLocks/>
          </p:cNvCxnSpPr>
          <p:nvPr/>
        </p:nvCxnSpPr>
        <p:spPr>
          <a:xfrm>
            <a:off x="1115616" y="1939083"/>
            <a:ext cx="720156" cy="284863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text. 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52156" y="2300088"/>
            <a:ext cx="1224137" cy="628710"/>
            <a:chOff x="1428031" y="3157338"/>
            <a:chExt cx="1224137" cy="628710"/>
          </a:xfrm>
        </p:grpSpPr>
        <p:sp>
          <p:nvSpPr>
            <p:cNvPr id="31" name="TextBox 30"/>
            <p:cNvSpPr txBox="1"/>
            <p:nvPr/>
          </p:nvSpPr>
          <p:spPr>
            <a:xfrm>
              <a:off x="1428032" y="31573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57627"/>
                  </a:solidFill>
                  <a:latin typeface="Calibri" pitchFamily="34" charset="0"/>
                  <a:cs typeface="Calibri" pitchFamily="34" charset="0"/>
                </a:rPr>
                <a:t>BRAIN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8031" y="33859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레코드 캡슐화 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35379" y="1140170"/>
            <a:ext cx="4805896" cy="19268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레코드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연관된 여러 데이터를 직관적인 방식으로 묶을 수 있어서 의미 있는 단위로 전달할 수 있음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계산해서 얻을 수 있는 값과 그렇지 않은 값을 분명하게 해야 한다는 단점이 있으므로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가변 데이터를 저장하는 용도로는 객체를 사용하는 것이 좋다</a:t>
            </a:r>
            <a:r>
              <a:rPr lang="en-US" altLang="ko-KR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캡슐화 하면 나중에 포맷을 바꾸거나 추적하기 어려운 데이터를 수정하기가 쉬워진다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cxnSp>
        <p:nvCxnSpPr>
          <p:cNvPr id="26" name="직선 연결선 33">
            <a:extLst>
              <a:ext uri="{FF2B5EF4-FFF2-40B4-BE49-F238E27FC236}">
                <a16:creationId xmlns:a16="http://schemas.microsoft.com/office/drawing/2014/main" id="{00D3C72E-C94B-FC43-86E4-27FCD4892F25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37DE-D1D7-664B-83C1-F88416FBF4F9}"/>
              </a:ext>
            </a:extLst>
          </p:cNvPr>
          <p:cNvSpPr/>
          <p:nvPr/>
        </p:nvSpPr>
        <p:spPr>
          <a:xfrm>
            <a:off x="179512" y="3496472"/>
            <a:ext cx="4104457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E04876-E865-344B-8F14-E9E319028ABF}"/>
              </a:ext>
            </a:extLst>
          </p:cNvPr>
          <p:cNvSpPr/>
          <p:nvPr/>
        </p:nvSpPr>
        <p:spPr>
          <a:xfrm>
            <a:off x="4872360" y="3054005"/>
            <a:ext cx="4104456" cy="375487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B82F7F1F-9D1A-2045-B6D6-90FE0B2CCFCB}"/>
              </a:ext>
            </a:extLst>
          </p:cNvPr>
          <p:cNvSpPr/>
          <p:nvPr/>
        </p:nvSpPr>
        <p:spPr>
          <a:xfrm>
            <a:off x="4380729" y="4504826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B229F1F-1339-5042-8802-D6BDEAD1DDE3}"/>
              </a:ext>
            </a:extLst>
          </p:cNvPr>
          <p:cNvCxnSpPr>
            <a:cxnSpLocks/>
          </p:cNvCxnSpPr>
          <p:nvPr/>
        </p:nvCxnSpPr>
        <p:spPr>
          <a:xfrm>
            <a:off x="2553485" y="1556792"/>
            <a:ext cx="1512168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0F0A5F4-B127-704C-9CAE-9B07F4E735AC}"/>
              </a:ext>
            </a:extLst>
          </p:cNvPr>
          <p:cNvCxnSpPr>
            <a:cxnSpLocks/>
          </p:cNvCxnSpPr>
          <p:nvPr/>
        </p:nvCxnSpPr>
        <p:spPr>
          <a:xfrm>
            <a:off x="2553485" y="1700808"/>
            <a:ext cx="1512168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FCA5B92-EE14-1444-81EB-5507A865C5C2}"/>
              </a:ext>
            </a:extLst>
          </p:cNvPr>
          <p:cNvCxnSpPr>
            <a:cxnSpLocks/>
          </p:cNvCxnSpPr>
          <p:nvPr/>
        </p:nvCxnSpPr>
        <p:spPr>
          <a:xfrm>
            <a:off x="2553485" y="1858707"/>
            <a:ext cx="1512168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7A70B24-8541-3442-8822-7B9AB0AFFEEA}"/>
              </a:ext>
            </a:extLst>
          </p:cNvPr>
          <p:cNvCxnSpPr>
            <a:cxnSpLocks/>
          </p:cNvCxnSpPr>
          <p:nvPr/>
        </p:nvCxnSpPr>
        <p:spPr>
          <a:xfrm>
            <a:off x="2771800" y="2002722"/>
            <a:ext cx="124972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F0FE60F-4CC6-7E41-8F59-3E3F531A42AC}"/>
              </a:ext>
            </a:extLst>
          </p:cNvPr>
          <p:cNvCxnSpPr>
            <a:cxnSpLocks/>
          </p:cNvCxnSpPr>
          <p:nvPr/>
        </p:nvCxnSpPr>
        <p:spPr>
          <a:xfrm>
            <a:off x="2771800" y="2146736"/>
            <a:ext cx="124972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A63A627E-2BA6-1C4B-B1AE-993CCA2C9F37}"/>
              </a:ext>
            </a:extLst>
          </p:cNvPr>
          <p:cNvCxnSpPr>
            <a:cxnSpLocks/>
          </p:cNvCxnSpPr>
          <p:nvPr/>
        </p:nvCxnSpPr>
        <p:spPr>
          <a:xfrm>
            <a:off x="2774091" y="2304636"/>
            <a:ext cx="124972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  <a:alpha val="99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23709A7-5182-594A-8280-D66263976388}"/>
              </a:ext>
            </a:extLst>
          </p:cNvPr>
          <p:cNvCxnSpPr>
            <a:cxnSpLocks/>
          </p:cNvCxnSpPr>
          <p:nvPr/>
        </p:nvCxnSpPr>
        <p:spPr>
          <a:xfrm>
            <a:off x="2693246" y="2462535"/>
            <a:ext cx="1374698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5DBCD19-B84F-BB4F-8CD2-94998B2E6AA5}"/>
              </a:ext>
            </a:extLst>
          </p:cNvPr>
          <p:cNvCxnSpPr>
            <a:cxnSpLocks/>
          </p:cNvCxnSpPr>
          <p:nvPr/>
        </p:nvCxnSpPr>
        <p:spPr>
          <a:xfrm>
            <a:off x="2620401" y="2641585"/>
            <a:ext cx="1374698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4A64C71-6ED1-FA4F-BD96-7D34D12CEA20}"/>
              </a:ext>
            </a:extLst>
          </p:cNvPr>
          <p:cNvCxnSpPr>
            <a:cxnSpLocks/>
          </p:cNvCxnSpPr>
          <p:nvPr/>
        </p:nvCxnSpPr>
        <p:spPr>
          <a:xfrm>
            <a:off x="2620401" y="2800576"/>
            <a:ext cx="1374698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470F6-BF02-CA44-916F-41543F7D1730}"/>
              </a:ext>
            </a:extLst>
          </p:cNvPr>
          <p:cNvSpPr/>
          <p:nvPr/>
        </p:nvSpPr>
        <p:spPr>
          <a:xfrm>
            <a:off x="591920" y="1472640"/>
            <a:ext cx="1243776" cy="1568333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E21E14-8149-514E-A5BB-512DD117E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77829"/>
              </p:ext>
            </p:extLst>
          </p:nvPr>
        </p:nvGraphicFramePr>
        <p:xfrm>
          <a:off x="917591" y="1900220"/>
          <a:ext cx="618900" cy="72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50">
                  <a:extLst>
                    <a:ext uri="{9D8B030D-6E8A-4147-A177-3AD203B41FA5}">
                      <a16:colId xmlns:a16="http://schemas.microsoft.com/office/drawing/2014/main" val="3675465214"/>
                    </a:ext>
                  </a:extLst>
                </a:gridCol>
                <a:gridCol w="309450">
                  <a:extLst>
                    <a:ext uri="{9D8B030D-6E8A-4147-A177-3AD203B41FA5}">
                      <a16:colId xmlns:a16="http://schemas.microsoft.com/office/drawing/2014/main" val="3874959872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951"/>
                  </a:ext>
                </a:extLst>
              </a:tr>
              <a:tr h="181202"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461"/>
                  </a:ext>
                </a:extLst>
              </a:tr>
              <a:tr h="181202"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51518"/>
                  </a:ext>
                </a:extLst>
              </a:tr>
              <a:tr h="181202">
                <a:tc>
                  <a:txBody>
                    <a:bodyPr/>
                    <a:lstStyle/>
                    <a:p>
                      <a:endParaRPr lang="ko-Kore-KR" altLang="en-US" sz="90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/>
                    </a:p>
                  </a:txBody>
                  <a:tcPr marL="9283" marR="9283" marT="21328" marB="21328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21171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B4EAA67-D816-CF4F-B238-53CB416D6231}"/>
              </a:ext>
            </a:extLst>
          </p:cNvPr>
          <p:cNvSpPr/>
          <p:nvPr/>
        </p:nvSpPr>
        <p:spPr>
          <a:xfrm>
            <a:off x="1599919" y="1613015"/>
            <a:ext cx="445548" cy="1867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4DB1C6-913F-2944-B6C1-FFB444CA44F2}"/>
              </a:ext>
            </a:extLst>
          </p:cNvPr>
          <p:cNvSpPr/>
          <p:nvPr/>
        </p:nvSpPr>
        <p:spPr>
          <a:xfrm>
            <a:off x="1612922" y="1916832"/>
            <a:ext cx="445548" cy="1867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FC6B70-6761-874C-8AAB-EA5813F082B2}"/>
              </a:ext>
            </a:extLst>
          </p:cNvPr>
          <p:cNvCxnSpPr>
            <a:cxnSpLocks/>
          </p:cNvCxnSpPr>
          <p:nvPr/>
        </p:nvCxnSpPr>
        <p:spPr>
          <a:xfrm flipH="1">
            <a:off x="2143217" y="1997131"/>
            <a:ext cx="434066" cy="172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9B0CC33-1787-5244-BD5D-B66B3E2A04FF}"/>
              </a:ext>
            </a:extLst>
          </p:cNvPr>
          <p:cNvCxnSpPr>
            <a:cxnSpLocks/>
          </p:cNvCxnSpPr>
          <p:nvPr/>
        </p:nvCxnSpPr>
        <p:spPr>
          <a:xfrm flipH="1">
            <a:off x="1593239" y="2432526"/>
            <a:ext cx="930460" cy="172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C4C4197F-710A-5E49-B302-72A1A17072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9670" y="2013223"/>
            <a:ext cx="421080" cy="4000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46293-B6BB-3844-9C0A-12DC175B8169}"/>
              </a:ext>
            </a:extLst>
          </p:cNvPr>
          <p:cNvSpPr/>
          <p:nvPr/>
        </p:nvSpPr>
        <p:spPr>
          <a:xfrm>
            <a:off x="233719" y="3905609"/>
            <a:ext cx="395945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 상수 예</a:t>
            </a:r>
            <a:endParaRPr lang="en" altLang="ko-Kore-KR" sz="1400" dirty="0"/>
          </a:p>
          <a:p>
            <a:r>
              <a:rPr lang="en" altLang="ko-Kore-KR" sz="1400" dirty="0">
                <a:solidFill>
                  <a:srgbClr val="9876AA"/>
                </a:solidFill>
              </a:rPr>
              <a:t>organization </a:t>
            </a:r>
            <a:r>
              <a:rPr lang="en" altLang="ko-Kore-KR" sz="1400" dirty="0"/>
              <a:t>= {</a:t>
            </a:r>
            <a:r>
              <a:rPr lang="en" altLang="ko-Kore-KR" sz="1400" dirty="0">
                <a:solidFill>
                  <a:srgbClr val="9876AA"/>
                </a:solidFill>
              </a:rPr>
              <a:t>name 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애크미</a:t>
            </a:r>
            <a:r>
              <a:rPr lang="ko-KR" altLang="en-US" sz="1400" dirty="0">
                <a:solidFill>
                  <a:srgbClr val="6A8759"/>
                </a:solidFill>
              </a:rPr>
              <a:t> </a:t>
            </a:r>
            <a:r>
              <a:rPr lang="ko-KR" altLang="en-US" sz="1400" dirty="0" err="1">
                <a:solidFill>
                  <a:srgbClr val="6A8759"/>
                </a:solidFill>
              </a:rPr>
              <a:t>구스베리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country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"GB"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</a:p>
          <a:p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result += ‘&lt;h1&gt;${</a:t>
            </a:r>
            <a:r>
              <a:rPr lang="en" altLang="ko-Kore-KR" sz="1400" dirty="0" err="1">
                <a:solidFill>
                  <a:srgbClr val="CC7832"/>
                </a:solidFill>
              </a:rPr>
              <a:t>organization.name</a:t>
            </a:r>
            <a:r>
              <a:rPr lang="en" altLang="ko-Kore-KR" sz="1400" dirty="0">
                <a:solidFill>
                  <a:srgbClr val="CC7832"/>
                </a:solidFill>
              </a:rPr>
              <a:t>}&lt;/h1&gt;’;</a:t>
            </a:r>
          </a:p>
          <a:p>
            <a:endParaRPr lang="en" altLang="ko-Kore-KR" sz="1400" dirty="0">
              <a:solidFill>
                <a:srgbClr val="CC7832"/>
              </a:solidFill>
            </a:endParaRPr>
          </a:p>
          <a:p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200" dirty="0"/>
              <a:t>// </a:t>
            </a:r>
            <a:r>
              <a:rPr lang="ko-KR" altLang="en-US" sz="1200" dirty="0"/>
              <a:t>범위</a:t>
            </a:r>
            <a:r>
              <a:rPr lang="en-US" altLang="ko-KR" sz="1200" dirty="0"/>
              <a:t>:</a:t>
            </a:r>
            <a:r>
              <a:rPr lang="ko-KR" altLang="en-US" sz="1200" dirty="0"/>
              <a:t> 시작과 끝 길이를 알 수 있어야 함</a:t>
            </a:r>
            <a:endParaRPr lang="en" altLang="ko-Kore-KR" sz="1400" dirty="0"/>
          </a:p>
          <a:p>
            <a:r>
              <a:rPr lang="en" altLang="ko-Kore-KR" sz="1400" dirty="0"/>
              <a:t>{start:1 , end:5}</a:t>
            </a:r>
            <a:endParaRPr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4DDEE7-4535-6B43-8698-2611236AAF64}"/>
              </a:ext>
            </a:extLst>
          </p:cNvPr>
          <p:cNvSpPr/>
          <p:nvPr/>
        </p:nvSpPr>
        <p:spPr>
          <a:xfrm>
            <a:off x="4894064" y="3060521"/>
            <a:ext cx="401621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const</a:t>
            </a:r>
            <a:r>
              <a:rPr lang="en" altLang="ko-Kore-KR" sz="1400" dirty="0">
                <a:solidFill>
                  <a:srgbClr val="9876AA"/>
                </a:solidFill>
              </a:rPr>
              <a:t> organization </a:t>
            </a:r>
            <a:r>
              <a:rPr lang="en" altLang="ko-Kore-KR" sz="1400" dirty="0"/>
              <a:t>= new Organization({</a:t>
            </a:r>
            <a:r>
              <a:rPr lang="en" altLang="ko-Kore-KR" sz="1400" dirty="0">
                <a:solidFill>
                  <a:srgbClr val="9876AA"/>
                </a:solidFill>
              </a:rPr>
              <a:t>name 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 err="1">
                <a:solidFill>
                  <a:srgbClr val="6A8759"/>
                </a:solidFill>
              </a:rPr>
              <a:t>애크미</a:t>
            </a:r>
            <a:r>
              <a:rPr lang="ko-KR" altLang="en-US" sz="1400" dirty="0">
                <a:solidFill>
                  <a:srgbClr val="6A8759"/>
                </a:solidFill>
              </a:rPr>
              <a:t> </a:t>
            </a:r>
            <a:r>
              <a:rPr lang="ko-KR" altLang="en-US" sz="1400" dirty="0" err="1">
                <a:solidFill>
                  <a:srgbClr val="6A8759"/>
                </a:solidFill>
              </a:rPr>
              <a:t>구스베리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9876AA"/>
                </a:solidFill>
              </a:rPr>
              <a:t>country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"GB"</a:t>
            </a:r>
            <a:r>
              <a:rPr lang="en" altLang="ko-Kore-KR" sz="1400" dirty="0"/>
              <a:t>})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</a:p>
          <a:p>
            <a:endParaRPr lang="en" altLang="ko-Kore-KR" sz="1400" dirty="0"/>
          </a:p>
          <a:p>
            <a:r>
              <a:rPr lang="en-US" altLang="ko-Kore-KR" sz="1400" dirty="0"/>
              <a:t>function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getOrganization</a:t>
            </a:r>
            <a:r>
              <a:rPr lang="en-US" altLang="ko-KR" sz="1400" dirty="0"/>
              <a:t>(){ </a:t>
            </a:r>
            <a:r>
              <a:rPr lang="en" altLang="ko-Kore-KR" sz="1400" dirty="0">
                <a:solidFill>
                  <a:srgbClr val="CC7832"/>
                </a:solidFill>
              </a:rPr>
              <a:t>return</a:t>
            </a:r>
            <a:r>
              <a:rPr lang="en-US" altLang="ko-KR" sz="1400" dirty="0"/>
              <a:t> organization; }</a:t>
            </a:r>
            <a:endParaRPr lang="en" altLang="ko-Kore-KR" sz="1400" dirty="0"/>
          </a:p>
          <a:p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Organization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(data)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_name </a:t>
            </a:r>
            <a:r>
              <a:rPr lang="en" altLang="ko-Kore-KR" sz="1400" dirty="0"/>
              <a:t>= data.</a:t>
            </a:r>
            <a:r>
              <a:rPr lang="en" altLang="ko-Kore-KR" sz="1400" dirty="0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_country </a:t>
            </a:r>
            <a:r>
              <a:rPr lang="en" altLang="ko-Kore-KR" sz="1400" dirty="0"/>
              <a:t>= data.</a:t>
            </a:r>
            <a:r>
              <a:rPr lang="en" altLang="ko-Kore-KR" sz="1400" dirty="0">
                <a:solidFill>
                  <a:srgbClr val="9876AA"/>
                </a:solidFill>
              </a:rPr>
              <a:t>country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() {</a:t>
            </a:r>
            <a:r>
              <a:rPr lang="ko-KR" altLang="en-US" sz="1400" dirty="0"/>
              <a:t>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ko-KR" altLang="en-US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 {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country</a:t>
            </a:r>
            <a:r>
              <a:rPr lang="en" altLang="ko-Kore-KR" sz="1400" dirty="0"/>
              <a:t>() {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-US" altLang="ko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>
                <a:solidFill>
                  <a:srgbClr val="CC7832"/>
                </a:solidFill>
              </a:rPr>
              <a:t>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country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 {</a:t>
            </a:r>
            <a:r>
              <a:rPr lang="ko-KR" altLang="en-US" sz="1400" dirty="0"/>
              <a:t>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_country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-US" altLang="ko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</a:p>
          <a:p>
            <a:endParaRPr lang="en" altLang="ko-Kore-KR" sz="1400" dirty="0"/>
          </a:p>
          <a:p>
            <a:r>
              <a:rPr lang="en" altLang="ko-Kore-KR" sz="1400" dirty="0">
                <a:solidFill>
                  <a:srgbClr val="CC7832"/>
                </a:solidFill>
              </a:rPr>
              <a:t>result += ‘&lt;h1&gt;${</a:t>
            </a:r>
            <a:r>
              <a:rPr lang="en" altLang="ko-Kore-KR" sz="1400" dirty="0" err="1">
                <a:solidFill>
                  <a:srgbClr val="CC7832"/>
                </a:solidFill>
              </a:rPr>
              <a:t>getOrganization</a:t>
            </a:r>
            <a:r>
              <a:rPr lang="en" altLang="ko-Kore-KR" sz="1400" dirty="0">
                <a:solidFill>
                  <a:srgbClr val="CC7832"/>
                </a:solidFill>
              </a:rPr>
              <a:t>().name}&lt;/h1&gt;’;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464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컬렉션 캡슐화 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80894" y="1321831"/>
            <a:ext cx="4783594" cy="2294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구조가 언제 수정되는지 파악하기 쉬워서 필요한 시점에 데이터 구조를 변경하기도 쉬워지기 때문에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가변 데이터를 캡슐화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하는 것이 좋다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컬렉션 변수로의 접근을 캡슐화하면서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게터가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컬렉션 자체를 반환하도록 한다면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컬렉션을 감싼 클래스가 눈치채지 못하는 상태에서 원소들이 바뀌어 버릴 수가 있다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컬렉션 변경자 메서드를 만들어서 소유한 클래스를 통해서만 원소를 변경 하도록 하면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프로그램을 개선하면서 변경 방식도 원하는 대로 수정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 수 있다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64F01829-0539-4940-AF62-541023F7DB3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D5F78-93DC-5E43-8C3D-03D561D2DF84}"/>
              </a:ext>
            </a:extLst>
          </p:cNvPr>
          <p:cNvSpPr/>
          <p:nvPr/>
        </p:nvSpPr>
        <p:spPr>
          <a:xfrm>
            <a:off x="179512" y="3845364"/>
            <a:ext cx="4104457" cy="177366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F24F3-2D50-394F-A8FA-D8B219450D81}"/>
              </a:ext>
            </a:extLst>
          </p:cNvPr>
          <p:cNvSpPr/>
          <p:nvPr/>
        </p:nvSpPr>
        <p:spPr>
          <a:xfrm>
            <a:off x="4860032" y="3845364"/>
            <a:ext cx="4104456" cy="177366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3B0BE8-F852-1F46-8F51-E8B9BC8C62C3}"/>
              </a:ext>
            </a:extLst>
          </p:cNvPr>
          <p:cNvSpPr/>
          <p:nvPr/>
        </p:nvSpPr>
        <p:spPr>
          <a:xfrm>
            <a:off x="4380729" y="4574560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ACC657C-9CDF-2A48-9358-F77D715C877A}"/>
              </a:ext>
            </a:extLst>
          </p:cNvPr>
          <p:cNvCxnSpPr>
            <a:cxnSpLocks/>
          </p:cNvCxnSpPr>
          <p:nvPr/>
        </p:nvCxnSpPr>
        <p:spPr>
          <a:xfrm>
            <a:off x="2675073" y="1609151"/>
            <a:ext cx="1032831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FC4C439-CEEA-9C4D-83E2-44DC016BB506}"/>
              </a:ext>
            </a:extLst>
          </p:cNvPr>
          <p:cNvCxnSpPr>
            <a:cxnSpLocks/>
          </p:cNvCxnSpPr>
          <p:nvPr/>
        </p:nvCxnSpPr>
        <p:spPr>
          <a:xfrm>
            <a:off x="2675073" y="1753167"/>
            <a:ext cx="1032831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1417D89-8565-EC4F-9E0D-4D1E7B0EE452}"/>
              </a:ext>
            </a:extLst>
          </p:cNvPr>
          <p:cNvCxnSpPr>
            <a:cxnSpLocks/>
          </p:cNvCxnSpPr>
          <p:nvPr/>
        </p:nvCxnSpPr>
        <p:spPr>
          <a:xfrm>
            <a:off x="2675073" y="1911066"/>
            <a:ext cx="1032831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A9E23B8-7D13-084A-B399-83D342DFCFF1}"/>
              </a:ext>
            </a:extLst>
          </p:cNvPr>
          <p:cNvCxnSpPr>
            <a:cxnSpLocks/>
          </p:cNvCxnSpPr>
          <p:nvPr/>
        </p:nvCxnSpPr>
        <p:spPr>
          <a:xfrm>
            <a:off x="2677605" y="2055081"/>
            <a:ext cx="853579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E2BD084-59E2-9B45-A7ED-023239AC1FC3}"/>
              </a:ext>
            </a:extLst>
          </p:cNvPr>
          <p:cNvCxnSpPr>
            <a:cxnSpLocks/>
          </p:cNvCxnSpPr>
          <p:nvPr/>
        </p:nvCxnSpPr>
        <p:spPr>
          <a:xfrm>
            <a:off x="2677605" y="2199095"/>
            <a:ext cx="853579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16A18A9-E84A-5049-A843-EF2FA4724316}"/>
              </a:ext>
            </a:extLst>
          </p:cNvPr>
          <p:cNvCxnSpPr>
            <a:cxnSpLocks/>
          </p:cNvCxnSpPr>
          <p:nvPr/>
        </p:nvCxnSpPr>
        <p:spPr>
          <a:xfrm>
            <a:off x="2679896" y="2356995"/>
            <a:ext cx="853579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DC791B0-7472-5645-A151-22E7E3123B21}"/>
              </a:ext>
            </a:extLst>
          </p:cNvPr>
          <p:cNvCxnSpPr>
            <a:cxnSpLocks/>
          </p:cNvCxnSpPr>
          <p:nvPr/>
        </p:nvCxnSpPr>
        <p:spPr>
          <a:xfrm>
            <a:off x="2675073" y="2514894"/>
            <a:ext cx="1032831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096214E-CABB-2F40-8B26-604BC04DE61F}"/>
              </a:ext>
            </a:extLst>
          </p:cNvPr>
          <p:cNvCxnSpPr>
            <a:cxnSpLocks/>
          </p:cNvCxnSpPr>
          <p:nvPr/>
        </p:nvCxnSpPr>
        <p:spPr>
          <a:xfrm>
            <a:off x="2673254" y="2636912"/>
            <a:ext cx="1032831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C1E282F-221C-4B4A-B7D2-D616F1A47582}"/>
              </a:ext>
            </a:extLst>
          </p:cNvPr>
          <p:cNvCxnSpPr>
            <a:cxnSpLocks/>
          </p:cNvCxnSpPr>
          <p:nvPr/>
        </p:nvCxnSpPr>
        <p:spPr>
          <a:xfrm>
            <a:off x="2673254" y="2780928"/>
            <a:ext cx="1032831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DD40E4-E011-D840-852A-C4D1BE92D2B5}"/>
              </a:ext>
            </a:extLst>
          </p:cNvPr>
          <p:cNvSpPr/>
          <p:nvPr/>
        </p:nvSpPr>
        <p:spPr>
          <a:xfrm>
            <a:off x="591920" y="1472640"/>
            <a:ext cx="1243776" cy="1568333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00C7846-F4B7-A549-B325-3C6F05BC4238}"/>
              </a:ext>
            </a:extLst>
          </p:cNvPr>
          <p:cNvSpPr/>
          <p:nvPr/>
        </p:nvSpPr>
        <p:spPr>
          <a:xfrm>
            <a:off x="1599919" y="1613015"/>
            <a:ext cx="445548" cy="1867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F5BE165-079D-AC43-A100-15055016EE73}"/>
              </a:ext>
            </a:extLst>
          </p:cNvPr>
          <p:cNvSpPr/>
          <p:nvPr/>
        </p:nvSpPr>
        <p:spPr>
          <a:xfrm>
            <a:off x="1612922" y="1916832"/>
            <a:ext cx="445548" cy="18677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63A4337-CC80-DA4C-9855-5F1D19B0CA4D}"/>
              </a:ext>
            </a:extLst>
          </p:cNvPr>
          <p:cNvCxnSpPr>
            <a:cxnSpLocks/>
          </p:cNvCxnSpPr>
          <p:nvPr/>
        </p:nvCxnSpPr>
        <p:spPr>
          <a:xfrm flipH="1">
            <a:off x="2097640" y="1997131"/>
            <a:ext cx="525220" cy="172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B37A4A-5288-4741-A7C5-C58E9EC146EF}"/>
              </a:ext>
            </a:extLst>
          </p:cNvPr>
          <p:cNvCxnSpPr>
            <a:cxnSpLocks/>
          </p:cNvCxnSpPr>
          <p:nvPr/>
        </p:nvCxnSpPr>
        <p:spPr>
          <a:xfrm flipH="1">
            <a:off x="1691680" y="2640133"/>
            <a:ext cx="845873" cy="172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94F335-94A4-8943-A466-30735DFD931F}"/>
              </a:ext>
            </a:extLst>
          </p:cNvPr>
          <p:cNvSpPr/>
          <p:nvPr/>
        </p:nvSpPr>
        <p:spPr>
          <a:xfrm>
            <a:off x="276338" y="4244475"/>
            <a:ext cx="39108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courses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_courses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courses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aList</a:t>
            </a:r>
            <a:r>
              <a:rPr lang="en" altLang="ko-Kore-KR" sz="1400" dirty="0"/>
              <a:t>) 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_courses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aList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5155EC-038B-8B42-8E6E-3ED00E0CFB3F}"/>
              </a:ext>
            </a:extLst>
          </p:cNvPr>
          <p:cNvSpPr/>
          <p:nvPr/>
        </p:nvSpPr>
        <p:spPr>
          <a:xfrm>
            <a:off x="4929504" y="4136752"/>
            <a:ext cx="39381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courses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courses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slice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addCourse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aCourse</a:t>
            </a:r>
            <a:r>
              <a:rPr lang="en" altLang="ko-Kore-KR" sz="1400" dirty="0"/>
              <a:t>) {...}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removeCourse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aCourse</a:t>
            </a:r>
            <a:r>
              <a:rPr lang="en" altLang="ko-Kore-KR" sz="1400" dirty="0"/>
              <a:t>){...}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91F8DF7-6646-9442-83F1-0FB082B37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19180"/>
              </p:ext>
            </p:extLst>
          </p:nvPr>
        </p:nvGraphicFramePr>
        <p:xfrm>
          <a:off x="899592" y="2561674"/>
          <a:ext cx="704922" cy="2192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974">
                  <a:extLst>
                    <a:ext uri="{9D8B030D-6E8A-4147-A177-3AD203B41FA5}">
                      <a16:colId xmlns:a16="http://schemas.microsoft.com/office/drawing/2014/main" val="3245261345"/>
                    </a:ext>
                  </a:extLst>
                </a:gridCol>
                <a:gridCol w="234974">
                  <a:extLst>
                    <a:ext uri="{9D8B030D-6E8A-4147-A177-3AD203B41FA5}">
                      <a16:colId xmlns:a16="http://schemas.microsoft.com/office/drawing/2014/main" val="95455574"/>
                    </a:ext>
                  </a:extLst>
                </a:gridCol>
                <a:gridCol w="234974">
                  <a:extLst>
                    <a:ext uri="{9D8B030D-6E8A-4147-A177-3AD203B41FA5}">
                      <a16:colId xmlns:a16="http://schemas.microsoft.com/office/drawing/2014/main" val="748023655"/>
                    </a:ext>
                  </a:extLst>
                </a:gridCol>
              </a:tblGrid>
              <a:tr h="219254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00584" marR="100584" marT="25807" marB="25807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00584" marR="100584" marT="25807" marB="25807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00584" marR="100584" marT="25807" marB="25807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7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04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기본형을 객체로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55976" y="1328670"/>
            <a:ext cx="4624672" cy="17354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단순한 정보는 숫자나 문자열 같은 간단한 데이터 항목으로 표현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개발이 진행되면서 더이상 간단하지 않게 변하면 중복 코드가 늘어나서 사용할 때 마다 드는 노력도 늘어나게 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데이터를 표현하는 전용 클래스를 정의하여 나중에 특별한 동작이 필요하면 클래스에 추가 하면 되니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프로그램이 커질수록 유용한 도구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058B4E38-F518-EB46-A3C0-B5998E849237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49A703-4720-5649-989A-BCCC99BF9D96}"/>
              </a:ext>
            </a:extLst>
          </p:cNvPr>
          <p:cNvSpPr/>
          <p:nvPr/>
        </p:nvSpPr>
        <p:spPr>
          <a:xfrm>
            <a:off x="5220072" y="3484037"/>
            <a:ext cx="3760576" cy="95217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FE4BDD9-7084-3D4E-992B-B50497937F2C}"/>
              </a:ext>
            </a:extLst>
          </p:cNvPr>
          <p:cNvSpPr/>
          <p:nvPr/>
        </p:nvSpPr>
        <p:spPr>
          <a:xfrm rot="5400000">
            <a:off x="6958095" y="4619357"/>
            <a:ext cx="284526" cy="29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CCEA6D-C34A-D049-872D-531363342043}"/>
              </a:ext>
            </a:extLst>
          </p:cNvPr>
          <p:cNvSpPr/>
          <p:nvPr/>
        </p:nvSpPr>
        <p:spPr>
          <a:xfrm>
            <a:off x="5220072" y="5091085"/>
            <a:ext cx="3760576" cy="89422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AC42AA-BE71-B749-A6B6-9246F731518E}"/>
              </a:ext>
            </a:extLst>
          </p:cNvPr>
          <p:cNvSpPr/>
          <p:nvPr/>
        </p:nvSpPr>
        <p:spPr>
          <a:xfrm>
            <a:off x="5379798" y="3727595"/>
            <a:ext cx="3650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/>
              <a:t>orders.</a:t>
            </a:r>
            <a:r>
              <a:rPr lang="en" altLang="ko-Kore-KR" sz="1400" dirty="0" err="1">
                <a:solidFill>
                  <a:srgbClr val="FFC66D"/>
                </a:solidFill>
              </a:rPr>
              <a:t>filter</a:t>
            </a:r>
            <a:r>
              <a:rPr lang="en" altLang="ko-Kore-KR" sz="1400" dirty="0"/>
              <a:t>(o =&gt; </a:t>
            </a:r>
            <a:r>
              <a:rPr lang="en" altLang="ko-Kore-KR" sz="1400" dirty="0">
                <a:solidFill>
                  <a:srgbClr val="6A8759"/>
                </a:solidFill>
              </a:rPr>
              <a:t>"high" </a:t>
            </a:r>
            <a:r>
              <a:rPr lang="en" altLang="ko-Kore-KR" sz="1400" dirty="0"/>
              <a:t>=== </a:t>
            </a:r>
            <a:r>
              <a:rPr lang="en" altLang="ko-Kore-KR" sz="1400" dirty="0" err="1"/>
              <a:t>o.</a:t>
            </a:r>
            <a:r>
              <a:rPr lang="en" altLang="ko-Kore-KR" sz="1400" dirty="0" err="1">
                <a:solidFill>
                  <a:srgbClr val="9876AA"/>
                </a:solidFill>
              </a:rPr>
              <a:t>priority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|| </a:t>
            </a:r>
          </a:p>
          <a:p>
            <a:r>
              <a:rPr lang="ko-KR" altLang="en-US" sz="1400" dirty="0">
                <a:solidFill>
                  <a:srgbClr val="6A8759"/>
                </a:solidFill>
              </a:rPr>
              <a:t>                    </a:t>
            </a:r>
            <a:r>
              <a:rPr lang="en-US" altLang="ko-KR" sz="1400" dirty="0">
                <a:solidFill>
                  <a:srgbClr val="6A8759"/>
                </a:solidFill>
              </a:rPr>
              <a:t>“</a:t>
            </a:r>
            <a:r>
              <a:rPr lang="en" altLang="ko-Kore-KR" sz="1400" dirty="0">
                <a:solidFill>
                  <a:srgbClr val="6A8759"/>
                </a:solidFill>
              </a:rPr>
              <a:t>rush" </a:t>
            </a:r>
            <a:r>
              <a:rPr lang="en" altLang="ko-Kore-KR" sz="1400" dirty="0"/>
              <a:t>=== </a:t>
            </a:r>
            <a:r>
              <a:rPr lang="en" altLang="ko-Kore-KR" sz="1400" dirty="0" err="1"/>
              <a:t>o.</a:t>
            </a:r>
            <a:r>
              <a:rPr lang="en" altLang="ko-Kore-KR" sz="1400" dirty="0" err="1">
                <a:solidFill>
                  <a:srgbClr val="9876AA"/>
                </a:solidFill>
              </a:rPr>
              <a:t>priority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A6994-45B6-824E-A123-5E37EA5309D6}"/>
              </a:ext>
            </a:extLst>
          </p:cNvPr>
          <p:cNvSpPr/>
          <p:nvPr/>
        </p:nvSpPr>
        <p:spPr>
          <a:xfrm>
            <a:off x="5417858" y="5267720"/>
            <a:ext cx="336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/>
              <a:t>orders.</a:t>
            </a:r>
            <a:r>
              <a:rPr lang="en" altLang="ko-Kore-KR" sz="1400" dirty="0" err="1">
                <a:solidFill>
                  <a:srgbClr val="FFC66D"/>
                </a:solidFill>
              </a:rPr>
              <a:t>filter</a:t>
            </a:r>
            <a:r>
              <a:rPr lang="en" altLang="ko-Kore-KR" sz="1400" dirty="0"/>
              <a:t>(o =&gt; </a:t>
            </a:r>
            <a:r>
              <a:rPr lang="en" altLang="ko-Kore-KR" sz="1400" dirty="0" err="1"/>
              <a:t>o.</a:t>
            </a:r>
            <a:r>
              <a:rPr lang="en" altLang="ko-Kore-KR" sz="1400" dirty="0" err="1">
                <a:solidFill>
                  <a:srgbClr val="9876AA"/>
                </a:solidFill>
              </a:rPr>
              <a:t>priority</a:t>
            </a:r>
            <a:r>
              <a:rPr lang="en" altLang="ko-Kore-KR" sz="1400" dirty="0" err="1"/>
              <a:t>.higherThan</a:t>
            </a:r>
            <a:endParaRPr lang="en" altLang="ko-Kore-KR" sz="1400" dirty="0"/>
          </a:p>
          <a:p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Priority(</a:t>
            </a:r>
            <a:r>
              <a:rPr lang="en" altLang="ko-Kore-KR" sz="1400" dirty="0">
                <a:solidFill>
                  <a:srgbClr val="6A8759"/>
                </a:solidFill>
              </a:rPr>
              <a:t>"normal"</a:t>
            </a:r>
            <a:r>
              <a:rPr lang="en" altLang="ko-Kore-KR" sz="1400" dirty="0"/>
              <a:t>)))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5FDB4-B56F-1C43-96DC-FC510CD3F1EF}"/>
              </a:ext>
            </a:extLst>
          </p:cNvPr>
          <p:cNvSpPr/>
          <p:nvPr/>
        </p:nvSpPr>
        <p:spPr>
          <a:xfrm>
            <a:off x="540371" y="1667650"/>
            <a:ext cx="934467" cy="1178312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D1A358-A2DC-8847-AA60-67DB838BF3A2}"/>
              </a:ext>
            </a:extLst>
          </p:cNvPr>
          <p:cNvSpPr/>
          <p:nvPr/>
        </p:nvSpPr>
        <p:spPr>
          <a:xfrm>
            <a:off x="2318954" y="1857487"/>
            <a:ext cx="702078" cy="73164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87D79A-556C-0841-A261-AAC548D67754}"/>
              </a:ext>
            </a:extLst>
          </p:cNvPr>
          <p:cNvSpPr/>
          <p:nvPr/>
        </p:nvSpPr>
        <p:spPr>
          <a:xfrm>
            <a:off x="780103" y="1916832"/>
            <a:ext cx="479529" cy="310286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kumimoji="1" lang="ko-Kore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1F772-4093-2A49-8AB6-2EECE9D4397B}"/>
              </a:ext>
            </a:extLst>
          </p:cNvPr>
          <p:cNvSpPr/>
          <p:nvPr/>
        </p:nvSpPr>
        <p:spPr>
          <a:xfrm>
            <a:off x="2418262" y="2027819"/>
            <a:ext cx="360277" cy="256435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kumimoji="1" lang="ko-Kore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575220E-14F7-DD43-9075-BED67AB2DA82}"/>
              </a:ext>
            </a:extLst>
          </p:cNvPr>
          <p:cNvSpPr/>
          <p:nvPr/>
        </p:nvSpPr>
        <p:spPr>
          <a:xfrm>
            <a:off x="2882635" y="1947233"/>
            <a:ext cx="251500" cy="140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73AEC8-C5DB-D842-89E4-9FB7D051AF43}"/>
              </a:ext>
            </a:extLst>
          </p:cNvPr>
          <p:cNvSpPr/>
          <p:nvPr/>
        </p:nvSpPr>
        <p:spPr>
          <a:xfrm>
            <a:off x="2889594" y="2206710"/>
            <a:ext cx="251500" cy="1403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78806698-8648-B243-B868-30AFE503935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1099904" y="2017395"/>
            <a:ext cx="1318358" cy="138642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CA1FD4-4C2A-8D4D-A60F-DC6DBDC34129}"/>
              </a:ext>
            </a:extLst>
          </p:cNvPr>
          <p:cNvSpPr/>
          <p:nvPr/>
        </p:nvSpPr>
        <p:spPr>
          <a:xfrm>
            <a:off x="126808" y="3382018"/>
            <a:ext cx="4831142" cy="309034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CD854C-D15E-2645-BC5D-34E40899DA55}"/>
              </a:ext>
            </a:extLst>
          </p:cNvPr>
          <p:cNvSpPr/>
          <p:nvPr/>
        </p:nvSpPr>
        <p:spPr>
          <a:xfrm>
            <a:off x="122837" y="3464733"/>
            <a:ext cx="491107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Priority{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(value)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_value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value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toString</a:t>
            </a:r>
            <a:r>
              <a:rPr lang="en" altLang="ko-Kore-KR" sz="1400" dirty="0"/>
              <a:t>(){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_value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Order{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(data)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priority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data.</a:t>
            </a:r>
            <a:r>
              <a:rPr lang="en" altLang="ko-Kore-KR" sz="1400" dirty="0" err="1">
                <a:solidFill>
                  <a:srgbClr val="9876AA"/>
                </a:solidFill>
              </a:rPr>
              <a:t>priority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priorityString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priority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toString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priority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aString</a:t>
            </a:r>
            <a:r>
              <a:rPr lang="en" altLang="ko-Kore-KR" sz="1400" dirty="0"/>
              <a:t>) 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_priority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Priority(</a:t>
            </a:r>
            <a:r>
              <a:rPr lang="en" altLang="ko-Kore-KR" sz="1400" dirty="0" err="1"/>
              <a:t>aString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638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임시 변수를 질의 함수로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08412" y="1383501"/>
            <a:ext cx="5302375" cy="204603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 안에서 어떤 값을 다시 참조할 목적으로 임시 변수를 만들기도 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임시 변수를 사용하면 반복 코드를 줄일 수 있고 값의 의미를 설명 할 수 있어서 유용하다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대신 함수로 만들면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비슷한 계산을 수행하는 다른 함수에서도 사용 할 수 있어서 코드의 중복이 감소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추출할 메서드에 공유 컨텍스트를 제공하기 때문에 클래스에서 사용 할 때 효과가 크다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클래스 최상위 함수로 추출하면 매개변수가 많아져서 함수를 사용하는 장점이 줄어든다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93B620F4-0821-954F-A282-B183DB6C00C0}"/>
              </a:ext>
            </a:extLst>
          </p:cNvPr>
          <p:cNvSpPr/>
          <p:nvPr/>
        </p:nvSpPr>
        <p:spPr>
          <a:xfrm>
            <a:off x="4380729" y="454839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D21BFD-1E23-124A-96E0-5EFC029B3A4E}"/>
              </a:ext>
            </a:extLst>
          </p:cNvPr>
          <p:cNvSpPr/>
          <p:nvPr/>
        </p:nvSpPr>
        <p:spPr>
          <a:xfrm>
            <a:off x="179512" y="3731137"/>
            <a:ext cx="4104457" cy="214613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4AD193-AE4B-FD43-B73F-E6D233F4F337}"/>
              </a:ext>
            </a:extLst>
          </p:cNvPr>
          <p:cNvSpPr/>
          <p:nvPr/>
        </p:nvSpPr>
        <p:spPr>
          <a:xfrm>
            <a:off x="4860032" y="3731137"/>
            <a:ext cx="4104456" cy="214613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32C86-3934-084D-B5B3-A8966C24D789}"/>
              </a:ext>
            </a:extLst>
          </p:cNvPr>
          <p:cNvSpPr txBox="1"/>
          <p:nvPr/>
        </p:nvSpPr>
        <p:spPr>
          <a:xfrm>
            <a:off x="755576" y="21328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a( ) </a:t>
            </a:r>
            <a:r>
              <a:rPr kumimoji="1" lang="en-US" altLang="ko-KR" b="1" dirty="0"/>
              <a:t>{</a:t>
            </a:r>
            <a:endParaRPr kumimoji="1" lang="en-US" altLang="ko-Kore-KR" b="1" dirty="0"/>
          </a:p>
          <a:p>
            <a:endParaRPr kumimoji="1" lang="en-US" altLang="ko-Kore-KR" b="1" dirty="0"/>
          </a:p>
          <a:p>
            <a:r>
              <a:rPr kumimoji="1" lang="en-US" altLang="ko-KR" b="1" dirty="0"/>
              <a:t>}</a:t>
            </a:r>
            <a:endParaRPr kumimoji="1" lang="ko-Kore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9D2C2F-8AFB-1047-B27C-E5ADFC126463}"/>
              </a:ext>
            </a:extLst>
          </p:cNvPr>
          <p:cNvSpPr/>
          <p:nvPr/>
        </p:nvSpPr>
        <p:spPr>
          <a:xfrm>
            <a:off x="755576" y="12669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/>
              <a:t>a</a:t>
            </a:r>
            <a:endParaRPr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EC23D7-E17C-134A-9B0D-CA456CE63CDA}"/>
              </a:ext>
            </a:extLst>
          </p:cNvPr>
          <p:cNvCxnSpPr>
            <a:cxnSpLocks/>
          </p:cNvCxnSpPr>
          <p:nvPr/>
        </p:nvCxnSpPr>
        <p:spPr>
          <a:xfrm flipH="1">
            <a:off x="1068482" y="1467624"/>
            <a:ext cx="476086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ED30EF-7F61-2242-B1EE-F232A0135D1C}"/>
              </a:ext>
            </a:extLst>
          </p:cNvPr>
          <p:cNvSpPr/>
          <p:nvPr/>
        </p:nvSpPr>
        <p:spPr>
          <a:xfrm>
            <a:off x="1068482" y="2516534"/>
            <a:ext cx="2207374" cy="1630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8A0D7B0-F36D-3348-AF5A-DCF417EF22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8593" y="1605543"/>
            <a:ext cx="866868" cy="625351"/>
          </a:xfrm>
          <a:prstGeom prst="bentConnector3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1E67B-3C84-014F-902A-0A6728C26C7B}"/>
              </a:ext>
            </a:extLst>
          </p:cNvPr>
          <p:cNvSpPr/>
          <p:nvPr/>
        </p:nvSpPr>
        <p:spPr>
          <a:xfrm>
            <a:off x="166252" y="4096524"/>
            <a:ext cx="42617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basePrice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_quantity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*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itemPrice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basePrice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&gt; </a:t>
            </a:r>
            <a:r>
              <a:rPr lang="en" altLang="ko-Kore-KR" sz="1400" dirty="0">
                <a:solidFill>
                  <a:srgbClr val="6897BB"/>
                </a:solidFill>
              </a:rPr>
              <a:t>1000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else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0.98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9CCCA9-E372-8E49-B997-D5713C523313}"/>
              </a:ext>
            </a:extLst>
          </p:cNvPr>
          <p:cNvSpPr/>
          <p:nvPr/>
        </p:nvSpPr>
        <p:spPr>
          <a:xfrm>
            <a:off x="4860032" y="3988802"/>
            <a:ext cx="415075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get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basePrice</a:t>
            </a:r>
            <a:r>
              <a:rPr lang="en" altLang="ko-Kore-KR" sz="1400" dirty="0"/>
              <a:t>() 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_quantity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* 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item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price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basePrice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&gt; </a:t>
            </a:r>
            <a:r>
              <a:rPr lang="en" altLang="ko-Kore-KR" sz="1400" dirty="0">
                <a:solidFill>
                  <a:srgbClr val="6897BB"/>
                </a:solidFill>
              </a:rPr>
              <a:t>1000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else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0.98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698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클래스 추출하기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22050" y="1446005"/>
            <a:ext cx="4862429" cy="17386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메서드와 데이터가 너무 많은 클래스는 이해하기 쉽지 않으니 잘 살펴보고 분리해야 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클래스를 추출하는 경우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일부 데이터와 메서드를 따로 묶을 수 있다면 분리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함께 변경 되는 일이 많거나 서로 의존하는 데이터들 분리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제거 해도 다른 필드나 메서드 들이 논리적으로 문제가 없다면 분리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육각형[H] 36">
            <a:extLst>
              <a:ext uri="{FF2B5EF4-FFF2-40B4-BE49-F238E27FC236}">
                <a16:creationId xmlns:a16="http://schemas.microsoft.com/office/drawing/2014/main" id="{AFB98B58-6B34-5B47-9A58-C209130413AB}"/>
              </a:ext>
            </a:extLst>
          </p:cNvPr>
          <p:cNvSpPr/>
          <p:nvPr/>
        </p:nvSpPr>
        <p:spPr>
          <a:xfrm>
            <a:off x="878369" y="2144052"/>
            <a:ext cx="216024" cy="185365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A8FDB1-EBF7-3C42-A514-26BB5A95FF1C}"/>
              </a:ext>
            </a:extLst>
          </p:cNvPr>
          <p:cNvSpPr/>
          <p:nvPr/>
        </p:nvSpPr>
        <p:spPr>
          <a:xfrm>
            <a:off x="2647423" y="2276872"/>
            <a:ext cx="196385" cy="196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BC7FA9C4-8B9F-2946-BF95-16121376557B}"/>
              </a:ext>
            </a:extLst>
          </p:cNvPr>
          <p:cNvSpPr/>
          <p:nvPr/>
        </p:nvSpPr>
        <p:spPr>
          <a:xfrm>
            <a:off x="898990" y="2422003"/>
            <a:ext cx="196385" cy="17884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4F671EDF-C688-D64F-8CF1-1F2932377531}"/>
              </a:ext>
            </a:extLst>
          </p:cNvPr>
          <p:cNvSpPr/>
          <p:nvPr/>
        </p:nvSpPr>
        <p:spPr>
          <a:xfrm>
            <a:off x="2977277" y="2276493"/>
            <a:ext cx="226571" cy="216403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B843273-91DE-2F4D-8047-4A5840CCC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70971"/>
              </p:ext>
            </p:extLst>
          </p:nvPr>
        </p:nvGraphicFramePr>
        <p:xfrm>
          <a:off x="673146" y="1882104"/>
          <a:ext cx="658494" cy="7673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8494">
                  <a:extLst>
                    <a:ext uri="{9D8B030D-6E8A-4147-A177-3AD203B41FA5}">
                      <a16:colId xmlns:a16="http://schemas.microsoft.com/office/drawing/2014/main" val="570566815"/>
                    </a:ext>
                  </a:extLst>
                </a:gridCol>
              </a:tblGrid>
              <a:tr h="217869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21889" marR="21889" marT="25807" marB="258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7032"/>
                  </a:ext>
                </a:extLst>
              </a:tr>
              <a:tr h="548062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21889" marR="21889" marT="25807" marB="258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45119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D261C02-4877-A148-996B-13992078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6001"/>
              </p:ext>
            </p:extLst>
          </p:nvPr>
        </p:nvGraphicFramePr>
        <p:xfrm>
          <a:off x="2488339" y="1916832"/>
          <a:ext cx="876455" cy="69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6455">
                  <a:extLst>
                    <a:ext uri="{9D8B030D-6E8A-4147-A177-3AD203B41FA5}">
                      <a16:colId xmlns:a16="http://schemas.microsoft.com/office/drawing/2014/main" val="570566815"/>
                    </a:ext>
                  </a:extLst>
                </a:gridCol>
              </a:tblGrid>
              <a:tr h="199322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29135" marR="29135" marT="23461" marB="2346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7032"/>
                  </a:ext>
                </a:extLst>
              </a:tr>
              <a:tr h="498238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29135" marR="29135" marT="23461" marB="2346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45119"/>
                  </a:ext>
                </a:extLst>
              </a:tr>
            </a:tbl>
          </a:graphicData>
        </a:graphic>
      </p:graphicFrame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D8ECBD3-A1E9-FB4F-B701-CF409CAB4699}"/>
              </a:ext>
            </a:extLst>
          </p:cNvPr>
          <p:cNvCxnSpPr>
            <a:cxnSpLocks/>
            <a:stCxn id="44" idx="2"/>
            <a:endCxn id="50" idx="2"/>
          </p:cNvCxnSpPr>
          <p:nvPr/>
        </p:nvCxnSpPr>
        <p:spPr>
          <a:xfrm rot="5400000" flipH="1" flipV="1">
            <a:off x="1946965" y="1669819"/>
            <a:ext cx="35028" cy="1924173"/>
          </a:xfrm>
          <a:prstGeom prst="bentConnector3">
            <a:avLst>
              <a:gd name="adj1" fmla="val -65262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2BC901-9B1C-D74E-B021-D6D5EF5ADBB4}"/>
              </a:ext>
            </a:extLst>
          </p:cNvPr>
          <p:cNvSpPr/>
          <p:nvPr/>
        </p:nvSpPr>
        <p:spPr>
          <a:xfrm>
            <a:off x="91904" y="3820111"/>
            <a:ext cx="4283968" cy="177366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C8E710-34E8-4042-A827-806499215A60}"/>
              </a:ext>
            </a:extLst>
          </p:cNvPr>
          <p:cNvSpPr/>
          <p:nvPr/>
        </p:nvSpPr>
        <p:spPr>
          <a:xfrm>
            <a:off x="39792" y="4239129"/>
            <a:ext cx="438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officeAreaCode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officeAreaCode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officeNumber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officeNumber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5E5E53F0-D6D7-7B4D-A49A-4E9059254A0E}"/>
              </a:ext>
            </a:extLst>
          </p:cNvPr>
          <p:cNvSpPr/>
          <p:nvPr/>
        </p:nvSpPr>
        <p:spPr>
          <a:xfrm>
            <a:off x="4443457" y="4441376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46FCC4-13D1-B445-A3F4-AD1BFF222244}"/>
              </a:ext>
            </a:extLst>
          </p:cNvPr>
          <p:cNvSpPr/>
          <p:nvPr/>
        </p:nvSpPr>
        <p:spPr>
          <a:xfrm>
            <a:off x="4932039" y="3429000"/>
            <a:ext cx="4104457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CB2341-921F-E845-B247-28CC471913BC}"/>
              </a:ext>
            </a:extLst>
          </p:cNvPr>
          <p:cNvSpPr/>
          <p:nvPr/>
        </p:nvSpPr>
        <p:spPr>
          <a:xfrm>
            <a:off x="4984055" y="3505544"/>
            <a:ext cx="40004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officeAreaCode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telephoneNumber.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officeNumber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telephoneNumber.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</a:p>
          <a:p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areaCode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number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._number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40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클래스 인라인 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3353" y="1320301"/>
            <a:ext cx="4733057" cy="1861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클래스 추출하기와 반대 개념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클래스를 인라인 하는 경우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더 이상 제 역할을 못해서 그대로 두면 안되는 클래스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역할을 옮기는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리팩터링을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하고 특정 클래스에 남은 역할이 거의 없을 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 클래스의 기능을 지금과 다르게 배분하고 싶을 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C275852-0BAE-A946-85D8-AA954530B9AC}"/>
              </a:ext>
            </a:extLst>
          </p:cNvPr>
          <p:cNvSpPr/>
          <p:nvPr/>
        </p:nvSpPr>
        <p:spPr>
          <a:xfrm>
            <a:off x="4299731" y="4425331"/>
            <a:ext cx="344277" cy="35706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AE2882-2F77-D549-B452-BCB7A193D6C1}"/>
              </a:ext>
            </a:extLst>
          </p:cNvPr>
          <p:cNvSpPr/>
          <p:nvPr/>
        </p:nvSpPr>
        <p:spPr>
          <a:xfrm>
            <a:off x="107504" y="3352456"/>
            <a:ext cx="4104457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1AD03-00BC-6646-928D-B56E018D5C10}"/>
              </a:ext>
            </a:extLst>
          </p:cNvPr>
          <p:cNvSpPr/>
          <p:nvPr/>
        </p:nvSpPr>
        <p:spPr>
          <a:xfrm>
            <a:off x="4768128" y="3764034"/>
            <a:ext cx="4283968" cy="177366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육각형[H] 19">
            <a:extLst>
              <a:ext uri="{FF2B5EF4-FFF2-40B4-BE49-F238E27FC236}">
                <a16:creationId xmlns:a16="http://schemas.microsoft.com/office/drawing/2014/main" id="{1D76D9C3-D317-4847-939F-45DC96CA59DC}"/>
              </a:ext>
            </a:extLst>
          </p:cNvPr>
          <p:cNvSpPr/>
          <p:nvPr/>
        </p:nvSpPr>
        <p:spPr>
          <a:xfrm>
            <a:off x="878369" y="2144052"/>
            <a:ext cx="216024" cy="185365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삼각형 22">
            <a:extLst>
              <a:ext uri="{FF2B5EF4-FFF2-40B4-BE49-F238E27FC236}">
                <a16:creationId xmlns:a16="http://schemas.microsoft.com/office/drawing/2014/main" id="{A6B97626-EBC3-DC4A-9DD2-7BFA0747362F}"/>
              </a:ext>
            </a:extLst>
          </p:cNvPr>
          <p:cNvSpPr/>
          <p:nvPr/>
        </p:nvSpPr>
        <p:spPr>
          <a:xfrm>
            <a:off x="898990" y="2422003"/>
            <a:ext cx="196385" cy="17884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38EA047-ADFF-6442-AED2-24548EC85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42865"/>
              </p:ext>
            </p:extLst>
          </p:nvPr>
        </p:nvGraphicFramePr>
        <p:xfrm>
          <a:off x="755576" y="1882104"/>
          <a:ext cx="795016" cy="7673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5016">
                  <a:extLst>
                    <a:ext uri="{9D8B030D-6E8A-4147-A177-3AD203B41FA5}">
                      <a16:colId xmlns:a16="http://schemas.microsoft.com/office/drawing/2014/main" val="570566815"/>
                    </a:ext>
                  </a:extLst>
                </a:gridCol>
              </a:tblGrid>
              <a:tr h="217869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9899" marR="19899" marT="25807" marB="258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7032"/>
                  </a:ext>
                </a:extLst>
              </a:tr>
              <a:tr h="548062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9899" marR="19899" marT="25807" marB="258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45119"/>
                  </a:ext>
                </a:extLst>
              </a:tr>
            </a:tbl>
          </a:graphicData>
        </a:graphic>
      </p:graphicFrame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4A5D7699-732D-E74A-9D03-C42C7625C029}"/>
              </a:ext>
            </a:extLst>
          </p:cNvPr>
          <p:cNvCxnSpPr>
            <a:cxnSpLocks/>
            <a:stCxn id="34" idx="2"/>
            <a:endCxn id="26" idx="2"/>
          </p:cNvCxnSpPr>
          <p:nvPr/>
        </p:nvCxnSpPr>
        <p:spPr>
          <a:xfrm rot="5400000">
            <a:off x="2062337" y="1731155"/>
            <a:ext cx="9012" cy="1827518"/>
          </a:xfrm>
          <a:prstGeom prst="bentConnector3">
            <a:avLst>
              <a:gd name="adj1" fmla="val 2636618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E5B192-40E3-DB49-A0D0-EADDF1F6E3C7}"/>
              </a:ext>
            </a:extLst>
          </p:cNvPr>
          <p:cNvSpPr/>
          <p:nvPr/>
        </p:nvSpPr>
        <p:spPr>
          <a:xfrm>
            <a:off x="1236368" y="2138369"/>
            <a:ext cx="196385" cy="196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025A7A97-4DB6-A647-AB42-C85703C59CB3}"/>
              </a:ext>
            </a:extLst>
          </p:cNvPr>
          <p:cNvSpPr/>
          <p:nvPr/>
        </p:nvSpPr>
        <p:spPr>
          <a:xfrm>
            <a:off x="1206182" y="2411413"/>
            <a:ext cx="226571" cy="216403"/>
          </a:xfrm>
          <a:prstGeom prst="diamond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570B20-FCB2-3245-B82B-B4DB0F663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0729"/>
              </p:ext>
            </p:extLst>
          </p:nvPr>
        </p:nvGraphicFramePr>
        <p:xfrm>
          <a:off x="2583094" y="1873092"/>
          <a:ext cx="795016" cy="7673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5016">
                  <a:extLst>
                    <a:ext uri="{9D8B030D-6E8A-4147-A177-3AD203B41FA5}">
                      <a16:colId xmlns:a16="http://schemas.microsoft.com/office/drawing/2014/main" val="570566815"/>
                    </a:ext>
                  </a:extLst>
                </a:gridCol>
              </a:tblGrid>
              <a:tr h="217869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9899" marR="19899" marT="25807" marB="258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557032"/>
                  </a:ext>
                </a:extLst>
              </a:tr>
              <a:tr h="548062">
                <a:tc>
                  <a:txBody>
                    <a:bodyPr/>
                    <a:lstStyle/>
                    <a:p>
                      <a:endParaRPr lang="ko-Kore-KR" altLang="en-US" sz="1100" dirty="0"/>
                    </a:p>
                  </a:txBody>
                  <a:tcPr marL="19899" marR="19899" marT="25807" marB="258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4511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4406B59-3095-4643-963E-2EFA3CB18961}"/>
              </a:ext>
            </a:extLst>
          </p:cNvPr>
          <p:cNvSpPr/>
          <p:nvPr/>
        </p:nvSpPr>
        <p:spPr>
          <a:xfrm>
            <a:off x="159520" y="3429000"/>
            <a:ext cx="40004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officeAreaCode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telephoneNumber.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officeNumber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telephoneNumber.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</a:p>
          <a:p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 err="1"/>
              <a:t>TelephoneNumber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areaCode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._</a:t>
            </a:r>
            <a:r>
              <a:rPr lang="en" altLang="ko-Kore-KR" sz="1400" dirty="0" err="1"/>
              <a:t>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number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._number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B882A-D5E3-C343-AB35-DC05C1EE1883}"/>
              </a:ext>
            </a:extLst>
          </p:cNvPr>
          <p:cNvSpPr/>
          <p:nvPr/>
        </p:nvSpPr>
        <p:spPr>
          <a:xfrm>
            <a:off x="4716016" y="4183052"/>
            <a:ext cx="438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officeAreaCode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officeAreaCode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officeNumber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officeNumber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6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7.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위임 숨기기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41162" y="1431192"/>
            <a:ext cx="4907783" cy="13215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모듈화 설계를 제대로 하는 핵심은 캡슐화 이다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캡슐화는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모듈들이 시스템의 다른 부분에 대하 알아야 할 내용을 줄여준다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캡슐화가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잘 되어 있다면 변경 해야할 때 고려해야 할 모듈 수가 적어져서 코드를 변경하기가 쉬워진다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 rot="5400000">
            <a:off x="6660177" y="4141234"/>
            <a:ext cx="378705" cy="35706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179512" y="3002049"/>
            <a:ext cx="4104457" cy="373931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797304" y="3202299"/>
            <a:ext cx="4104456" cy="73075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71825E16-B877-F84B-9DD1-F68BF34A08E4}"/>
              </a:ext>
            </a:extLst>
          </p:cNvPr>
          <p:cNvCxnSpPr>
            <a:cxnSpLocks/>
          </p:cNvCxnSpPr>
          <p:nvPr/>
        </p:nvCxnSpPr>
        <p:spPr>
          <a:xfrm>
            <a:off x="657619" y="1988840"/>
            <a:ext cx="530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1E04A74F-BC4A-F549-B0BA-25872FA0C166}"/>
              </a:ext>
            </a:extLst>
          </p:cNvPr>
          <p:cNvCxnSpPr>
            <a:cxnSpLocks/>
          </p:cNvCxnSpPr>
          <p:nvPr/>
        </p:nvCxnSpPr>
        <p:spPr>
          <a:xfrm>
            <a:off x="657619" y="2093657"/>
            <a:ext cx="530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6E7AE6D-D8F2-0D43-BE3F-930415AD7A22}"/>
              </a:ext>
            </a:extLst>
          </p:cNvPr>
          <p:cNvCxnSpPr>
            <a:cxnSpLocks/>
          </p:cNvCxnSpPr>
          <p:nvPr/>
        </p:nvCxnSpPr>
        <p:spPr>
          <a:xfrm>
            <a:off x="657619" y="2198476"/>
            <a:ext cx="530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7F355252-8902-7F4D-A1BE-B3F0E8C3E2CD}"/>
              </a:ext>
            </a:extLst>
          </p:cNvPr>
          <p:cNvCxnSpPr>
            <a:cxnSpLocks/>
          </p:cNvCxnSpPr>
          <p:nvPr/>
        </p:nvCxnSpPr>
        <p:spPr>
          <a:xfrm>
            <a:off x="657619" y="2328763"/>
            <a:ext cx="530005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EE12EC-650C-1D4A-9D75-2043D858FAF4}"/>
              </a:ext>
            </a:extLst>
          </p:cNvPr>
          <p:cNvSpPr/>
          <p:nvPr/>
        </p:nvSpPr>
        <p:spPr>
          <a:xfrm>
            <a:off x="2400371" y="1716680"/>
            <a:ext cx="1130705" cy="1071193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C0A98C-FB72-ED48-9709-BC906974D4C3}"/>
              </a:ext>
            </a:extLst>
          </p:cNvPr>
          <p:cNvSpPr/>
          <p:nvPr/>
        </p:nvSpPr>
        <p:spPr>
          <a:xfrm>
            <a:off x="1954712" y="2119379"/>
            <a:ext cx="541006" cy="2493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03A5F7-D699-4D4A-9E42-753FF3A66109}"/>
              </a:ext>
            </a:extLst>
          </p:cNvPr>
          <p:cNvCxnSpPr>
            <a:cxnSpLocks/>
          </p:cNvCxnSpPr>
          <p:nvPr/>
        </p:nvCxnSpPr>
        <p:spPr>
          <a:xfrm>
            <a:off x="1339322" y="2196751"/>
            <a:ext cx="432805" cy="624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F610432-6C5A-3941-8D16-7815589129D5}"/>
              </a:ext>
            </a:extLst>
          </p:cNvPr>
          <p:cNvCxnSpPr>
            <a:cxnSpLocks/>
          </p:cNvCxnSpPr>
          <p:nvPr/>
        </p:nvCxnSpPr>
        <p:spPr>
          <a:xfrm>
            <a:off x="2594946" y="2198622"/>
            <a:ext cx="476086" cy="624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652E0B-3BE2-8842-B339-ADE7CC863F0F}"/>
              </a:ext>
            </a:extLst>
          </p:cNvPr>
          <p:cNvSpPr/>
          <p:nvPr/>
        </p:nvSpPr>
        <p:spPr>
          <a:xfrm>
            <a:off x="3159664" y="2040732"/>
            <a:ext cx="268606" cy="2553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880C265-30A4-C04C-B91D-F6570401E23D}"/>
              </a:ext>
            </a:extLst>
          </p:cNvPr>
          <p:cNvCxnSpPr>
            <a:cxnSpLocks/>
          </p:cNvCxnSpPr>
          <p:nvPr/>
        </p:nvCxnSpPr>
        <p:spPr>
          <a:xfrm flipV="1">
            <a:off x="3293967" y="1484784"/>
            <a:ext cx="0" cy="52115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육각형[H] 31">
            <a:extLst>
              <a:ext uri="{FF2B5EF4-FFF2-40B4-BE49-F238E27FC236}">
                <a16:creationId xmlns:a16="http://schemas.microsoft.com/office/drawing/2014/main" id="{5DDF3C96-71FE-C847-9384-37F2E71CF3EE}"/>
              </a:ext>
            </a:extLst>
          </p:cNvPr>
          <p:cNvSpPr/>
          <p:nvPr/>
        </p:nvSpPr>
        <p:spPr>
          <a:xfrm>
            <a:off x="3129964" y="1152912"/>
            <a:ext cx="289908" cy="268268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78D9880-2325-2345-8AF2-36ABA32E89DA}"/>
              </a:ext>
            </a:extLst>
          </p:cNvPr>
          <p:cNvCxnSpPr>
            <a:cxnSpLocks/>
          </p:cNvCxnSpPr>
          <p:nvPr/>
        </p:nvCxnSpPr>
        <p:spPr>
          <a:xfrm flipV="1">
            <a:off x="1043608" y="1295681"/>
            <a:ext cx="2013251" cy="53541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90B4287-D5F0-8545-A873-510B70950F5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1861480" y="1755644"/>
            <a:ext cx="537072" cy="1903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108DC3-665D-DB47-B76C-F47FE83884DE}"/>
              </a:ext>
            </a:extLst>
          </p:cNvPr>
          <p:cNvSpPr/>
          <p:nvPr/>
        </p:nvSpPr>
        <p:spPr>
          <a:xfrm>
            <a:off x="208890" y="2996952"/>
            <a:ext cx="405601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</a:rPr>
              <a:t>// </a:t>
            </a:r>
            <a:r>
              <a:rPr lang="ko-KR" altLang="en-US" sz="1400" dirty="0">
                <a:solidFill>
                  <a:srgbClr val="808080"/>
                </a:solidFill>
              </a:rPr>
              <a:t>사람 클래스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constructor</a:t>
            </a:r>
            <a:r>
              <a:rPr lang="en" altLang="ko-Kore-KR" sz="1400" dirty="0"/>
              <a:t>(name)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name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department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_department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department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_department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808080"/>
                </a:solidFill>
              </a:rPr>
              <a:t>//</a:t>
            </a:r>
            <a:r>
              <a:rPr lang="ko-KR" altLang="en-US" sz="1400" dirty="0">
                <a:solidFill>
                  <a:srgbClr val="808080"/>
                </a:solidFill>
              </a:rPr>
              <a:t>사람이 속한 부서</a:t>
            </a:r>
            <a:br>
              <a:rPr lang="ko-KR" altLang="en-US" sz="1400" dirty="0">
                <a:solidFill>
                  <a:srgbClr val="808080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Department{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chargeCode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chargeCode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chargeCode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>
                <a:solidFill>
                  <a:srgbClr val="CC7832"/>
                </a:solidFill>
              </a:rPr>
              <a:t>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chargeCode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_manager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B6C4C9-BE33-B749-87AF-016404114438}"/>
              </a:ext>
            </a:extLst>
          </p:cNvPr>
          <p:cNvSpPr/>
          <p:nvPr/>
        </p:nvSpPr>
        <p:spPr>
          <a:xfrm>
            <a:off x="4797304" y="4736911"/>
            <a:ext cx="4104456" cy="121143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1FCBEE-3193-C440-B141-AFA7291B8582}"/>
              </a:ext>
            </a:extLst>
          </p:cNvPr>
          <p:cNvSpPr/>
          <p:nvPr/>
        </p:nvSpPr>
        <p:spPr>
          <a:xfrm>
            <a:off x="4942526" y="3409255"/>
            <a:ext cx="3518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9876AA"/>
                </a:solidFill>
              </a:rPr>
              <a:t>manager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department.manager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E54AF4-2CD7-1946-BFD4-5EB93DE7599A}"/>
              </a:ext>
            </a:extLst>
          </p:cNvPr>
          <p:cNvSpPr/>
          <p:nvPr/>
        </p:nvSpPr>
        <p:spPr>
          <a:xfrm>
            <a:off x="4771441" y="4779729"/>
            <a:ext cx="41930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9876AA"/>
                </a:solidFill>
              </a:rPr>
              <a:t>manager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department.manager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717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중개자 제거하기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46219" y="1367370"/>
            <a:ext cx="4518269" cy="2181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위임 숨기기와 반대 개념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클라이언트가 위임 객체의 또 다른 기능을 사용하고 싶을 때마다 위임 메서드를 추가 해야 하는데 기능을 추가 하다 보면 단순히 전달만 하는 위임 메서드들이 성가시다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서버 클래스는 그저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중개자 역할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전락하여 클라이언트가 위임 객체를 직접 호출하는게 나을 수 있다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데메테르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법칙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너무 신봉할 때 자주 나타난다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 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1590D9D6-B712-1F42-96BE-4BEFB8ACFB5C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85D84E1-C531-F446-978E-D8CE58D7C55E}"/>
              </a:ext>
            </a:extLst>
          </p:cNvPr>
          <p:cNvSpPr/>
          <p:nvPr/>
        </p:nvSpPr>
        <p:spPr>
          <a:xfrm>
            <a:off x="4380729" y="4393400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B71B82-D6F8-7E4A-AFBF-9387C860F885}"/>
              </a:ext>
            </a:extLst>
          </p:cNvPr>
          <p:cNvSpPr/>
          <p:nvPr/>
        </p:nvSpPr>
        <p:spPr>
          <a:xfrm>
            <a:off x="179512" y="3638207"/>
            <a:ext cx="4104457" cy="202303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BDC60B-99BA-594D-8575-53523A20D252}"/>
              </a:ext>
            </a:extLst>
          </p:cNvPr>
          <p:cNvSpPr/>
          <p:nvPr/>
        </p:nvSpPr>
        <p:spPr>
          <a:xfrm>
            <a:off x="4860032" y="4008006"/>
            <a:ext cx="4104456" cy="121143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65A9BEAF-615A-354B-AAAB-788AC6592E27}"/>
              </a:ext>
            </a:extLst>
          </p:cNvPr>
          <p:cNvCxnSpPr>
            <a:cxnSpLocks/>
          </p:cNvCxnSpPr>
          <p:nvPr/>
        </p:nvCxnSpPr>
        <p:spPr>
          <a:xfrm>
            <a:off x="330294" y="2152972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D59AB7F2-8D16-AC45-B500-6AACE70BFFA0}"/>
              </a:ext>
            </a:extLst>
          </p:cNvPr>
          <p:cNvCxnSpPr>
            <a:cxnSpLocks/>
          </p:cNvCxnSpPr>
          <p:nvPr/>
        </p:nvCxnSpPr>
        <p:spPr>
          <a:xfrm>
            <a:off x="330294" y="2257789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4FE87C6-3B1B-574D-AFD4-996733DF1E76}"/>
              </a:ext>
            </a:extLst>
          </p:cNvPr>
          <p:cNvCxnSpPr>
            <a:cxnSpLocks/>
          </p:cNvCxnSpPr>
          <p:nvPr/>
        </p:nvCxnSpPr>
        <p:spPr>
          <a:xfrm>
            <a:off x="330294" y="2362608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F01D29C-3DA2-CD4F-AF57-A753EABCDE3F}"/>
              </a:ext>
            </a:extLst>
          </p:cNvPr>
          <p:cNvCxnSpPr>
            <a:cxnSpLocks/>
          </p:cNvCxnSpPr>
          <p:nvPr/>
        </p:nvCxnSpPr>
        <p:spPr>
          <a:xfrm>
            <a:off x="330294" y="2492895"/>
            <a:ext cx="641306" cy="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6D276C-C449-0D42-84B0-70E3F4C0AABD}"/>
              </a:ext>
            </a:extLst>
          </p:cNvPr>
          <p:cNvSpPr/>
          <p:nvPr/>
        </p:nvSpPr>
        <p:spPr>
          <a:xfrm>
            <a:off x="2123728" y="1962656"/>
            <a:ext cx="1368153" cy="1178312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D925FC2-8F41-E246-A0AF-C4FF2A290DBF}"/>
              </a:ext>
            </a:extLst>
          </p:cNvPr>
          <p:cNvSpPr/>
          <p:nvPr/>
        </p:nvSpPr>
        <p:spPr>
          <a:xfrm>
            <a:off x="1724411" y="2218592"/>
            <a:ext cx="654618" cy="2743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74ADB4-275C-664E-BFB9-AA22384A921A}"/>
              </a:ext>
            </a:extLst>
          </p:cNvPr>
          <p:cNvCxnSpPr>
            <a:cxnSpLocks/>
          </p:cNvCxnSpPr>
          <p:nvPr/>
        </p:nvCxnSpPr>
        <p:spPr>
          <a:xfrm>
            <a:off x="1115616" y="2348879"/>
            <a:ext cx="476086" cy="686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D935D1-4F03-8345-BF93-FE3931741215}"/>
              </a:ext>
            </a:extLst>
          </p:cNvPr>
          <p:cNvSpPr/>
          <p:nvPr/>
        </p:nvSpPr>
        <p:spPr>
          <a:xfrm>
            <a:off x="3076082" y="2211968"/>
            <a:ext cx="325014" cy="280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7CD757-37D0-5543-801B-AAB3530AE9B0}"/>
              </a:ext>
            </a:extLst>
          </p:cNvPr>
          <p:cNvCxnSpPr>
            <a:cxnSpLocks/>
          </p:cNvCxnSpPr>
          <p:nvPr/>
        </p:nvCxnSpPr>
        <p:spPr>
          <a:xfrm flipV="1">
            <a:off x="3233143" y="1679191"/>
            <a:ext cx="0" cy="47378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육각형[H] 11">
            <a:extLst>
              <a:ext uri="{FF2B5EF4-FFF2-40B4-BE49-F238E27FC236}">
                <a16:creationId xmlns:a16="http://schemas.microsoft.com/office/drawing/2014/main" id="{25543DA3-F7A8-ED45-A665-31C81F72D717}"/>
              </a:ext>
            </a:extLst>
          </p:cNvPr>
          <p:cNvSpPr/>
          <p:nvPr/>
        </p:nvSpPr>
        <p:spPr>
          <a:xfrm>
            <a:off x="3034004" y="1268760"/>
            <a:ext cx="385868" cy="324605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09ED1FB-EFCC-6646-8938-FBB61417564E}"/>
              </a:ext>
            </a:extLst>
          </p:cNvPr>
          <p:cNvCxnSpPr>
            <a:cxnSpLocks/>
          </p:cNvCxnSpPr>
          <p:nvPr/>
        </p:nvCxnSpPr>
        <p:spPr>
          <a:xfrm flipV="1">
            <a:off x="1085411" y="1435390"/>
            <a:ext cx="1888995" cy="63973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170F9A-6AE2-5147-BD7F-4656989FFF57}"/>
              </a:ext>
            </a:extLst>
          </p:cNvPr>
          <p:cNvSpPr/>
          <p:nvPr/>
        </p:nvSpPr>
        <p:spPr>
          <a:xfrm>
            <a:off x="199533" y="3775359"/>
            <a:ext cx="41428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//</a:t>
            </a:r>
            <a:r>
              <a:rPr lang="ko-KR" altLang="en-US" sz="1400" dirty="0"/>
              <a:t> 자신이 속한 부서 객체를 통해 관리자를 찾는 </a:t>
            </a:r>
            <a:endParaRPr lang="en-US" altLang="ko-KR" sz="1400" dirty="0"/>
          </a:p>
          <a:p>
            <a:r>
              <a:rPr lang="ko-KR" altLang="en-US" sz="1400" dirty="0"/>
              <a:t>사람 클래스</a:t>
            </a:r>
            <a:endParaRPr lang="en" altLang="ko-Kore-KR" sz="1400" dirty="0"/>
          </a:p>
          <a:p>
            <a:endParaRPr lang="en" altLang="ko-Kore-KR" sz="1400" dirty="0">
              <a:solidFill>
                <a:srgbClr val="9876AA"/>
              </a:solidFill>
            </a:endParaRPr>
          </a:p>
          <a:p>
            <a:r>
              <a:rPr lang="en" altLang="ko-Kore-KR" sz="1400" dirty="0">
                <a:solidFill>
                  <a:srgbClr val="9876AA"/>
                </a:solidFill>
              </a:rPr>
              <a:t>manager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.department.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D17E75-E29C-6649-9F6E-3A62E8EB1CF1}"/>
              </a:ext>
            </a:extLst>
          </p:cNvPr>
          <p:cNvSpPr/>
          <p:nvPr/>
        </p:nvSpPr>
        <p:spPr>
          <a:xfrm>
            <a:off x="4914292" y="4435896"/>
            <a:ext cx="3518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400" dirty="0">
                <a:solidFill>
                  <a:srgbClr val="9876AA"/>
                </a:solidFill>
              </a:rPr>
              <a:t>manager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aPerson.department.</a:t>
            </a:r>
            <a:r>
              <a:rPr lang="en" altLang="ko-Kore-KR" sz="1400" dirty="0" err="1">
                <a:solidFill>
                  <a:schemeClr val="accent3">
                    <a:lumMod val="50000"/>
                  </a:schemeClr>
                </a:solidFill>
              </a:rPr>
              <a:t>manager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3A1B45F9-793E-A341-9BA0-C895D4E0F047}"/>
              </a:ext>
            </a:extLst>
          </p:cNvPr>
          <p:cNvCxnSpPr>
            <a:cxnSpLocks/>
            <a:stCxn id="3" idx="7"/>
          </p:cNvCxnSpPr>
          <p:nvPr/>
        </p:nvCxnSpPr>
        <p:spPr>
          <a:xfrm rot="16200000" flipV="1">
            <a:off x="1852460" y="1828061"/>
            <a:ext cx="413939" cy="447466"/>
          </a:xfrm>
          <a:prstGeom prst="bent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CE026E5-F671-DE4E-9AFE-8DD0F8E43F5E}"/>
              </a:ext>
            </a:extLst>
          </p:cNvPr>
          <p:cNvCxnSpPr>
            <a:cxnSpLocks/>
          </p:cNvCxnSpPr>
          <p:nvPr/>
        </p:nvCxnSpPr>
        <p:spPr>
          <a:xfrm>
            <a:off x="2411760" y="2342014"/>
            <a:ext cx="633672" cy="686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620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18085</TotalTime>
  <Words>1670</Words>
  <Application>Microsoft Office PowerPoint</Application>
  <PresentationFormat>화면 슬라이드 쇼(4:3)</PresentationFormat>
  <Paragraphs>124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Arial Unicode MS</vt:lpstr>
      <vt:lpstr>Nanum Gothic</vt:lpstr>
      <vt:lpstr>나눔고딕</vt:lpstr>
      <vt:lpstr>맑은 고딕</vt:lpstr>
      <vt:lpstr>Arial</vt:lpstr>
      <vt:lpstr>Calibri</vt:lpstr>
      <vt:lpstr>Wingdings</vt:lpstr>
      <vt:lpstr>Cover_End_ Slide Master</vt:lpstr>
      <vt:lpstr>Contents Master Slide </vt:lpstr>
      <vt:lpstr>Section Break Slide Master</vt:lpstr>
      <vt:lpstr>Refactoring</vt:lpstr>
      <vt:lpstr>1. 레코드 캡슐화 하기</vt:lpstr>
      <vt:lpstr>2. 컬렉션 캡슐화 하기</vt:lpstr>
      <vt:lpstr>3. 기본형을 객체로 바꾸기</vt:lpstr>
      <vt:lpstr>4. 임시 변수를 질의 함수로 바꾸기</vt:lpstr>
      <vt:lpstr>5. 클래스 추출하기</vt:lpstr>
      <vt:lpstr>6. 클래스 인라인 하기</vt:lpstr>
      <vt:lpstr>7. 위임 숨기기</vt:lpstr>
      <vt:lpstr>8. 중개자 제거하기</vt:lpstr>
      <vt:lpstr>9. 알고리즘 교체하기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J01-INFOGRPHIC-POWERPOINT-TEMPLATE</dc:title>
  <dc:creator>bizdesign.net</dc:creator>
  <cp:lastModifiedBy>shin sangeun</cp:lastModifiedBy>
  <cp:revision>193</cp:revision>
  <dcterms:created xsi:type="dcterms:W3CDTF">2014-12-08T06:14:59Z</dcterms:created>
  <dcterms:modified xsi:type="dcterms:W3CDTF">2020-07-14T04:06:35Z</dcterms:modified>
</cp:coreProperties>
</file>