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olors1.xml" ContentType="application/vnd.ms-office.chartcolorstyle+xml"/>
  <Override PartName="/ppt/commentAuthors.xml" ContentType="application/vnd.openxmlformats-officedocument.presentationml.commentAuthor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2"/>
    <p:sldId id="328" r:id="rId3"/>
    <p:sldId id="319" r:id="rId4"/>
    <p:sldId id="329" r:id="rId5"/>
    <p:sldId id="301" r:id="rId6"/>
    <p:sldId id="317" r:id="rId7"/>
    <p:sldId id="316" r:id="rId8"/>
    <p:sldId id="308" r:id="rId9"/>
    <p:sldId id="307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표지" id="{C61F0A42-4845-4836-805D-E0BA9A350A3F}">
          <p14:sldIdLst>
            <p14:sldId id="302"/>
          </p14:sldIdLst>
        </p14:section>
        <p14:section name="사업의 필요성" id="{60F229A8-F3F2-4E27-85E1-E411693034E0}">
          <p14:sldIdLst>
            <p14:sldId id="328"/>
            <p14:sldId id="319"/>
            <p14:sldId id="329"/>
          </p14:sldIdLst>
        </p14:section>
        <p14:section name="웹 쇼핑몰 소개" id="{EDE7F5AB-F683-4BF5-ADB3-A9E198F5BCF2}">
          <p14:sldIdLst>
            <p14:sldId id="301"/>
            <p14:sldId id="317"/>
            <p14:sldId id="316"/>
            <p14:sldId id="315"/>
          </p14:sldIdLst>
        </p14:section>
        <p14:section name="제작 계획" id="{2CF1CC51-133A-46CD-8ED0-741D15955177}">
          <p14:sldIdLst>
            <p14:sldId id="311"/>
            <p14:sldId id="308"/>
            <p14:sldId id="314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156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280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pos="6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" clrIdx="0">
    <p:extLst>
      <p:ext uri="{19B8F6BF-5375-455C-9EA6-DF929625EA0E}">
        <p15:presenceInfo xmlns:p15="http://schemas.microsoft.com/office/powerpoint/2012/main" xmlns="" userId="3f64f6905cb74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E2E2"/>
    <a:srgbClr val="B27960"/>
    <a:srgbClr val="CB2F2F"/>
    <a:srgbClr val="308FCA"/>
    <a:srgbClr val="D95959"/>
    <a:srgbClr val="6EC2E8"/>
    <a:srgbClr val="4CBAD4"/>
    <a:srgbClr val="8C2020"/>
    <a:srgbClr val="3C98D0"/>
    <a:srgbClr val="8FCA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64" autoAdjust="0"/>
    <p:restoredTop sz="94703" autoAdjust="0"/>
  </p:normalViewPr>
  <p:slideViewPr>
    <p:cSldViewPr>
      <p:cViewPr varScale="1">
        <p:scale>
          <a:sx n="109" d="100"/>
          <a:sy n="109" d="100"/>
        </p:scale>
        <p:origin x="-1350" y="-90"/>
      </p:cViewPr>
      <p:guideLst>
        <p:guide orient="horz" pos="4156"/>
        <p:guide orient="horz" pos="527"/>
        <p:guide orient="horz" pos="618"/>
        <p:guide orient="horz" pos="1434"/>
        <p:guide pos="2802"/>
        <p:guide pos="172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14A-4E7C-8910-3318B2C5AD64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014A-4E7C-8910-3318B2C5AD64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014A-4E7C-8910-3318B2C5AD64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62634</c:v>
                </c:pt>
                <c:pt idx="1">
                  <c:v>67890</c:v>
                </c:pt>
                <c:pt idx="2">
                  <c:v>71905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dLbls/>
        <c:gapWidth val="90"/>
        <c:axId val="134085248"/>
        <c:axId val="105132416"/>
      </c:barChart>
      <c:catAx>
        <c:axId val="1340852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5132416"/>
        <c:crosses val="autoZero"/>
        <c:auto val="1"/>
        <c:lblAlgn val="ctr"/>
        <c:lblOffset val="100"/>
        <c:tickMarkSkip val="1"/>
      </c:catAx>
      <c:valAx>
        <c:axId val="105132416"/>
        <c:scaling>
          <c:orientation val="minMax"/>
        </c:scaling>
        <c:delete val="1"/>
        <c:axPos val="l"/>
        <c:numFmt formatCode="#,##0,," sourceLinked="0"/>
        <c:tickLblPos val="nextTo"/>
        <c:crossAx val="1340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821-57CB-4768-B929-75DCA810F06F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FB-5C1A-4F5D-AB5A-3D5EAC725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144A-3D10-4319-9A89-329E6376F32A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D693-83E2-4202-8522-C4EED18ADC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89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xmlns="" id="{51335591-DB26-4BF8-B746-D05F2581C222}"/>
              </a:ext>
            </a:extLst>
          </p:cNvPr>
          <p:cNvSpPr/>
          <p:nvPr userDrawn="1"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chemeClr val="accent1">
                  <a:lumMod val="75000"/>
                </a:schemeClr>
              </a:gs>
              <a:gs pos="100000">
                <a:schemeClr val="accent1">
                  <a:alpha val="60000"/>
                  <a:lumMod val="8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0401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5290170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2LW </a:t>
            </a: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강의 사이트</a:t>
            </a:r>
            <a: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사업계획서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8" y="6237312"/>
            <a:ext cx="723200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© 2017 SETEMADE All rights reserved.</a:t>
            </a:r>
          </a:p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 part of this document may be copied or redistributed in any form without prior written consent of SITEMADE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2020.12.03.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신성준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안순표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8553403" y="6326567"/>
            <a:ext cx="1104689" cy="32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SITEMADE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 descr="logo_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0" y="2000240"/>
            <a:ext cx="133368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98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xmlns="" val="2763964942"/>
              </p:ext>
            </p:extLst>
          </p:nvPr>
        </p:nvGraphicFramePr>
        <p:xfrm>
          <a:off x="632920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996952"/>
            <a:ext cx="5184774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강의 시장은 매년 성장하고 있으며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학생들의 인터넷 강의 수요도 급속도로 증가하고 있음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 일주일에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년에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회의 강의를 수강함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인해 학원 등 교육 기관으로의 접근이 곤란해진 학생들은 교육의 기회를 잃게 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청년 실업률이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OECD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 중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위를 기록한 가운데 배움을 절실히 갈구하는 청년이 급증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2521" y="1124745"/>
            <a:ext cx="8712968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639690" y="1350340"/>
              <a:ext cx="79079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코로나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청년 실업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인터넷 강의가 필요하다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1" y="6265133"/>
            <a:ext cx="3420399" cy="32541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 강의 수요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40632" y="3645025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2720752" y="2893750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시장 분석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38158" y="3143248"/>
            <a:ext cx="8751915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강의는 현재 수능과 공무원 시험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자격증이 주류를 차지하고 있으며 더 넓고 깊은 수준의 강의가 부족함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일부 인기 강사에게만 편중된 사업 구조로 인해 많은 양질의 강의가 빛을 보지 못하고 있는 상황이 계속됨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1353828" y="1350340"/>
              <a:ext cx="620394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믿을 만한 인터넷 강의 사이트의 부재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855893" y="1433494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867752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42871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52406" y="1142984"/>
            <a:ext cx="8780933" cy="1067086"/>
            <a:chOff x="452406" y="1124745"/>
            <a:chExt cx="8780933" cy="1067086"/>
          </a:xfrm>
        </p:grpSpPr>
        <p:sp>
          <p:nvSpPr>
            <p:cNvPr id="49" name="TextBox 48"/>
            <p:cNvSpPr txBox="1"/>
            <p:nvPr/>
          </p:nvSpPr>
          <p:spPr>
            <a:xfrm>
              <a:off x="1595414" y="1357298"/>
              <a:ext cx="693651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10~20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대의 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구매의 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기준은 유명 강사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1541542" y="14697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905329" y="1552812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452406" y="2000240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663" y="112474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7" name="직사각형 16"/>
          <p:cNvSpPr/>
          <p:nvPr/>
        </p:nvSpPr>
        <p:spPr>
          <a:xfrm>
            <a:off x="700446" y="2969553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0856" y="2969552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</a:t>
            </a:r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84.8%)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446" y="3579901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0856" y="3579899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</a:t>
            </a:r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446" y="4190248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80856" y="4190246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8174" y="2924944"/>
            <a:ext cx="5184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유명 강사의 강의만 선별하는 경향이 있음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자신과 맞지 않아 끝까지 듣지 않는 경우가 매우 빈번히 발생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강의가 좋아도 너무 많은 분량 때문에 학업을 포기하는 학생이 속출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720" y="5214950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 강의 선호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복수 응답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8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사이트 소개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3542625"/>
              </p:ext>
            </p:extLst>
          </p:nvPr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>
                  <a:extLst>
                    <a:ext uri="{9D8B030D-6E8A-4147-A177-3AD203B41FA5}">
                      <a16:colId xmlns:a16="http://schemas.microsoft.com/office/drawing/2014/main" xmlns="" val="685935265"/>
                    </a:ext>
                  </a:extLst>
                </a:gridCol>
                <a:gridCol w="3963785">
                  <a:extLst>
                    <a:ext uri="{9D8B030D-6E8A-4147-A177-3AD203B41FA5}">
                      <a16:colId xmlns:a16="http://schemas.microsoft.com/office/drawing/2014/main" xmlns="" val="1320259214"/>
                    </a:ext>
                  </a:extLst>
                </a:gridCol>
              </a:tblGrid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2LW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510307"/>
                  </a:ext>
                </a:extLst>
              </a:tr>
              <a:tr h="65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강의와 친숙한 학생들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배움이 절실한 청년들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3347715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강의 사이트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2235194"/>
                  </a:ext>
                </a:extLst>
              </a:tr>
              <a:tr h="147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수학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영어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프로그래밍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아트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요리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367114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도메인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www.2lw.com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119158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2840871" y="1321039"/>
              <a:ext cx="365837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err="1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학이시습지</a:t>
              </a:r>
              <a:r>
                <a:rPr lang="ko-KR" altLang="en-US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err="1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불역열호</a:t>
              </a:r>
              <a:r>
                <a:rPr lang="en-US" altLang="ko-KR" sz="28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pic>
        <p:nvPicPr>
          <p:cNvPr id="15" name="그림 1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24" y="3929066"/>
            <a:ext cx="190526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80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사이트 특징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270404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강의는 무료 강의와 유료 강의로 구성됩니다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28570" y="4005217"/>
            <a:ext cx="1368000" cy="1368000"/>
            <a:chOff x="2000824" y="3393869"/>
            <a:chExt cx="1368000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08824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학생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1643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강사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래픽 19" descr="동전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60991" y="3557900"/>
            <a:ext cx="540001" cy="54000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3579909" y="4403934"/>
            <a:ext cx="2502164" cy="0"/>
          </a:xfrm>
          <a:prstGeom prst="straightConnector1">
            <a:avLst/>
          </a:prstGeom>
          <a:ln w="28575">
            <a:solidFill>
              <a:srgbClr val="CB2F2F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60669" y="4039039"/>
            <a:ext cx="1540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금전 거래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5643" y="5513399"/>
            <a:ext cx="3240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강사는 강의를 판매하거나 무료로 제공할 수 있습니다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74570" y="5513399"/>
            <a:ext cx="3276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 회원의 강의를 구매하고 수강할 수 있습니다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2LW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16200000" flipH="1">
            <a:off x="5362594" y="1955241"/>
            <a:ext cx="1512320" cy="258763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5400000">
            <a:off x="2839131" y="2019410"/>
            <a:ext cx="1512320" cy="24592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68264" y="4509120"/>
            <a:ext cx="2725454" cy="58976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양질의 강의로 방문자 수를 높여 더 많은 이윤을 창출</a:t>
            </a:r>
            <a:endParaRPr lang="ko-KR" altLang="en-US" sz="1400" dirty="0">
              <a:solidFill>
                <a:srgbClr val="CB2F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92" y="1428736"/>
            <a:ext cx="1905266" cy="381053"/>
          </a:xfrm>
          <a:prstGeom prst="rect">
            <a:avLst/>
          </a:prstGeom>
        </p:spPr>
      </p:pic>
      <p:pic>
        <p:nvPicPr>
          <p:cNvPr id="27" name="그래픽 23" descr="사용자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09728" y="3929066"/>
            <a:ext cx="1074743" cy="1074743"/>
          </a:xfrm>
          <a:prstGeom prst="rect">
            <a:avLst/>
          </a:prstGeom>
        </p:spPr>
      </p:pic>
      <p:pic>
        <p:nvPicPr>
          <p:cNvPr id="28" name="그래픽 23" descr="사용자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81826" y="3929066"/>
            <a:ext cx="1074743" cy="1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8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38529" y="2074974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smtClean="0"/>
              <a:t>사이트 이용 </a:t>
            </a:r>
            <a:r>
              <a:rPr lang="ko-KR" altLang="en-US" dirty="0"/>
              <a:t>방법</a:t>
            </a:r>
          </a:p>
        </p:txBody>
      </p:sp>
      <p:sp>
        <p:nvSpPr>
          <p:cNvPr id="41" name="타원 40"/>
          <p:cNvSpPr/>
          <p:nvPr/>
        </p:nvSpPr>
        <p:spPr>
          <a:xfrm>
            <a:off x="5216119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62749" y="3071111"/>
            <a:ext cx="1074743" cy="107474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478592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86592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23208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3438406" y="2348880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 flipV="1">
            <a:off x="3438406" y="2876798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772122" y="3805485"/>
            <a:ext cx="114731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동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0839" y="5445221"/>
            <a:ext cx="540001" cy="5400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53719" y="5929535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수강료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34600" y="1862625"/>
            <a:ext cx="1560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촬영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0" name="그래픽 49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49680" y="2176993"/>
            <a:ext cx="584557" cy="584557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3946863" y="190851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2218" y="3405921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5" name="그래픽 54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3371" y="3507941"/>
            <a:ext cx="584557" cy="584557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738529" y="4728289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7" name="그래픽 56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49680" y="4830308"/>
            <a:ext cx="584557" cy="584557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1686353" y="2874105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1686353" y="4348871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1472469" y="3805485"/>
            <a:ext cx="864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744968" y="2326098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3976" y="2285992"/>
            <a:ext cx="1318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37691" y="597542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7" name="그래픽 66" descr="상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595546" y="2928934"/>
            <a:ext cx="1143008" cy="114300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453198" y="4500570"/>
            <a:ext cx="1557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수수료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54928" y="4515257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131208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2LW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207" y="4031373"/>
            <a:ext cx="1152000" cy="307777"/>
          </a:xfrm>
          <a:prstGeom prst="rect">
            <a:avLst/>
          </a:prstGeom>
          <a:solidFill>
            <a:srgbClr val="CB2F2F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래픽 42" descr="동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24702" y="4000504"/>
            <a:ext cx="540001" cy="540001"/>
          </a:xfrm>
          <a:prstGeom prst="rect">
            <a:avLst/>
          </a:prstGeom>
        </p:spPr>
      </p:pic>
      <p:pic>
        <p:nvPicPr>
          <p:cNvPr id="39" name="그림 38" descr="log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9082" y="3357562"/>
            <a:ext cx="190526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5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디자인 계획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B279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178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121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E2E2E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226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226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226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73573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실용적인 측면을 강조한 깔끔하고 단정한 디자인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948598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071546"/>
            <a:ext cx="590073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9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/>
              <a:t>제작 계획</a:t>
            </a:r>
          </a:p>
        </p:txBody>
      </p:sp>
      <p:sp>
        <p:nvSpPr>
          <p:cNvPr id="19" name="모서리가 둥근 직사각형 34"/>
          <p:cNvSpPr/>
          <p:nvPr/>
        </p:nvSpPr>
        <p:spPr>
          <a:xfrm>
            <a:off x="3452802" y="4000504"/>
            <a:ext cx="2467501" cy="33479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HTML, CSS, JavaScript, JSP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래픽 27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05593" y="2263600"/>
            <a:ext cx="763692" cy="7636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419841" y="2977980"/>
            <a:ext cx="1376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71482" y="2438730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571482" y="4008685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32" name="모서리가 둥근 직사각형 34"/>
          <p:cNvSpPr/>
          <p:nvPr/>
        </p:nvSpPr>
        <p:spPr>
          <a:xfrm>
            <a:off x="7491939" y="3978112"/>
            <a:ext cx="836635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15345" y="4025245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373" y="4002853"/>
            <a:ext cx="1289874" cy="31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81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362</Words>
  <Application>Microsoft Office PowerPoint</Application>
  <PresentationFormat>A4 용지(210x297mm)</PresentationFormat>
  <Paragraphs>82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2LW 인터넷 강의 사이트 사업계획서</vt:lpstr>
      <vt:lpstr>1. 사업의 필요성</vt:lpstr>
      <vt:lpstr>2. 시장 분석</vt:lpstr>
      <vt:lpstr>3. 고객 분석</vt:lpstr>
      <vt:lpstr>4. 사이트 소개</vt:lpstr>
      <vt:lpstr>5. 사이트 특징</vt:lpstr>
      <vt:lpstr>6. 사이트 이용 방법</vt:lpstr>
      <vt:lpstr>7. 디자인 계획</vt:lpstr>
      <vt:lpstr>8. 제작 계획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yn-18</cp:lastModifiedBy>
  <cp:revision>249</cp:revision>
  <dcterms:created xsi:type="dcterms:W3CDTF">2016-01-03T07:52:51Z</dcterms:created>
  <dcterms:modified xsi:type="dcterms:W3CDTF">2020-12-03T05:40:41Z</dcterms:modified>
</cp:coreProperties>
</file>