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9" r:id="rId2"/>
    <p:sldId id="270" r:id="rId3"/>
    <p:sldId id="267" r:id="rId4"/>
    <p:sldId id="259" r:id="rId5"/>
    <p:sldId id="258" r:id="rId6"/>
    <p:sldId id="260" r:id="rId7"/>
    <p:sldId id="261" r:id="rId8"/>
    <p:sldId id="262" r:id="rId9"/>
    <p:sldId id="268" r:id="rId10"/>
    <p:sldId id="263" r:id="rId11"/>
    <p:sldId id="264" r:id="rId12"/>
    <p:sldId id="271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3239"/>
        <p:guide pos="57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34917" y="19565"/>
            <a:ext cx="18322918" cy="1026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799" y="1402805"/>
            <a:ext cx="12420600" cy="8465093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152399" y="266700"/>
            <a:ext cx="2819400" cy="990600"/>
          </a:xfrm>
          <a:prstGeom prst="cloud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457199" y="539112"/>
            <a:ext cx="4953001" cy="4133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새로운 주제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3810000" y="461010"/>
            <a:ext cx="15621001" cy="6438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계획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0896600" y="2324100"/>
            <a:ext cx="6096000" cy="2369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3000" b="0" i="0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3000" b="0" i="0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</a:rPr>
              <a:t>31</a:t>
            </a:r>
            <a:r>
              <a:rPr xmlns:mc="http://schemas.openxmlformats.org/markup-compatibility/2006" xmlns:hp="http://schemas.haansoft.com/office/presentation/8.0" kumimoji="0" lang="ko-KR" altLang="en-US" sz="3000" b="0" i="0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</a:rPr>
              <a:t>일 </a:t>
            </a:r>
            <a:r>
              <a:rPr xmlns:mc="http://schemas.openxmlformats.org/markup-compatibility/2006" xmlns:hp="http://schemas.haansoft.com/office/presentation/8.0" kumimoji="0" lang="en-US" altLang="ko-KR" sz="3000" b="0" i="0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</a:rPr>
              <a:t>~ 11</a:t>
            </a:r>
            <a:r>
              <a:rPr xmlns:mc="http://schemas.openxmlformats.org/markup-compatibility/2006" xmlns:hp="http://schemas.haansoft.com/office/presentation/8.0" kumimoji="0" lang="ko-KR" altLang="en-US" sz="3000" b="0" i="0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3000" b="0" i="0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3000" b="0" i="0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</a:rPr>
              <a:t>일</a:t>
            </a:r>
            <a:r>
              <a:rPr xmlns:mc="http://schemas.openxmlformats.org/markup-compatibility/2006" xmlns:hp="http://schemas.haansoft.com/office/presentation/8.0" kumimoji="0" lang="en-US" altLang="ko-KR" sz="3000" b="0" i="0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</a:rPr>
              <a:t>:</a:t>
            </a:r>
            <a:endParaRPr xmlns:mc="http://schemas.openxmlformats.org/markup-compatibility/2006" xmlns:hp="http://schemas.haansoft.com/office/presentation/8.0" kumimoji="0" lang="en-US" altLang="ko-KR" sz="3000" b="0" i="0" strike="noStrike" kern="1200" cap="none" spc="0" normalizeH="0" baseline="0" mc:Ignorable="hp" hp:hslEmbossed="0">
              <a:solidFill>
                <a:schemeClr val="accent2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3000" b="0" i="0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</a:rPr>
              <a:t> 데이터 필요한 부분만 크롤링 마무리 및 정리</a:t>
            </a:r>
            <a:endParaRPr xmlns:mc="http://schemas.openxmlformats.org/markup-compatibility/2006" xmlns:hp="http://schemas.haansoft.com/office/presentation/8.0" kumimoji="0" lang="ko-KR" altLang="en-US" sz="3000" b="0" i="0" strike="noStrike" kern="1200" cap="none" spc="0" normalizeH="0" baseline="0" mc:Ignorable="hp" hp:hslEmbossed="0">
              <a:solidFill>
                <a:schemeClr val="accent2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000" b="0" i="0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</a:rPr>
              <a:t> 알고리즘적 요소 찾기</a:t>
            </a:r>
            <a:endParaRPr xmlns:mc="http://schemas.openxmlformats.org/markup-compatibility/2006" xmlns:hp="http://schemas.haansoft.com/office/presentation/8.0" kumimoji="0" lang="ko-KR" altLang="en-US" sz="3000" b="0" i="0" strike="noStrike" kern="1200" cap="none" spc="0" normalizeH="0" baseline="0" mc:Ignorable="hp" hp:hslEmbossed="0">
              <a:solidFill>
                <a:schemeClr val="accent2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3000" b="0" i="0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</a:rPr>
              <a:t> 프로젝트 방향성 확실히 정하기</a:t>
            </a:r>
            <a:endParaRPr xmlns:mc="http://schemas.openxmlformats.org/markup-compatibility/2006" xmlns:hp="http://schemas.haansoft.com/office/presentation/8.0" kumimoji="0" lang="ko-KR" altLang="en-US" sz="3000" b="0" i="0" strike="noStrike" kern="1200" cap="none" spc="0" normalizeH="0" baseline="0" mc:Ignorable="hp" hp:hslEmbossed="0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  <p:cxnSp>
        <p:nvCxnSpPr>
          <p:cNvPr id="13" name=""/>
          <p:cNvCxnSpPr/>
          <p:nvPr/>
        </p:nvCxnSpPr>
        <p:spPr>
          <a:xfrm>
            <a:off x="5410200" y="4076700"/>
            <a:ext cx="461265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797544" y="5600700"/>
            <a:ext cx="4841256" cy="0"/>
          </a:xfrm>
          <a:prstGeom prst="line">
            <a:avLst/>
          </a:prstGeom>
          <a:noFill/>
          <a:ln w="9525" cap="flat" cmpd="sng" algn="ctr">
            <a:solidFill>
              <a:srgbClr val="c0504d">
                <a:alpha val="100000"/>
              </a:srgbClr>
            </a:solidFill>
            <a:prstDash val="solid"/>
          </a:ln>
        </p:spPr>
      </p:cxnSp>
      <p:cxnSp>
        <p:nvCxnSpPr>
          <p:cNvPr id="17" name=""/>
          <p:cNvCxnSpPr/>
          <p:nvPr/>
        </p:nvCxnSpPr>
        <p:spPr>
          <a:xfrm>
            <a:off x="3845544" y="5600700"/>
            <a:ext cx="4841256" cy="0"/>
          </a:xfrm>
          <a:prstGeom prst="line">
            <a:avLst/>
          </a:prstGeom>
          <a:noFill/>
          <a:ln w="9525" cap="flat" cmpd="sng" algn="ctr">
            <a:solidFill>
              <a:srgbClr val="c0504d">
                <a:alpha val="100000"/>
              </a:srgbClr>
            </a:solidFill>
            <a:prstDash val="solid"/>
          </a:ln>
        </p:spPr>
      </p:cxnSp>
      <p:cxnSp>
        <p:nvCxnSpPr>
          <p:cNvPr id="18" name=""/>
          <p:cNvCxnSpPr/>
          <p:nvPr/>
        </p:nvCxnSpPr>
        <p:spPr>
          <a:xfrm>
            <a:off x="9677400" y="5600700"/>
            <a:ext cx="558697" cy="0"/>
          </a:xfrm>
          <a:prstGeom prst="line">
            <a:avLst/>
          </a:prstGeom>
          <a:noFill/>
          <a:ln w="9525" cap="flat" cmpd="sng" algn="ctr">
            <a:solidFill>
              <a:srgbClr val="289b6e">
                <a:alpha val="100000"/>
              </a:srgbClr>
            </a:solidFill>
            <a:prstDash val="solid"/>
          </a:ln>
        </p:spPr>
      </p:cxnSp>
      <p:cxnSp>
        <p:nvCxnSpPr>
          <p:cNvPr id="19" name=""/>
          <p:cNvCxnSpPr/>
          <p:nvPr/>
        </p:nvCxnSpPr>
        <p:spPr>
          <a:xfrm>
            <a:off x="762000" y="6972300"/>
            <a:ext cx="9372600" cy="0"/>
          </a:xfrm>
          <a:prstGeom prst="line">
            <a:avLst/>
          </a:prstGeom>
          <a:noFill/>
          <a:ln w="9525" cap="flat" cmpd="sng" algn="ctr">
            <a:solidFill>
              <a:srgbClr val="289b6e">
                <a:alpha val="100000"/>
              </a:srgbClr>
            </a:solidFill>
            <a:prstDash val="solid"/>
          </a:ln>
        </p:spPr>
      </p:cxnSp>
      <p:cxnSp>
        <p:nvCxnSpPr>
          <p:cNvPr id="20" name=""/>
          <p:cNvCxnSpPr/>
          <p:nvPr/>
        </p:nvCxnSpPr>
        <p:spPr>
          <a:xfrm>
            <a:off x="742519" y="8420100"/>
            <a:ext cx="1924480" cy="0"/>
          </a:xfrm>
          <a:prstGeom prst="line">
            <a:avLst/>
          </a:prstGeom>
          <a:noFill/>
          <a:ln w="9525" cap="flat" cmpd="sng" algn="ctr">
            <a:solidFill>
              <a:srgbClr val="289b6e">
                <a:alpha val="100000"/>
              </a:srgbClr>
            </a:solidFill>
            <a:prstDash val="solid"/>
          </a:ln>
        </p:spPr>
      </p:cxnSp>
      <p:sp>
        <p:nvSpPr>
          <p:cNvPr id="21" name=""/>
          <p:cNvSpPr txBox="1"/>
          <p:nvPr/>
        </p:nvSpPr>
        <p:spPr>
          <a:xfrm>
            <a:off x="10972799" y="5600700"/>
            <a:ext cx="6096000" cy="19126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맑은 고딕"/>
                <a:ea typeface="맑은 고딕"/>
              </a:rPr>
              <a:t>11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맑은 고딕"/>
                <a:ea typeface="맑은 고딕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맑은 고딕"/>
                <a:ea typeface="맑은 고딕"/>
              </a:rPr>
              <a:t>11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맑은 고딕"/>
                <a:ea typeface="맑은 고딕"/>
              </a:rPr>
              <a:t>일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맑은 고딕"/>
                <a:ea typeface="맑은 고딕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맑은 고딕"/>
                <a:ea typeface="맑은 고딕"/>
              </a:rPr>
              <a:t>11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맑은 고딕"/>
                <a:ea typeface="맑은 고딕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맑은 고딕"/>
                <a:ea typeface="맑은 고딕"/>
              </a:rPr>
              <a:t>20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맑은 고딕"/>
                <a:ea typeface="맑은 고딕"/>
              </a:rPr>
              <a:t>일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맑은 고딕"/>
                <a:ea typeface="맑은 고딕"/>
              </a:rPr>
              <a:t>: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맑은 고딕"/>
                <a:ea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맑은 고딕"/>
                <a:ea typeface="맑은 고딕"/>
              </a:rPr>
              <a:t> 웹페이지 기본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맑은 고딕"/>
                <a:ea typeface="맑은 고딕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맑은 고딕"/>
                <a:ea typeface="맑은 고딕"/>
              </a:rPr>
              <a:t> 세팅 및 데이터 연동확인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accent3"/>
              </a:solidFill>
              <a:latin typeface="맑은 고딕"/>
              <a:ea typeface="맑은 고딕"/>
            </a:endParaRPr>
          </a:p>
        </p:txBody>
      </p:sp>
      <p:cxnSp>
        <p:nvCxnSpPr>
          <p:cNvPr id="22" name=""/>
          <p:cNvCxnSpPr/>
          <p:nvPr/>
        </p:nvCxnSpPr>
        <p:spPr>
          <a:xfrm>
            <a:off x="3765612" y="8420100"/>
            <a:ext cx="6368987" cy="1"/>
          </a:xfrm>
          <a:prstGeom prst="line">
            <a:avLst/>
          </a:prstGeom>
          <a:noFill/>
          <a:ln w="9525" cap="flat" cmpd="sng" algn="ctr">
            <a:solidFill>
              <a:schemeClr val="dk2">
                <a:alpha val="100000"/>
              </a:schemeClr>
            </a:solidFill>
            <a:prstDash val="solid"/>
          </a:ln>
        </p:spPr>
      </p:cxnSp>
      <p:cxnSp>
        <p:nvCxnSpPr>
          <p:cNvPr id="23" name=""/>
          <p:cNvCxnSpPr/>
          <p:nvPr/>
        </p:nvCxnSpPr>
        <p:spPr>
          <a:xfrm>
            <a:off x="717612" y="9791699"/>
            <a:ext cx="6368987" cy="1"/>
          </a:xfrm>
          <a:prstGeom prst="line">
            <a:avLst/>
          </a:prstGeom>
          <a:noFill/>
          <a:ln w="9525" cap="flat" cmpd="sng" algn="ctr">
            <a:solidFill>
              <a:srgbClr val="1f497d">
                <a:alpha val="100000"/>
              </a:srgbClr>
            </a:solidFill>
            <a:prstDash val="solid"/>
          </a:ln>
        </p:spPr>
      </p:cxnSp>
      <p:sp>
        <p:nvSpPr>
          <p:cNvPr id="24" name=""/>
          <p:cNvSpPr txBox="1"/>
          <p:nvPr/>
        </p:nvSpPr>
        <p:spPr>
          <a:xfrm>
            <a:off x="10972801" y="8252460"/>
            <a:ext cx="6096000" cy="1005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맑은 고딕"/>
                <a:ea typeface="맑은 고딕"/>
              </a:rPr>
              <a:t>11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맑은 고딕"/>
                <a:ea typeface="맑은 고딕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맑은 고딕"/>
                <a:ea typeface="맑은 고딕"/>
              </a:rPr>
              <a:t>21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맑은 고딕"/>
                <a:ea typeface="맑은 고딕"/>
              </a:rPr>
              <a:t>일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맑은 고딕"/>
                <a:ea typeface="맑은 고딕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맑은 고딕"/>
                <a:ea typeface="맑은 고딕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맑은 고딕"/>
                <a:ea typeface="맑은 고딕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맑은 고딕"/>
                <a:ea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맑은 고딕"/>
                <a:ea typeface="맑은 고딕"/>
              </a:rPr>
              <a:t>일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맑은 고딕"/>
                <a:ea typeface="맑은 고딕"/>
              </a:rPr>
              <a:t>: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chemeClr val="dk2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dk2"/>
                </a:solidFill>
                <a:latin typeface="맑은 고딕"/>
                <a:ea typeface="맑은 고딕"/>
              </a:rPr>
              <a:t>웹페이지 개발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dk2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3157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1950" y="1257300"/>
            <a:ext cx="10744200" cy="858611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438400" y="5524500"/>
            <a:ext cx="990600" cy="4362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300">
                <a:solidFill>
                  <a:schemeClr val="accent5"/>
                </a:solidFill>
                <a:latin typeface="맑은 고딕"/>
                <a:ea typeface="맑은 고딕"/>
              </a:rPr>
              <a:t>발표</a:t>
            </a:r>
            <a:endParaRPr lang="ko-KR" altLang="en-US" sz="2300">
              <a:solidFill>
                <a:schemeClr val="accent5"/>
              </a:solidFill>
              <a:latin typeface="맑은 고딕"/>
              <a:ea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0896600" y="3223260"/>
            <a:ext cx="6096000" cy="1005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1f497d"/>
                </a:solidFill>
                <a:latin typeface="맑은 고딕"/>
                <a:ea typeface="맑은 고딕"/>
              </a:rPr>
              <a:t>11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1f497d"/>
                </a:solidFill>
                <a:latin typeface="맑은 고딕"/>
                <a:ea typeface="맑은 고딕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1f497d"/>
                </a:solidFill>
                <a:latin typeface="맑은 고딕"/>
                <a:ea typeface="맑은 고딕"/>
              </a:rPr>
              <a:t>21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1f497d"/>
                </a:solidFill>
                <a:latin typeface="맑은 고딕"/>
                <a:ea typeface="맑은 고딕"/>
              </a:rPr>
              <a:t>일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1f497d"/>
                </a:solidFill>
                <a:latin typeface="맑은 고딕"/>
                <a:ea typeface="맑은 고딕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1f497d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1f497d"/>
                </a:solidFill>
                <a:latin typeface="맑은 고딕"/>
                <a:ea typeface="맑은 고딕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1f497d"/>
                </a:solidFill>
                <a:latin typeface="맑은 고딕"/>
                <a:ea typeface="맑은 고딕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1f497d"/>
                </a:solidFill>
                <a:latin typeface="맑은 고딕"/>
                <a:ea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1f497d"/>
                </a:solidFill>
                <a:latin typeface="맑은 고딕"/>
                <a:ea typeface="맑은 고딕"/>
              </a:rPr>
              <a:t>일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1f497d"/>
                </a:solidFill>
                <a:latin typeface="맑은 고딕"/>
                <a:ea typeface="맑은 고딕"/>
              </a:rPr>
              <a:t>: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1f497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1f497d"/>
                </a:solidFill>
                <a:latin typeface="맑은 고딕"/>
                <a:ea typeface="맑은 고딕"/>
              </a:rPr>
              <a:t>웹페이지 개발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1f497d"/>
              </a:solidFill>
              <a:latin typeface="맑은 고딕"/>
              <a:ea typeface="맑은 고딕"/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8319302" y="4000500"/>
            <a:ext cx="1649396" cy="0"/>
          </a:xfrm>
          <a:prstGeom prst="line">
            <a:avLst/>
          </a:prstGeom>
          <a:noFill/>
          <a:ln w="9525" cap="flat" cmpd="sng" algn="ctr">
            <a:solidFill>
              <a:srgbClr val="1f497d">
                <a:alpha val="100000"/>
              </a:srgbClr>
            </a:solidFill>
            <a:prstDash val="solid"/>
          </a:ln>
        </p:spPr>
      </p:cxnSp>
      <p:cxnSp>
        <p:nvCxnSpPr>
          <p:cNvPr id="11" name=""/>
          <p:cNvCxnSpPr/>
          <p:nvPr/>
        </p:nvCxnSpPr>
        <p:spPr>
          <a:xfrm>
            <a:off x="762000" y="5448300"/>
            <a:ext cx="277796" cy="0"/>
          </a:xfrm>
          <a:prstGeom prst="line">
            <a:avLst/>
          </a:prstGeom>
          <a:noFill/>
          <a:ln w="9525" cap="flat" cmpd="sng" algn="ctr">
            <a:solidFill>
              <a:srgbClr val="1f497d">
                <a:alpha val="100000"/>
              </a:srgbClr>
            </a:solidFill>
            <a:prstDash val="solid"/>
          </a:ln>
        </p:spPr>
      </p:cxnSp>
      <p:sp>
        <p:nvSpPr>
          <p:cNvPr id="12" name=""/>
          <p:cNvSpPr txBox="1"/>
          <p:nvPr/>
        </p:nvSpPr>
        <p:spPr>
          <a:xfrm>
            <a:off x="10972799" y="5143500"/>
            <a:ext cx="6096001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accent5"/>
                </a:solidFill>
                <a:latin typeface="맑은 고딕"/>
                <a:ea typeface="맑은 고딕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accent5"/>
                </a:solidFill>
                <a:latin typeface="맑은 고딕"/>
                <a:ea typeface="맑은 고딕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accent5"/>
                </a:solidFill>
                <a:latin typeface="맑은 고딕"/>
                <a:ea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accent5"/>
                </a:solidFill>
                <a:latin typeface="맑은 고딕"/>
                <a:ea typeface="맑은 고딕"/>
              </a:rPr>
              <a:t>일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accent5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accent5"/>
                </a:solidFill>
                <a:latin typeface="맑은 고딕"/>
                <a:ea typeface="맑은 고딕"/>
              </a:rPr>
              <a:t> 최종 발표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accent5"/>
              </a:solidFill>
              <a:latin typeface="맑은 고딕"/>
              <a:ea typeface="맑은 고딕"/>
            </a:endParaRPr>
          </a:p>
        </p:txBody>
      </p:sp>
      <p:sp>
        <p:nvSpPr>
          <p:cNvPr id="13" name=""/>
          <p:cNvSpPr/>
          <p:nvPr/>
        </p:nvSpPr>
        <p:spPr>
          <a:xfrm>
            <a:off x="152399" y="266700"/>
            <a:ext cx="2819400" cy="990600"/>
          </a:xfrm>
          <a:prstGeom prst="cloud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57199" y="539112"/>
            <a:ext cx="4953001" cy="4133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새로운 주제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11125200" y="6448425"/>
            <a:ext cx="381000" cy="381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1582400" y="6431280"/>
            <a:ext cx="6705599" cy="5486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프로젝트의 목적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사용자의 편의 제공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1125200" y="7109460"/>
            <a:ext cx="6096000" cy="28327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기존 글들을 일관화되게 정리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개개인의 조건에 맞는 정책 탐색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새로운 정책 실행시 알람기능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정책 신청시 필요 서류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 신청링크 및 신청방법등을 제공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6131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00628" y="0"/>
            <a:ext cx="1848926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1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39636" y="0"/>
            <a:ext cx="18367272" cy="10287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438400" y="6002655"/>
            <a:ext cx="7010400" cy="17316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>
                <a:latin typeface="맑은 고딕"/>
                <a:ea typeface="맑은 고딕"/>
              </a:rPr>
              <a:t>-</a:t>
            </a:r>
            <a:r>
              <a:rPr lang="ko-KR" altLang="en-US" sz="3600">
                <a:latin typeface="맑은 고딕"/>
                <a:ea typeface="맑은 고딕"/>
              </a:rPr>
              <a:t> 기존 주제</a:t>
            </a:r>
            <a:endParaRPr lang="ko-KR" altLang="en-US" sz="3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3600">
                <a:latin typeface="맑은 고딕"/>
                <a:ea typeface="맑은 고딕"/>
              </a:rPr>
              <a:t>-</a:t>
            </a:r>
            <a:r>
              <a:rPr lang="ko-KR" altLang="en-US" sz="3600">
                <a:latin typeface="맑은 고딕"/>
                <a:ea typeface="맑은 고딕"/>
              </a:rPr>
              <a:t> 변경 이유</a:t>
            </a:r>
            <a:endParaRPr lang="ko-KR" altLang="en-US" sz="3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3600">
                <a:latin typeface="맑은 고딕"/>
                <a:ea typeface="맑은 고딕"/>
              </a:rPr>
              <a:t>-</a:t>
            </a:r>
            <a:r>
              <a:rPr lang="ko-KR" altLang="en-US" sz="3600">
                <a:latin typeface="맑은 고딕"/>
                <a:ea typeface="맑은 고딕"/>
              </a:rPr>
              <a:t> 결론</a:t>
            </a:r>
            <a:endParaRPr lang="ko-KR" altLang="en-US" sz="3600"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1811000" y="5981700"/>
            <a:ext cx="5181600" cy="2827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새로운 주제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주제 선정 이유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프로젝트 진행 방향성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계획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775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33398" y="441957"/>
            <a:ext cx="3733801" cy="9467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주제 변경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066800" y="2324100"/>
            <a:ext cx="16383000" cy="17316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ko-KR" altLang="en-US" sz="3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기존 주제</a:t>
            </a:r>
            <a:endParaRPr lang="ko-KR" altLang="en-US" sz="360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360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3600">
                <a:solidFill>
                  <a:schemeClr val="accent3"/>
                </a:solidFill>
                <a:latin typeface="맑은 고딕"/>
                <a:ea typeface="맑은 고딕"/>
              </a:rPr>
              <a:t>-</a:t>
            </a:r>
            <a:r>
              <a:rPr lang="ko-KR" altLang="en-US" sz="3600">
                <a:solidFill>
                  <a:schemeClr val="accent3"/>
                </a:solidFill>
                <a:latin typeface="맑은 고딕"/>
                <a:ea typeface="맑은 고딕"/>
              </a:rPr>
              <a:t>부산 녹지 비율에 따른 대기질 비교 분석과 교통량이 많은 구역의 녹지 개선</a:t>
            </a:r>
            <a:endParaRPr lang="ko-KR" altLang="en-US" sz="3600">
              <a:solidFill>
                <a:schemeClr val="accent3"/>
              </a:solidFill>
              <a:latin typeface="맑은 고딕"/>
              <a:ea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2930" y="4221479"/>
            <a:ext cx="7712470" cy="482584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9296400" y="8195309"/>
            <a:ext cx="8991600" cy="5467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QGIS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이용한 부산광역시 녹지 구역을 파악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8381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228600" y="266700"/>
            <a:ext cx="2514600" cy="990600"/>
          </a:xfrm>
          <a:prstGeom prst="cloud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533398" y="441955"/>
            <a:ext cx="3733801" cy="49911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주제 변경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066800" y="2324100"/>
            <a:ext cx="12039601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600">
                <a:latin typeface="맑은 고딕"/>
                <a:ea typeface="맑은 고딕"/>
              </a:rPr>
              <a:t>변경이유 </a:t>
            </a:r>
            <a:r>
              <a:rPr lang="en-US" altLang="ko-KR" sz="3600">
                <a:latin typeface="맑은 고딕"/>
                <a:ea typeface="맑은 고딕"/>
              </a:rPr>
              <a:t>1:</a:t>
            </a:r>
            <a:r>
              <a:rPr lang="ko-KR" altLang="en-US" sz="3600">
                <a:latin typeface="맑은 고딕"/>
                <a:ea typeface="맑은 고딕"/>
              </a:rPr>
              <a:t>  프로젝트가 진행될수록 생기는 </a:t>
            </a:r>
            <a:r>
              <a:rPr lang="ko-KR" altLang="en-US" sz="3600" b="1">
                <a:latin typeface="맑은 고딕"/>
                <a:ea typeface="맑은 고딕"/>
              </a:rPr>
              <a:t>부족한 부분</a:t>
            </a:r>
            <a:endParaRPr lang="ko-KR" altLang="en-US" sz="3600" b="1"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371600" y="3314700"/>
            <a:ext cx="114300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828800" y="3771900"/>
            <a:ext cx="9829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1600200" y="3619490"/>
            <a:ext cx="13106400" cy="61798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latin typeface="맑은 고딕"/>
                <a:ea typeface="맑은 고딕"/>
              </a:rPr>
              <a:t>-</a:t>
            </a:r>
            <a:r>
              <a:rPr lang="ko-KR" altLang="en-US" sz="3000">
                <a:latin typeface="맑은 고딕"/>
                <a:ea typeface="맑은 고딕"/>
              </a:rPr>
              <a:t> 녹지 범위가 너무 넓다</a:t>
            </a:r>
            <a:r>
              <a:rPr lang="en-US" altLang="ko-KR" sz="3000">
                <a:latin typeface="맑은 고딕"/>
                <a:ea typeface="맑은 고딕"/>
              </a:rPr>
              <a:t>.</a:t>
            </a:r>
            <a:r>
              <a:rPr lang="ko-KR" altLang="en-US" sz="3000">
                <a:latin typeface="맑은 고딕"/>
                <a:ea typeface="맑은 고딕"/>
              </a:rPr>
              <a:t> 프로젝트에서의 녹지에 대한 명확한 정의 필요</a:t>
            </a:r>
            <a:endParaRPr lang="ko-KR" altLang="en-US" sz="3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3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3000">
                <a:latin typeface="맑은 고딕"/>
                <a:ea typeface="맑은 고딕"/>
              </a:rPr>
              <a:t>-</a:t>
            </a:r>
            <a:r>
              <a:rPr lang="ko-KR" altLang="en-US" sz="3000">
                <a:latin typeface="맑은 고딕"/>
                <a:ea typeface="맑은 고딕"/>
              </a:rPr>
              <a:t> 이 프로젝트에 알고리즘적 요소가 없다</a:t>
            </a:r>
            <a:r>
              <a:rPr lang="en-US" altLang="ko-KR" sz="3000">
                <a:latin typeface="맑은 고딕"/>
                <a:ea typeface="맑은 고딕"/>
              </a:rPr>
              <a:t>.</a:t>
            </a:r>
            <a:endParaRPr lang="ko-KR" altLang="en-US" sz="3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3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3000">
                <a:latin typeface="맑은 고딕"/>
                <a:ea typeface="맑은 고딕"/>
              </a:rPr>
              <a:t>-</a:t>
            </a:r>
            <a:r>
              <a:rPr lang="ko-KR" altLang="en-US" sz="3000">
                <a:latin typeface="맑은 고딕"/>
                <a:ea typeface="맑은 고딕"/>
              </a:rPr>
              <a:t> 필요한 데이터가 많고 찾기가 힘들다</a:t>
            </a:r>
            <a:r>
              <a:rPr lang="en-US" altLang="ko-KR" sz="3000">
                <a:latin typeface="맑은 고딕"/>
                <a:ea typeface="맑은 고딕"/>
              </a:rPr>
              <a:t>.</a:t>
            </a:r>
            <a:endParaRPr lang="ko-KR" altLang="en-US" sz="3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3000">
                <a:latin typeface="맑은 고딕"/>
                <a:ea typeface="맑은 고딕"/>
              </a:rPr>
              <a:t>ex) </a:t>
            </a:r>
            <a:r>
              <a:rPr lang="ko-KR" altLang="en-US" sz="3000">
                <a:latin typeface="맑은 고딕"/>
                <a:ea typeface="맑은 고딕"/>
              </a:rPr>
              <a:t>교통량과 대기질의 변화를 계산하는 수식</a:t>
            </a:r>
            <a:r>
              <a:rPr lang="en-US" altLang="ko-KR" sz="3000">
                <a:latin typeface="맑은 고딕"/>
                <a:ea typeface="맑은 고딕"/>
              </a:rPr>
              <a:t>,</a:t>
            </a:r>
            <a:r>
              <a:rPr lang="ko-KR" altLang="en-US" sz="3000">
                <a:latin typeface="맑은 고딕"/>
                <a:ea typeface="맑은 고딕"/>
              </a:rPr>
              <a:t> 녹지 위치 및 크기에 따른 대기질 변화를 계산하는 수식</a:t>
            </a:r>
            <a:r>
              <a:rPr lang="en-US" altLang="ko-KR" sz="3000">
                <a:latin typeface="맑은 고딕"/>
                <a:ea typeface="맑은 고딕"/>
              </a:rPr>
              <a:t>,</a:t>
            </a:r>
            <a:r>
              <a:rPr lang="ko-KR" altLang="en-US" sz="3000">
                <a:latin typeface="맑은 고딕"/>
                <a:ea typeface="맑은 고딕"/>
              </a:rPr>
              <a:t> 녹지가 대기질에 영향을 미치는 거리</a:t>
            </a:r>
            <a:r>
              <a:rPr lang="en-US" altLang="ko-KR" sz="3000">
                <a:latin typeface="맑은 고딕"/>
                <a:ea typeface="맑은 고딕"/>
              </a:rPr>
              <a:t>,</a:t>
            </a:r>
            <a:r>
              <a:rPr lang="ko-KR" altLang="en-US" sz="3000">
                <a:latin typeface="맑은 고딕"/>
                <a:ea typeface="맑은 고딕"/>
              </a:rPr>
              <a:t> 관측소</a:t>
            </a:r>
            <a:r>
              <a:rPr lang="en-US" altLang="ko-KR" sz="3000">
                <a:latin typeface="맑은 고딕"/>
                <a:ea typeface="맑은 고딕"/>
              </a:rPr>
              <a:t>,</a:t>
            </a:r>
            <a:r>
              <a:rPr lang="ko-KR" altLang="en-US" sz="3000">
                <a:latin typeface="맑은 고딕"/>
                <a:ea typeface="맑은 고딕"/>
              </a:rPr>
              <a:t> 녹지와 교통량에 따른 대기질 성분 변화 등</a:t>
            </a:r>
            <a:r>
              <a:rPr lang="en-US" altLang="ko-KR" sz="3000">
                <a:latin typeface="맑은 고딕"/>
                <a:ea typeface="맑은 고딕"/>
              </a:rPr>
              <a:t>........</a:t>
            </a:r>
            <a:endParaRPr lang="en-US" altLang="ko-KR" sz="3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3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3000"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000">
                <a:latin typeface="맑은 고딕"/>
                <a:ea typeface="맑은 고딕"/>
              </a:rPr>
              <a:t>=&gt;</a:t>
            </a:r>
            <a:r>
              <a:rPr lang="ko-KR" altLang="en-US" sz="4000">
                <a:latin typeface="맑은 고딕"/>
                <a:ea typeface="맑은 고딕"/>
              </a:rPr>
              <a:t> </a:t>
            </a:r>
            <a:r>
              <a:rPr lang="ko-KR" altLang="en-US" sz="4000" b="1" u="sng">
                <a:solidFill>
                  <a:schemeClr val="accent5"/>
                </a:solidFill>
                <a:latin typeface="맑은 고딕"/>
                <a:ea typeface="맑은 고딕"/>
              </a:rPr>
              <a:t>시간이 지날수록 주제에 어려움을 느낌</a:t>
            </a:r>
            <a:endParaRPr lang="ko-KR" altLang="en-US" sz="4000" b="1" u="sng">
              <a:solidFill>
                <a:schemeClr val="accent5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30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3000">
                <a:latin typeface="맑은 고딕"/>
                <a:ea typeface="맑은 고딕"/>
              </a:rPr>
              <a:t>  </a:t>
            </a:r>
            <a:endParaRPr lang="ko-KR" altLang="en-US" sz="30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6981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066800" y="2324100"/>
            <a:ext cx="12954000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600">
                <a:latin typeface="맑은 고딕"/>
                <a:ea typeface="맑은 고딕"/>
              </a:rPr>
              <a:t>변경이유 </a:t>
            </a:r>
            <a:r>
              <a:rPr lang="en-US" altLang="ko-KR" sz="3600">
                <a:latin typeface="맑은 고딕"/>
                <a:ea typeface="맑은 고딕"/>
              </a:rPr>
              <a:t>2.</a:t>
            </a:r>
            <a:r>
              <a:rPr lang="ko-KR" altLang="en-US" sz="3600">
                <a:latin typeface="맑은 고딕"/>
                <a:ea typeface="맑은 고딕"/>
              </a:rPr>
              <a:t>  </a:t>
            </a:r>
            <a:r>
              <a:rPr lang="ko-KR" altLang="en-US" sz="3600" b="0">
                <a:latin typeface="맑은 고딕"/>
                <a:ea typeface="맑은 고딕"/>
              </a:rPr>
              <a:t>중요한 데이터 확인 불가</a:t>
            </a:r>
            <a:r>
              <a:rPr lang="en-US" altLang="ko-KR" sz="3600" b="0">
                <a:latin typeface="맑은 고딕"/>
                <a:ea typeface="맑은 고딕"/>
              </a:rPr>
              <a:t>(NODATA, </a:t>
            </a:r>
            <a:r>
              <a:rPr lang="ko-KR" altLang="en-US" sz="3600" b="0">
                <a:latin typeface="맑은 고딕"/>
                <a:ea typeface="맑은 고딕"/>
              </a:rPr>
              <a:t>시간초과</a:t>
            </a:r>
            <a:r>
              <a:rPr lang="en-US" altLang="ko-KR" sz="3600" b="0">
                <a:latin typeface="맑은 고딕"/>
                <a:ea typeface="맑은 고딕"/>
              </a:rPr>
              <a:t>...)</a:t>
            </a:r>
            <a:endParaRPr lang="en-US" altLang="ko-KR" sz="3600" b="0">
              <a:latin typeface="맑은 고딕"/>
              <a:ea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rcRect l="13900" t="11740" r="23270" b="43820"/>
          <a:stretch>
            <a:fillRect/>
          </a:stretch>
        </p:blipFill>
        <p:spPr>
          <a:xfrm>
            <a:off x="609600" y="3238500"/>
            <a:ext cx="5943600" cy="45720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rcRect t="4070" r="860" b="79630"/>
          <a:stretch>
            <a:fillRect/>
          </a:stretch>
        </p:blipFill>
        <p:spPr>
          <a:xfrm>
            <a:off x="7848600" y="3238500"/>
            <a:ext cx="9377856" cy="167640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6553200" y="7338060"/>
            <a:ext cx="8991600" cy="3962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&lt;</a:t>
            </a:r>
            <a:r>
              <a:rPr lang="ko-KR" altLang="en-US" sz="2000">
                <a:latin typeface="맑은 고딕"/>
                <a:ea typeface="맑은 고딕"/>
              </a:rPr>
              <a:t>부산광역시</a:t>
            </a:r>
            <a:r>
              <a:rPr lang="en-US" altLang="ko-KR" sz="2000">
                <a:latin typeface="맑은 고딕"/>
                <a:ea typeface="맑은 고딕"/>
              </a:rPr>
              <a:t>_</a:t>
            </a:r>
            <a:r>
              <a:rPr lang="ko-KR" altLang="en-US" sz="2000">
                <a:latin typeface="맑은 고딕"/>
                <a:ea typeface="맑은 고딕"/>
              </a:rPr>
              <a:t>도로 교통량 현황</a:t>
            </a:r>
            <a:r>
              <a:rPr lang="en-US" altLang="ko-KR" sz="2000">
                <a:latin typeface="맑은 고딕"/>
                <a:ea typeface="맑은 고딕"/>
              </a:rPr>
              <a:t>&gt;</a:t>
            </a:r>
            <a:endParaRPr lang="en-US" altLang="ko-KR" sz="2000">
              <a:latin typeface="맑은 고딕"/>
              <a:ea typeface="맑은 고딕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9144000" y="5143500"/>
            <a:ext cx="8991600" cy="3886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부산광역시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_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대기질 정보 조회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676400" y="8267700"/>
            <a:ext cx="11963400" cy="693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>
                <a:latin typeface="맑은 고딕"/>
                <a:ea typeface="맑은 고딕"/>
              </a:rPr>
              <a:t>=&gt;</a:t>
            </a:r>
            <a:r>
              <a:rPr lang="ko-KR" altLang="en-US" sz="4000">
                <a:latin typeface="맑은 고딕"/>
                <a:ea typeface="맑은 고딕"/>
              </a:rPr>
              <a:t> </a:t>
            </a:r>
            <a:r>
              <a:rPr lang="ko-KR" altLang="en-US" sz="4000" b="1" u="sng">
                <a:solidFill>
                  <a:schemeClr val="accent5"/>
                </a:solidFill>
                <a:latin typeface="맑은 고딕"/>
                <a:ea typeface="맑은 고딕"/>
              </a:rPr>
              <a:t>프로젝트 진도가 멈추었다</a:t>
            </a:r>
            <a:endParaRPr lang="en-US" altLang="ko-KR" sz="4000" b="1" u="sng">
              <a:solidFill>
                <a:schemeClr val="accent5"/>
              </a:solidFill>
              <a:latin typeface="맑은 고딕"/>
              <a:ea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228600" y="266700"/>
            <a:ext cx="2514600" cy="990600"/>
          </a:xfrm>
          <a:prstGeom prst="cloud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533398" y="441955"/>
            <a:ext cx="3733801" cy="49911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주제 변경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8544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4191000" y="7658100"/>
            <a:ext cx="9448800" cy="14478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4191000" y="4762500"/>
            <a:ext cx="9448800" cy="20574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4191000" y="2400300"/>
            <a:ext cx="9372600" cy="15240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4571986" y="4930140"/>
            <a:ext cx="9144014" cy="17373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>
                <a:solidFill>
                  <a:schemeClr val="dk1"/>
                </a:solidFill>
                <a:latin typeface="맑은 고딕"/>
                <a:ea typeface="맑은 고딕"/>
              </a:rPr>
              <a:t>기존 주제 </a:t>
            </a:r>
            <a:r>
              <a:rPr lang="ko-KR" altLang="en-US" sz="3600" strike="sngStrike">
                <a:solidFill>
                  <a:schemeClr val="accent3"/>
                </a:solidFill>
                <a:latin typeface="맑은 고딕"/>
                <a:ea typeface="맑은 고딕"/>
              </a:rPr>
              <a:t>부산 녹지 비율에 따른 대기질 비교 분석과 교통량이 많은 구역의 녹지 개선</a:t>
            </a:r>
            <a:r>
              <a:rPr lang="ko-KR" altLang="en-US" sz="3600">
                <a:solidFill>
                  <a:schemeClr val="dk1"/>
                </a:solidFill>
                <a:latin typeface="맑은 고딕"/>
                <a:ea typeface="맑은 고딕"/>
              </a:rPr>
              <a:t> 폐기</a:t>
            </a:r>
            <a:endParaRPr lang="ko-KR" altLang="en-US" sz="36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572000" y="2516505"/>
            <a:ext cx="8610600" cy="11868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600">
                <a:latin typeface="맑은 고딕"/>
                <a:ea typeface="맑은 고딕"/>
              </a:rPr>
              <a:t>조원들과의 의논</a:t>
            </a:r>
            <a:r>
              <a:rPr lang="en-US" altLang="ko-KR" sz="3600">
                <a:latin typeface="맑은 고딕"/>
                <a:ea typeface="맑은 고딕"/>
              </a:rPr>
              <a:t>,</a:t>
            </a:r>
            <a:r>
              <a:rPr lang="ko-KR" altLang="en-US" sz="3600">
                <a:latin typeface="맑은 고딕"/>
                <a:ea typeface="맑은 고딕"/>
              </a:rPr>
              <a:t> 교수님 피드백 결과 주제 변경 만장일치</a:t>
            </a:r>
            <a:endParaRPr lang="ko-KR" altLang="en-US" sz="3600">
              <a:latin typeface="맑은 고딕"/>
              <a:ea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8458200" y="4076700"/>
            <a:ext cx="12192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8534400" y="6972300"/>
            <a:ext cx="12192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571993" y="7810499"/>
            <a:ext cx="9144014" cy="117919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남은 기간이 별로 없는 것을 고려하여 주제 선정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228600" y="266700"/>
            <a:ext cx="2514600" cy="990600"/>
          </a:xfrm>
          <a:prstGeom prst="cloud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533398" y="441955"/>
            <a:ext cx="3733801" cy="49911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주제 변경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066800" y="2324100"/>
            <a:ext cx="12039601" cy="6362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결론</a:t>
            </a:r>
            <a:endParaRPr xmlns:mc="http://schemas.openxmlformats.org/markup-compatibility/2006" xmlns:hp="http://schemas.haansoft.com/office/presentation/8.0" kumimoji="0" lang="ko-KR" altLang="en-US" sz="3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23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33399" y="441957"/>
            <a:ext cx="4953001" cy="9467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새로운 주제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295400" y="2449830"/>
            <a:ext cx="11201400" cy="6438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600">
                <a:solidFill>
                  <a:schemeClr val="dk1"/>
                </a:solidFill>
                <a:latin typeface="맑은 고딕"/>
                <a:ea typeface="맑은 고딕"/>
              </a:rPr>
              <a:t>새로운 주제</a:t>
            </a:r>
            <a:r>
              <a:rPr lang="en-US" altLang="ko-KR" sz="3600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lang="ko-KR" altLang="en-US" sz="3600" b="1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r>
              <a:rPr lang="ko-KR" altLang="en-US" sz="3600" b="1">
                <a:solidFill>
                  <a:srgbClr val="eb5800"/>
                </a:solidFill>
                <a:latin typeface="맑은 고딕"/>
                <a:ea typeface="맑은 고딕"/>
              </a:rPr>
              <a:t>맞춤형 정책 추천 사이트</a:t>
            </a:r>
            <a:endParaRPr lang="ko-KR" altLang="en-US" sz="3600" b="1">
              <a:solidFill>
                <a:srgbClr val="eb5800"/>
              </a:solidFill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295400" y="3811905"/>
            <a:ext cx="12954000" cy="11791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기관에서 하는 정책중 내가 참여할 수 있는 정책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혜택 등을 찾아주고 신청할 수 있게 도와주는 기능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6934" y="5143500"/>
            <a:ext cx="9762066" cy="4435224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1201400" y="8252460"/>
            <a:ext cx="4191000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ex) &lt;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부산청년플랫폼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7509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152399" y="266700"/>
            <a:ext cx="2819400" cy="990600"/>
          </a:xfrm>
          <a:prstGeom prst="cloud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457199" y="539112"/>
            <a:ext cx="4953001" cy="4133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새로운 주제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295400" y="2449830"/>
            <a:ext cx="11887201" cy="6438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주제 선정 이유</a:t>
            </a:r>
            <a:r>
              <a:rPr xmlns:mc="http://schemas.openxmlformats.org/markup-compatibility/2006" xmlns:hp="http://schemas.haansoft.com/office/presentation/8.0" kumimoji="0" lang="en-US" altLang="ko-KR" sz="360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60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 정책을 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몰라서</a:t>
            </a:r>
            <a:r>
              <a:rPr xmlns:mc="http://schemas.openxmlformats.org/markup-compatibility/2006" xmlns:hp="http://schemas.haansoft.com/office/presentation/8.0" kumimoji="0" lang="ko-KR" altLang="en-US" sz="360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 받지 못하는 혜택이 많다</a:t>
            </a:r>
            <a:endParaRPr xmlns:mc="http://schemas.openxmlformats.org/markup-compatibility/2006" xmlns:hp="http://schemas.haansoft.com/office/presentation/8.0" kumimoji="0" lang="ko-KR" altLang="en-US" sz="360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733800"/>
            <a:ext cx="5110559" cy="6210300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152399" y="9563100"/>
            <a:ext cx="8991600" cy="36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&lt;정부 청년정책에 대한 청년 인식조사 인포그래픽(출처: 대통령직속 청년위원회)&gt;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36929" y="5143500"/>
            <a:ext cx="5754869" cy="1142999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5105400" y="6450330"/>
            <a:ext cx="5638800" cy="902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김명희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“20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대 청년 대다수 정부 청년정책 기초적 정보도 잘 몰라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”,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전자신문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&gt;2015.12.16,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https://www.etnews.com/20151216000346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434510" y="3695700"/>
            <a:ext cx="8005890" cy="4404695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10820400" y="8279129"/>
            <a:ext cx="5638800" cy="11772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김은교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국가가 만든 청년정책 청년들은 몰라요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”,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베이비타임즈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&gt;2019.12.11,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https://www.babytimes.co.kr/news/articleView.html?idxno=31520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228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1295399" y="2449830"/>
            <a:ext cx="15621001" cy="11868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프로젝트 진행 방향성</a:t>
            </a: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웹페이지에서 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크롤링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한 데이터들 중 필요한 데이터를 끌어다 쓴다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152399" y="266700"/>
            <a:ext cx="2819400" cy="990600"/>
          </a:xfrm>
          <a:prstGeom prst="cloud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57199" y="539112"/>
            <a:ext cx="4953001" cy="4133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새로운 주제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3439" y="4643689"/>
            <a:ext cx="17521120" cy="3928811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5714996" y="8953500"/>
            <a:ext cx="5867404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페이지 하나를 크롤링 해본 것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0688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319</ep:Words>
  <ep:PresentationFormat>On-screen Show (4:3)</ep:PresentationFormat>
  <ep:Paragraphs>91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2023-10-27T10:49:21.000</dcterms:created>
  <dc:creator>officegen</dc:creator>
  <cp:lastModifiedBy>sin33</cp:lastModifiedBy>
  <dcterms:modified xsi:type="dcterms:W3CDTF">2023-10-31T05:10:34.629</dcterms:modified>
  <cp:revision>71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