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/>
    <p:restoredTop sz="94720"/>
  </p:normalViewPr>
  <p:slideViewPr>
    <p:cSldViewPr snapToGrid="0">
      <p:cViewPr varScale="1">
        <p:scale>
          <a:sx n="112" d="100"/>
          <a:sy n="112" d="100"/>
        </p:scale>
        <p:origin x="216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8987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1243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453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998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102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536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3181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366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295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599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34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FF8E-7F8F-2740-A1BC-143667BC6FF4}" type="datetimeFigureOut">
              <a:rPr lang="en-RU" smtClean="0"/>
              <a:t>12.02.2024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9E6BA-0DAD-B94F-B7AF-9C06A8655DD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7411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D228-F5B2-FC33-B825-5C9626ABD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компьютерных методов для анализа больших данных в процесс обучения в инженерных классах и в группах дополнительного образования</a:t>
            </a:r>
            <a:endParaRPr lang="en-RU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5281E-63D3-5B71-AF5E-A90D077A4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9628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Выполнила:</a:t>
            </a:r>
            <a:endParaRPr lang="en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Шиншинова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Ирина Олеговна,</a:t>
            </a:r>
            <a:endParaRPr lang="en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 информатики</a:t>
            </a:r>
            <a:endParaRPr lang="en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1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E2FF-4E95-7B89-BF7C-DD6A438E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продвинутых библиотек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44B4-D416-5D60-7809-4455D282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Приведем библиотеки на 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необходимые для первых шагов в анализе данных: 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Numpy: для работы с многомерными массивами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мат. Операции</a:t>
            </a: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Pandas: для работы с данными в табличном формате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Matplotlib: для визуализации 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Seaborn: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визуализации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Scikit-Learn: библиотека для машинного обучения, содержащая множество алгоритмов классификации, регрессии и кластеризации.</a:t>
            </a:r>
          </a:p>
          <a:p>
            <a:pPr marL="0" indent="0">
              <a:buNone/>
            </a:pPr>
            <a:r>
              <a:rPr lang="ru-RU" sz="2500" b="1" dirty="0"/>
              <a:t>Итого</a:t>
            </a:r>
            <a:r>
              <a:rPr lang="en-RU" sz="2500" b="1" dirty="0"/>
              <a:t>: </a:t>
            </a:r>
            <a:r>
              <a:rPr lang="en-RU" sz="2500" dirty="0"/>
              <a:t>30 </a:t>
            </a:r>
            <a:r>
              <a:rPr lang="ru-RU" sz="2500" dirty="0"/>
              <a:t>академических часов</a:t>
            </a:r>
            <a:endParaRPr lang="en-RU" sz="2500" dirty="0"/>
          </a:p>
        </p:txBody>
      </p:sp>
    </p:spTree>
    <p:extLst>
      <p:ext uri="{BB962C8B-B14F-4D97-AF65-F5344CB8AC3E}">
        <p14:creationId xmlns:p14="http://schemas.microsoft.com/office/powerpoint/2010/main" val="244721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2F4-4653-4494-3614-E4721A61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Matplotlib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A6B7-13EF-9A25-DD97-F43B8044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7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Приведем примеры графиков, которые можно построить при помощи текущей библиотеки: </a:t>
            </a:r>
            <a:endParaRPr lang="en-RU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4088B-8DDD-4580-D60E-F8F736AC3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2663190"/>
            <a:ext cx="6377940" cy="38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11FA-82C0-AB63-7D73-51E62168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Seaborn</a:t>
            </a:r>
            <a:endParaRPr lang="en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DF902-2F2A-D567-A2FC-08C559E0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7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Приведем примеры графиков, которые можно построить при помощи текущей библиотеки: </a:t>
            </a:r>
            <a:endParaRPr lang="en-RU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56EDF-3C80-11A9-1F6A-9601E474E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21" y="2663190"/>
            <a:ext cx="9623358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4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890B-8872-EC20-FF40-E90A0F23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возможных проектов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ABB7-19B6-77AA-7040-AD1298C9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Примеры задач, которые ученики смогут решать</a:t>
            </a:r>
            <a:r>
              <a:rPr lang="en-US" sz="2500" dirty="0"/>
              <a:t>:</a:t>
            </a: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Прогнозирование цен на товары или услуги</a:t>
            </a: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оптимальной цены для продажи товара</a:t>
            </a: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взаимосвязи между различными факторами и показателями (например, между уровнем дохода и потреблением)</a:t>
            </a: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факторов, влияющих на уровень продаж</a:t>
            </a: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эффективности маркетинговых кампаний</a:t>
            </a: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текстов: определение категории текста, такого как спам или не спам, на основе его содержания.</a:t>
            </a:r>
          </a:p>
          <a:p>
            <a:pPr marL="0" indent="0">
              <a:buNone/>
            </a:pPr>
            <a:endParaRPr lang="en-RU" sz="2500" dirty="0"/>
          </a:p>
        </p:txBody>
      </p:sp>
    </p:spTree>
    <p:extLst>
      <p:ext uri="{BB962C8B-B14F-4D97-AF65-F5344CB8AC3E}">
        <p14:creationId xmlns:p14="http://schemas.microsoft.com/office/powerpoint/2010/main" val="79784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A09F-8E6B-56D7-13BD-C2F01E5C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предложенного плана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66CE-99C3-F348-4E07-BE1E3E6E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450"/>
              </a:spcAft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основ 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базового функционала (34 академических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450"/>
              </a:spcAft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основ теории вероятностей и математической статистики (16 академических часов)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450"/>
              </a:spcAft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продвинутых библиотек для анализа данных: 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др. (30 академических часов)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Итого, за 80 академических часов, текущий материал может быть освоен на базовом уровне и закреплен учениками.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Текущую программу рекомендуется вводить в 10 и 11 классах и распределять на 1,5 года, чтобы вторую половину 11 класса ученики могли сфокусировано готовиться к ЕГЭ. 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RU" sz="2500" dirty="0"/>
          </a:p>
        </p:txBody>
      </p:sp>
    </p:spTree>
    <p:extLst>
      <p:ext uri="{BB962C8B-B14F-4D97-AF65-F5344CB8AC3E}">
        <p14:creationId xmlns:p14="http://schemas.microsoft.com/office/powerpoint/2010/main" val="350040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A597-3E17-372F-AE81-D1ED6C13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ADBC-9360-C51F-BCD2-58EE4ED1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Плюсы подхода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Благоприятное влияние на знание основ 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 учеников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практических навыков у учеников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Прикладные инструменты для проектной деятельности учеников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теор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етических знаний учащихся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Трудности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Общее количество часов вносит сложности в составление расписания. 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Важным критерием является вопрос мотивации учеников. В отличие от ЕГЭ, текущие знания важны в большей степени для быстрого развития после школы. 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RU" sz="2500" dirty="0"/>
          </a:p>
        </p:txBody>
      </p:sp>
    </p:spTree>
    <p:extLst>
      <p:ext uri="{BB962C8B-B14F-4D97-AF65-F5344CB8AC3E}">
        <p14:creationId xmlns:p14="http://schemas.microsoft.com/office/powerpoint/2010/main" val="8354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E4A8-5696-06E7-479D-0DD4ABA7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93C-B8CF-00AB-C365-7CA2AD3B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данных - это одна из наиболее перспективных и быстро развивающихся областей в современном мире. Она включает в себя сбор, обработку, анализ и интерпретацию данных для получения ценной информации, которая может быть использована в различных сферах жизни. В связи с этим заблаговременное знакомство школьников с анализом данных может быть очень полезным для их будущего.</a:t>
            </a:r>
          </a:p>
          <a:p>
            <a:pPr marL="0" indent="0">
              <a:buNone/>
            </a:pPr>
            <a:endParaRPr lang="en-RU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CA019-C70E-7369-3E49-0BCAE721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342" y="1027906"/>
            <a:ext cx="4738687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3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3344-8A8E-9DCB-F66D-C46CFD06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r>
              <a:rPr lang="ru-RU" dirty="0"/>
              <a:t> для анализа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A064-8944-A2AD-30F8-93AB298B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аиболее популярны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широко используемы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инструменто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анализа данных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текущий момент является язык программирования 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Это обусловлено рядом причин: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Простота использования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Богатая стандартная библиотека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Большое количество библиотек и фреймворков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Открытый исходный код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Высокая производительность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Широкое распространение</a:t>
            </a:r>
            <a:endParaRPr lang="en-RU" sz="2500" dirty="0"/>
          </a:p>
        </p:txBody>
      </p:sp>
    </p:spTree>
    <p:extLst>
      <p:ext uri="{BB962C8B-B14F-4D97-AF65-F5344CB8AC3E}">
        <p14:creationId xmlns:p14="http://schemas.microsoft.com/office/powerpoint/2010/main" val="158603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D143-DB94-8779-4885-6E26180A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4F18-F6F2-F03C-FA14-A39EEC1F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 внедрить компьютерные методы анализа больших данных для улучшения процесса обучения в инженерных классах и группах дополнительного образования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набор образовательных модулей по программированию, необходимых для изучения учениками направление «анализ данных»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набор образовательных модулей по математике, необходимых для изучения учениками направление «анализ данных»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возможность внедрения предложенного учебного плана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RU" sz="2500" dirty="0"/>
          </a:p>
        </p:txBody>
      </p:sp>
    </p:spTree>
    <p:extLst>
      <p:ext uri="{BB962C8B-B14F-4D97-AF65-F5344CB8AC3E}">
        <p14:creationId xmlns:p14="http://schemas.microsoft.com/office/powerpoint/2010/main" val="422338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A4E7-14F9-F96A-8448-163FC531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текущей ситуации в школах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7303-CB7B-05C8-C589-08CF05C6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Сейчас на уроках школьной информатики основной упор делается на изучение следующих тем: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450"/>
              </a:spcAft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Основы работы с компьютером и операционной системой.</a:t>
            </a:r>
          </a:p>
          <a:p>
            <a:pPr marL="342900" lvl="0" indent="-342900">
              <a:spcAft>
                <a:spcPts val="450"/>
              </a:spcAft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с текстовыми редакторами и электронными таблицами.</a:t>
            </a:r>
          </a:p>
          <a:p>
            <a:pPr marL="342900" lvl="0" indent="-342900">
              <a:spcAft>
                <a:spcPts val="450"/>
              </a:spcAft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презентаций.</a:t>
            </a:r>
          </a:p>
          <a:p>
            <a:pPr marL="342900" lvl="0" indent="-342900">
              <a:spcAft>
                <a:spcPts val="450"/>
              </a:spcAft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Основы программирования.</a:t>
            </a:r>
          </a:p>
          <a:p>
            <a:pPr marL="342900" lvl="0" indent="-342900">
              <a:spcAft>
                <a:spcPts val="450"/>
              </a:spcAft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с интернетом и поиск информации.</a:t>
            </a:r>
          </a:p>
          <a:p>
            <a:pPr marL="342900" lvl="0" indent="-342900">
              <a:spcAft>
                <a:spcPts val="450"/>
              </a:spcAft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Безопасность в интернете.</a:t>
            </a:r>
          </a:p>
          <a:p>
            <a:pPr marL="342900" lvl="0" indent="-342900">
              <a:spcAft>
                <a:spcPts val="450"/>
              </a:spcAft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Основы цифровой грамотности и защиты персональных данных.</a:t>
            </a:r>
          </a:p>
          <a:p>
            <a:pPr marL="0" indent="0">
              <a:buNone/>
            </a:pPr>
            <a:endParaRPr lang="en-RU" sz="2500" dirty="0"/>
          </a:p>
        </p:txBody>
      </p:sp>
    </p:spTree>
    <p:extLst>
      <p:ext uri="{BB962C8B-B14F-4D97-AF65-F5344CB8AC3E}">
        <p14:creationId xmlns:p14="http://schemas.microsoft.com/office/powerpoint/2010/main" val="2346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4F81-1C36-5D78-E971-33D1129E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навыки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A88A-5A56-3442-B60B-631E29B0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Сформулируем и опишем, какие навыки должны получить школьники для дальнейшего изучения текущей области: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450"/>
              </a:spcAft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основ 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базового функционала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450"/>
              </a:spcAft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основ теории вероятностей и математической статистики. 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450"/>
              </a:spcAft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продвинутых библиотек для анализа данных: 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др.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45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Перейдем к описанию соответствующих модулей.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RU" sz="2500" dirty="0"/>
          </a:p>
        </p:txBody>
      </p:sp>
    </p:spTree>
    <p:extLst>
      <p:ext uri="{BB962C8B-B14F-4D97-AF65-F5344CB8AC3E}">
        <p14:creationId xmlns:p14="http://schemas.microsoft.com/office/powerpoint/2010/main" val="7538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1B0A-142B-E335-3BEF-95D269EB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основ </a:t>
            </a:r>
            <a:r>
              <a:rPr lang="en-US" dirty="0"/>
              <a:t>Python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5B1C-605A-A590-D3BF-34ED0700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Сформулируем основные темы, которые должен освоить ученик, и подкрепим их примерами конкретных заданий и их решениями для формирования более точного понимания каждой темы: 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RU" sz="2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2179FA-AAD8-8A8C-82F5-CD79051ED6C7}"/>
              </a:ext>
            </a:extLst>
          </p:cNvPr>
          <p:cNvSpPr txBox="1">
            <a:spLocks/>
          </p:cNvSpPr>
          <p:nvPr/>
        </p:nvSpPr>
        <p:spPr>
          <a:xfrm>
            <a:off x="838200" y="3418205"/>
            <a:ext cx="6122670" cy="307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Ввод-вывод данных (2 ак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адем.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Условия (2 ак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адем.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Вычисления (2 ак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адем.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Цикл 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(3 ак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адем.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Цикл 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(3 ак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адем.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Строки (4 ак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адем.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AFEDEF-7F8B-AFC6-5179-3E7F86D66D4A}"/>
              </a:ext>
            </a:extLst>
          </p:cNvPr>
          <p:cNvSpPr txBox="1">
            <a:spLocks/>
          </p:cNvSpPr>
          <p:nvPr/>
        </p:nvSpPr>
        <p:spPr>
          <a:xfrm>
            <a:off x="6694170" y="3429635"/>
            <a:ext cx="6122670" cy="307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Списки (4 ак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адем.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Функции (2 ак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адем. часа)</a:t>
            </a:r>
          </a:p>
          <a:p>
            <a:pPr marL="0" lv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Двумерные списки (4 ак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адем. часа)</a:t>
            </a:r>
          </a:p>
          <a:p>
            <a:pPr marL="0" lv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Множества (4 ак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адем.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Словари (4 ак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адем. часа)</a:t>
            </a:r>
          </a:p>
          <a:p>
            <a:pPr marL="0" lvl="0" indent="0">
              <a:buNone/>
            </a:pP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Итого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34 </a:t>
            </a:r>
            <a:r>
              <a:rPr lang="ru-RU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академических часа</a:t>
            </a:r>
            <a:endParaRPr lang="en-RU" sz="25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0BA8-0382-56B9-5FAB-CE9883DB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вероятностей и мат. статистика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C20A-C311-D273-8B12-897FA965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развития в сфере анализа данных важно знать математическую статистику и теорию вероятностей по следующим причинам:</a:t>
            </a:r>
          </a:p>
          <a:p>
            <a:pPr marL="342900" lvl="0" indent="-342900">
              <a:spcAft>
                <a:spcPts val="450"/>
              </a:spcAft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Основы вероятности и статистики лежат в основе анализа данных. 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450"/>
              </a:spcAft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Математическая статистика предоставляет инструменты для обработки и интерпретации данных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450"/>
              </a:spcAft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Теория вероятностей помогает понять и оценить риски, связанные с принятием решений</a:t>
            </a:r>
          </a:p>
          <a:p>
            <a:pPr marL="342900" lvl="0" indent="-342900">
              <a:spcAft>
                <a:spcPts val="450"/>
              </a:spcAft>
              <a:tabLst>
                <a:tab pos="457200" algn="l"/>
              </a:tabLst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Знание математической статистики и теории вероятностей позволяет аналитикам данных лучше понимать ограничения и предположения, лежащие в основе используемых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410506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C6B5-4463-8596-73F2-6E75405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вероятностей и мат. статистика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644F-A546-D6EC-B775-C710441F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корректного анализа данных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школьникам </a:t>
            </a: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знание следующих тем по теории вероятностей и математической статистике:</a:t>
            </a: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Вероятность (2 академ.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Случайные величины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(4 академ.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5240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Введение в математическую статистику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(4 академ. часа)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5240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Теория случайных процессов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(4 академ. часа)</a:t>
            </a:r>
            <a:endParaRPr lang="en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52400" lvl="0" indent="-342900">
              <a:spcAft>
                <a:spcPts val="450"/>
              </a:spcAft>
              <a:buFont typeface="+mj-lt"/>
              <a:buAutoNum type="arabicPeriod"/>
            </a:pPr>
            <a:r>
              <a:rPr lang="en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Основы теории графов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(4 академ. ч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аса)</a:t>
            </a:r>
            <a:endParaRPr lang="ru-RU" sz="2500" dirty="0">
              <a:latin typeface="Times New Roman" panose="02020603050405020304" pitchFamily="18" charset="0"/>
            </a:endParaRPr>
          </a:p>
          <a:p>
            <a:pPr marL="0" marR="152400" lvl="0" indent="0">
              <a:spcAft>
                <a:spcPts val="450"/>
              </a:spcAft>
              <a:buNone/>
            </a:pPr>
            <a:r>
              <a:rPr lang="ru-RU" sz="2500" b="1" dirty="0">
                <a:latin typeface="Times New Roman" panose="02020603050405020304" pitchFamily="18" charset="0"/>
              </a:rPr>
              <a:t>Итого</a:t>
            </a:r>
            <a:r>
              <a:rPr lang="en-RU" sz="2500" b="1" dirty="0">
                <a:latin typeface="Times New Roman" panose="02020603050405020304" pitchFamily="18" charset="0"/>
              </a:rPr>
              <a:t>: 16 </a:t>
            </a:r>
            <a:r>
              <a:rPr lang="ru-RU" sz="2500" b="1" dirty="0">
                <a:latin typeface="Times New Roman" panose="02020603050405020304" pitchFamily="18" charset="0"/>
              </a:rPr>
              <a:t>академических часов</a:t>
            </a:r>
          </a:p>
        </p:txBody>
      </p:sp>
    </p:spTree>
    <p:extLst>
      <p:ext uri="{BB962C8B-B14F-4D97-AF65-F5344CB8AC3E}">
        <p14:creationId xmlns:p14="http://schemas.microsoft.com/office/powerpoint/2010/main" val="122455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886</Words>
  <Application>Microsoft Macintosh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Внедрение компьютерных методов для анализа больших данных в процесс обучения в инженерных классах и в группах дополнительного образования</vt:lpstr>
      <vt:lpstr>Введение</vt:lpstr>
      <vt:lpstr>Python для анализа данных</vt:lpstr>
      <vt:lpstr>Цель и задачи</vt:lpstr>
      <vt:lpstr>Анализ текущей ситуации в школах</vt:lpstr>
      <vt:lpstr>Необходимые навыки</vt:lpstr>
      <vt:lpstr>Изучение основ Python</vt:lpstr>
      <vt:lpstr>Теория вероятностей и мат. статистика</vt:lpstr>
      <vt:lpstr>Теория вероятностей и мат. статистика</vt:lpstr>
      <vt:lpstr>Изучение продвинутых библиотек</vt:lpstr>
      <vt:lpstr>Библиотека Matplotlib</vt:lpstr>
      <vt:lpstr>Библиотека Seaborn</vt:lpstr>
      <vt:lpstr>Примеры возможных проектов</vt:lpstr>
      <vt:lpstr>Анализ предложенного плана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биометрических показателей пациентов с использованием компьютерных методов и предсказание возможности сердечного приступа</dc:title>
  <dc:creator>Алексей </dc:creator>
  <cp:lastModifiedBy>Алексей </cp:lastModifiedBy>
  <cp:revision>3</cp:revision>
  <dcterms:created xsi:type="dcterms:W3CDTF">2024-02-06T13:31:30Z</dcterms:created>
  <dcterms:modified xsi:type="dcterms:W3CDTF">2024-02-12T09:25:54Z</dcterms:modified>
</cp:coreProperties>
</file>