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20"/>
  </p:notesMasterIdLst>
  <p:handoutMasterIdLst>
    <p:handoutMasterId r:id="rId21"/>
  </p:handoutMasterIdLst>
  <p:sldIdLst>
    <p:sldId id="973" r:id="rId2"/>
    <p:sldId id="1579" r:id="rId3"/>
    <p:sldId id="2006" r:id="rId4"/>
    <p:sldId id="2024" r:id="rId5"/>
    <p:sldId id="2025" r:id="rId6"/>
    <p:sldId id="2026" r:id="rId7"/>
    <p:sldId id="2032" r:id="rId8"/>
    <p:sldId id="2031" r:id="rId9"/>
    <p:sldId id="2028" r:id="rId10"/>
    <p:sldId id="2033" r:id="rId11"/>
    <p:sldId id="2034" r:id="rId12"/>
    <p:sldId id="2035" r:id="rId13"/>
    <p:sldId id="2036" r:id="rId14"/>
    <p:sldId id="2037" r:id="rId15"/>
    <p:sldId id="2038" r:id="rId16"/>
    <p:sldId id="2039" r:id="rId17"/>
    <p:sldId id="2040" r:id="rId18"/>
    <p:sldId id="2041" r:id="rId19"/>
  </p:sldIdLst>
  <p:sldSz cx="9144000" cy="6858000" type="screen4x3"/>
  <p:notesSz cx="6881813" cy="9296400"/>
  <p:custDataLst>
    <p:tags r:id="rId22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7212" autoAdjust="0"/>
  </p:normalViewPr>
  <p:slideViewPr>
    <p:cSldViewPr snapToObjects="1">
      <p:cViewPr varScale="1">
        <p:scale>
          <a:sx n="69" d="100"/>
          <a:sy n="69" d="100"/>
        </p:scale>
        <p:origin x="1470" y="7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2773AE8C-DD00-C649-AE39-7E748DD45B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9A15A7E2-0636-9742-A1A7-382D3DC048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22CD4F9D-342E-6F4D-A418-65891FED7B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id="{9E99B754-31E1-C74E-BC74-BAC0CB44AC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CE20FF9-EE7E-44F3-A794-601D1F49B1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7A6EE8E-9AA2-1543-9BEB-204A183B60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33E5BA5-E5DB-7B4C-8B32-F2AE9CCD80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79E4A1BC-DC02-7B41-A54F-4B32DACACE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6A70F40C-4B46-8248-9A9D-F2041A9DBD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EC648957-38B2-674E-A271-8812285D3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411E0DE-00A2-403D-8B6C-B9446EC620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CEA41E0-C5CF-46BD-BFF8-E7E6D292FF53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FD80F10-A66A-4FE3-A38C-AB3762FCBAEA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9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4963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AF9AB5C-0407-984C-A486-CA7FCCD2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10AA4B5-A5C4-C647-B2DC-F7DDDF34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990585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DE93F3-FF93-AB41-A257-C22EBB8A8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B1F1-636E-4FFA-A9C8-30331FEF08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67594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id="{54240B9B-95E4-F041-B3B4-5166F4F6C5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05E9D51-B3CB-44BD-BC2F-E7C97B1C1FB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image" Target="../media/image1.png"/><Relationship Id="rId21" Type="http://schemas.openxmlformats.org/officeDocument/2006/relationships/tags" Target="../tags/tag85.xml"/><Relationship Id="rId34" Type="http://schemas.openxmlformats.org/officeDocument/2006/relationships/image" Target="../media/image20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29" Type="http://schemas.openxmlformats.org/officeDocument/2006/relationships/image" Target="../media/image15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32" Type="http://schemas.openxmlformats.org/officeDocument/2006/relationships/image" Target="../media/image18.png"/><Relationship Id="rId37" Type="http://schemas.openxmlformats.org/officeDocument/2006/relationships/image" Target="../media/image23.png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image" Target="../media/image14.png"/><Relationship Id="rId36" Type="http://schemas.openxmlformats.org/officeDocument/2006/relationships/image" Target="../media/image22.png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31" Type="http://schemas.openxmlformats.org/officeDocument/2006/relationships/image" Target="../media/image17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image" Target="../media/image13.png"/><Relationship Id="rId30" Type="http://schemas.openxmlformats.org/officeDocument/2006/relationships/image" Target="../media/image16.png"/><Relationship Id="rId35" Type="http://schemas.openxmlformats.org/officeDocument/2006/relationships/image" Target="../media/image21.png"/><Relationship Id="rId8" Type="http://schemas.openxmlformats.org/officeDocument/2006/relationships/tags" Target="../tags/tag72.xml"/><Relationship Id="rId3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50" Type="http://schemas.openxmlformats.org/officeDocument/2006/relationships/tags" Target="../tags/tag53.xml"/><Relationship Id="rId55" Type="http://schemas.openxmlformats.org/officeDocument/2006/relationships/image" Target="../media/image3.png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openxmlformats.org/officeDocument/2006/relationships/image" Target="../media/image1.png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image" Target="../media/image4.png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image" Target="../media/image2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57.xml"/><Relationship Id="rId7" Type="http://schemas.openxmlformats.org/officeDocument/2006/relationships/image" Target="../media/image10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9.png"/><Relationship Id="rId5" Type="http://schemas.openxmlformats.org/officeDocument/2006/relationships/tags" Target="../tags/tag62.xml"/><Relationship Id="rId10" Type="http://schemas.openxmlformats.org/officeDocument/2006/relationships/image" Target="../media/image13.png"/><Relationship Id="rId4" Type="http://schemas.openxmlformats.org/officeDocument/2006/relationships/tags" Target="../tags/tag6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17328D-F9DC-394E-B32E-44C2592E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51896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 </a:t>
            </a: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Oct. 22, 2020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F6345D-7C5D-4F44-8F71-5CCFE932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92696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Convolutional neural networks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86E884-E61D-E54D-A876-362B413E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54834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Lecture </a:t>
            </a:r>
            <a:r>
              <a:rPr lang="en-US" altLang="ko-KR" sz="2800" b="1" kern="0" dirty="0" smtClean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11</a:t>
            </a:r>
            <a:endParaRPr lang="en-US" altLang="ko-KR" sz="2800" b="1" kern="0" dirty="0">
              <a:solidFill>
                <a:schemeClr val="accent4"/>
              </a:solidFill>
              <a:latin typeface="+mn-lt"/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650" y="2852738"/>
            <a:ext cx="76327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Pooling layer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037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Serious memory issue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AF3EE4-097F-4CD5-918F-DDF9F6A4E0C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07988" y="1974850"/>
            <a:ext cx="51720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Backpropagation</a:t>
            </a:r>
            <a:r>
              <a:rPr lang="en-US" altLang="ko-KR" sz="2800"/>
              <a:t> requires:</a:t>
            </a:r>
            <a:endParaRPr lang="ko-KR" altLang="en-US" sz="280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87413" y="2624138"/>
            <a:ext cx="728498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i="1" dirty="0"/>
              <a:t>Caching everything </a:t>
            </a:r>
            <a:r>
              <a:rPr lang="en-US" altLang="ko-KR" sz="2800" dirty="0" smtClean="0"/>
              <a:t>computed before.</a:t>
            </a:r>
            <a:endParaRPr lang="ko-KR" altLang="en-US" sz="28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07988" y="3590503"/>
            <a:ext cx="841216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Each conv layer requires ~ 10MB for one example.</a:t>
            </a:r>
            <a:endParaRPr lang="ko-KR" altLang="en-US" sz="280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07988" y="4287416"/>
            <a:ext cx="84121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Suppose a training batch contains </a:t>
            </a:r>
            <a:r>
              <a:rPr lang="en-US" altLang="ko-KR" sz="2800" b="1" dirty="0"/>
              <a:t>100 examples.</a:t>
            </a:r>
            <a:endParaRPr lang="ko-KR" altLang="en-US" sz="28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407988" y="5017666"/>
            <a:ext cx="841216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 Requires ~ </a:t>
            </a: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1GB</a:t>
            </a:r>
            <a:r>
              <a:rPr lang="en-US" altLang="ko-KR" sz="2800">
                <a:sym typeface="Wingdings" panose="05000000000000000000" pitchFamily="2" charset="2"/>
              </a:rPr>
              <a:t> per conv layer.</a:t>
            </a:r>
            <a:endParaRPr lang="ko-KR" altLang="en-US" sz="280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14338" y="5682828"/>
            <a:ext cx="84121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 Requires </a:t>
            </a: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much more </a:t>
            </a:r>
            <a:r>
              <a:rPr lang="en-US" altLang="ko-KR" sz="2800">
                <a:sym typeface="Wingdings" panose="05000000000000000000" pitchFamily="2" charset="2"/>
              </a:rPr>
              <a:t>with </a:t>
            </a: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many layers</a:t>
            </a:r>
            <a:r>
              <a:rPr lang="en-US" altLang="ko-KR" sz="2800">
                <a:sym typeface="Wingdings" panose="05000000000000000000" pitchFamily="2" charset="2"/>
              </a:rPr>
              <a:t>. </a:t>
            </a:r>
            <a:endParaRPr lang="ko-KR" altLang="en-US" sz="280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407988" y="1276350"/>
            <a:ext cx="71405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For training: Employ </a:t>
            </a:r>
            <a:r>
              <a:rPr lang="en-US" altLang="ko-KR" sz="2800" b="1"/>
              <a:t>backpropagation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58756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0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Motivates us to reduce complexity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C7EC5-7010-4372-9F63-854F651D360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 smtClean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395288" y="1484313"/>
            <a:ext cx="8007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This is where </a:t>
            </a:r>
            <a:r>
              <a:rPr lang="en-US" altLang="ko-KR" sz="2800" b="1"/>
              <a:t>Pooling</a:t>
            </a:r>
            <a:r>
              <a:rPr lang="en-US" altLang="ko-KR" sz="2800"/>
              <a:t> layer kicks in.</a:t>
            </a:r>
            <a:endParaRPr lang="ko-KR" altLang="en-US" sz="280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15925" y="2708275"/>
            <a:ext cx="80057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Role</a:t>
            </a:r>
            <a:r>
              <a:rPr lang="en-US" altLang="ko-KR" sz="2800"/>
              <a:t> of </a:t>
            </a:r>
            <a:r>
              <a:rPr lang="en-US" altLang="ko-KR" sz="2800" b="1"/>
              <a:t>Pooling</a:t>
            </a:r>
            <a:r>
              <a:rPr lang="en-US" altLang="ko-KR" sz="2800"/>
              <a:t> layer: </a:t>
            </a:r>
            <a:br>
              <a:rPr lang="en-US" altLang="ko-KR" sz="2800"/>
            </a:br>
            <a:r>
              <a:rPr lang="en-US" altLang="ko-KR" sz="2800"/>
              <a:t>     </a:t>
            </a:r>
            <a:r>
              <a:rPr lang="en-US" altLang="ko-KR" sz="2800" i="1"/>
              <a:t>Downsample</a:t>
            </a:r>
            <a:r>
              <a:rPr lang="en-US" altLang="ko-KR" sz="2800"/>
              <a:t> to reduce # parameters and </a:t>
            </a:r>
            <a:br>
              <a:rPr lang="en-US" altLang="ko-KR" sz="2800"/>
            </a:br>
            <a:r>
              <a:rPr lang="en-US" altLang="ko-KR" sz="2800"/>
              <a:t>     therefore memory size.</a:t>
            </a:r>
            <a:endParaRPr lang="ko-KR" altLang="en-US" sz="280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15925" y="4581525"/>
            <a:ext cx="46799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Two types of </a:t>
            </a:r>
            <a:r>
              <a:rPr lang="en-US" altLang="ko-KR" sz="2800" b="1"/>
              <a:t>Pooling: </a:t>
            </a:r>
            <a:endParaRPr lang="ko-KR" altLang="en-US" sz="2800"/>
          </a:p>
        </p:txBody>
      </p:sp>
      <p:sp>
        <p:nvSpPr>
          <p:cNvPr id="18" name="내용 개체 틀 2 1 1 1 1"/>
          <p:cNvSpPr txBox="1">
            <a:spLocks/>
          </p:cNvSpPr>
          <p:nvPr/>
        </p:nvSpPr>
        <p:spPr bwMode="auto">
          <a:xfrm>
            <a:off x="684213" y="5129213"/>
            <a:ext cx="5683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1.</a:t>
            </a: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sp>
        <p:nvSpPr>
          <p:cNvPr id="19" name="내용 개체 틀 2 1 1 1 1"/>
          <p:cNvSpPr txBox="1">
            <a:spLocks/>
          </p:cNvSpPr>
          <p:nvPr/>
        </p:nvSpPr>
        <p:spPr bwMode="auto">
          <a:xfrm>
            <a:off x="712788" y="5676900"/>
            <a:ext cx="5778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2.</a:t>
            </a: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116013" y="5120833"/>
            <a:ext cx="24479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Max Pooling </a:t>
            </a:r>
            <a:endParaRPr lang="ko-KR" altLang="en-US" sz="2800" b="1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116013" y="5677785"/>
            <a:ext cx="46799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Average Pooling </a:t>
            </a:r>
            <a:endParaRPr lang="ko-KR" altLang="en-US" sz="2800" b="1" dirty="0"/>
          </a:p>
        </p:txBody>
      </p:sp>
      <p:sp>
        <p:nvSpPr>
          <p:cNvPr id="22" name="내용 개체 틀 2 1 1 1 1"/>
          <p:cNvSpPr txBox="1">
            <a:spLocks/>
          </p:cNvSpPr>
          <p:nvPr/>
        </p:nvSpPr>
        <p:spPr bwMode="auto">
          <a:xfrm>
            <a:off x="3433763" y="5130358"/>
            <a:ext cx="33543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(most common!)</a:t>
            </a: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448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Max Pooling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54A78-52B1-4799-B0FB-9F9B65F0811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 smtClean="0"/>
          </a:p>
        </p:txBody>
      </p:sp>
      <p:grpSp>
        <p:nvGrpSpPr>
          <p:cNvPr id="13316" name="그룹 2"/>
          <p:cNvGrpSpPr>
            <a:grpSpLocks/>
          </p:cNvGrpSpPr>
          <p:nvPr/>
        </p:nvGrpSpPr>
        <p:grpSpPr bwMode="auto">
          <a:xfrm>
            <a:off x="666750" y="2081213"/>
            <a:ext cx="3148013" cy="3089275"/>
            <a:chOff x="1280374" y="2429255"/>
            <a:chExt cx="2016125" cy="2016265"/>
          </a:xfrm>
        </p:grpSpPr>
        <p:sp>
          <p:nvSpPr>
            <p:cNvPr id="13356" name="직사각형 5 1"/>
            <p:cNvSpPr>
              <a:spLocks noChangeArrowheads="1"/>
            </p:cNvSpPr>
            <p:nvPr/>
          </p:nvSpPr>
          <p:spPr bwMode="auto">
            <a:xfrm>
              <a:off x="1280374" y="2429255"/>
              <a:ext cx="2016125" cy="201626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57" name="직사각형 13 1"/>
            <p:cNvSpPr>
              <a:spLocks noChangeArrowheads="1"/>
            </p:cNvSpPr>
            <p:nvPr/>
          </p:nvSpPr>
          <p:spPr bwMode="auto">
            <a:xfrm>
              <a:off x="1280374" y="2429255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58" name="직사각형 14 1"/>
            <p:cNvSpPr>
              <a:spLocks noChangeArrowheads="1"/>
            </p:cNvSpPr>
            <p:nvPr/>
          </p:nvSpPr>
          <p:spPr bwMode="auto">
            <a:xfrm>
              <a:off x="1280374" y="2933321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59" name="직사각형 15"/>
            <p:cNvSpPr>
              <a:spLocks noChangeArrowheads="1"/>
            </p:cNvSpPr>
            <p:nvPr/>
          </p:nvSpPr>
          <p:spPr bwMode="auto">
            <a:xfrm>
              <a:off x="1280374" y="3437388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60" name="직사각형 16"/>
            <p:cNvSpPr>
              <a:spLocks noChangeArrowheads="1"/>
            </p:cNvSpPr>
            <p:nvPr/>
          </p:nvSpPr>
          <p:spPr bwMode="auto">
            <a:xfrm>
              <a:off x="1280374" y="3941454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61" name="직사각형 19 1"/>
            <p:cNvSpPr>
              <a:spLocks noChangeArrowheads="1"/>
            </p:cNvSpPr>
            <p:nvPr/>
          </p:nvSpPr>
          <p:spPr bwMode="auto">
            <a:xfrm>
              <a:off x="1784350" y="2429255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62" name="직사각형 22"/>
            <p:cNvSpPr>
              <a:spLocks noChangeArrowheads="1"/>
            </p:cNvSpPr>
            <p:nvPr/>
          </p:nvSpPr>
          <p:spPr bwMode="auto">
            <a:xfrm>
              <a:off x="2288325" y="2429255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63" name="직사각형 23"/>
            <p:cNvSpPr>
              <a:spLocks noChangeArrowheads="1"/>
            </p:cNvSpPr>
            <p:nvPr/>
          </p:nvSpPr>
          <p:spPr bwMode="auto">
            <a:xfrm>
              <a:off x="2792301" y="2429255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64" name="직사각형 27 1"/>
            <p:cNvSpPr>
              <a:spLocks noChangeArrowheads="1"/>
            </p:cNvSpPr>
            <p:nvPr/>
          </p:nvSpPr>
          <p:spPr bwMode="auto">
            <a:xfrm>
              <a:off x="1784460" y="2933321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65" name="직사각형 28"/>
            <p:cNvSpPr>
              <a:spLocks noChangeArrowheads="1"/>
            </p:cNvSpPr>
            <p:nvPr/>
          </p:nvSpPr>
          <p:spPr bwMode="auto">
            <a:xfrm>
              <a:off x="1784460" y="3437388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66" name="직사각형 29"/>
            <p:cNvSpPr>
              <a:spLocks noChangeArrowheads="1"/>
            </p:cNvSpPr>
            <p:nvPr/>
          </p:nvSpPr>
          <p:spPr bwMode="auto">
            <a:xfrm>
              <a:off x="1784460" y="3941454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67" name="직사각형 33"/>
            <p:cNvSpPr>
              <a:spLocks noChangeArrowheads="1"/>
            </p:cNvSpPr>
            <p:nvPr/>
          </p:nvSpPr>
          <p:spPr bwMode="auto">
            <a:xfrm>
              <a:off x="2288437" y="2933321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68" name="직사각형 34"/>
            <p:cNvSpPr>
              <a:spLocks noChangeArrowheads="1"/>
            </p:cNvSpPr>
            <p:nvPr/>
          </p:nvSpPr>
          <p:spPr bwMode="auto">
            <a:xfrm>
              <a:off x="2288437" y="3437388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69" name="직사각형 35"/>
            <p:cNvSpPr>
              <a:spLocks noChangeArrowheads="1"/>
            </p:cNvSpPr>
            <p:nvPr/>
          </p:nvSpPr>
          <p:spPr bwMode="auto">
            <a:xfrm>
              <a:off x="2288437" y="3941454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70" name="직사각형 39"/>
            <p:cNvSpPr>
              <a:spLocks noChangeArrowheads="1"/>
            </p:cNvSpPr>
            <p:nvPr/>
          </p:nvSpPr>
          <p:spPr bwMode="auto">
            <a:xfrm>
              <a:off x="2792523" y="2933321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71" name="직사각형 40"/>
            <p:cNvSpPr>
              <a:spLocks noChangeArrowheads="1"/>
            </p:cNvSpPr>
            <p:nvPr/>
          </p:nvSpPr>
          <p:spPr bwMode="auto">
            <a:xfrm>
              <a:off x="2792523" y="3437388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72" name="직사각형 41"/>
            <p:cNvSpPr>
              <a:spLocks noChangeArrowheads="1"/>
            </p:cNvSpPr>
            <p:nvPr/>
          </p:nvSpPr>
          <p:spPr bwMode="auto">
            <a:xfrm>
              <a:off x="2792523" y="3941454"/>
              <a:ext cx="503976" cy="50406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02" name="내용 개체 틀 2 2 1"/>
          <p:cNvSpPr txBox="1">
            <a:spLocks/>
          </p:cNvSpPr>
          <p:nvPr/>
        </p:nvSpPr>
        <p:spPr bwMode="auto">
          <a:xfrm>
            <a:off x="4797425" y="1509713"/>
            <a:ext cx="33591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Suppose: stride=2</a:t>
            </a:r>
            <a:endParaRPr lang="ko-KR" altLang="en-US" sz="2800"/>
          </a:p>
        </p:txBody>
      </p:sp>
      <p:sp>
        <p:nvSpPr>
          <p:cNvPr id="108" name="내용 개체 틀 2 3"/>
          <p:cNvSpPr txBox="1">
            <a:spLocks/>
          </p:cNvSpPr>
          <p:nvPr/>
        </p:nvSpPr>
        <p:spPr bwMode="auto">
          <a:xfrm>
            <a:off x="357188" y="1412875"/>
            <a:ext cx="4265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pooling filter (or kernel)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3319" name="내용 개체 틀 2 2 2"/>
          <p:cNvSpPr txBox="1">
            <a:spLocks/>
          </p:cNvSpPr>
          <p:nvPr/>
        </p:nvSpPr>
        <p:spPr bwMode="auto">
          <a:xfrm>
            <a:off x="984250" y="5316538"/>
            <a:ext cx="301148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 feature map</a:t>
            </a:r>
            <a:endParaRPr lang="ko-KR" altLang="en-US" sz="2800"/>
          </a:p>
        </p:txBody>
      </p: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666750" y="2081213"/>
            <a:ext cx="1574800" cy="1541462"/>
          </a:xfrm>
          <a:prstGeom prst="rect">
            <a:avLst/>
          </a:prstGeom>
          <a:noFill/>
          <a:ln w="762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18" name="그룹 17"/>
          <p:cNvGrpSpPr>
            <a:grpSpLocks/>
          </p:cNvGrpSpPr>
          <p:nvPr/>
        </p:nvGrpSpPr>
        <p:grpSpPr bwMode="auto">
          <a:xfrm>
            <a:off x="5424488" y="2701925"/>
            <a:ext cx="1573212" cy="1543050"/>
            <a:chOff x="5423942" y="2780928"/>
            <a:chExt cx="1574402" cy="1543989"/>
          </a:xfrm>
        </p:grpSpPr>
        <p:sp>
          <p:nvSpPr>
            <p:cNvPr id="13352" name="직사각형 5 2"/>
            <p:cNvSpPr>
              <a:spLocks noChangeArrowheads="1"/>
            </p:cNvSpPr>
            <p:nvPr/>
          </p:nvSpPr>
          <p:spPr bwMode="auto">
            <a:xfrm>
              <a:off x="5423942" y="2780929"/>
              <a:ext cx="1574230" cy="15439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53" name="직사각형 13 2"/>
            <p:cNvSpPr>
              <a:spLocks noChangeArrowheads="1"/>
            </p:cNvSpPr>
            <p:nvPr/>
          </p:nvSpPr>
          <p:spPr bwMode="auto">
            <a:xfrm>
              <a:off x="5423942" y="2780928"/>
              <a:ext cx="787115" cy="771994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54" name="직사각형 19 2"/>
            <p:cNvSpPr>
              <a:spLocks noChangeArrowheads="1"/>
            </p:cNvSpPr>
            <p:nvPr/>
          </p:nvSpPr>
          <p:spPr bwMode="auto">
            <a:xfrm>
              <a:off x="6211057" y="2780928"/>
              <a:ext cx="787115" cy="771994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355" name="직사각형 27 2"/>
            <p:cNvSpPr>
              <a:spLocks noChangeArrowheads="1"/>
            </p:cNvSpPr>
            <p:nvPr/>
          </p:nvSpPr>
          <p:spPr bwMode="auto">
            <a:xfrm>
              <a:off x="6211229" y="3552922"/>
              <a:ext cx="787115" cy="771994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grpSp>
        <p:nvGrpSpPr>
          <p:cNvPr id="13322" name="그룹 12"/>
          <p:cNvGrpSpPr>
            <a:grpSpLocks/>
          </p:cNvGrpSpPr>
          <p:nvPr/>
        </p:nvGrpSpPr>
        <p:grpSpPr bwMode="auto">
          <a:xfrm>
            <a:off x="939800" y="2276475"/>
            <a:ext cx="2640013" cy="2752725"/>
            <a:chOff x="939510" y="2355786"/>
            <a:chExt cx="2639747" cy="2752500"/>
          </a:xfrm>
        </p:grpSpPr>
        <p:pic>
          <p:nvPicPr>
            <p:cNvPr id="13336" name="그림 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510" y="2355786"/>
              <a:ext cx="195695" cy="40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7" name="그림 1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878" y="3137979"/>
              <a:ext cx="195695" cy="40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8" name="그림 1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062" y="4661203"/>
              <a:ext cx="195695" cy="40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9" name="그림 4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298" y="2360056"/>
              <a:ext cx="244619" cy="41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0" name="그림 13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638" y="2365817"/>
              <a:ext cx="244619" cy="41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1" name="그림 11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697" y="4693174"/>
              <a:ext cx="244619" cy="41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2" name="그림 5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138" y="3095724"/>
              <a:ext cx="234135" cy="400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3" name="그림 6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288" y="3112708"/>
              <a:ext cx="234135" cy="41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4" name="그림 7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878" y="2388745"/>
              <a:ext cx="262092" cy="411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5" name="그림 142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686" y="3137810"/>
              <a:ext cx="244619" cy="41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6" name="그림 14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268" y="3919966"/>
              <a:ext cx="234135" cy="41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7" name="그림 14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829" y="3876836"/>
              <a:ext cx="234135" cy="400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8" name="그림 8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311" y="4674762"/>
              <a:ext cx="251608" cy="422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9" name="그림 146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697" y="3895484"/>
              <a:ext cx="251608" cy="422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50" name="그림 9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878" y="3950019"/>
              <a:ext cx="244619" cy="41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51" name="그림 10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933" y="4693174"/>
              <a:ext cx="244619" cy="41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림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2879725"/>
            <a:ext cx="233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2882900"/>
            <a:ext cx="2619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656013"/>
            <a:ext cx="2508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6013"/>
            <a:ext cx="2444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직사각형 160"/>
          <p:cNvSpPr>
            <a:spLocks noChangeArrowheads="1"/>
          </p:cNvSpPr>
          <p:nvPr/>
        </p:nvSpPr>
        <p:spPr bwMode="auto">
          <a:xfrm>
            <a:off x="2259013" y="2084388"/>
            <a:ext cx="1573212" cy="1539875"/>
          </a:xfrm>
          <a:prstGeom prst="rect">
            <a:avLst/>
          </a:prstGeom>
          <a:noFill/>
          <a:ln w="762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62" name="직사각형 161"/>
          <p:cNvSpPr>
            <a:spLocks noChangeArrowheads="1"/>
          </p:cNvSpPr>
          <p:nvPr/>
        </p:nvSpPr>
        <p:spPr bwMode="auto">
          <a:xfrm>
            <a:off x="679450" y="3627438"/>
            <a:ext cx="1573213" cy="1539875"/>
          </a:xfrm>
          <a:prstGeom prst="rect">
            <a:avLst/>
          </a:prstGeom>
          <a:noFill/>
          <a:ln w="762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63" name="직사각형 162"/>
          <p:cNvSpPr>
            <a:spLocks noChangeArrowheads="1"/>
          </p:cNvSpPr>
          <p:nvPr/>
        </p:nvSpPr>
        <p:spPr bwMode="auto">
          <a:xfrm>
            <a:off x="2278063" y="3648075"/>
            <a:ext cx="1573212" cy="1539875"/>
          </a:xfrm>
          <a:prstGeom prst="rect">
            <a:avLst/>
          </a:prstGeom>
          <a:noFill/>
          <a:ln w="762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64" name="그림 1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3021013"/>
            <a:ext cx="233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그림 16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292350"/>
            <a:ext cx="26193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그림 16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4603750"/>
            <a:ext cx="2524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그림 16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4618038"/>
            <a:ext cx="24447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/>
          <p:cNvCxnSpPr>
            <a:cxnSpLocks noChangeShapeType="1"/>
          </p:cNvCxnSpPr>
          <p:nvPr/>
        </p:nvCxnSpPr>
        <p:spPr bwMode="auto">
          <a:xfrm>
            <a:off x="4211638" y="3473450"/>
            <a:ext cx="7207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" name="내용 개체 틀 2 2 1"/>
          <p:cNvSpPr txBox="1">
            <a:spLocks/>
          </p:cNvSpPr>
          <p:nvPr/>
        </p:nvSpPr>
        <p:spPr bwMode="auto">
          <a:xfrm>
            <a:off x="5254625" y="5316538"/>
            <a:ext cx="256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max pooling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315115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8" grpId="0"/>
      <p:bldP spid="111" grpId="0" animBg="1"/>
      <p:bldP spid="111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Visualization example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433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D28555-1BF6-403C-8592-9EDAE830B5A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 smtClean="0"/>
          </a:p>
        </p:txBody>
      </p:sp>
      <p:sp>
        <p:nvSpPr>
          <p:cNvPr id="60" name="내용 개체 틀 2 2 1"/>
          <p:cNvSpPr txBox="1">
            <a:spLocks/>
          </p:cNvSpPr>
          <p:nvPr/>
        </p:nvSpPr>
        <p:spPr bwMode="auto">
          <a:xfrm>
            <a:off x="5378450" y="4700588"/>
            <a:ext cx="22177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max pooling</a:t>
            </a:r>
            <a:endParaRPr lang="ko-KR" altLang="en-US" sz="2800"/>
          </a:p>
        </p:txBody>
      </p:sp>
      <p:cxnSp>
        <p:nvCxnSpPr>
          <p:cNvPr id="61" name="직선 화살표 연결선 60"/>
          <p:cNvCxnSpPr>
            <a:cxnSpLocks noChangeShapeType="1"/>
          </p:cNvCxnSpPr>
          <p:nvPr/>
        </p:nvCxnSpPr>
        <p:spPr bwMode="auto">
          <a:xfrm>
            <a:off x="4211638" y="3552825"/>
            <a:ext cx="7207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내용 개체 틀 2 2 1"/>
          <p:cNvSpPr txBox="1">
            <a:spLocks/>
          </p:cNvSpPr>
          <p:nvPr/>
        </p:nvSpPr>
        <p:spPr bwMode="auto">
          <a:xfrm>
            <a:off x="3027363" y="1225550"/>
            <a:ext cx="33607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2*2 pooling filter</a:t>
            </a:r>
            <a:endParaRPr lang="ko-KR" altLang="en-US" sz="2800"/>
          </a:p>
        </p:txBody>
      </p:sp>
      <p:sp>
        <p:nvSpPr>
          <p:cNvPr id="66" name="내용 개체 틀 2 1"/>
          <p:cNvSpPr txBox="1">
            <a:spLocks/>
          </p:cNvSpPr>
          <p:nvPr/>
        </p:nvSpPr>
        <p:spPr bwMode="auto">
          <a:xfrm>
            <a:off x="350838" y="6016625"/>
            <a:ext cx="42846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W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ill check this in PS.</a:t>
            </a: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sp>
        <p:nvSpPr>
          <p:cNvPr id="67" name="내용 개체 틀 2 2 1"/>
          <p:cNvSpPr txBox="1">
            <a:spLocks/>
          </p:cNvSpPr>
          <p:nvPr/>
        </p:nvSpPr>
        <p:spPr bwMode="auto">
          <a:xfrm>
            <a:off x="3027363" y="1674813"/>
            <a:ext cx="15446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stride=2</a:t>
            </a:r>
            <a:endParaRPr lang="ko-KR" altLang="en-US" sz="2800"/>
          </a:p>
        </p:txBody>
      </p:sp>
      <p:sp>
        <p:nvSpPr>
          <p:cNvPr id="68" name="내용 개체 틀 2 2 1"/>
          <p:cNvSpPr txBox="1">
            <a:spLocks/>
          </p:cNvSpPr>
          <p:nvPr/>
        </p:nvSpPr>
        <p:spPr bwMode="auto">
          <a:xfrm>
            <a:off x="4598988" y="1674813"/>
            <a:ext cx="2997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no zero padding</a:t>
            </a:r>
            <a:endParaRPr lang="ko-KR" altLang="en-US" sz="2800"/>
          </a:p>
        </p:txBody>
      </p:sp>
      <p:sp>
        <p:nvSpPr>
          <p:cNvPr id="69" name="내용 개체 틀 2 2 2"/>
          <p:cNvSpPr txBox="1">
            <a:spLocks/>
          </p:cNvSpPr>
          <p:nvPr/>
        </p:nvSpPr>
        <p:spPr bwMode="auto">
          <a:xfrm>
            <a:off x="341313" y="5327650"/>
            <a:ext cx="84248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Note:</a:t>
            </a:r>
            <a:r>
              <a:rPr lang="en-US" altLang="ko-KR" sz="2800"/>
              <a:t> Works on each channel independently!</a:t>
            </a:r>
            <a:endParaRPr lang="ko-KR" altLang="en-US" sz="2800"/>
          </a:p>
        </p:txBody>
      </p:sp>
      <p:sp>
        <p:nvSpPr>
          <p:cNvPr id="14347" name="내용 개체 틀 2 2 1"/>
          <p:cNvSpPr txBox="1">
            <a:spLocks/>
          </p:cNvSpPr>
          <p:nvPr/>
        </p:nvSpPr>
        <p:spPr bwMode="auto">
          <a:xfrm>
            <a:off x="1692275" y="4740275"/>
            <a:ext cx="116998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input</a:t>
            </a:r>
            <a:endParaRPr lang="ko-KR" altLang="en-US" sz="2800"/>
          </a:p>
        </p:txBody>
      </p:sp>
      <p:pic>
        <p:nvPicPr>
          <p:cNvPr id="14348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295525"/>
            <a:ext cx="3789362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57513"/>
            <a:ext cx="1803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670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6" grpId="0"/>
      <p:bldP spid="67" grpId="0"/>
      <p:bldP spid="68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Typical CNN architecture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AB06C6-3235-4DE1-912E-2B78E17B20E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300" smtClean="0"/>
          </a:p>
        </p:txBody>
      </p:sp>
      <p:sp>
        <p:nvSpPr>
          <p:cNvPr id="60" name="내용 개체 틀 2 2 2"/>
          <p:cNvSpPr txBox="1">
            <a:spLocks/>
          </p:cNvSpPr>
          <p:nvPr/>
        </p:nvSpPr>
        <p:spPr bwMode="auto">
          <a:xfrm>
            <a:off x="438150" y="2631852"/>
            <a:ext cx="51117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As </a:t>
            </a:r>
            <a:r>
              <a:rPr lang="en-US" altLang="ko-KR" sz="2800" dirty="0" smtClean="0"/>
              <a:t>the network gets deeper:</a:t>
            </a:r>
            <a:endParaRPr lang="ko-KR" altLang="en-US" sz="2800" dirty="0"/>
          </a:p>
        </p:txBody>
      </p:sp>
      <p:sp>
        <p:nvSpPr>
          <p:cNvPr id="61" name="내용 개체 틀 2 2 2"/>
          <p:cNvSpPr txBox="1">
            <a:spLocks/>
          </p:cNvSpPr>
          <p:nvPr/>
        </p:nvSpPr>
        <p:spPr bwMode="auto">
          <a:xfrm>
            <a:off x="642938" y="3385915"/>
            <a:ext cx="6238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62" name="내용 개체 틀 2 2 2"/>
          <p:cNvSpPr txBox="1">
            <a:spLocks/>
          </p:cNvSpPr>
          <p:nvPr/>
        </p:nvSpPr>
        <p:spPr bwMode="auto">
          <a:xfrm>
            <a:off x="642938" y="4068540"/>
            <a:ext cx="6238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63" name="내용 개체 틀 2 2 2"/>
          <p:cNvSpPr txBox="1">
            <a:spLocks/>
          </p:cNvSpPr>
          <p:nvPr/>
        </p:nvSpPr>
        <p:spPr bwMode="auto">
          <a:xfrm>
            <a:off x="1147763" y="3382740"/>
            <a:ext cx="5327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Feature map </a:t>
            </a:r>
            <a:r>
              <a:rPr lang="en-US" altLang="ko-KR" sz="2800">
                <a:solidFill>
                  <a:schemeClr val="accent2"/>
                </a:solidFill>
              </a:rPr>
              <a:t>size</a:t>
            </a:r>
            <a:r>
              <a:rPr lang="en-US" altLang="ko-KR" sz="2800"/>
              <a:t> gets </a:t>
            </a:r>
            <a:r>
              <a:rPr lang="en-US" altLang="ko-KR" sz="2800">
                <a:solidFill>
                  <a:schemeClr val="accent2"/>
                </a:solidFill>
              </a:rPr>
              <a:t>smaller</a:t>
            </a:r>
            <a:r>
              <a:rPr lang="en-US" altLang="ko-KR" sz="2800"/>
              <a:t>;</a:t>
            </a:r>
            <a:endParaRPr lang="ko-KR" altLang="en-US" sz="2800"/>
          </a:p>
        </p:txBody>
      </p:sp>
      <p:sp>
        <p:nvSpPr>
          <p:cNvPr id="64" name="내용 개체 틀 2 2 2"/>
          <p:cNvSpPr txBox="1">
            <a:spLocks/>
          </p:cNvSpPr>
          <p:nvPr/>
        </p:nvSpPr>
        <p:spPr bwMode="auto">
          <a:xfrm>
            <a:off x="1147763" y="4068540"/>
            <a:ext cx="5327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# </a:t>
            </a:r>
            <a:r>
              <a:rPr lang="en-US" altLang="ko-KR" sz="2800"/>
              <a:t>of feature maps gets </a:t>
            </a:r>
            <a:r>
              <a:rPr lang="en-US" altLang="ko-KR" sz="2800">
                <a:solidFill>
                  <a:srgbClr val="FF0000"/>
                </a:solidFill>
              </a:rPr>
              <a:t>bigger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68" name="내용 개체 틀 2 2 2"/>
          <p:cNvSpPr txBox="1">
            <a:spLocks/>
          </p:cNvSpPr>
          <p:nvPr/>
        </p:nvSpPr>
        <p:spPr bwMode="auto">
          <a:xfrm>
            <a:off x="438150" y="1196752"/>
            <a:ext cx="58626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Repeat the following </a:t>
            </a:r>
            <a:r>
              <a:rPr lang="en-US" altLang="ko-KR" sz="2800" dirty="0">
                <a:solidFill>
                  <a:schemeClr val="accent2"/>
                </a:solidFill>
              </a:rPr>
              <a:t>stack</a:t>
            </a:r>
            <a:r>
              <a:rPr lang="en-US" altLang="ko-KR" sz="2800" dirty="0"/>
              <a:t> module:</a:t>
            </a:r>
            <a:endParaRPr lang="ko-KR" altLang="en-US" sz="2800" dirty="0"/>
          </a:p>
        </p:txBody>
      </p:sp>
      <p:sp>
        <p:nvSpPr>
          <p:cNvPr id="69" name="내용 개체 틀 2 2 2"/>
          <p:cNvSpPr txBox="1">
            <a:spLocks/>
          </p:cNvSpPr>
          <p:nvPr/>
        </p:nvSpPr>
        <p:spPr bwMode="auto">
          <a:xfrm>
            <a:off x="1914525" y="1893665"/>
            <a:ext cx="48736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[Conv] + [ReLU] + [Pooling]</a:t>
            </a:r>
            <a:endParaRPr lang="ko-KR" altLang="en-US" sz="2800"/>
          </a:p>
        </p:txBody>
      </p:sp>
      <p:sp>
        <p:nvSpPr>
          <p:cNvPr id="70" name="내용 개체 틀 2 2 2"/>
          <p:cNvSpPr txBox="1">
            <a:spLocks/>
          </p:cNvSpPr>
          <p:nvPr/>
        </p:nvSpPr>
        <p:spPr bwMode="auto">
          <a:xfrm>
            <a:off x="438150" y="4801965"/>
            <a:ext cx="43053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At the end of the stacks:</a:t>
            </a:r>
            <a:endParaRPr lang="ko-KR" altLang="en-US" sz="2800" dirty="0"/>
          </a:p>
        </p:txBody>
      </p:sp>
      <p:sp>
        <p:nvSpPr>
          <p:cNvPr id="71" name="내용 개체 틀 2 2 2"/>
          <p:cNvSpPr txBox="1">
            <a:spLocks/>
          </p:cNvSpPr>
          <p:nvPr/>
        </p:nvSpPr>
        <p:spPr bwMode="auto">
          <a:xfrm>
            <a:off x="1042988" y="5301208"/>
            <a:ext cx="7878762" cy="105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Fully-connected (FC) layers </a:t>
            </a:r>
            <a:br>
              <a:rPr lang="en-US" altLang="ko-KR" sz="2800" dirty="0"/>
            </a:br>
            <a:r>
              <a:rPr lang="en-US" altLang="ko-KR" sz="2800" dirty="0"/>
              <a:t>+ output layer (e.g., </a:t>
            </a:r>
            <a:r>
              <a:rPr lang="en-US" altLang="ko-KR" sz="2800" dirty="0" err="1" smtClean="0"/>
              <a:t>softmax</a:t>
            </a:r>
            <a:r>
              <a:rPr lang="en-US" altLang="ko-KR" sz="2800" dirty="0" smtClean="0"/>
              <a:t> activation)</a:t>
            </a:r>
            <a:endParaRPr lang="ko-KR" altLang="en-US" sz="2800" dirty="0"/>
          </a:p>
        </p:txBody>
      </p:sp>
      <p:sp>
        <p:nvSpPr>
          <p:cNvPr id="2" name="직사각형 1"/>
          <p:cNvSpPr>
            <a:spLocks noChangeArrowheads="1"/>
          </p:cNvSpPr>
          <p:nvPr/>
        </p:nvSpPr>
        <p:spPr bwMode="auto">
          <a:xfrm>
            <a:off x="1763713" y="1893665"/>
            <a:ext cx="4752975" cy="60325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755650" y="1917477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stack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885355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8" grpId="0"/>
      <p:bldP spid="69" grpId="0"/>
      <p:bldP spid="70" grpId="0"/>
      <p:bldP spid="71" grpId="0"/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Typical CNN architecture in picture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CB858B-8455-462A-9A22-32FBF3BD50E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300" smtClean="0"/>
          </a:p>
        </p:txBody>
      </p:sp>
      <p:pic>
        <p:nvPicPr>
          <p:cNvPr id="1638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388" y="1789113"/>
            <a:ext cx="2058987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내용 개체 틀 2 2 1"/>
          <p:cNvSpPr txBox="1">
            <a:spLocks/>
          </p:cNvSpPr>
          <p:nvPr/>
        </p:nvSpPr>
        <p:spPr bwMode="auto">
          <a:xfrm>
            <a:off x="755650" y="3319463"/>
            <a:ext cx="11715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input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09813" y="1801813"/>
            <a:ext cx="2119312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98975" y="2025650"/>
            <a:ext cx="1166813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9138" y="1628775"/>
            <a:ext cx="1493837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07275" y="1846263"/>
            <a:ext cx="996950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내용 개체 틀 2 2 1"/>
          <p:cNvSpPr txBox="1">
            <a:spLocks/>
          </p:cNvSpPr>
          <p:nvPr/>
        </p:nvSpPr>
        <p:spPr bwMode="auto">
          <a:xfrm>
            <a:off x="2854325" y="3319463"/>
            <a:ext cx="116998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</a:t>
            </a:r>
            <a:endParaRPr lang="ko-KR" altLang="en-US" sz="2800"/>
          </a:p>
        </p:txBody>
      </p:sp>
      <p:sp>
        <p:nvSpPr>
          <p:cNvPr id="19" name="내용 개체 틀 2 2 1"/>
          <p:cNvSpPr txBox="1">
            <a:spLocks/>
          </p:cNvSpPr>
          <p:nvPr/>
        </p:nvSpPr>
        <p:spPr bwMode="auto">
          <a:xfrm>
            <a:off x="4498975" y="3302000"/>
            <a:ext cx="152558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pooling</a:t>
            </a:r>
            <a:endParaRPr lang="ko-KR" altLang="en-US" sz="2800"/>
          </a:p>
        </p:txBody>
      </p:sp>
      <p:sp>
        <p:nvSpPr>
          <p:cNvPr id="20" name="내용 개체 틀 2 2 1"/>
          <p:cNvSpPr txBox="1">
            <a:spLocks/>
          </p:cNvSpPr>
          <p:nvPr/>
        </p:nvSpPr>
        <p:spPr bwMode="auto">
          <a:xfrm>
            <a:off x="5967413" y="3290888"/>
            <a:ext cx="11699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</a:t>
            </a:r>
            <a:endParaRPr lang="ko-KR" altLang="en-US" sz="2800"/>
          </a:p>
        </p:txBody>
      </p:sp>
      <p:sp>
        <p:nvSpPr>
          <p:cNvPr id="21" name="내용 개체 틀 2 2 1"/>
          <p:cNvSpPr txBox="1">
            <a:spLocks/>
          </p:cNvSpPr>
          <p:nvPr/>
        </p:nvSpPr>
        <p:spPr bwMode="auto">
          <a:xfrm>
            <a:off x="7267575" y="3262313"/>
            <a:ext cx="1524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pooling</a:t>
            </a:r>
            <a:endParaRPr lang="ko-KR" altLang="en-US"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4133850"/>
            <a:ext cx="2022475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>
            <a:cxnSpLocks noChangeShapeType="1"/>
          </p:cNvCxnSpPr>
          <p:nvPr/>
        </p:nvCxnSpPr>
        <p:spPr bwMode="auto">
          <a:xfrm>
            <a:off x="2195513" y="2605088"/>
            <a:ext cx="1730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화살표 연결선 24"/>
          <p:cNvCxnSpPr>
            <a:cxnSpLocks noChangeShapeType="1"/>
          </p:cNvCxnSpPr>
          <p:nvPr/>
        </p:nvCxnSpPr>
        <p:spPr bwMode="auto">
          <a:xfrm>
            <a:off x="4386263" y="2598738"/>
            <a:ext cx="1730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화살표 연결선 26"/>
          <p:cNvCxnSpPr>
            <a:cxnSpLocks noChangeShapeType="1"/>
          </p:cNvCxnSpPr>
          <p:nvPr/>
        </p:nvCxnSpPr>
        <p:spPr bwMode="auto">
          <a:xfrm>
            <a:off x="5703888" y="2586038"/>
            <a:ext cx="1730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27"/>
          <p:cNvCxnSpPr>
            <a:cxnSpLocks noChangeShapeType="1"/>
          </p:cNvCxnSpPr>
          <p:nvPr/>
        </p:nvCxnSpPr>
        <p:spPr bwMode="auto">
          <a:xfrm>
            <a:off x="7272338" y="2536825"/>
            <a:ext cx="1730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자유형 11"/>
          <p:cNvSpPr>
            <a:spLocks/>
          </p:cNvSpPr>
          <p:nvPr/>
        </p:nvSpPr>
        <p:spPr bwMode="auto">
          <a:xfrm>
            <a:off x="403225" y="2522538"/>
            <a:ext cx="8524875" cy="3027362"/>
          </a:xfrm>
          <a:custGeom>
            <a:avLst/>
            <a:gdLst>
              <a:gd name="T0" fmla="*/ 8062922 w 8524658"/>
              <a:gd name="T1" fmla="*/ 0 h 3026979"/>
              <a:gd name="T2" fmla="*/ 8441324 w 8524658"/>
              <a:gd name="T3" fmla="*/ 938405 h 3026979"/>
              <a:gd name="T4" fmla="*/ 8252123 w 8524658"/>
              <a:gd name="T5" fmla="*/ 1656007 h 3026979"/>
              <a:gd name="T6" fmla="*/ 5776748 w 8524658"/>
              <a:gd name="T7" fmla="*/ 1663893 h 3026979"/>
              <a:gd name="T8" fmla="*/ 431829 w 8524658"/>
              <a:gd name="T9" fmla="*/ 1624464 h 3026979"/>
              <a:gd name="T10" fmla="*/ 707747 w 8524658"/>
              <a:gd name="T11" fmla="*/ 3028128 h 30269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24658" h="3026979">
                <a:moveTo>
                  <a:pt x="8062307" y="0"/>
                </a:moveTo>
                <a:cubicBezTo>
                  <a:pt x="8235727" y="331076"/>
                  <a:pt x="8409148" y="662152"/>
                  <a:pt x="8440679" y="938048"/>
                </a:cubicBezTo>
                <a:cubicBezTo>
                  <a:pt x="8472210" y="1213945"/>
                  <a:pt x="8695555" y="1534510"/>
                  <a:pt x="8251493" y="1655379"/>
                </a:cubicBezTo>
                <a:cubicBezTo>
                  <a:pt x="7807431" y="1776248"/>
                  <a:pt x="5776307" y="1663262"/>
                  <a:pt x="5776307" y="1663262"/>
                </a:cubicBezTo>
                <a:cubicBezTo>
                  <a:pt x="4473024" y="1658007"/>
                  <a:pt x="1276565" y="1396562"/>
                  <a:pt x="431796" y="1623848"/>
                </a:cubicBezTo>
                <a:cubicBezTo>
                  <a:pt x="-412973" y="1851134"/>
                  <a:pt x="147360" y="2439056"/>
                  <a:pt x="707693" y="302697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내용 개체 틀 2 2 1"/>
          <p:cNvSpPr txBox="1">
            <a:spLocks/>
          </p:cNvSpPr>
          <p:nvPr/>
        </p:nvSpPr>
        <p:spPr bwMode="auto">
          <a:xfrm>
            <a:off x="1519238" y="6323013"/>
            <a:ext cx="8921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FC</a:t>
            </a:r>
            <a:endParaRPr lang="ko-KR" altLang="en-US" sz="2800"/>
          </a:p>
        </p:txBody>
      </p:sp>
      <p:sp>
        <p:nvSpPr>
          <p:cNvPr id="33" name="내용 개체 틀 2 2 1"/>
          <p:cNvSpPr txBox="1">
            <a:spLocks/>
          </p:cNvSpPr>
          <p:nvPr/>
        </p:nvSpPr>
        <p:spPr bwMode="auto">
          <a:xfrm>
            <a:off x="2638425" y="6283325"/>
            <a:ext cx="14636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output</a:t>
            </a:r>
            <a:endParaRPr lang="ko-KR" altLang="en-US" sz="2800"/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4421188" y="1287463"/>
            <a:ext cx="71437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5" name="내용 개체 틀 2 2 1"/>
          <p:cNvSpPr txBox="1">
            <a:spLocks/>
          </p:cNvSpPr>
          <p:nvPr/>
        </p:nvSpPr>
        <p:spPr bwMode="auto">
          <a:xfrm>
            <a:off x="4449763" y="1220788"/>
            <a:ext cx="9191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ReLU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7278688" y="1331913"/>
            <a:ext cx="71437" cy="25987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733550" y="4171950"/>
            <a:ext cx="71438" cy="22542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2576513" y="4508500"/>
            <a:ext cx="71437" cy="17192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9" name="모서리가 둥근 직사각형 38"/>
          <p:cNvSpPr>
            <a:spLocks noChangeArrowheads="1"/>
          </p:cNvSpPr>
          <p:nvPr/>
        </p:nvSpPr>
        <p:spPr bwMode="auto">
          <a:xfrm>
            <a:off x="3335338" y="4826000"/>
            <a:ext cx="63500" cy="11445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 b="1">
              <a:solidFill>
                <a:srgbClr val="00B0F0"/>
              </a:solidFill>
            </a:endParaRPr>
          </a:p>
        </p:txBody>
      </p:sp>
      <p:sp>
        <p:nvSpPr>
          <p:cNvPr id="40" name="내용 개체 틀 2 2 1"/>
          <p:cNvSpPr txBox="1">
            <a:spLocks/>
          </p:cNvSpPr>
          <p:nvPr/>
        </p:nvSpPr>
        <p:spPr bwMode="auto">
          <a:xfrm>
            <a:off x="3160713" y="4405313"/>
            <a:ext cx="11890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>
                <a:solidFill>
                  <a:srgbClr val="00B0F0"/>
                </a:solidFill>
              </a:rPr>
              <a:t>softmax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76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2" grpId="0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Two popular CNNs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43ED6C-B505-470D-97E2-27F22FFA89D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300" smtClean="0"/>
          </a:p>
        </p:txBody>
      </p:sp>
      <p:sp>
        <p:nvSpPr>
          <p:cNvPr id="17412" name="내용 개체 틀 2 2 2"/>
          <p:cNvSpPr txBox="1">
            <a:spLocks/>
          </p:cNvSpPr>
          <p:nvPr/>
        </p:nvSpPr>
        <p:spPr bwMode="auto">
          <a:xfrm>
            <a:off x="220663" y="1508125"/>
            <a:ext cx="6223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17413" name="내용 개체 틀 2 2 2"/>
          <p:cNvSpPr txBox="1">
            <a:spLocks/>
          </p:cNvSpPr>
          <p:nvPr/>
        </p:nvSpPr>
        <p:spPr bwMode="auto">
          <a:xfrm>
            <a:off x="220663" y="4119563"/>
            <a:ext cx="6223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29" name="내용 개체 틀 2"/>
          <p:cNvSpPr txBox="1">
            <a:spLocks/>
          </p:cNvSpPr>
          <p:nvPr/>
        </p:nvSpPr>
        <p:spPr bwMode="auto">
          <a:xfrm>
            <a:off x="652463" y="4113213"/>
            <a:ext cx="28400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ResNet</a:t>
            </a:r>
            <a:r>
              <a:rPr lang="en-US" altLang="ko-KR" sz="2800"/>
              <a:t> (2015)</a:t>
            </a:r>
            <a:endParaRPr lang="ko-KR" altLang="en-US" sz="2800"/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652463" y="1497013"/>
            <a:ext cx="295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AlexNet</a:t>
            </a:r>
            <a:r>
              <a:rPr lang="en-US" altLang="ko-KR" sz="2800"/>
              <a:t>  (2012)</a:t>
            </a:r>
            <a:endParaRPr lang="ko-KR" altLang="en-US" sz="2800"/>
          </a:p>
        </p:txBody>
      </p:sp>
      <p:sp>
        <p:nvSpPr>
          <p:cNvPr id="31" name="직사각형 4"/>
          <p:cNvSpPr>
            <a:spLocks noChangeArrowheads="1"/>
          </p:cNvSpPr>
          <p:nvPr/>
        </p:nvSpPr>
        <p:spPr bwMode="auto">
          <a:xfrm>
            <a:off x="3814763" y="2960688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/>
              <a:t>A</a:t>
            </a:r>
            <a:r>
              <a:rPr lang="ko-KR" altLang="en-US" sz="1800"/>
              <a:t>lex </a:t>
            </a:r>
            <a:r>
              <a:rPr lang="en-US" altLang="ko-KR" sz="1800"/>
              <a:t>K</a:t>
            </a:r>
            <a:r>
              <a:rPr lang="ko-KR" altLang="en-US" sz="1800"/>
              <a:t>rizhevsky</a:t>
            </a:r>
          </a:p>
        </p:txBody>
      </p:sp>
      <p:pic>
        <p:nvPicPr>
          <p:cNvPr id="34" name="Picture 4" descr="Image result for Ilya Sutske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1427163"/>
            <a:ext cx="1395412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1462088"/>
            <a:ext cx="14525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 descr="Image result for Geoffrey E. Hin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1390650"/>
            <a:ext cx="11430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6"/>
          <p:cNvSpPr>
            <a:spLocks noChangeArrowheads="1"/>
          </p:cNvSpPr>
          <p:nvPr/>
        </p:nvSpPr>
        <p:spPr bwMode="auto">
          <a:xfrm>
            <a:off x="7146925" y="2987675"/>
            <a:ext cx="1795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800"/>
              <a:t>Geoffrey Hinton</a:t>
            </a:r>
          </a:p>
        </p:txBody>
      </p:sp>
      <p:sp>
        <p:nvSpPr>
          <p:cNvPr id="38" name="직사각형 7"/>
          <p:cNvSpPr>
            <a:spLocks noChangeArrowheads="1"/>
          </p:cNvSpPr>
          <p:nvPr/>
        </p:nvSpPr>
        <p:spPr bwMode="auto">
          <a:xfrm>
            <a:off x="5632450" y="2960688"/>
            <a:ext cx="1633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/>
              <a:t>Ilya Sutskever</a:t>
            </a:r>
            <a:endParaRPr lang="ko-KR" altLang="en-US" sz="1800"/>
          </a:p>
        </p:txBody>
      </p:sp>
      <p:sp>
        <p:nvSpPr>
          <p:cNvPr id="39" name="내용 개체 틀 2 2 7 1 1 1 2 2 3"/>
          <p:cNvSpPr txBox="1">
            <a:spLocks/>
          </p:cNvSpPr>
          <p:nvPr/>
        </p:nvSpPr>
        <p:spPr bwMode="auto">
          <a:xfrm>
            <a:off x="487363" y="2263775"/>
            <a:ext cx="4013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Won the ImageNet </a:t>
            </a:r>
            <a:r>
              <a:rPr lang="en-US" altLang="ko-KR" sz="2800" dirty="0" smtClean="0"/>
              <a:t>competition.</a:t>
            </a:r>
            <a:endParaRPr lang="ko-KR" altLang="en-US" sz="2800" dirty="0"/>
          </a:p>
        </p:txBody>
      </p:sp>
      <p:sp>
        <p:nvSpPr>
          <p:cNvPr id="41" name="내용 개체 틀 2 2 7 1 1 1 2 2 3"/>
          <p:cNvSpPr txBox="1">
            <a:spLocks/>
          </p:cNvSpPr>
          <p:nvPr/>
        </p:nvSpPr>
        <p:spPr bwMode="auto">
          <a:xfrm>
            <a:off x="522288" y="3386138"/>
            <a:ext cx="79708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Anchored the start of </a:t>
            </a:r>
            <a:r>
              <a:rPr lang="en-US" altLang="ko-KR" sz="2800" dirty="0">
                <a:solidFill>
                  <a:schemeClr val="accent2"/>
                </a:solidFill>
              </a:rPr>
              <a:t>deep learning </a:t>
            </a:r>
            <a:r>
              <a:rPr lang="en-US" altLang="ko-KR" sz="2800" dirty="0" smtClean="0">
                <a:solidFill>
                  <a:schemeClr val="accent2"/>
                </a:solidFill>
              </a:rPr>
              <a:t>revolution.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pic>
        <p:nvPicPr>
          <p:cNvPr id="47108" name="Picture 4" descr="Image result for Kaiming H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4102100"/>
            <a:ext cx="2049462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"/>
          <p:cNvSpPr>
            <a:spLocks noChangeArrowheads="1"/>
          </p:cNvSpPr>
          <p:nvPr/>
        </p:nvSpPr>
        <p:spPr bwMode="auto">
          <a:xfrm>
            <a:off x="6824663" y="6202363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/>
              <a:t>Kaiming He</a:t>
            </a:r>
            <a:endParaRPr lang="ko-KR" altLang="en-US" sz="2000"/>
          </a:p>
        </p:txBody>
      </p:sp>
      <p:sp>
        <p:nvSpPr>
          <p:cNvPr id="43" name="내용 개체 틀 2 2 7 1 1 1 2 2 3"/>
          <p:cNvSpPr txBox="1">
            <a:spLocks/>
          </p:cNvSpPr>
          <p:nvPr/>
        </p:nvSpPr>
        <p:spPr bwMode="auto">
          <a:xfrm>
            <a:off x="514350" y="4724400"/>
            <a:ext cx="58578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Winner of the 2015 ImageNet competition.</a:t>
            </a:r>
            <a:endParaRPr lang="ko-KR" altLang="en-US" sz="2800"/>
          </a:p>
        </p:txBody>
      </p:sp>
      <p:sp>
        <p:nvSpPr>
          <p:cNvPr id="44" name="내용 개체 틀 2 2 7 1 1 1 2 2 3"/>
          <p:cNvSpPr txBox="1">
            <a:spLocks/>
          </p:cNvSpPr>
          <p:nvPr/>
        </p:nvSpPr>
        <p:spPr bwMode="auto">
          <a:xfrm>
            <a:off x="514350" y="5710238"/>
            <a:ext cx="598328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Currently most powerful &amp; arguably the simplest!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599824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7" grpId="0"/>
      <p:bldP spid="38" grpId="0"/>
      <p:bldP spid="39" grpId="0"/>
      <p:bldP spid="41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Look ahead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636588" y="2924175"/>
            <a:ext cx="7772400" cy="10588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Will study details on </a:t>
            </a:r>
            <a:r>
              <a:rPr lang="en-US" altLang="ko-KR" sz="2800" dirty="0" err="1" smtClean="0">
                <a:ea typeface="굴림" panose="020B0600000101010101" pitchFamily="50" charset="-127"/>
              </a:rPr>
              <a:t>AlexNet</a:t>
            </a:r>
            <a:r>
              <a:rPr lang="en-US" altLang="ko-KR" sz="2800" dirty="0" smtClean="0">
                <a:ea typeface="굴림" panose="020B0600000101010101" pitchFamily="50" charset="-127"/>
              </a:rPr>
              <a:t> &amp; </a:t>
            </a:r>
            <a:r>
              <a:rPr lang="en-US" altLang="ko-KR" sz="2800" dirty="0" err="1" smtClean="0">
                <a:ea typeface="굴림" panose="020B0600000101010101" pitchFamily="50" charset="-127"/>
              </a:rPr>
              <a:t>ResNet</a:t>
            </a:r>
            <a:r>
              <a:rPr lang="en-US" altLang="ko-KR" sz="2800" dirty="0" smtClean="0">
                <a:ea typeface="굴림" panose="020B0600000101010101" pitchFamily="50" charset="-127"/>
              </a:rPr>
              <a:t>.</a:t>
            </a:r>
            <a:endParaRPr lang="ko-KR" altLang="en-US" sz="2800" dirty="0" smtClean="0">
              <a:ea typeface="굴림" panose="020B0600000101010101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C6A1C9-F0A5-44CA-8C9C-66B46F1CDED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300" smtClean="0"/>
          </a:p>
        </p:txBody>
      </p:sp>
    </p:spTree>
    <p:extLst>
      <p:ext uri="{BB962C8B-B14F-4D97-AF65-F5344CB8AC3E}">
        <p14:creationId xmlns:p14="http://schemas.microsoft.com/office/powerpoint/2010/main" val="1749320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650" y="2852738"/>
            <a:ext cx="76327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err="1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Conv</a:t>
            </a: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 layer and Pooling layer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Outline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01861B-D6C5-4DB4-BFD6-F34CD1BB0B2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 smtClean="0"/>
          </a:p>
        </p:txBody>
      </p:sp>
      <p:sp>
        <p:nvSpPr>
          <p:cNvPr id="20" name="내용 개체 틀 2 1 1 1 1">
            <a:extLst>
              <a:ext uri="{FF2B5EF4-FFF2-40B4-BE49-F238E27FC236}">
                <a16:creationId xmlns:a16="http://schemas.microsoft.com/office/drawing/2014/main" id="{6ABB77B0-0BA7-6749-AAEA-43BAD7EC94A6}"/>
              </a:ext>
            </a:extLst>
          </p:cNvPr>
          <p:cNvSpPr txBox="1">
            <a:spLocks/>
          </p:cNvSpPr>
          <p:nvPr/>
        </p:nvSpPr>
        <p:spPr bwMode="auto">
          <a:xfrm>
            <a:off x="275580" y="2434238"/>
            <a:ext cx="56991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1.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1" name="내용 개체 틀 2 1 1 1 1">
            <a:extLst>
              <a:ext uri="{FF2B5EF4-FFF2-40B4-BE49-F238E27FC236}">
                <a16:creationId xmlns:a16="http://schemas.microsoft.com/office/drawing/2014/main" id="{B5A7F90C-BBE9-2445-AFF7-77FE37CA268C}"/>
              </a:ext>
            </a:extLst>
          </p:cNvPr>
          <p:cNvSpPr txBox="1">
            <a:spLocks/>
          </p:cNvSpPr>
          <p:nvPr/>
        </p:nvSpPr>
        <p:spPr bwMode="auto">
          <a:xfrm>
            <a:off x="267643" y="3174013"/>
            <a:ext cx="5778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2.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683568" y="3173202"/>
            <a:ext cx="80295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study 2</a:t>
            </a:r>
            <a:r>
              <a:rPr lang="en-US" altLang="ko-KR" sz="2800" baseline="30000" dirty="0"/>
              <a:t>nd</a:t>
            </a:r>
            <a:r>
              <a:rPr lang="en-US" altLang="ko-KR" sz="2800" dirty="0"/>
              <a:t> building block: </a:t>
            </a:r>
            <a:r>
              <a:rPr lang="en-US" altLang="ko-KR" sz="2800" b="1" dirty="0"/>
              <a:t>Pooling</a:t>
            </a:r>
            <a:r>
              <a:rPr lang="en-US" altLang="ko-KR" sz="2800" dirty="0"/>
              <a:t> layer</a:t>
            </a:r>
            <a:endParaRPr lang="ko-KR" altLang="en-US" sz="28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683568" y="2457450"/>
            <a:ext cx="67484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</a:t>
            </a:r>
            <a:r>
              <a:rPr lang="en-US" altLang="ko-KR" sz="2800" dirty="0" smtClean="0"/>
              <a:t>study further on “feature map”.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 filter example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505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20EEB6-4B9E-4405-8411-8E41A6347D6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 smtClean="0"/>
          </a:p>
        </p:txBody>
      </p:sp>
      <p:sp>
        <p:nvSpPr>
          <p:cNvPr id="45060" name="직사각형 101"/>
          <p:cNvSpPr>
            <a:spLocks noChangeArrowheads="1"/>
          </p:cNvSpPr>
          <p:nvPr/>
        </p:nvSpPr>
        <p:spPr bwMode="auto">
          <a:xfrm>
            <a:off x="2555875" y="2060575"/>
            <a:ext cx="3024188" cy="35290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61" name="직사각형 102"/>
          <p:cNvSpPr>
            <a:spLocks noChangeArrowheads="1"/>
          </p:cNvSpPr>
          <p:nvPr/>
        </p:nvSpPr>
        <p:spPr bwMode="auto">
          <a:xfrm>
            <a:off x="2555875" y="2060575"/>
            <a:ext cx="504825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62" name="직사각형 103"/>
          <p:cNvSpPr>
            <a:spLocks noChangeArrowheads="1"/>
          </p:cNvSpPr>
          <p:nvPr/>
        </p:nvSpPr>
        <p:spPr bwMode="auto">
          <a:xfrm>
            <a:off x="2555875" y="2563813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63" name="직사각형 104"/>
          <p:cNvSpPr>
            <a:spLocks noChangeArrowheads="1"/>
          </p:cNvSpPr>
          <p:nvPr/>
        </p:nvSpPr>
        <p:spPr bwMode="auto">
          <a:xfrm>
            <a:off x="2555875" y="3068638"/>
            <a:ext cx="504825" cy="503237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64" name="직사각형 105"/>
          <p:cNvSpPr>
            <a:spLocks noChangeArrowheads="1"/>
          </p:cNvSpPr>
          <p:nvPr/>
        </p:nvSpPr>
        <p:spPr bwMode="auto">
          <a:xfrm>
            <a:off x="2555875" y="3571875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65" name="직사각형 106"/>
          <p:cNvSpPr>
            <a:spLocks noChangeArrowheads="1"/>
          </p:cNvSpPr>
          <p:nvPr/>
        </p:nvSpPr>
        <p:spPr bwMode="auto">
          <a:xfrm>
            <a:off x="2555875" y="4076700"/>
            <a:ext cx="504825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66" name="직사각형 107"/>
          <p:cNvSpPr>
            <a:spLocks noChangeArrowheads="1"/>
          </p:cNvSpPr>
          <p:nvPr/>
        </p:nvSpPr>
        <p:spPr bwMode="auto">
          <a:xfrm>
            <a:off x="2555875" y="4579938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67" name="직사각형 108"/>
          <p:cNvSpPr>
            <a:spLocks noChangeArrowheads="1"/>
          </p:cNvSpPr>
          <p:nvPr/>
        </p:nvSpPr>
        <p:spPr bwMode="auto">
          <a:xfrm>
            <a:off x="3060700" y="2060575"/>
            <a:ext cx="503238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68" name="직사각형 109"/>
          <p:cNvSpPr>
            <a:spLocks noChangeArrowheads="1"/>
          </p:cNvSpPr>
          <p:nvPr/>
        </p:nvSpPr>
        <p:spPr bwMode="auto">
          <a:xfrm>
            <a:off x="2555875" y="5084763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69" name="직사각형 110"/>
          <p:cNvSpPr>
            <a:spLocks noChangeArrowheads="1"/>
          </p:cNvSpPr>
          <p:nvPr/>
        </p:nvSpPr>
        <p:spPr bwMode="auto">
          <a:xfrm>
            <a:off x="3563938" y="2060575"/>
            <a:ext cx="504825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70" name="직사각형 111"/>
          <p:cNvSpPr>
            <a:spLocks noChangeArrowheads="1"/>
          </p:cNvSpPr>
          <p:nvPr/>
        </p:nvSpPr>
        <p:spPr bwMode="auto">
          <a:xfrm>
            <a:off x="4068763" y="2060575"/>
            <a:ext cx="503237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71" name="직사각형 112"/>
          <p:cNvSpPr>
            <a:spLocks noChangeArrowheads="1"/>
          </p:cNvSpPr>
          <p:nvPr/>
        </p:nvSpPr>
        <p:spPr bwMode="auto">
          <a:xfrm>
            <a:off x="4572000" y="2060575"/>
            <a:ext cx="504825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72" name="직사각형 113 1"/>
          <p:cNvSpPr>
            <a:spLocks noChangeArrowheads="1"/>
          </p:cNvSpPr>
          <p:nvPr/>
        </p:nvSpPr>
        <p:spPr bwMode="auto">
          <a:xfrm>
            <a:off x="5076825" y="2060575"/>
            <a:ext cx="503238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73" name="직사각형 114"/>
          <p:cNvSpPr>
            <a:spLocks noChangeArrowheads="1"/>
          </p:cNvSpPr>
          <p:nvPr/>
        </p:nvSpPr>
        <p:spPr bwMode="auto">
          <a:xfrm>
            <a:off x="3060700" y="2563813"/>
            <a:ext cx="503238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74" name="직사각형 115"/>
          <p:cNvSpPr>
            <a:spLocks noChangeArrowheads="1"/>
          </p:cNvSpPr>
          <p:nvPr/>
        </p:nvSpPr>
        <p:spPr bwMode="auto">
          <a:xfrm>
            <a:off x="3060700" y="3068638"/>
            <a:ext cx="503238" cy="503237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75" name="직사각형 116"/>
          <p:cNvSpPr>
            <a:spLocks noChangeArrowheads="1"/>
          </p:cNvSpPr>
          <p:nvPr/>
        </p:nvSpPr>
        <p:spPr bwMode="auto">
          <a:xfrm>
            <a:off x="3060700" y="3571875"/>
            <a:ext cx="503238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76" name="직사각형 117"/>
          <p:cNvSpPr>
            <a:spLocks noChangeArrowheads="1"/>
          </p:cNvSpPr>
          <p:nvPr/>
        </p:nvSpPr>
        <p:spPr bwMode="auto">
          <a:xfrm>
            <a:off x="3060700" y="4076700"/>
            <a:ext cx="503238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77" name="직사각형 118"/>
          <p:cNvSpPr>
            <a:spLocks noChangeArrowheads="1"/>
          </p:cNvSpPr>
          <p:nvPr/>
        </p:nvSpPr>
        <p:spPr bwMode="auto">
          <a:xfrm>
            <a:off x="3060700" y="4579938"/>
            <a:ext cx="503238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78" name="직사각형 119"/>
          <p:cNvSpPr>
            <a:spLocks noChangeArrowheads="1"/>
          </p:cNvSpPr>
          <p:nvPr/>
        </p:nvSpPr>
        <p:spPr bwMode="auto">
          <a:xfrm>
            <a:off x="3060700" y="5084763"/>
            <a:ext cx="503238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79" name="직사각형 120"/>
          <p:cNvSpPr>
            <a:spLocks noChangeArrowheads="1"/>
          </p:cNvSpPr>
          <p:nvPr/>
        </p:nvSpPr>
        <p:spPr bwMode="auto">
          <a:xfrm>
            <a:off x="3563938" y="2563813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80" name="직사각형 121"/>
          <p:cNvSpPr>
            <a:spLocks noChangeArrowheads="1"/>
          </p:cNvSpPr>
          <p:nvPr/>
        </p:nvSpPr>
        <p:spPr bwMode="auto">
          <a:xfrm>
            <a:off x="3563938" y="3068638"/>
            <a:ext cx="504825" cy="503237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81" name="직사각형 122"/>
          <p:cNvSpPr>
            <a:spLocks noChangeArrowheads="1"/>
          </p:cNvSpPr>
          <p:nvPr/>
        </p:nvSpPr>
        <p:spPr bwMode="auto">
          <a:xfrm>
            <a:off x="3563938" y="3571875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82" name="직사각형 123"/>
          <p:cNvSpPr>
            <a:spLocks noChangeArrowheads="1"/>
          </p:cNvSpPr>
          <p:nvPr/>
        </p:nvSpPr>
        <p:spPr bwMode="auto">
          <a:xfrm>
            <a:off x="3563938" y="4076700"/>
            <a:ext cx="504825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83" name="직사각형 124"/>
          <p:cNvSpPr>
            <a:spLocks noChangeArrowheads="1"/>
          </p:cNvSpPr>
          <p:nvPr/>
        </p:nvSpPr>
        <p:spPr bwMode="auto">
          <a:xfrm>
            <a:off x="3563938" y="4579938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84" name="직사각형 125"/>
          <p:cNvSpPr>
            <a:spLocks noChangeArrowheads="1"/>
          </p:cNvSpPr>
          <p:nvPr/>
        </p:nvSpPr>
        <p:spPr bwMode="auto">
          <a:xfrm>
            <a:off x="3563938" y="5084763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85" name="직사각형 126"/>
          <p:cNvSpPr>
            <a:spLocks noChangeArrowheads="1"/>
          </p:cNvSpPr>
          <p:nvPr/>
        </p:nvSpPr>
        <p:spPr bwMode="auto">
          <a:xfrm>
            <a:off x="4068763" y="2563813"/>
            <a:ext cx="503237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86" name="직사각형 127"/>
          <p:cNvSpPr>
            <a:spLocks noChangeArrowheads="1"/>
          </p:cNvSpPr>
          <p:nvPr/>
        </p:nvSpPr>
        <p:spPr bwMode="auto">
          <a:xfrm>
            <a:off x="4068763" y="3068638"/>
            <a:ext cx="503237" cy="503237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87" name="직사각형 128"/>
          <p:cNvSpPr>
            <a:spLocks noChangeArrowheads="1"/>
          </p:cNvSpPr>
          <p:nvPr/>
        </p:nvSpPr>
        <p:spPr bwMode="auto">
          <a:xfrm>
            <a:off x="4068763" y="3571875"/>
            <a:ext cx="503237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88" name="직사각형 129"/>
          <p:cNvSpPr>
            <a:spLocks noChangeArrowheads="1"/>
          </p:cNvSpPr>
          <p:nvPr/>
        </p:nvSpPr>
        <p:spPr bwMode="auto">
          <a:xfrm>
            <a:off x="4068763" y="4076700"/>
            <a:ext cx="503237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89" name="직사각형 130"/>
          <p:cNvSpPr>
            <a:spLocks noChangeArrowheads="1"/>
          </p:cNvSpPr>
          <p:nvPr/>
        </p:nvSpPr>
        <p:spPr bwMode="auto">
          <a:xfrm>
            <a:off x="4068763" y="4579938"/>
            <a:ext cx="503237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90" name="직사각형 131"/>
          <p:cNvSpPr>
            <a:spLocks noChangeArrowheads="1"/>
          </p:cNvSpPr>
          <p:nvPr/>
        </p:nvSpPr>
        <p:spPr bwMode="auto">
          <a:xfrm>
            <a:off x="4068763" y="5084763"/>
            <a:ext cx="503237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91" name="직사각형 132"/>
          <p:cNvSpPr>
            <a:spLocks noChangeArrowheads="1"/>
          </p:cNvSpPr>
          <p:nvPr/>
        </p:nvSpPr>
        <p:spPr bwMode="auto">
          <a:xfrm>
            <a:off x="4572000" y="2563813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92" name="직사각형 133"/>
          <p:cNvSpPr>
            <a:spLocks noChangeArrowheads="1"/>
          </p:cNvSpPr>
          <p:nvPr/>
        </p:nvSpPr>
        <p:spPr bwMode="auto">
          <a:xfrm>
            <a:off x="4572000" y="3068638"/>
            <a:ext cx="504825" cy="503237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93" name="직사각형 134"/>
          <p:cNvSpPr>
            <a:spLocks noChangeArrowheads="1"/>
          </p:cNvSpPr>
          <p:nvPr/>
        </p:nvSpPr>
        <p:spPr bwMode="auto">
          <a:xfrm>
            <a:off x="4572000" y="3571875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94" name="직사각형 135"/>
          <p:cNvSpPr>
            <a:spLocks noChangeArrowheads="1"/>
          </p:cNvSpPr>
          <p:nvPr/>
        </p:nvSpPr>
        <p:spPr bwMode="auto">
          <a:xfrm>
            <a:off x="4572000" y="4076700"/>
            <a:ext cx="504825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95" name="직사각형 136"/>
          <p:cNvSpPr>
            <a:spLocks noChangeArrowheads="1"/>
          </p:cNvSpPr>
          <p:nvPr/>
        </p:nvSpPr>
        <p:spPr bwMode="auto">
          <a:xfrm>
            <a:off x="4572000" y="4579938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96" name="직사각형 137"/>
          <p:cNvSpPr>
            <a:spLocks noChangeArrowheads="1"/>
          </p:cNvSpPr>
          <p:nvPr/>
        </p:nvSpPr>
        <p:spPr bwMode="auto">
          <a:xfrm>
            <a:off x="4572000" y="5084763"/>
            <a:ext cx="504825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97" name="직사각형 138 1"/>
          <p:cNvSpPr>
            <a:spLocks noChangeArrowheads="1"/>
          </p:cNvSpPr>
          <p:nvPr/>
        </p:nvSpPr>
        <p:spPr bwMode="auto">
          <a:xfrm>
            <a:off x="5076825" y="2563813"/>
            <a:ext cx="503238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98" name="직사각형 139 1"/>
          <p:cNvSpPr>
            <a:spLocks noChangeArrowheads="1"/>
          </p:cNvSpPr>
          <p:nvPr/>
        </p:nvSpPr>
        <p:spPr bwMode="auto">
          <a:xfrm>
            <a:off x="5076825" y="3068638"/>
            <a:ext cx="503238" cy="503237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099" name="직사각형 140 1"/>
          <p:cNvSpPr>
            <a:spLocks noChangeArrowheads="1"/>
          </p:cNvSpPr>
          <p:nvPr/>
        </p:nvSpPr>
        <p:spPr bwMode="auto">
          <a:xfrm>
            <a:off x="5076825" y="3571875"/>
            <a:ext cx="503238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100" name="직사각형 141 1"/>
          <p:cNvSpPr>
            <a:spLocks noChangeArrowheads="1"/>
          </p:cNvSpPr>
          <p:nvPr/>
        </p:nvSpPr>
        <p:spPr bwMode="auto">
          <a:xfrm>
            <a:off x="5076825" y="4076700"/>
            <a:ext cx="503238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101" name="직사각형 142 1"/>
          <p:cNvSpPr>
            <a:spLocks noChangeArrowheads="1"/>
          </p:cNvSpPr>
          <p:nvPr/>
        </p:nvSpPr>
        <p:spPr bwMode="auto">
          <a:xfrm>
            <a:off x="5076825" y="4579938"/>
            <a:ext cx="503238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102" name="직사각형 143 1"/>
          <p:cNvSpPr>
            <a:spLocks noChangeArrowheads="1"/>
          </p:cNvSpPr>
          <p:nvPr/>
        </p:nvSpPr>
        <p:spPr bwMode="auto">
          <a:xfrm>
            <a:off x="5076825" y="5084763"/>
            <a:ext cx="503238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103" name="내용 개체 틀 2 5"/>
          <p:cNvSpPr txBox="1">
            <a:spLocks/>
          </p:cNvSpPr>
          <p:nvPr/>
        </p:nvSpPr>
        <p:spPr bwMode="auto">
          <a:xfrm>
            <a:off x="2468563" y="1230313"/>
            <a:ext cx="35512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Vertical filter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48" name="내용 개체 틀 2 1"/>
          <p:cNvSpPr>
            <a:spLocks noGrp="1" noChangeArrowheads="1"/>
          </p:cNvSpPr>
          <p:nvPr>
            <p:ph idx="1"/>
          </p:nvPr>
        </p:nvSpPr>
        <p:spPr>
          <a:xfrm>
            <a:off x="312738" y="5842000"/>
            <a:ext cx="5988050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 smtClean="0">
                <a:ea typeface="굴림" panose="020B0600000101010101" pitchFamily="50" charset="-127"/>
              </a:rPr>
              <a:t>Role:</a:t>
            </a:r>
            <a:r>
              <a:rPr lang="en-US" altLang="ko-KR" sz="2800" smtClean="0">
                <a:ea typeface="굴림" panose="020B0600000101010101" pitchFamily="50" charset="-127"/>
              </a:rPr>
              <a:t> Detect a </a:t>
            </a:r>
            <a:r>
              <a:rPr lang="en-US" altLang="ko-KR" sz="2800" i="1" smtClean="0">
                <a:ea typeface="굴림" panose="020B0600000101010101" pitchFamily="50" charset="-127"/>
              </a:rPr>
              <a:t>vertical line pattern</a:t>
            </a:r>
            <a:r>
              <a:rPr lang="en-US" altLang="ko-KR" sz="2800" smtClean="0">
                <a:ea typeface="굴림" panose="020B0600000101010101" pitchFamily="50" charset="-127"/>
              </a:rPr>
              <a:t>.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sp>
        <p:nvSpPr>
          <p:cNvPr id="45105" name="직사각형 113 2"/>
          <p:cNvSpPr>
            <a:spLocks noChangeArrowheads="1"/>
          </p:cNvSpPr>
          <p:nvPr/>
        </p:nvSpPr>
        <p:spPr bwMode="auto">
          <a:xfrm>
            <a:off x="5586413" y="2062163"/>
            <a:ext cx="503237" cy="503237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106" name="직사각형 138 2"/>
          <p:cNvSpPr>
            <a:spLocks noChangeArrowheads="1"/>
          </p:cNvSpPr>
          <p:nvPr/>
        </p:nvSpPr>
        <p:spPr bwMode="auto">
          <a:xfrm>
            <a:off x="5586413" y="2565400"/>
            <a:ext cx="503237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107" name="직사각형 139 2"/>
          <p:cNvSpPr>
            <a:spLocks noChangeArrowheads="1"/>
          </p:cNvSpPr>
          <p:nvPr/>
        </p:nvSpPr>
        <p:spPr bwMode="auto">
          <a:xfrm>
            <a:off x="5586413" y="3070225"/>
            <a:ext cx="503237" cy="503238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108" name="직사각형 140 2"/>
          <p:cNvSpPr>
            <a:spLocks noChangeArrowheads="1"/>
          </p:cNvSpPr>
          <p:nvPr/>
        </p:nvSpPr>
        <p:spPr bwMode="auto">
          <a:xfrm>
            <a:off x="5586413" y="3573463"/>
            <a:ext cx="503237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109" name="직사각형 141 2"/>
          <p:cNvSpPr>
            <a:spLocks noChangeArrowheads="1"/>
          </p:cNvSpPr>
          <p:nvPr/>
        </p:nvSpPr>
        <p:spPr bwMode="auto">
          <a:xfrm>
            <a:off x="5586413" y="4078288"/>
            <a:ext cx="503237" cy="503237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110" name="직사각형 142 2"/>
          <p:cNvSpPr>
            <a:spLocks noChangeArrowheads="1"/>
          </p:cNvSpPr>
          <p:nvPr/>
        </p:nvSpPr>
        <p:spPr bwMode="auto">
          <a:xfrm>
            <a:off x="5586413" y="4581525"/>
            <a:ext cx="503237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111" name="직사각형 143 2"/>
          <p:cNvSpPr>
            <a:spLocks noChangeArrowheads="1"/>
          </p:cNvSpPr>
          <p:nvPr/>
        </p:nvSpPr>
        <p:spPr bwMode="auto">
          <a:xfrm>
            <a:off x="5586413" y="5086350"/>
            <a:ext cx="503237" cy="504825"/>
          </a:xfrm>
          <a:prstGeom prst="rect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" name="그룹 4"/>
          <p:cNvGrpSpPr>
            <a:grpSpLocks/>
          </p:cNvGrpSpPr>
          <p:nvPr/>
        </p:nvGrpSpPr>
        <p:grpSpPr bwMode="auto">
          <a:xfrm>
            <a:off x="4243388" y="2206625"/>
            <a:ext cx="160337" cy="3281363"/>
            <a:chOff x="4243814" y="2206614"/>
            <a:chExt cx="159668" cy="3281796"/>
          </a:xfrm>
        </p:grpSpPr>
        <p:pic>
          <p:nvPicPr>
            <p:cNvPr id="45161" name="그림 1"/>
            <p:cNvPicPr>
              <a:picLocks noChangeAspect="1"/>
            </p:cNvPicPr>
            <p:nvPr>
              <p:custDataLst>
                <p:tags r:id="rId45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814" y="2206614"/>
              <a:ext cx="130220" cy="26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62" name="그림 58"/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593" y="2702045"/>
              <a:ext cx="130220" cy="26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63" name="그림 59"/>
            <p:cNvPicPr>
              <a:picLocks noChangeAspect="1"/>
            </p:cNvPicPr>
            <p:nvPr>
              <p:custDataLst>
                <p:tags r:id="rId47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1489" y="3233514"/>
              <a:ext cx="130220" cy="26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64" name="그림 60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7268" y="3728945"/>
              <a:ext cx="130220" cy="26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65" name="그림 61"/>
            <p:cNvPicPr>
              <a:picLocks noChangeAspect="1"/>
            </p:cNvPicPr>
            <p:nvPr>
              <p:custDataLst>
                <p:tags r:id="rId49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587" y="4192554"/>
              <a:ext cx="130220" cy="26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66" name="그림 62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366" y="4687985"/>
              <a:ext cx="130220" cy="26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67" name="그림 63"/>
            <p:cNvPicPr>
              <a:picLocks noChangeAspect="1"/>
            </p:cNvPicPr>
            <p:nvPr>
              <p:custDataLst>
                <p:tags r:id="rId51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262" y="5219454"/>
              <a:ext cx="130220" cy="26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4735513" y="2200275"/>
            <a:ext cx="1185862" cy="3298825"/>
            <a:chOff x="4735610" y="2200101"/>
            <a:chExt cx="1185490" cy="3298967"/>
          </a:xfrm>
        </p:grpSpPr>
        <p:pic>
          <p:nvPicPr>
            <p:cNvPr id="45140" name="그림 66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970" y="2206626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41" name="그림 69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4543" y="2681719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42" name="그림 70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610" y="3217034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43" name="그림 71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9183" y="3692127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44" name="그림 72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610" y="4205623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45" name="그림 73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9183" y="4680716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46" name="그림 74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970" y="5222843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47" name="그림 76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672" y="2201861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48" name="그림 77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245" y="2676954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49" name="그림 78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312" y="3212269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50" name="그림 79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3885" y="3687362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51" name="그림 80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312" y="4200858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52" name="그림 81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3885" y="4675951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53" name="그림 82"/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672" y="5218078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54" name="그림 83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427" y="2200101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55" name="그림 84"/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000" y="2675194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56" name="그림 85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067" y="3210509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57" name="그림 86"/>
            <p:cNvPicPr>
              <a:picLocks noChangeAspect="1"/>
            </p:cNvPicPr>
            <p:nvPr>
              <p:custDataLst>
                <p:tags r:id="rId41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640" y="3685602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58" name="그림 87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067" y="4199098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59" name="그림 88"/>
            <p:cNvPicPr>
              <a:picLocks noChangeAspect="1"/>
            </p:cNvPicPr>
            <p:nvPr>
              <p:custDataLst>
                <p:tags r:id="rId43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640" y="4674191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60" name="그림 89"/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427" y="5216318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그룹 2"/>
          <p:cNvGrpSpPr>
            <a:grpSpLocks/>
          </p:cNvGrpSpPr>
          <p:nvPr/>
        </p:nvGrpSpPr>
        <p:grpSpPr bwMode="auto">
          <a:xfrm>
            <a:off x="2714625" y="2205038"/>
            <a:ext cx="1184275" cy="3298825"/>
            <a:chOff x="2714081" y="2204864"/>
            <a:chExt cx="1185490" cy="3298967"/>
          </a:xfrm>
        </p:grpSpPr>
        <p:pic>
          <p:nvPicPr>
            <p:cNvPr id="45119" name="그림 9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441" y="2211389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0" name="그림 9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3014" y="2686482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1" name="그림 9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081" y="3221797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2" name="그림 9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654" y="3696890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3" name="그림 9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081" y="4210386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4" name="그림 9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654" y="4685479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5" name="그림 9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441" y="5227606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6" name="그림 9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43" y="2206624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7" name="그림 9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716" y="2681717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8" name="그림 9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783" y="3217032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9" name="그림 10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356" y="3692125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30" name="그림 101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783" y="4205621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31" name="그림 102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356" y="4680714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32" name="그림 10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43" y="5222841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33" name="그림 104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898" y="2204864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34" name="그림 105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471" y="2679957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35" name="그림 106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538" y="3215272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36" name="그림 107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111" y="3690365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37" name="그림 108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538" y="4203861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38" name="그림 10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111" y="4678954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39" name="그림 110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898" y="5221081"/>
              <a:ext cx="1651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5" name="직선 화살표 연결선 107"/>
          <p:cNvCxnSpPr>
            <a:cxnSpLocks noChangeShapeType="1"/>
          </p:cNvCxnSpPr>
          <p:nvPr/>
        </p:nvCxnSpPr>
        <p:spPr bwMode="auto">
          <a:xfrm>
            <a:off x="2339975" y="2081213"/>
            <a:ext cx="0" cy="3525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641725"/>
            <a:ext cx="1069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" name="직선 화살표 연결선 115"/>
          <p:cNvCxnSpPr>
            <a:cxnSpLocks noChangeShapeType="1"/>
          </p:cNvCxnSpPr>
          <p:nvPr/>
        </p:nvCxnSpPr>
        <p:spPr bwMode="auto">
          <a:xfrm>
            <a:off x="2555875" y="1916113"/>
            <a:ext cx="35337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그림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3" y="1731963"/>
            <a:ext cx="1122362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Visualization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60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FF100-0678-4036-9999-44C104784F1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 smtClean="0"/>
          </a:p>
        </p:txBody>
      </p:sp>
      <p:sp>
        <p:nvSpPr>
          <p:cNvPr id="9" name="내용 개체 틀 2 1">
            <a:extLst>
              <a:ext uri="{FF2B5EF4-FFF2-40B4-BE49-F238E27FC236}">
                <a16:creationId xmlns:a16="http://schemas.microsoft.com/office/drawing/2014/main" id="{F8E4F433-1195-0F4F-8FB1-BEB075E6E5FD}"/>
              </a:ext>
            </a:extLst>
          </p:cNvPr>
          <p:cNvSpPr txBox="1">
            <a:spLocks/>
          </p:cNvSpPr>
          <p:nvPr/>
        </p:nvSpPr>
        <p:spPr bwMode="auto">
          <a:xfrm>
            <a:off x="277813" y="5516563"/>
            <a:ext cx="78359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W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ill </a:t>
            </a:r>
            <a:r>
              <a:rPr lang="en-US" altLang="ko-KR" sz="2800" kern="0" dirty="0">
                <a:ea typeface="굴림" panose="020B0600000101010101" pitchFamily="50" charset="-127"/>
              </a:rPr>
              <a:t>check this in 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PS.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2" name="내용 개체 틀 2 1">
            <a:extLst>
              <a:ext uri="{FF2B5EF4-FFF2-40B4-BE49-F238E27FC236}">
                <a16:creationId xmlns:a16="http://schemas.microsoft.com/office/drawing/2014/main" id="{DA3E6680-28E6-D24C-80E3-C444BF2ABC61}"/>
              </a:ext>
            </a:extLst>
          </p:cNvPr>
          <p:cNvSpPr txBox="1">
            <a:spLocks/>
          </p:cNvSpPr>
          <p:nvPr/>
        </p:nvSpPr>
        <p:spPr bwMode="auto">
          <a:xfrm>
            <a:off x="3381375" y="1347788"/>
            <a:ext cx="30892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vertical filter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3" name="굽은 화살표 12">
            <a:extLst>
              <a:ext uri="{FF2B5EF4-FFF2-40B4-BE49-F238E27FC236}">
                <a16:creationId xmlns:a16="http://schemas.microsoft.com/office/drawing/2014/main" id="{6EBFB279-44B4-2B43-96D6-6074945191CA}"/>
              </a:ext>
            </a:extLst>
          </p:cNvPr>
          <p:cNvSpPr/>
          <p:nvPr/>
        </p:nvSpPr>
        <p:spPr bwMode="auto">
          <a:xfrm>
            <a:off x="2460625" y="1587500"/>
            <a:ext cx="863600" cy="4826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5" name="위로 굽은 화살표 14">
            <a:extLst>
              <a:ext uri="{FF2B5EF4-FFF2-40B4-BE49-F238E27FC236}">
                <a16:creationId xmlns:a16="http://schemas.microsoft.com/office/drawing/2014/main" id="{D6C4FD8D-223E-274C-BEB9-90C47BD6ACB3}"/>
              </a:ext>
            </a:extLst>
          </p:cNvPr>
          <p:cNvSpPr/>
          <p:nvPr/>
        </p:nvSpPr>
        <p:spPr bwMode="auto">
          <a:xfrm flipV="1">
            <a:off x="5448300" y="1587500"/>
            <a:ext cx="1223963" cy="504825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0" name="내용 개체 틀 2 1 1 1">
            <a:extLst>
              <a:ext uri="{FF2B5EF4-FFF2-40B4-BE49-F238E27FC236}">
                <a16:creationId xmlns:a16="http://schemas.microsoft.com/office/drawing/2014/main" id="{107A91D1-450D-6744-B4B3-BD32762CCD88}"/>
              </a:ext>
            </a:extLst>
          </p:cNvPr>
          <p:cNvSpPr txBox="1">
            <a:spLocks/>
          </p:cNvSpPr>
          <p:nvPr/>
        </p:nvSpPr>
        <p:spPr bwMode="auto">
          <a:xfrm>
            <a:off x="1503363" y="4645025"/>
            <a:ext cx="13890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input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46089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254250"/>
            <a:ext cx="4003675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 1 1 1">
            <a:extLst>
              <a:ext uri="{FF2B5EF4-FFF2-40B4-BE49-F238E27FC236}">
                <a16:creationId xmlns:a16="http://schemas.microsoft.com/office/drawing/2014/main" id="{107A91D1-450D-6744-B4B3-BD32762CCD88}"/>
              </a:ext>
            </a:extLst>
          </p:cNvPr>
          <p:cNvSpPr txBox="1">
            <a:spLocks/>
          </p:cNvSpPr>
          <p:nvPr/>
        </p:nvSpPr>
        <p:spPr bwMode="auto">
          <a:xfrm>
            <a:off x="5600700" y="4625975"/>
            <a:ext cx="22288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feature map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2254250"/>
            <a:ext cx="4010025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Use of </a:t>
            </a: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multiple</a:t>
            </a:r>
            <a:r>
              <a:rPr lang="en-US" altLang="ko-KR" smtClean="0">
                <a:ea typeface="굴림" panose="020B0600000101010101" pitchFamily="50" charset="-127"/>
              </a:rPr>
              <a:t> filters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710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007B4C-4D2A-463D-9A28-D82B44A6055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 smtClean="0"/>
          </a:p>
        </p:txBody>
      </p:sp>
      <p:sp>
        <p:nvSpPr>
          <p:cNvPr id="47108" name="내용 개체 틀 2 1"/>
          <p:cNvSpPr txBox="1">
            <a:spLocks/>
          </p:cNvSpPr>
          <p:nvPr/>
        </p:nvSpPr>
        <p:spPr bwMode="auto">
          <a:xfrm>
            <a:off x="263525" y="1714500"/>
            <a:ext cx="8629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Recall the role of a filter: </a:t>
            </a:r>
            <a:r>
              <a:rPr lang="en-US" altLang="ko-KR" sz="2800"/>
              <a:t>Detect a certain pattern.</a:t>
            </a:r>
            <a:endParaRPr lang="ko-KR" altLang="en-US" sz="2800"/>
          </a:p>
        </p:txBody>
      </p:sp>
      <p:sp>
        <p:nvSpPr>
          <p:cNvPr id="6" name="내용 개체 틀 2 1"/>
          <p:cNvSpPr txBox="1">
            <a:spLocks/>
          </p:cNvSpPr>
          <p:nvPr/>
        </p:nvSpPr>
        <p:spPr bwMode="auto">
          <a:xfrm>
            <a:off x="252413" y="2828925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Note: </a:t>
            </a:r>
            <a:r>
              <a:rPr lang="en-US" altLang="ko-KR" sz="2800"/>
              <a:t>May wish to detect </a:t>
            </a:r>
            <a:r>
              <a:rPr lang="en-US" altLang="ko-KR" sz="2800">
                <a:solidFill>
                  <a:schemeClr val="accent2"/>
                </a:solidFill>
              </a:rPr>
              <a:t>multiple</a:t>
            </a:r>
            <a:r>
              <a:rPr lang="en-US" altLang="ko-KR" sz="2800"/>
              <a:t> patterns.</a:t>
            </a:r>
            <a:endParaRPr lang="ko-KR" altLang="en-US" sz="2800"/>
          </a:p>
        </p:txBody>
      </p:sp>
      <p:sp>
        <p:nvSpPr>
          <p:cNvPr id="7" name="내용 개체 틀 2 1"/>
          <p:cNvSpPr txBox="1">
            <a:spLocks/>
          </p:cNvSpPr>
          <p:nvPr/>
        </p:nvSpPr>
        <p:spPr bwMode="auto">
          <a:xfrm>
            <a:off x="263525" y="4006850"/>
            <a:ext cx="82311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Hence: </a:t>
            </a:r>
            <a:r>
              <a:rPr lang="en-US" altLang="ko-KR" sz="2800"/>
              <a:t>Employ multiple filters, e.g., vertical filter, horizontal filter, edge-detect filter, …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3957638"/>
            <a:ext cx="4010025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411288"/>
            <a:ext cx="40036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1411288"/>
            <a:ext cx="4010025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Visualization examples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81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56F6-A700-4098-9402-6A53A2359AB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 smtClean="0"/>
          </a:p>
        </p:txBody>
      </p:sp>
      <p:sp>
        <p:nvSpPr>
          <p:cNvPr id="48135" name="내용 개체 틀 2 1"/>
          <p:cNvSpPr txBox="1">
            <a:spLocks/>
          </p:cNvSpPr>
          <p:nvPr/>
        </p:nvSpPr>
        <p:spPr bwMode="auto">
          <a:xfrm>
            <a:off x="5842000" y="1462088"/>
            <a:ext cx="16478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olidFill>
                  <a:schemeClr val="accent2"/>
                </a:solidFill>
              </a:rPr>
              <a:t>Vertical 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1" name="내용 개체 틀 2 1"/>
          <p:cNvSpPr txBox="1">
            <a:spLocks/>
          </p:cNvSpPr>
          <p:nvPr/>
        </p:nvSpPr>
        <p:spPr bwMode="auto">
          <a:xfrm>
            <a:off x="5651500" y="3917950"/>
            <a:ext cx="24685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olidFill>
                  <a:srgbClr val="FFFF00"/>
                </a:solidFill>
              </a:rPr>
              <a:t>Horizontal</a:t>
            </a:r>
            <a:endParaRPr lang="ko-KR" altLang="en-US" sz="2800">
              <a:solidFill>
                <a:srgbClr val="FFFF00"/>
              </a:solidFill>
            </a:endParaRPr>
          </a:p>
        </p:txBody>
      </p:sp>
      <p:sp>
        <p:nvSpPr>
          <p:cNvPr id="14" name="내용 개체 틀 2 1">
            <a:extLst>
              <a:ext uri="{FF2B5EF4-FFF2-40B4-BE49-F238E27FC236}">
                <a16:creationId xmlns:a16="http://schemas.microsoft.com/office/drawing/2014/main" id="{DD2AAAB4-AAE1-A04C-875A-7EBB3057C08F}"/>
              </a:ext>
            </a:extLst>
          </p:cNvPr>
          <p:cNvSpPr txBox="1">
            <a:spLocks/>
          </p:cNvSpPr>
          <p:nvPr/>
        </p:nvSpPr>
        <p:spPr bwMode="auto">
          <a:xfrm>
            <a:off x="282575" y="4791075"/>
            <a:ext cx="42846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Will also check this in PS.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Stacking multiple feature maps 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915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FEC9A9-1916-433E-A1BC-86345BF03E3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 smtClean="0"/>
          </a:p>
        </p:txBody>
      </p:sp>
      <p:sp>
        <p:nvSpPr>
          <p:cNvPr id="10" name="내용 개체 틀 2 1 1 1"/>
          <p:cNvSpPr>
            <a:spLocks noGrp="1" noChangeArrowheads="1"/>
          </p:cNvSpPr>
          <p:nvPr>
            <p:ph idx="1"/>
          </p:nvPr>
        </p:nvSpPr>
        <p:spPr>
          <a:xfrm>
            <a:off x="3779838" y="1169988"/>
            <a:ext cx="1389062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filter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sp>
        <p:nvSpPr>
          <p:cNvPr id="49157" name="내용 개체 틀 2 2"/>
          <p:cNvSpPr txBox="1">
            <a:spLocks/>
          </p:cNvSpPr>
          <p:nvPr/>
        </p:nvSpPr>
        <p:spPr bwMode="auto">
          <a:xfrm>
            <a:off x="5575300" y="5203825"/>
            <a:ext cx="1390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</a:t>
            </a:r>
            <a:endParaRPr lang="ko-KR" altLang="en-US" sz="2800"/>
          </a:p>
        </p:txBody>
      </p:sp>
      <p:pic>
        <p:nvPicPr>
          <p:cNvPr id="49158" name="그림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62575"/>
            <a:ext cx="2365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그림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757363"/>
            <a:ext cx="3127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그림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5343525"/>
            <a:ext cx="2000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내용 개체 틀 2 1 1 2">
            <a:extLst>
              <a:ext uri="{FF2B5EF4-FFF2-40B4-BE49-F238E27FC236}">
                <a16:creationId xmlns:a16="http://schemas.microsoft.com/office/drawing/2014/main" id="{EE573FFF-5E88-0649-8AC0-30AF6CB2E408}"/>
              </a:ext>
            </a:extLst>
          </p:cNvPr>
          <p:cNvSpPr txBox="1">
            <a:spLocks/>
          </p:cNvSpPr>
          <p:nvPr/>
        </p:nvSpPr>
        <p:spPr bwMode="auto">
          <a:xfrm>
            <a:off x="5799138" y="5670550"/>
            <a:ext cx="19780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>
                <a:ea typeface="굴림" panose="020B0600000101010101" pitchFamily="50" charset="-127"/>
              </a:rPr>
              <a:t>3D</a:t>
            </a:r>
            <a:r>
              <a:rPr lang="en-US" altLang="ko-KR" sz="2800" kern="0" dirty="0">
                <a:ea typeface="굴림" panose="020B0600000101010101" pitchFamily="50" charset="-127"/>
              </a:rPr>
              <a:t> tensor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51" name="내용 개체 틀 2 1 1 1">
            <a:extLst>
              <a:ext uri="{FF2B5EF4-FFF2-40B4-BE49-F238E27FC236}">
                <a16:creationId xmlns:a16="http://schemas.microsoft.com/office/drawing/2014/main" id="{107A91D1-450D-6744-B4B3-BD32762CCD88}"/>
              </a:ext>
            </a:extLst>
          </p:cNvPr>
          <p:cNvSpPr txBox="1">
            <a:spLocks/>
          </p:cNvSpPr>
          <p:nvPr/>
        </p:nvSpPr>
        <p:spPr bwMode="auto">
          <a:xfrm>
            <a:off x="1273175" y="5195888"/>
            <a:ext cx="13890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input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52" name="내용 개체 틀 2 1 1 1">
            <a:extLst>
              <a:ext uri="{FF2B5EF4-FFF2-40B4-BE49-F238E27FC236}">
                <a16:creationId xmlns:a16="http://schemas.microsoft.com/office/drawing/2014/main" id="{C2078FA6-BCD6-6847-93C8-396A861FBC4F}"/>
              </a:ext>
            </a:extLst>
          </p:cNvPr>
          <p:cNvSpPr txBox="1">
            <a:spLocks/>
          </p:cNvSpPr>
          <p:nvPr/>
        </p:nvSpPr>
        <p:spPr bwMode="auto">
          <a:xfrm>
            <a:off x="4691063" y="1590675"/>
            <a:ext cx="18256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>
                <a:ea typeface="굴림" panose="020B0600000101010101" pitchFamily="50" charset="-127"/>
              </a:rPr>
              <a:t>3D</a:t>
            </a:r>
            <a:r>
              <a:rPr lang="en-US" altLang="ko-KR" sz="2800" kern="0" dirty="0">
                <a:ea typeface="굴림" panose="020B0600000101010101" pitchFamily="50" charset="-127"/>
              </a:rPr>
              <a:t> tensor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49164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800350"/>
            <a:ext cx="345122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2262188"/>
            <a:ext cx="3643312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6" name="내용 개체 틀 2 1"/>
          <p:cNvSpPr txBox="1">
            <a:spLocks/>
          </p:cNvSpPr>
          <p:nvPr/>
        </p:nvSpPr>
        <p:spPr bwMode="auto">
          <a:xfrm>
            <a:off x="5876925" y="2216150"/>
            <a:ext cx="24685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olidFill>
                  <a:srgbClr val="FFFF00"/>
                </a:solidFill>
              </a:rPr>
              <a:t>Horizontal</a:t>
            </a:r>
            <a:endParaRPr lang="ko-KR" altLang="en-US" sz="2800">
              <a:solidFill>
                <a:srgbClr val="FFFF00"/>
              </a:solidFill>
            </a:endParaRPr>
          </a:p>
        </p:txBody>
      </p:sp>
      <p:pic>
        <p:nvPicPr>
          <p:cNvPr id="49167" name="그림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2732088"/>
            <a:ext cx="3565525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8" name="내용 개체 틀 2 1"/>
          <p:cNvSpPr txBox="1">
            <a:spLocks/>
          </p:cNvSpPr>
          <p:nvPr/>
        </p:nvSpPr>
        <p:spPr bwMode="auto">
          <a:xfrm>
            <a:off x="5364163" y="2800350"/>
            <a:ext cx="16478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olidFill>
                  <a:schemeClr val="accent2"/>
                </a:solidFill>
              </a:rPr>
              <a:t>Vertical </a:t>
            </a:r>
            <a:endParaRPr lang="ko-KR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4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직사각형 236"/>
          <p:cNvSpPr>
            <a:spLocks noChangeArrowheads="1"/>
          </p:cNvSpPr>
          <p:nvPr/>
        </p:nvSpPr>
        <p:spPr bwMode="auto">
          <a:xfrm>
            <a:off x="958850" y="1893888"/>
            <a:ext cx="2592388" cy="26733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BC8F980A-9529-0141-A255-389F4B003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914525"/>
            <a:ext cx="1009650" cy="992188"/>
          </a:xfrm>
          <a:prstGeom prst="rect">
            <a:avLst/>
          </a:prstGeom>
          <a:solidFill>
            <a:srgbClr val="FF0000"/>
          </a:solidFill>
          <a:ln w="571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18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Channels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5018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DD7702-DD6A-471E-BA89-B1A7ED65193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 smtClean="0"/>
          </a:p>
        </p:txBody>
      </p:sp>
      <p:sp>
        <p:nvSpPr>
          <p:cNvPr id="50182" name="내용 개체 틀 2 2"/>
          <p:cNvSpPr txBox="1">
            <a:spLocks/>
          </p:cNvSpPr>
          <p:nvPr/>
        </p:nvSpPr>
        <p:spPr bwMode="auto">
          <a:xfrm>
            <a:off x="6788150" y="5143500"/>
            <a:ext cx="1390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</a:t>
            </a:r>
            <a:endParaRPr lang="ko-KR" altLang="en-US" sz="28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634F780-72BC-9A47-A9A3-0FEC2369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0" y="1916113"/>
            <a:ext cx="1009650" cy="993775"/>
          </a:xfrm>
          <a:prstGeom prst="rect">
            <a:avLst/>
          </a:prstGeom>
          <a:solidFill>
            <a:schemeClr val="accent2"/>
          </a:solidFill>
          <a:ln w="571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184" name="내용 개체 틀 2 4"/>
          <p:cNvSpPr txBox="1">
            <a:spLocks/>
          </p:cNvSpPr>
          <p:nvPr/>
        </p:nvSpPr>
        <p:spPr bwMode="auto">
          <a:xfrm>
            <a:off x="5940425" y="1849438"/>
            <a:ext cx="11874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neuron</a:t>
            </a:r>
            <a:endParaRPr lang="ko-KR" altLang="en-US"/>
          </a:p>
        </p:txBody>
      </p:sp>
      <p:sp>
        <p:nvSpPr>
          <p:cNvPr id="50185" name="내용 개체 틀 2 5"/>
          <p:cNvSpPr txBox="1">
            <a:spLocks/>
          </p:cNvSpPr>
          <p:nvPr/>
        </p:nvSpPr>
        <p:spPr bwMode="auto">
          <a:xfrm>
            <a:off x="4237038" y="1484313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filter</a:t>
            </a: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50186" name="직선 화살표 연결선 100"/>
          <p:cNvCxnSpPr>
            <a:cxnSpLocks noChangeShapeType="1"/>
          </p:cNvCxnSpPr>
          <p:nvPr/>
        </p:nvCxnSpPr>
        <p:spPr bwMode="auto">
          <a:xfrm>
            <a:off x="3811588" y="2381250"/>
            <a:ext cx="0" cy="1004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0187" name="그림 1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1931988"/>
            <a:ext cx="3365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188" name="직선 화살표 연결선 102"/>
          <p:cNvCxnSpPr>
            <a:cxnSpLocks noChangeShapeType="1"/>
          </p:cNvCxnSpPr>
          <p:nvPr/>
        </p:nvCxnSpPr>
        <p:spPr bwMode="auto">
          <a:xfrm>
            <a:off x="3946525" y="3533775"/>
            <a:ext cx="1009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0189" name="그림 10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643313"/>
            <a:ext cx="3810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직사각형 237"/>
          <p:cNvSpPr>
            <a:spLocks noChangeArrowheads="1"/>
          </p:cNvSpPr>
          <p:nvPr/>
        </p:nvSpPr>
        <p:spPr bwMode="auto">
          <a:xfrm>
            <a:off x="728663" y="2057400"/>
            <a:ext cx="2592387" cy="26733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C576F0CF-674C-5446-9A4E-3422CDD9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038" y="2151063"/>
            <a:ext cx="1009650" cy="993775"/>
          </a:xfrm>
          <a:prstGeom prst="rect">
            <a:avLst/>
          </a:prstGeom>
          <a:solidFill>
            <a:schemeClr val="accent2"/>
          </a:solidFill>
          <a:ln w="571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BF789B16-CE34-FD42-B378-7067CEB87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2381250"/>
            <a:ext cx="1009650" cy="993775"/>
          </a:xfrm>
          <a:prstGeom prst="rect">
            <a:avLst/>
          </a:prstGeom>
          <a:solidFill>
            <a:schemeClr val="accent2"/>
          </a:solidFill>
          <a:ln w="571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79218419-A97A-854F-8657-2AD006CA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082800"/>
            <a:ext cx="1009650" cy="992188"/>
          </a:xfrm>
          <a:prstGeom prst="rect">
            <a:avLst/>
          </a:prstGeom>
          <a:solidFill>
            <a:srgbClr val="FF0000"/>
          </a:solidFill>
          <a:ln w="571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194" name="직사각형 238"/>
          <p:cNvSpPr>
            <a:spLocks noChangeArrowheads="1"/>
          </p:cNvSpPr>
          <p:nvPr/>
        </p:nvSpPr>
        <p:spPr bwMode="auto">
          <a:xfrm>
            <a:off x="496888" y="2320925"/>
            <a:ext cx="2592387" cy="267176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6703002-F936-5B43-9C8C-2EF94D98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2311400"/>
            <a:ext cx="1009650" cy="992188"/>
          </a:xfrm>
          <a:prstGeom prst="rect">
            <a:avLst/>
          </a:prstGeom>
          <a:solidFill>
            <a:srgbClr val="FF0000"/>
          </a:solidFill>
          <a:ln w="571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82391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5" name="내용 개체 틀 2 1 2">
            <a:extLst>
              <a:ext uri="{FF2B5EF4-FFF2-40B4-BE49-F238E27FC236}">
                <a16:creationId xmlns:a16="http://schemas.microsoft.com/office/drawing/2014/main" id="{B3FCF3B2-13E5-6E4C-91FD-825AD1C22753}"/>
              </a:ext>
            </a:extLst>
          </p:cNvPr>
          <p:cNvSpPr txBox="1">
            <a:spLocks/>
          </p:cNvSpPr>
          <p:nvPr/>
        </p:nvSpPr>
        <p:spPr bwMode="auto">
          <a:xfrm>
            <a:off x="2638425" y="4572000"/>
            <a:ext cx="4508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solidFill>
                  <a:srgbClr val="FF0000"/>
                </a:solidFill>
                <a:ea typeface="굴림" panose="020B0600000101010101" pitchFamily="50" charset="-127"/>
              </a:rPr>
              <a:t>R</a:t>
            </a:r>
            <a:endParaRPr lang="ko-KR" altLang="en-US" sz="2800" kern="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46" name="내용 개체 틀 2 1 3">
            <a:extLst>
              <a:ext uri="{FF2B5EF4-FFF2-40B4-BE49-F238E27FC236}">
                <a16:creationId xmlns:a16="http://schemas.microsoft.com/office/drawing/2014/main" id="{30A38064-62B1-6441-8AC9-26D01CBD17AF}"/>
              </a:ext>
            </a:extLst>
          </p:cNvPr>
          <p:cNvSpPr txBox="1">
            <a:spLocks/>
          </p:cNvSpPr>
          <p:nvPr/>
        </p:nvSpPr>
        <p:spPr bwMode="auto">
          <a:xfrm>
            <a:off x="2982913" y="4294188"/>
            <a:ext cx="4524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solidFill>
                  <a:srgbClr val="00B050"/>
                </a:solidFill>
                <a:ea typeface="굴림" panose="020B0600000101010101" pitchFamily="50" charset="-127"/>
              </a:rPr>
              <a:t>G</a:t>
            </a:r>
            <a:endParaRPr lang="ko-KR" altLang="en-US" sz="2800" kern="0" dirty="0">
              <a:solidFill>
                <a:srgbClr val="00B050"/>
              </a:solidFill>
              <a:ea typeface="굴림" panose="020B0600000101010101" pitchFamily="50" charset="-127"/>
            </a:endParaRPr>
          </a:p>
        </p:txBody>
      </p:sp>
      <p:sp>
        <p:nvSpPr>
          <p:cNvPr id="247" name="내용 개체 틀 2 1 4">
            <a:extLst>
              <a:ext uri="{FF2B5EF4-FFF2-40B4-BE49-F238E27FC236}">
                <a16:creationId xmlns:a16="http://schemas.microsoft.com/office/drawing/2014/main" id="{F3B6B980-3FAC-3247-B975-1274BD357FAA}"/>
              </a:ext>
            </a:extLst>
          </p:cNvPr>
          <p:cNvSpPr txBox="1">
            <a:spLocks/>
          </p:cNvSpPr>
          <p:nvPr/>
        </p:nvSpPr>
        <p:spPr bwMode="auto">
          <a:xfrm>
            <a:off x="3241675" y="4168775"/>
            <a:ext cx="4524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solidFill>
                  <a:schemeClr val="accent2"/>
                </a:solidFill>
                <a:ea typeface="굴림" panose="020B0600000101010101" pitchFamily="50" charset="-127"/>
              </a:rPr>
              <a:t>B</a:t>
            </a:r>
            <a:endParaRPr lang="ko-KR" altLang="en-US" sz="2800" kern="0" dirty="0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50199" name="직사각형 247"/>
          <p:cNvSpPr>
            <a:spLocks noChangeArrowheads="1"/>
          </p:cNvSpPr>
          <p:nvPr/>
        </p:nvSpPr>
        <p:spPr bwMode="auto">
          <a:xfrm>
            <a:off x="5940425" y="2306638"/>
            <a:ext cx="2592388" cy="26733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0200" name="직사각형 95"/>
          <p:cNvSpPr>
            <a:spLocks noChangeArrowheads="1"/>
          </p:cNvSpPr>
          <p:nvPr/>
        </p:nvSpPr>
        <p:spPr bwMode="auto">
          <a:xfrm>
            <a:off x="5940425" y="2311400"/>
            <a:ext cx="360363" cy="3508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49" name="직선 화살표 연결선 248"/>
          <p:cNvCxnSpPr>
            <a:cxnSpLocks noChangeShapeType="1"/>
          </p:cNvCxnSpPr>
          <p:nvPr/>
        </p:nvCxnSpPr>
        <p:spPr bwMode="auto">
          <a:xfrm flipH="1">
            <a:off x="5051425" y="2806700"/>
            <a:ext cx="600075" cy="727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5" name="그림 25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3165475"/>
            <a:ext cx="161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3" name="그림 25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1265238"/>
            <a:ext cx="3127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" name="내용 개체 틀 2 1 1 2">
            <a:extLst>
              <a:ext uri="{FF2B5EF4-FFF2-40B4-BE49-F238E27FC236}">
                <a16:creationId xmlns:a16="http://schemas.microsoft.com/office/drawing/2014/main" id="{C460F5C0-AC35-4848-8B62-1EC601483476}"/>
              </a:ext>
            </a:extLst>
          </p:cNvPr>
          <p:cNvSpPr txBox="1">
            <a:spLocks/>
          </p:cNvSpPr>
          <p:nvPr/>
        </p:nvSpPr>
        <p:spPr bwMode="auto">
          <a:xfrm>
            <a:off x="1647825" y="5735638"/>
            <a:ext cx="197961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>
                <a:ea typeface="굴림" panose="020B0600000101010101" pitchFamily="50" charset="-127"/>
              </a:rPr>
              <a:t>3D</a:t>
            </a:r>
            <a:r>
              <a:rPr lang="en-US" altLang="ko-KR" sz="2800" kern="0" dirty="0">
                <a:ea typeface="굴림" panose="020B0600000101010101" pitchFamily="50" charset="-127"/>
              </a:rPr>
              <a:t> tensor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60" name="내용 개체 틀 2 1 1 3">
            <a:extLst>
              <a:ext uri="{FF2B5EF4-FFF2-40B4-BE49-F238E27FC236}">
                <a16:creationId xmlns:a16="http://schemas.microsoft.com/office/drawing/2014/main" id="{E2592AAF-E3AB-5145-A986-3A82947AAE13}"/>
              </a:ext>
            </a:extLst>
          </p:cNvPr>
          <p:cNvSpPr txBox="1">
            <a:spLocks/>
          </p:cNvSpPr>
          <p:nvPr/>
        </p:nvSpPr>
        <p:spPr bwMode="auto">
          <a:xfrm>
            <a:off x="5149850" y="1081088"/>
            <a:ext cx="19780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>
                <a:ea typeface="굴림" panose="020B0600000101010101" pitchFamily="50" charset="-127"/>
              </a:rPr>
              <a:t>3D</a:t>
            </a:r>
            <a:r>
              <a:rPr lang="en-US" altLang="ko-KR" sz="2800" kern="0" dirty="0">
                <a:ea typeface="굴림" panose="020B0600000101010101" pitchFamily="50" charset="-127"/>
              </a:rPr>
              <a:t> tensor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50206" name="그림 26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5307013"/>
            <a:ext cx="2000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7" name="그림 26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62575"/>
            <a:ext cx="2365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" name="내용 개체 틀 2 1 1 1">
            <a:extLst>
              <a:ext uri="{FF2B5EF4-FFF2-40B4-BE49-F238E27FC236}">
                <a16:creationId xmlns:a16="http://schemas.microsoft.com/office/drawing/2014/main" id="{713C9696-58E4-3547-951C-796D3119A33E}"/>
              </a:ext>
            </a:extLst>
          </p:cNvPr>
          <p:cNvSpPr txBox="1">
            <a:spLocks/>
          </p:cNvSpPr>
          <p:nvPr/>
        </p:nvSpPr>
        <p:spPr bwMode="auto">
          <a:xfrm>
            <a:off x="1273175" y="5195888"/>
            <a:ext cx="13890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input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243" grpId="0" animBg="1"/>
      <p:bldP spid="97" grpId="0" animBg="1"/>
      <p:bldP spid="238" grpId="0" animBg="1"/>
      <p:bldP spid="240" grpId="0" animBg="1"/>
      <p:bldP spid="242" grpId="0" animBg="1"/>
      <p:bldP spid="245" grpId="0"/>
      <p:bldP spid="246" grpId="0"/>
      <p:bldP spid="247" grpId="0"/>
      <p:bldP spid="259" grpId="0"/>
      <p:bldP spid="2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45.70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h =7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62.204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w =7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95.25"/>
  <p:tag name="LATEXFORMWIDTH" val="503.25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95.25"/>
  <p:tag name="LATEXFORMWIDTH" val="503.25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95.25"/>
  <p:tag name="LATEXFORMWIDTH" val="503.2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08.736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h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22.98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w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3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95.25"/>
  <p:tag name="LATEXFORMWIDTH" val="503.25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95.25"/>
  <p:tag name="LATEXFORMWIDTH" val="503.25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95.25"/>
  <p:tag name="LATEXFORMWIDTH" val="503.25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0.24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5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56.242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4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3.9932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7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9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0.24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5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56.242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4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3.9932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7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9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3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3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6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2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0.24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5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56.242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4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3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0.24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5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2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3.9932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7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3.9932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7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8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9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310976</TotalTime>
  <Words>499</Words>
  <Application>Microsoft Office PowerPoint</Application>
  <PresentationFormat>화면 슬라이드 쇼(4:3)</PresentationFormat>
  <Paragraphs>137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43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Times New Roman</vt:lpstr>
      <vt:lpstr>Wingdings</vt:lpstr>
      <vt:lpstr>1_JobTalk3</vt:lpstr>
      <vt:lpstr>PowerPoint 프레젠테이션</vt:lpstr>
      <vt:lpstr>PowerPoint 프레젠테이션</vt:lpstr>
      <vt:lpstr>Outline</vt:lpstr>
      <vt:lpstr>A filter example</vt:lpstr>
      <vt:lpstr>Visualization</vt:lpstr>
      <vt:lpstr>Use of multiple filters</vt:lpstr>
      <vt:lpstr>Visualization examples</vt:lpstr>
      <vt:lpstr>Stacking multiple feature maps </vt:lpstr>
      <vt:lpstr>Channels</vt:lpstr>
      <vt:lpstr>PowerPoint 프레젠테이션</vt:lpstr>
      <vt:lpstr>Serious memory issue</vt:lpstr>
      <vt:lpstr>Motivates us to reduce complexity</vt:lpstr>
      <vt:lpstr>Max Pooling</vt:lpstr>
      <vt:lpstr>Visualization example</vt:lpstr>
      <vt:lpstr>Typical CNN architecture</vt:lpstr>
      <vt:lpstr>Typical CNN architecture in picture</vt:lpstr>
      <vt:lpstr>Two popular CNNs</vt:lpstr>
      <vt:lpstr>Look ahead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Suh Changho</cp:lastModifiedBy>
  <cp:revision>4761</cp:revision>
  <dcterms:created xsi:type="dcterms:W3CDTF">2006-01-25T19:50:38Z</dcterms:created>
  <dcterms:modified xsi:type="dcterms:W3CDTF">2020-10-21T07:33:02Z</dcterms:modified>
</cp:coreProperties>
</file>