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27"/>
  </p:notesMasterIdLst>
  <p:handoutMasterIdLst>
    <p:handoutMasterId r:id="rId28"/>
  </p:handoutMasterIdLst>
  <p:sldIdLst>
    <p:sldId id="973" r:id="rId2"/>
    <p:sldId id="2067" r:id="rId3"/>
    <p:sldId id="2048" r:id="rId4"/>
    <p:sldId id="2049" r:id="rId5"/>
    <p:sldId id="2068" r:id="rId6"/>
    <p:sldId id="2034" r:id="rId7"/>
    <p:sldId id="2070" r:id="rId8"/>
    <p:sldId id="2071" r:id="rId9"/>
    <p:sldId id="2073" r:id="rId10"/>
    <p:sldId id="2050" r:id="rId11"/>
    <p:sldId id="2051" r:id="rId12"/>
    <p:sldId id="2052" r:id="rId13"/>
    <p:sldId id="2053" r:id="rId14"/>
    <p:sldId id="2054" r:id="rId15"/>
    <p:sldId id="2055" r:id="rId16"/>
    <p:sldId id="2066" r:id="rId17"/>
    <p:sldId id="2035" r:id="rId18"/>
    <p:sldId id="2059" r:id="rId19"/>
    <p:sldId id="2056" r:id="rId20"/>
    <p:sldId id="2058" r:id="rId21"/>
    <p:sldId id="2060" r:id="rId22"/>
    <p:sldId id="2061" r:id="rId23"/>
    <p:sldId id="2062" r:id="rId24"/>
    <p:sldId id="2063" r:id="rId25"/>
    <p:sldId id="2072" r:id="rId26"/>
  </p:sldIdLst>
  <p:sldSz cx="9144000" cy="6858000" type="screen4x3"/>
  <p:notesSz cx="6881813" cy="9296400"/>
  <p:custDataLst>
    <p:tags r:id="rId29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FFFFFF"/>
    <a:srgbClr val="009900"/>
    <a:srgbClr val="00FFFF"/>
    <a:srgbClr val="760000"/>
    <a:srgbClr val="E1491F"/>
    <a:srgbClr val="FF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7216" autoAdjust="0"/>
  </p:normalViewPr>
  <p:slideViewPr>
    <p:cSldViewPr snapToObjects="1">
      <p:cViewPr varScale="1">
        <p:scale>
          <a:sx n="73" d="100"/>
          <a:sy n="73" d="100"/>
        </p:scale>
        <p:origin x="852" y="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980" y="-102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2F50D21-6E68-4C15-BD02-8E0F4DD2D3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0925E5B-78F1-4456-9EB5-5EED6B2D8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75885178-36CF-42DA-99F6-F05F78C75DCC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723F625-83E0-4A22-A2A1-7BBD7F9704F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2613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5E56423-11F8-4CB5-BC22-B66F1824C4CB}" type="slidenum">
              <a:rPr lang="en-US" altLang="ko-KR" smtClean="0">
                <a:latin typeface="굴림" panose="020B0600000101010101" pitchFamily="50" charset="-127"/>
              </a:rPr>
              <a:pPr/>
              <a:t>12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AFCBABD-6ACD-465D-8B8B-19C2CD884DF9}" type="slidenum">
              <a:rPr lang="en-US" altLang="ko-KR" smtClean="0">
                <a:latin typeface="굴림" panose="020B0600000101010101" pitchFamily="50" charset="-127"/>
              </a:rPr>
              <a:pPr/>
              <a:t>19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1A22637-006C-40A2-A8C0-8BF418E2D5A5}" type="slidenum">
              <a:rPr lang="en-US" altLang="ko-KR" smtClean="0">
                <a:latin typeface="굴림" panose="020B0600000101010101" pitchFamily="50" charset="-127"/>
              </a:rPr>
              <a:pPr/>
              <a:t>20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BB1D4B2-75DD-417D-B564-19D826BA99E7}" type="slidenum">
              <a:rPr lang="en-US" altLang="ko-KR" smtClean="0">
                <a:latin typeface="굴림" panose="020B0600000101010101" pitchFamily="50" charset="-127"/>
              </a:rPr>
              <a:pPr/>
              <a:t>21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 smtClean="0">
              <a:solidFill>
                <a:schemeClr val="accent2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 smtClean="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4008274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64799-5A65-4FD5-AB92-833A6F1C18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3701978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ECBB59B-D338-4C06-B64F-44DB2C63C06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6.png"/><Relationship Id="rId5" Type="http://schemas.openxmlformats.org/officeDocument/2006/relationships/tags" Target="../tags/tag18.xml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tags" Target="../tags/tag17.xml"/><Relationship Id="rId9" Type="http://schemas.openxmlformats.org/officeDocument/2006/relationships/image" Target="../media/image14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3.xml"/><Relationship Id="rId7" Type="http://schemas.openxmlformats.org/officeDocument/2006/relationships/image" Target="../media/image19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6.xml"/><Relationship Id="rId7" Type="http://schemas.openxmlformats.org/officeDocument/2006/relationships/image" Target="../media/image1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2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16.png"/><Relationship Id="rId2" Type="http://schemas.openxmlformats.org/officeDocument/2006/relationships/tags" Target="../tags/tag28.xml"/><Relationship Id="rId16" Type="http://schemas.openxmlformats.org/officeDocument/2006/relationships/image" Target="../media/image18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21.png"/><Relationship Id="rId5" Type="http://schemas.openxmlformats.org/officeDocument/2006/relationships/tags" Target="../tags/tag31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30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tags" Target="../tags/tag35.xml"/><Relationship Id="rId16" Type="http://schemas.openxmlformats.org/officeDocument/2006/relationships/image" Target="../media/image25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9.png"/><Relationship Id="rId5" Type="http://schemas.openxmlformats.org/officeDocument/2006/relationships/tags" Target="../tags/tag38.xml"/><Relationship Id="rId15" Type="http://schemas.openxmlformats.org/officeDocument/2006/relationships/image" Target="../media/image1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8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4213" y="4479454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itchFamily="34" charset="-127"/>
              </a:rPr>
              <a:t>Changho </a:t>
            </a: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itchFamily="34" charset="-127"/>
              </a:rPr>
              <a:t>Suh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itchFamily="34" charset="-127"/>
              </a:rPr>
              <a:t>Oct. 23, 2020</a:t>
            </a: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" y="764704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Recurrent neural networks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57313" y="2626842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Lecture </a:t>
            </a:r>
            <a:r>
              <a:rPr lang="en-US" altLang="ko-KR" sz="28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13</a:t>
            </a:r>
            <a:endParaRPr lang="en-US" altLang="ko-KR" sz="28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Applications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C48FEF-7EB4-4FED-B21C-274B7CB12BF2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30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303338" y="1900238"/>
            <a:ext cx="6477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5400" b="1"/>
              <a:t>t</a:t>
            </a:r>
            <a:endParaRPr lang="ko-KR" altLang="en-US" sz="5400" b="1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663700" y="1900238"/>
            <a:ext cx="6477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5400" b="1"/>
              <a:t>h</a:t>
            </a:r>
            <a:endParaRPr lang="ko-KR" altLang="en-US" sz="5400" b="1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2298700" y="1978025"/>
            <a:ext cx="574675" cy="850900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600"/>
          </a:p>
        </p:txBody>
      </p:sp>
      <p:sp>
        <p:nvSpPr>
          <p:cNvPr id="9" name="오른쪽 화살표 8"/>
          <p:cNvSpPr>
            <a:spLocks noChangeArrowheads="1"/>
          </p:cNvSpPr>
          <p:nvPr/>
        </p:nvSpPr>
        <p:spPr bwMode="auto">
          <a:xfrm>
            <a:off x="4105275" y="2179638"/>
            <a:ext cx="1016000" cy="508000"/>
          </a:xfrm>
          <a:prstGeom prst="rightArrow">
            <a:avLst>
              <a:gd name="adj1" fmla="val 50000"/>
              <a:gd name="adj2" fmla="val 50065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840413" y="1844675"/>
            <a:ext cx="6477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5400" b="1"/>
              <a:t>t</a:t>
            </a:r>
            <a:endParaRPr lang="ko-KR" altLang="en-US" sz="5400" b="1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6200775" y="1844675"/>
            <a:ext cx="6477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5400" b="1"/>
              <a:t>h</a:t>
            </a:r>
            <a:endParaRPr lang="ko-KR" altLang="en-US" sz="5400" b="1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6740525" y="1844675"/>
            <a:ext cx="6477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5400" b="1">
                <a:solidFill>
                  <a:srgbClr val="FF0000"/>
                </a:solidFill>
              </a:rPr>
              <a:t>e</a:t>
            </a:r>
            <a:endParaRPr lang="ko-KR" altLang="en-US" sz="5400" b="1">
              <a:solidFill>
                <a:srgbClr val="FF0000"/>
              </a:solidFill>
            </a:endParaRPr>
          </a:p>
        </p:txBody>
      </p:sp>
      <p:sp>
        <p:nvSpPr>
          <p:cNvPr id="30" name="내용 개체 틀 2"/>
          <p:cNvSpPr txBox="1">
            <a:spLocks/>
          </p:cNvSpPr>
          <p:nvPr/>
        </p:nvSpPr>
        <p:spPr bwMode="auto">
          <a:xfrm>
            <a:off x="152400" y="3284538"/>
            <a:ext cx="45370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sz="5400" b="1" dirty="0" err="1" smtClean="0"/>
              <a:t>삼성밤도체</a:t>
            </a:r>
            <a:endParaRPr lang="ko-KR" altLang="en-US" sz="5400" b="1" dirty="0"/>
          </a:p>
        </p:txBody>
      </p:sp>
      <p:sp>
        <p:nvSpPr>
          <p:cNvPr id="31" name="오른쪽 화살표 30"/>
          <p:cNvSpPr>
            <a:spLocks noChangeArrowheads="1"/>
          </p:cNvSpPr>
          <p:nvPr/>
        </p:nvSpPr>
        <p:spPr bwMode="auto">
          <a:xfrm>
            <a:off x="4105275" y="3455988"/>
            <a:ext cx="1016000" cy="508000"/>
          </a:xfrm>
          <a:prstGeom prst="rightArrow">
            <a:avLst>
              <a:gd name="adj1" fmla="val 50000"/>
              <a:gd name="adj2" fmla="val 50065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2" name="내용 개체 틀 2"/>
          <p:cNvSpPr txBox="1">
            <a:spLocks/>
          </p:cNvSpPr>
          <p:nvPr/>
        </p:nvSpPr>
        <p:spPr bwMode="auto">
          <a:xfrm>
            <a:off x="5246688" y="3255963"/>
            <a:ext cx="38290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sz="5400" b="1" dirty="0"/>
              <a:t>삼성</a:t>
            </a:r>
            <a:r>
              <a:rPr lang="ko-KR" altLang="en-US" sz="5400" b="1" dirty="0">
                <a:solidFill>
                  <a:srgbClr val="FF0000"/>
                </a:solidFill>
              </a:rPr>
              <a:t>반</a:t>
            </a:r>
            <a:r>
              <a:rPr lang="ko-KR" altLang="en-US" sz="5400" b="1" dirty="0"/>
              <a:t>도체</a:t>
            </a:r>
          </a:p>
        </p:txBody>
      </p:sp>
      <p:sp>
        <p:nvSpPr>
          <p:cNvPr id="33" name="내용 개체 틀 2"/>
          <p:cNvSpPr txBox="1">
            <a:spLocks/>
          </p:cNvSpPr>
          <p:nvPr/>
        </p:nvSpPr>
        <p:spPr bwMode="auto">
          <a:xfrm>
            <a:off x="190500" y="4706938"/>
            <a:ext cx="39147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4400" b="1"/>
              <a:t>Don’t worry</a:t>
            </a:r>
            <a:endParaRPr lang="ko-KR" altLang="en-US" sz="4400" b="1"/>
          </a:p>
        </p:txBody>
      </p:sp>
      <p:sp>
        <p:nvSpPr>
          <p:cNvPr id="34" name="오른쪽 화살표 33"/>
          <p:cNvSpPr>
            <a:spLocks noChangeArrowheads="1"/>
          </p:cNvSpPr>
          <p:nvPr/>
        </p:nvSpPr>
        <p:spPr bwMode="auto">
          <a:xfrm>
            <a:off x="4095750" y="4922838"/>
            <a:ext cx="1016000" cy="511175"/>
          </a:xfrm>
          <a:prstGeom prst="rightArrow">
            <a:avLst>
              <a:gd name="adj1" fmla="val 50000"/>
              <a:gd name="adj2" fmla="val 49754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5" name="내용 개체 틀 2"/>
          <p:cNvSpPr txBox="1">
            <a:spLocks/>
          </p:cNvSpPr>
          <p:nvPr/>
        </p:nvSpPr>
        <p:spPr bwMode="auto">
          <a:xfrm>
            <a:off x="7126288" y="4725988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5400" b="1">
                <a:solidFill>
                  <a:schemeClr val="accent2"/>
                </a:solidFill>
              </a:rPr>
              <a:t>+1</a:t>
            </a:r>
            <a:endParaRPr lang="ko-KR" altLang="en-US" sz="5400" b="1">
              <a:solidFill>
                <a:schemeClr val="accent2"/>
              </a:solidFill>
            </a:endParaRPr>
          </a:p>
        </p:txBody>
      </p:sp>
      <p:sp>
        <p:nvSpPr>
          <p:cNvPr id="36" name="내용 개체 틀 2"/>
          <p:cNvSpPr txBox="1">
            <a:spLocks/>
          </p:cNvSpPr>
          <p:nvPr/>
        </p:nvSpPr>
        <p:spPr bwMode="auto">
          <a:xfrm>
            <a:off x="5364163" y="4786313"/>
            <a:ext cx="18732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4400" b="1"/>
              <a:t>(</a:t>
            </a:r>
            <a:r>
              <a:rPr lang="ko-KR" altLang="en-US" sz="4400" b="1"/>
              <a:t>감정</a:t>
            </a:r>
            <a:r>
              <a:rPr lang="en-US" altLang="ko-KR" sz="4400" b="1"/>
              <a:t>)</a:t>
            </a:r>
            <a:endParaRPr lang="ko-KR" altLang="en-US" sz="44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/>
      <p:bldP spid="11" grpId="0"/>
      <p:bldP spid="12" grpId="0"/>
      <p:bldP spid="30" grpId="0"/>
      <p:bldP spid="31" grpId="0" animBg="1"/>
      <p:bldP spid="32" grpId="0"/>
      <p:bldP spid="33" grpId="0"/>
      <p:bldP spid="34" grpId="0" animBg="1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Applications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5B7DD-7A7D-4E76-964D-7289602A123E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300" smtClean="0"/>
          </a:p>
        </p:txBody>
      </p:sp>
      <p:pic>
        <p:nvPicPr>
          <p:cNvPr id="18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4205288"/>
            <a:ext cx="10398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198938"/>
            <a:ext cx="108743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38" y="4179888"/>
            <a:ext cx="10398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4167188"/>
            <a:ext cx="111918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4173538"/>
            <a:ext cx="1087437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오른쪽 화살표 25"/>
          <p:cNvSpPr>
            <a:spLocks noChangeArrowheads="1"/>
          </p:cNvSpPr>
          <p:nvPr/>
        </p:nvSpPr>
        <p:spPr bwMode="auto">
          <a:xfrm>
            <a:off x="4089400" y="4525963"/>
            <a:ext cx="1016000" cy="508000"/>
          </a:xfrm>
          <a:prstGeom prst="rightArrow">
            <a:avLst>
              <a:gd name="adj1" fmla="val 50000"/>
              <a:gd name="adj2" fmla="val 50065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7" name="직사각형 26"/>
          <p:cNvSpPr>
            <a:spLocks noChangeArrowheads="1"/>
          </p:cNvSpPr>
          <p:nvPr/>
        </p:nvSpPr>
        <p:spPr bwMode="auto">
          <a:xfrm>
            <a:off x="2794000" y="4149725"/>
            <a:ext cx="1122363" cy="1204913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600"/>
          </a:p>
        </p:txBody>
      </p:sp>
      <p:sp>
        <p:nvSpPr>
          <p:cNvPr id="29" name="내용 개체 틀 2"/>
          <p:cNvSpPr txBox="1">
            <a:spLocks/>
          </p:cNvSpPr>
          <p:nvPr/>
        </p:nvSpPr>
        <p:spPr bwMode="auto">
          <a:xfrm>
            <a:off x="5199063" y="2701925"/>
            <a:ext cx="40528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sz="2800" b="1"/>
              <a:t>나는 머신러닝을 좋아해</a:t>
            </a:r>
          </a:p>
        </p:txBody>
      </p:sp>
      <p:sp>
        <p:nvSpPr>
          <p:cNvPr id="15373" name="내용 개체 틀 2"/>
          <p:cNvSpPr txBox="1">
            <a:spLocks/>
          </p:cNvSpPr>
          <p:nvPr/>
        </p:nvSpPr>
        <p:spPr bwMode="auto">
          <a:xfrm>
            <a:off x="20638" y="2682875"/>
            <a:ext cx="42433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I like machine learning</a:t>
            </a:r>
            <a:endParaRPr lang="ko-KR" altLang="en-US" sz="2800"/>
          </a:p>
        </p:txBody>
      </p:sp>
      <p:sp>
        <p:nvSpPr>
          <p:cNvPr id="15374" name="오른쪽 화살표 30"/>
          <p:cNvSpPr>
            <a:spLocks noChangeArrowheads="1"/>
          </p:cNvSpPr>
          <p:nvPr/>
        </p:nvSpPr>
        <p:spPr bwMode="auto">
          <a:xfrm>
            <a:off x="4105275" y="2701925"/>
            <a:ext cx="1016000" cy="508000"/>
          </a:xfrm>
          <a:prstGeom prst="rightArrow">
            <a:avLst>
              <a:gd name="adj1" fmla="val 50000"/>
              <a:gd name="adj2" fmla="val 50065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5375" name="내용 개체 틀 2"/>
          <p:cNvSpPr txBox="1">
            <a:spLocks/>
          </p:cNvSpPr>
          <p:nvPr/>
        </p:nvSpPr>
        <p:spPr bwMode="auto">
          <a:xfrm>
            <a:off x="5867400" y="2128838"/>
            <a:ext cx="15843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(</a:t>
            </a:r>
            <a:r>
              <a:rPr lang="ko-KR" altLang="en-US" sz="2800" b="1"/>
              <a:t>한국어</a:t>
            </a:r>
            <a:r>
              <a:rPr lang="en-US" altLang="ko-KR" sz="2800" b="1"/>
              <a:t>)</a:t>
            </a:r>
            <a:endParaRPr lang="ko-KR" altLang="en-US" sz="28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A common feature in such applications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2555875" y="1989138"/>
            <a:ext cx="4176713" cy="10683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6600" smtClean="0">
                <a:ea typeface="굴림" panose="020B0600000101010101" pitchFamily="50" charset="-127"/>
              </a:rPr>
              <a:t>Memory!</a:t>
            </a:r>
            <a:endParaRPr lang="ko-KR" altLang="en-US" sz="6600" smtClean="0">
              <a:ea typeface="굴림" panose="020B0600000101010101" pitchFamily="50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73EC2A-A93D-4EAC-BF9E-8A4217E68F6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30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61950" y="4718050"/>
            <a:ext cx="8559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Hence:</a:t>
            </a:r>
            <a:r>
              <a:rPr lang="en-US" altLang="ko-KR" sz="2800" dirty="0"/>
              <a:t> They do not capture such </a:t>
            </a:r>
            <a:r>
              <a:rPr lang="en-US" altLang="ko-KR" sz="2800" dirty="0" smtClean="0"/>
              <a:t>memory-feature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61950" y="5549900"/>
            <a:ext cx="78438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This </a:t>
            </a:r>
            <a:r>
              <a:rPr lang="en-US" altLang="ko-KR" sz="2800" dirty="0" smtClean="0"/>
              <a:t>motivated </a:t>
            </a:r>
            <a:r>
              <a:rPr lang="en-US" altLang="ko-KR" sz="2800" dirty="0"/>
              <a:t>the use of RNNs.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61950" y="3481388"/>
            <a:ext cx="78438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DNNs and CNNs do not contain layers that </a:t>
            </a:r>
            <a:r>
              <a:rPr lang="en-US" altLang="ko-KR" sz="2800" i="1" dirty="0"/>
              <a:t>preserve some states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 birth of RNNs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821488" y="6426200"/>
            <a:ext cx="2133600" cy="242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6480CF-CA0C-4AC2-914C-FC9A8A599B0E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300" smtClean="0"/>
          </a:p>
        </p:txBody>
      </p:sp>
      <p:pic>
        <p:nvPicPr>
          <p:cNvPr id="17412" name="Picture 2" descr="https://physics.stanford.edu/sites/g/files/sbiybj6226/f/3ef63a95e7aaf2800d9b0a09a30f8a3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1295400"/>
            <a:ext cx="1477962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내용 개체 틀 2"/>
          <p:cNvSpPr txBox="1">
            <a:spLocks/>
          </p:cNvSpPr>
          <p:nvPr/>
        </p:nvSpPr>
        <p:spPr bwMode="auto">
          <a:xfrm>
            <a:off x="6400800" y="3541713"/>
            <a:ext cx="24050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William Little 1974</a:t>
            </a:r>
            <a:endParaRPr lang="ko-KR" altLang="en-US" sz="200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30188" y="1289050"/>
            <a:ext cx="63658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Pondered on the </a:t>
            </a:r>
            <a:r>
              <a:rPr lang="en-US" altLang="ko-KR" sz="2800" i="1" dirty="0"/>
              <a:t>thought process</a:t>
            </a:r>
            <a:r>
              <a:rPr lang="en-US" altLang="ko-KR" sz="2800" dirty="0"/>
              <a:t>: </a:t>
            </a:r>
            <a:br>
              <a:rPr lang="en-US" altLang="ko-KR" sz="2800" dirty="0"/>
            </a:br>
            <a:r>
              <a:rPr lang="en-US" altLang="ko-KR" sz="2800" dirty="0"/>
              <a:t>   </a:t>
            </a:r>
            <a:r>
              <a:rPr lang="en-US" altLang="ko-KR" sz="2800" i="1" dirty="0"/>
              <a:t>Series </a:t>
            </a:r>
            <a:r>
              <a:rPr lang="en-US" altLang="ko-KR" sz="2800" dirty="0"/>
              <a:t>of many thoughts &amp; logics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230188" y="4702175"/>
            <a:ext cx="64992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The first RNN was popularized by John Hopfield, hence called:</a:t>
            </a:r>
            <a:br>
              <a:rPr lang="en-US" altLang="ko-KR" sz="2800"/>
            </a:br>
            <a:r>
              <a:rPr lang="en-US" altLang="ko-KR" sz="2800"/>
              <a:t>            </a:t>
            </a:r>
            <a:r>
              <a:rPr lang="en-US" altLang="ko-KR" sz="2800" b="1"/>
              <a:t>The Hopfield network</a:t>
            </a:r>
            <a:endParaRPr lang="ko-KR" altLang="en-US" sz="2800" b="1"/>
          </a:p>
        </p:txBody>
      </p:sp>
      <p:sp>
        <p:nvSpPr>
          <p:cNvPr id="17416" name="AutoShape 4" descr="Image result for David E. Rumel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7417" name="AutoShape 6" descr="Image result for David E. Rumelhart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7418" name="AutoShape 10" descr="Image result for john hopfield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3806" name="Picture 14" descr="Image result for john hopfie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4135438"/>
            <a:ext cx="1457325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6300788" y="6243638"/>
            <a:ext cx="2405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John Hopfield 1982</a:t>
            </a:r>
            <a:endParaRPr lang="ko-KR" altLang="en-US" sz="200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230188" y="2384425"/>
            <a:ext cx="6365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Led him to conjecture existence of neurons </a:t>
            </a:r>
            <a:r>
              <a:rPr lang="en-US" altLang="ko-KR" sz="2800">
                <a:solidFill>
                  <a:schemeClr val="accent2"/>
                </a:solidFill>
              </a:rPr>
              <a:t>preserving memory</a:t>
            </a:r>
            <a:endParaRPr lang="ko-KR" altLang="en-US" sz="280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244475" y="3502025"/>
            <a:ext cx="55657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 </a:t>
            </a:r>
            <a:r>
              <a:rPr lang="en-US" altLang="ko-KR" sz="2800"/>
              <a:t>Invented the </a:t>
            </a:r>
            <a:r>
              <a:rPr lang="en-US" altLang="ko-KR" sz="2800">
                <a:solidFill>
                  <a:schemeClr val="accent2"/>
                </a:solidFill>
              </a:rPr>
              <a:t>first RNN</a:t>
            </a:r>
            <a:r>
              <a:rPr lang="en-US" altLang="ko-KR" sz="2800"/>
              <a:t>. 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0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Another RNN in 1986 (Nature)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0D0D9-85BC-4500-B7AF-B0280D7DF3F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300" smtClean="0"/>
          </a:p>
        </p:txBody>
      </p:sp>
      <p:sp>
        <p:nvSpPr>
          <p:cNvPr id="19460" name="내용 개체 틀 2"/>
          <p:cNvSpPr txBox="1">
            <a:spLocks/>
          </p:cNvSpPr>
          <p:nvPr/>
        </p:nvSpPr>
        <p:spPr bwMode="auto">
          <a:xfrm>
            <a:off x="393700" y="4606925"/>
            <a:ext cx="82550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Developed another RNN which looks very similar to nowadays RNNs.</a:t>
            </a:r>
            <a:endParaRPr lang="ko-KR" altLang="en-US" sz="2800"/>
          </a:p>
        </p:txBody>
      </p:sp>
      <p:sp>
        <p:nvSpPr>
          <p:cNvPr id="19461" name="AutoShape 4" descr="Image result for David E. Rumel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9462" name="AutoShape 6" descr="Image result for David E. Rumelhart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9463" name="Picture 8" descr="Rumelhart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87513"/>
            <a:ext cx="1439862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내용 개체 틀 2"/>
          <p:cNvSpPr txBox="1">
            <a:spLocks/>
          </p:cNvSpPr>
          <p:nvPr/>
        </p:nvSpPr>
        <p:spPr bwMode="auto">
          <a:xfrm>
            <a:off x="755650" y="3989388"/>
            <a:ext cx="24050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David Rumelhart</a:t>
            </a:r>
            <a:endParaRPr lang="ko-KR" altLang="en-US" sz="2000"/>
          </a:p>
        </p:txBody>
      </p:sp>
      <p:pic>
        <p:nvPicPr>
          <p:cNvPr id="19465" name="Picture 6" descr="Image result for Geoffrey E. Hint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14500"/>
            <a:ext cx="1582738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직사각형 6"/>
          <p:cNvSpPr>
            <a:spLocks noChangeArrowheads="1"/>
          </p:cNvSpPr>
          <p:nvPr/>
        </p:nvSpPr>
        <p:spPr bwMode="auto">
          <a:xfrm>
            <a:off x="3182938" y="4002088"/>
            <a:ext cx="1795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800"/>
              <a:t>Geoffrey Hinton</a:t>
            </a:r>
          </a:p>
        </p:txBody>
      </p:sp>
      <p:pic>
        <p:nvPicPr>
          <p:cNvPr id="19467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714500"/>
            <a:ext cx="17399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8" name="직사각형 6"/>
          <p:cNvSpPr>
            <a:spLocks noChangeArrowheads="1"/>
          </p:cNvSpPr>
          <p:nvPr/>
        </p:nvSpPr>
        <p:spPr bwMode="auto">
          <a:xfrm>
            <a:off x="5386388" y="3998913"/>
            <a:ext cx="1839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/>
              <a:t>Ronald Williams</a:t>
            </a:r>
            <a:endParaRPr lang="ko-KR" altLang="en-US" sz="180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74650" y="5824538"/>
            <a:ext cx="825500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i="1"/>
              <a:t>Side note: </a:t>
            </a:r>
            <a:r>
              <a:rPr lang="en-US" altLang="ko-KR" sz="2800"/>
              <a:t>Also developed </a:t>
            </a:r>
            <a:r>
              <a:rPr lang="en-US" altLang="ko-KR" sz="2800" b="1"/>
              <a:t>backprop</a:t>
            </a:r>
            <a:r>
              <a:rPr lang="en-US" altLang="ko-KR" sz="2800"/>
              <a:t> in the paper.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Two building blocks of RNNs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 noChangeArrowheads="1"/>
          </p:cNvSpPr>
          <p:nvPr>
            <p:ph idx="1"/>
          </p:nvPr>
        </p:nvSpPr>
        <p:spPr>
          <a:xfrm>
            <a:off x="374650" y="1700213"/>
            <a:ext cx="7005638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b="1" smtClean="0">
                <a:ea typeface="굴림" panose="020B0600000101010101" pitchFamily="50" charset="-127"/>
              </a:rPr>
              <a:t>1. Recurrent neurons</a:t>
            </a:r>
            <a:endParaRPr lang="ko-KR" altLang="en-US" sz="2800" b="1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</a:pPr>
            <a:endParaRPr lang="ko-KR" altLang="en-US" sz="2800" b="1" smtClean="0">
              <a:ea typeface="굴림" panose="020B0600000101010101" pitchFamily="50" charset="-127"/>
            </a:endParaRPr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592E4-2D40-4DD9-954B-42777D2A68F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30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288" y="3879850"/>
            <a:ext cx="32575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2. A memory cell</a:t>
            </a:r>
            <a:endParaRPr lang="ko-KR" altLang="en-US" sz="2800" b="1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55650" y="2497138"/>
            <a:ext cx="7561263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Role:</a:t>
            </a:r>
            <a:r>
              <a:rPr lang="en-US" altLang="ko-KR" sz="2800"/>
              <a:t> Mimick conjectured neurons’ behavior: </a:t>
            </a:r>
            <a:br>
              <a:rPr lang="en-US" altLang="ko-KR" sz="2800"/>
            </a:br>
            <a:r>
              <a:rPr lang="en-US" altLang="ko-KR" sz="2800"/>
              <a:t>          having</a:t>
            </a:r>
            <a:r>
              <a:rPr lang="en-US" altLang="ko-KR" sz="2800" i="1"/>
              <a:t> a loop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57238" y="4675188"/>
            <a:ext cx="756126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Role:</a:t>
            </a:r>
            <a:r>
              <a:rPr lang="en-US" altLang="ko-KR" sz="2800"/>
              <a:t> </a:t>
            </a:r>
            <a:r>
              <a:rPr lang="en-US" altLang="ko-KR" sz="2800" i="1"/>
              <a:t>Preserve some state (memory)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Revisit: A conventional neuron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150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714250-2D86-4825-863E-203E6DB9848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300" smtClean="0"/>
          </a:p>
        </p:txBody>
      </p:sp>
      <p:sp>
        <p:nvSpPr>
          <p:cNvPr id="2" name="타원 1"/>
          <p:cNvSpPr>
            <a:spLocks noChangeArrowheads="1"/>
          </p:cNvSpPr>
          <p:nvPr/>
        </p:nvSpPr>
        <p:spPr bwMode="auto">
          <a:xfrm>
            <a:off x="3121025" y="2276475"/>
            <a:ext cx="2232025" cy="2232025"/>
          </a:xfrm>
          <a:prstGeom prst="ellips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3" name="내용 개체 틀 2 1 1"/>
          <p:cNvSpPr>
            <a:spLocks noGrp="1" noChangeArrowheads="1"/>
          </p:cNvSpPr>
          <p:nvPr>
            <p:ph idx="1"/>
          </p:nvPr>
        </p:nvSpPr>
        <p:spPr>
          <a:xfrm>
            <a:off x="3348038" y="1447800"/>
            <a:ext cx="2087562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b="1" smtClean="0">
                <a:ea typeface="굴림" panose="020B0600000101010101" pitchFamily="50" charset="-127"/>
              </a:rPr>
              <a:t>A neuron</a:t>
            </a:r>
            <a:endParaRPr lang="ko-KR" altLang="en-US" sz="2800" b="1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</a:pPr>
            <a:endParaRPr lang="ko-KR" altLang="en-US" sz="2800" b="1" smtClean="0">
              <a:ea typeface="굴림" panose="020B0600000101010101" pitchFamily="50" charset="-127"/>
            </a:endParaRPr>
          </a:p>
        </p:txBody>
      </p:sp>
      <p:cxnSp>
        <p:nvCxnSpPr>
          <p:cNvPr id="4" name="직선 화살표 연결선 3"/>
          <p:cNvCxnSpPr>
            <a:cxnSpLocks noChangeShapeType="1"/>
          </p:cNvCxnSpPr>
          <p:nvPr/>
        </p:nvCxnSpPr>
        <p:spPr bwMode="auto">
          <a:xfrm>
            <a:off x="2124075" y="3378200"/>
            <a:ext cx="996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화살표 연결선 22"/>
          <p:cNvCxnSpPr>
            <a:cxnSpLocks noChangeShapeType="1"/>
          </p:cNvCxnSpPr>
          <p:nvPr/>
        </p:nvCxnSpPr>
        <p:spPr bwMode="auto">
          <a:xfrm>
            <a:off x="5353050" y="3357563"/>
            <a:ext cx="996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" name="그림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87775"/>
            <a:ext cx="498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810000"/>
            <a:ext cx="4254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내용 개체 틀 2 1 2"/>
          <p:cNvSpPr txBox="1">
            <a:spLocks noChangeArrowheads="1"/>
          </p:cNvSpPr>
          <p:nvPr/>
        </p:nvSpPr>
        <p:spPr bwMode="auto">
          <a:xfrm>
            <a:off x="279400" y="3065463"/>
            <a:ext cx="13922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vector</a:t>
            </a:r>
            <a:endParaRPr lang="ko-KR" altLang="en-US" sz="2800" kern="0" dirty="0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  <a:defRPr/>
            </a:pP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  <p:sp>
        <p:nvSpPr>
          <p:cNvPr id="30" name="내용 개체 틀 2 1 3"/>
          <p:cNvSpPr txBox="1">
            <a:spLocks noChangeArrowheads="1"/>
          </p:cNvSpPr>
          <p:nvPr/>
        </p:nvSpPr>
        <p:spPr bwMode="auto">
          <a:xfrm>
            <a:off x="6567488" y="3044825"/>
            <a:ext cx="13096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scalar</a:t>
            </a:r>
            <a:endParaRPr lang="ko-KR" altLang="en-US" sz="2800" kern="0" dirty="0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  <a:defRPr/>
            </a:pP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  <p:cxnSp>
        <p:nvCxnSpPr>
          <p:cNvPr id="31" name="직선 화살표 연결선 30"/>
          <p:cNvCxnSpPr>
            <a:cxnSpLocks noChangeShapeType="1"/>
          </p:cNvCxnSpPr>
          <p:nvPr/>
        </p:nvCxnSpPr>
        <p:spPr bwMode="auto">
          <a:xfrm>
            <a:off x="2265363" y="2628900"/>
            <a:ext cx="793750" cy="658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화살표 연결선 31"/>
          <p:cNvCxnSpPr>
            <a:cxnSpLocks noChangeShapeType="1"/>
          </p:cNvCxnSpPr>
          <p:nvPr/>
        </p:nvCxnSpPr>
        <p:spPr bwMode="auto">
          <a:xfrm flipV="1">
            <a:off x="2212975" y="3463925"/>
            <a:ext cx="846138" cy="690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4868863"/>
            <a:ext cx="444658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화살표 연결선 18"/>
          <p:cNvCxnSpPr>
            <a:cxnSpLocks noChangeShapeType="1"/>
          </p:cNvCxnSpPr>
          <p:nvPr/>
        </p:nvCxnSpPr>
        <p:spPr bwMode="auto">
          <a:xfrm flipV="1">
            <a:off x="2843213" y="5514975"/>
            <a:ext cx="504825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내용 개체 틀 2 2 3"/>
          <p:cNvSpPr txBox="1">
            <a:spLocks/>
          </p:cNvSpPr>
          <p:nvPr/>
        </p:nvSpPr>
        <p:spPr bwMode="auto">
          <a:xfrm>
            <a:off x="1979613" y="5737225"/>
            <a:ext cx="201771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activation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build="p"/>
      <p:bldP spid="28" grpId="0" build="p"/>
      <p:bldP spid="30" grpId="0" build="p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 </a:t>
            </a:r>
            <a:r>
              <a:rPr lang="en-US" altLang="ko-KR" i="1" smtClean="0">
                <a:ea typeface="굴림" panose="020B0600000101010101" pitchFamily="50" charset="-127"/>
              </a:rPr>
              <a:t>recurrent</a:t>
            </a:r>
            <a:r>
              <a:rPr lang="en-US" altLang="ko-KR" smtClean="0">
                <a:ea typeface="굴림" panose="020B0600000101010101" pitchFamily="50" charset="-127"/>
              </a:rPr>
              <a:t> neuron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D79217-0D07-4409-8DC0-5ADE1EC515A7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300" smtClean="0"/>
          </a:p>
        </p:txBody>
      </p:sp>
      <p:sp>
        <p:nvSpPr>
          <p:cNvPr id="22532" name="타원 1"/>
          <p:cNvSpPr>
            <a:spLocks noChangeArrowheads="1"/>
          </p:cNvSpPr>
          <p:nvPr/>
        </p:nvSpPr>
        <p:spPr bwMode="auto">
          <a:xfrm>
            <a:off x="3121025" y="2276475"/>
            <a:ext cx="2232025" cy="2232025"/>
          </a:xfrm>
          <a:prstGeom prst="ellips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2533" name="내용 개체 틀 2 1 1"/>
          <p:cNvSpPr>
            <a:spLocks noGrp="1" noChangeArrowheads="1"/>
          </p:cNvSpPr>
          <p:nvPr>
            <p:ph idx="1"/>
          </p:nvPr>
        </p:nvSpPr>
        <p:spPr>
          <a:xfrm>
            <a:off x="2451100" y="1458913"/>
            <a:ext cx="3887788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b="1" smtClean="0">
                <a:ea typeface="굴림" panose="020B0600000101010101" pitchFamily="50" charset="-127"/>
              </a:rPr>
              <a:t>A </a:t>
            </a:r>
            <a:r>
              <a:rPr lang="en-US" altLang="ko-KR" sz="2800" b="1" i="1" smtClean="0">
                <a:ea typeface="굴림" panose="020B0600000101010101" pitchFamily="50" charset="-127"/>
              </a:rPr>
              <a:t>recurrent</a:t>
            </a:r>
            <a:r>
              <a:rPr lang="en-US" altLang="ko-KR" sz="2800" b="1" smtClean="0">
                <a:ea typeface="굴림" panose="020B0600000101010101" pitchFamily="50" charset="-127"/>
              </a:rPr>
              <a:t> neuron</a:t>
            </a:r>
            <a:endParaRPr lang="ko-KR" altLang="en-US" sz="2800" b="1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</a:pPr>
            <a:endParaRPr lang="ko-KR" altLang="en-US" sz="2800" b="1" smtClean="0">
              <a:ea typeface="굴림" panose="020B0600000101010101" pitchFamily="50" charset="-127"/>
            </a:endParaRPr>
          </a:p>
        </p:txBody>
      </p:sp>
      <p:cxnSp>
        <p:nvCxnSpPr>
          <p:cNvPr id="22534" name="직선 화살표 연결선 3"/>
          <p:cNvCxnSpPr>
            <a:cxnSpLocks noChangeShapeType="1"/>
          </p:cNvCxnSpPr>
          <p:nvPr/>
        </p:nvCxnSpPr>
        <p:spPr bwMode="auto">
          <a:xfrm>
            <a:off x="2124075" y="3378200"/>
            <a:ext cx="996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직선 화살표 연결선 22"/>
          <p:cNvCxnSpPr>
            <a:cxnSpLocks noChangeShapeType="1"/>
          </p:cNvCxnSpPr>
          <p:nvPr/>
        </p:nvCxnSpPr>
        <p:spPr bwMode="auto">
          <a:xfrm>
            <a:off x="5353050" y="3357563"/>
            <a:ext cx="996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원호 5"/>
          <p:cNvSpPr/>
          <p:nvPr/>
        </p:nvSpPr>
        <p:spPr bwMode="auto">
          <a:xfrm rot="10800000">
            <a:off x="2855913" y="2814638"/>
            <a:ext cx="2994025" cy="2562225"/>
          </a:xfrm>
          <a:prstGeom prst="arc">
            <a:avLst>
              <a:gd name="adj1" fmla="val 10421630"/>
              <a:gd name="adj2" fmla="val 487603"/>
            </a:avLst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2537" name="내용 개체 틀 2 2"/>
          <p:cNvSpPr txBox="1">
            <a:spLocks/>
          </p:cNvSpPr>
          <p:nvPr/>
        </p:nvSpPr>
        <p:spPr bwMode="auto">
          <a:xfrm>
            <a:off x="3495675" y="4686300"/>
            <a:ext cx="191293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feedback</a:t>
            </a:r>
            <a:endParaRPr lang="ko-KR" altLang="en-US" sz="2800"/>
          </a:p>
        </p:txBody>
      </p:sp>
      <p:pic>
        <p:nvPicPr>
          <p:cNvPr id="22538" name="그림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87775"/>
            <a:ext cx="498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그림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810000"/>
            <a:ext cx="4254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그림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570413"/>
            <a:ext cx="1000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내용 개체 틀 2 1 2"/>
          <p:cNvSpPr txBox="1">
            <a:spLocks noChangeArrowheads="1"/>
          </p:cNvSpPr>
          <p:nvPr/>
        </p:nvSpPr>
        <p:spPr bwMode="auto">
          <a:xfrm>
            <a:off x="279400" y="3065463"/>
            <a:ext cx="13922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vector</a:t>
            </a:r>
            <a:endParaRPr lang="ko-KR" altLang="en-US" sz="2800" kern="0" dirty="0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  <a:defRPr/>
            </a:pP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  <p:sp>
        <p:nvSpPr>
          <p:cNvPr id="30" name="내용 개체 틀 2 1 3"/>
          <p:cNvSpPr txBox="1">
            <a:spLocks noChangeArrowheads="1"/>
          </p:cNvSpPr>
          <p:nvPr/>
        </p:nvSpPr>
        <p:spPr bwMode="auto">
          <a:xfrm>
            <a:off x="6567488" y="3044825"/>
            <a:ext cx="13096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scalar</a:t>
            </a:r>
            <a:endParaRPr lang="ko-KR" altLang="en-US" sz="2800" kern="0" dirty="0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  <a:defRPr/>
            </a:pP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  <p:cxnSp>
        <p:nvCxnSpPr>
          <p:cNvPr id="22543" name="직선 화살표 연결선 30"/>
          <p:cNvCxnSpPr>
            <a:cxnSpLocks noChangeShapeType="1"/>
          </p:cNvCxnSpPr>
          <p:nvPr/>
        </p:nvCxnSpPr>
        <p:spPr bwMode="auto">
          <a:xfrm>
            <a:off x="2265363" y="2628900"/>
            <a:ext cx="793750" cy="658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직선 화살표 연결선 31"/>
          <p:cNvCxnSpPr>
            <a:cxnSpLocks noChangeShapeType="1"/>
          </p:cNvCxnSpPr>
          <p:nvPr/>
        </p:nvCxnSpPr>
        <p:spPr bwMode="auto">
          <a:xfrm flipV="1">
            <a:off x="2212975" y="3463925"/>
            <a:ext cx="846138" cy="690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7" name="그림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5638800"/>
            <a:ext cx="689768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내용 개체 틀 2 2 4"/>
          <p:cNvSpPr txBox="1">
            <a:spLocks/>
          </p:cNvSpPr>
          <p:nvPr/>
        </p:nvSpPr>
        <p:spPr bwMode="auto">
          <a:xfrm>
            <a:off x="1611313" y="5281613"/>
            <a:ext cx="1292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(tanh)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Simplified description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355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23E94E-7255-4E20-8B1F-727BDF170847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300" smtClean="0"/>
          </a:p>
        </p:txBody>
      </p:sp>
      <p:sp>
        <p:nvSpPr>
          <p:cNvPr id="23556" name="타원 1"/>
          <p:cNvSpPr>
            <a:spLocks noChangeArrowheads="1"/>
          </p:cNvSpPr>
          <p:nvPr/>
        </p:nvSpPr>
        <p:spPr bwMode="auto">
          <a:xfrm>
            <a:off x="3121025" y="2276475"/>
            <a:ext cx="2232025" cy="2232025"/>
          </a:xfrm>
          <a:prstGeom prst="ellips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3557" name="직선 화살표 연결선 3"/>
          <p:cNvCxnSpPr>
            <a:cxnSpLocks noChangeShapeType="1"/>
          </p:cNvCxnSpPr>
          <p:nvPr/>
        </p:nvCxnSpPr>
        <p:spPr bwMode="auto">
          <a:xfrm>
            <a:off x="2124075" y="3378200"/>
            <a:ext cx="996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직선 화살표 연결선 22"/>
          <p:cNvCxnSpPr>
            <a:cxnSpLocks noChangeShapeType="1"/>
          </p:cNvCxnSpPr>
          <p:nvPr/>
        </p:nvCxnSpPr>
        <p:spPr bwMode="auto">
          <a:xfrm>
            <a:off x="5353050" y="3357563"/>
            <a:ext cx="996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원호 5"/>
          <p:cNvSpPr/>
          <p:nvPr/>
        </p:nvSpPr>
        <p:spPr bwMode="auto">
          <a:xfrm rot="10800000">
            <a:off x="2855913" y="2814638"/>
            <a:ext cx="2994025" cy="2562225"/>
          </a:xfrm>
          <a:prstGeom prst="arc">
            <a:avLst>
              <a:gd name="adj1" fmla="val 10421630"/>
              <a:gd name="adj2" fmla="val 487603"/>
            </a:avLst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pic>
        <p:nvPicPr>
          <p:cNvPr id="23560" name="그림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3213100"/>
            <a:ext cx="5000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그림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3162300"/>
            <a:ext cx="4270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그림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4994275"/>
            <a:ext cx="1000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내용 개체 틀 2 2"/>
          <p:cNvSpPr txBox="1">
            <a:spLocks/>
          </p:cNvSpPr>
          <p:nvPr/>
        </p:nvSpPr>
        <p:spPr bwMode="auto">
          <a:xfrm>
            <a:off x="439738" y="5692775"/>
            <a:ext cx="773271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A single arrow: </a:t>
            </a:r>
            <a:r>
              <a:rPr lang="en-US" altLang="ko-KR" sz="2800"/>
              <a:t>Can also represent the </a:t>
            </a:r>
            <a:r>
              <a:rPr lang="en-US" altLang="ko-KR" sz="2800" b="1"/>
              <a:t>vector signal flow</a:t>
            </a:r>
            <a:r>
              <a:rPr lang="en-US" altLang="ko-KR" sz="2800"/>
              <a:t>!</a:t>
            </a:r>
            <a:endParaRPr lang="ko-KR" altLang="en-US" sz="2800"/>
          </a:p>
        </p:txBody>
      </p:sp>
      <p:sp>
        <p:nvSpPr>
          <p:cNvPr id="15" name="내용 개체 틀 2 1 1"/>
          <p:cNvSpPr txBox="1">
            <a:spLocks noChangeArrowheads="1"/>
          </p:cNvSpPr>
          <p:nvPr/>
        </p:nvSpPr>
        <p:spPr bwMode="auto">
          <a:xfrm>
            <a:off x="2451100" y="1458913"/>
            <a:ext cx="388778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smtClean="0">
                <a:ea typeface="굴림" panose="020B0600000101010101" pitchFamily="50" charset="-127"/>
              </a:rPr>
              <a:t>A </a:t>
            </a:r>
            <a:r>
              <a:rPr lang="en-US" altLang="ko-KR" sz="2800" b="1" i="1" kern="0" smtClean="0">
                <a:ea typeface="굴림" panose="020B0600000101010101" pitchFamily="50" charset="-127"/>
              </a:rPr>
              <a:t>recurrent</a:t>
            </a:r>
            <a:r>
              <a:rPr lang="en-US" altLang="ko-KR" sz="2800" b="1" kern="0" smtClean="0">
                <a:ea typeface="굴림" panose="020B0600000101010101" pitchFamily="50" charset="-127"/>
              </a:rPr>
              <a:t> neuron</a:t>
            </a:r>
            <a:endParaRPr lang="ko-KR" altLang="en-US" sz="2800" b="1" kern="0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  <a:defRPr/>
            </a:pPr>
            <a:endParaRPr lang="ko-KR" altLang="en-US" sz="2800" b="1" kern="0" dirty="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 recurrent neuron: </a:t>
            </a:r>
            <a:r>
              <a:rPr lang="en-US" altLang="ko-KR" i="1" smtClean="0">
                <a:ea typeface="굴림" panose="020B0600000101010101" pitchFamily="50" charset="-127"/>
              </a:rPr>
              <a:t>Unrolled</a:t>
            </a:r>
            <a:r>
              <a:rPr lang="en-US" altLang="ko-KR" smtClean="0">
                <a:ea typeface="굴림" panose="020B0600000101010101" pitchFamily="50" charset="-127"/>
              </a:rPr>
              <a:t> version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F63975-AB43-44D1-8128-08F399DF4EEB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300" smtClean="0"/>
          </a:p>
        </p:txBody>
      </p:sp>
      <p:sp>
        <p:nvSpPr>
          <p:cNvPr id="24580" name="타원 1"/>
          <p:cNvSpPr>
            <a:spLocks noChangeArrowheads="1"/>
          </p:cNvSpPr>
          <p:nvPr/>
        </p:nvSpPr>
        <p:spPr bwMode="auto">
          <a:xfrm>
            <a:off x="3970338" y="1500188"/>
            <a:ext cx="792162" cy="7874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4581" name="직선 화살표 연결선 3"/>
          <p:cNvCxnSpPr>
            <a:cxnSpLocks noChangeShapeType="1"/>
          </p:cNvCxnSpPr>
          <p:nvPr/>
        </p:nvCxnSpPr>
        <p:spPr bwMode="auto">
          <a:xfrm>
            <a:off x="3208338" y="1878013"/>
            <a:ext cx="7397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직선 화살표 연결선 22"/>
          <p:cNvCxnSpPr>
            <a:cxnSpLocks noChangeShapeType="1"/>
          </p:cNvCxnSpPr>
          <p:nvPr/>
        </p:nvCxnSpPr>
        <p:spPr bwMode="auto">
          <a:xfrm>
            <a:off x="4787900" y="1868488"/>
            <a:ext cx="7397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583" name="그림 3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47838"/>
            <a:ext cx="409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그림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1755775"/>
            <a:ext cx="355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/>
          <p:cNvSpPr>
            <a:spLocks noChangeArrowheads="1"/>
          </p:cNvSpPr>
          <p:nvPr/>
        </p:nvSpPr>
        <p:spPr bwMode="auto">
          <a:xfrm>
            <a:off x="3997325" y="2895600"/>
            <a:ext cx="790575" cy="7874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5" name="직선 화살표 연결선 14"/>
          <p:cNvCxnSpPr>
            <a:cxnSpLocks noChangeShapeType="1"/>
          </p:cNvCxnSpPr>
          <p:nvPr/>
        </p:nvCxnSpPr>
        <p:spPr bwMode="auto">
          <a:xfrm>
            <a:off x="3233738" y="3273425"/>
            <a:ext cx="7397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화살표 연결선 15"/>
          <p:cNvCxnSpPr>
            <a:cxnSpLocks noChangeShapeType="1"/>
          </p:cNvCxnSpPr>
          <p:nvPr/>
        </p:nvCxnSpPr>
        <p:spPr bwMode="auto">
          <a:xfrm>
            <a:off x="4814888" y="3263900"/>
            <a:ext cx="7381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" name="그림 3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3143250"/>
            <a:ext cx="3952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3149600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>
            <a:spLocks noChangeArrowheads="1"/>
          </p:cNvSpPr>
          <p:nvPr/>
        </p:nvSpPr>
        <p:spPr bwMode="auto">
          <a:xfrm>
            <a:off x="3970338" y="5449888"/>
            <a:ext cx="792162" cy="7874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7" name="직선 화살표 연결선 26"/>
          <p:cNvCxnSpPr>
            <a:cxnSpLocks noChangeShapeType="1"/>
          </p:cNvCxnSpPr>
          <p:nvPr/>
        </p:nvCxnSpPr>
        <p:spPr bwMode="auto">
          <a:xfrm>
            <a:off x="3208338" y="5827713"/>
            <a:ext cx="7397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27"/>
          <p:cNvCxnSpPr>
            <a:cxnSpLocks noChangeShapeType="1"/>
          </p:cNvCxnSpPr>
          <p:nvPr/>
        </p:nvCxnSpPr>
        <p:spPr bwMode="auto">
          <a:xfrm>
            <a:off x="4787900" y="5818188"/>
            <a:ext cx="7397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9" name="그림 3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697538"/>
            <a:ext cx="36988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5705475"/>
            <a:ext cx="3159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38" y="4348163"/>
            <a:ext cx="460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자유형 31"/>
          <p:cNvSpPr>
            <a:spLocks/>
          </p:cNvSpPr>
          <p:nvPr/>
        </p:nvSpPr>
        <p:spPr bwMode="auto">
          <a:xfrm>
            <a:off x="3436938" y="1879600"/>
            <a:ext cx="1704975" cy="1390650"/>
          </a:xfrm>
          <a:custGeom>
            <a:avLst/>
            <a:gdLst>
              <a:gd name="T0" fmla="*/ 1696673 w 1706020"/>
              <a:gd name="T1" fmla="*/ 0 h 1390492"/>
              <a:gd name="T2" fmla="*/ 1478056 w 1706020"/>
              <a:gd name="T3" fmla="*/ 650200 h 1390492"/>
              <a:gd name="T4" fmla="*/ 241739 w 1706020"/>
              <a:gd name="T5" fmla="*/ 861893 h 1390492"/>
              <a:gd name="T6" fmla="*/ 506 w 1706020"/>
              <a:gd name="T7" fmla="*/ 1391124 h 13904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06020" h="1390492">
                <a:moveTo>
                  <a:pt x="1700837" y="0"/>
                </a:moveTo>
                <a:cubicBezTo>
                  <a:pt x="1712802" y="253160"/>
                  <a:pt x="1724767" y="506321"/>
                  <a:pt x="1481683" y="649904"/>
                </a:cubicBezTo>
                <a:cubicBezTo>
                  <a:pt x="1238599" y="793487"/>
                  <a:pt x="489194" y="738070"/>
                  <a:pt x="242331" y="861501"/>
                </a:cubicBezTo>
                <a:cubicBezTo>
                  <a:pt x="-4532" y="984932"/>
                  <a:pt x="-2013" y="1187712"/>
                  <a:pt x="506" y="1390492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자유형 35"/>
          <p:cNvSpPr>
            <a:spLocks/>
          </p:cNvSpPr>
          <p:nvPr/>
        </p:nvSpPr>
        <p:spPr bwMode="auto">
          <a:xfrm>
            <a:off x="3536950" y="3273425"/>
            <a:ext cx="1706563" cy="1390650"/>
          </a:xfrm>
          <a:custGeom>
            <a:avLst/>
            <a:gdLst>
              <a:gd name="T0" fmla="*/ 1703004 w 1706020"/>
              <a:gd name="T1" fmla="*/ 0 h 1390492"/>
              <a:gd name="T2" fmla="*/ 1483571 w 1706020"/>
              <a:gd name="T3" fmla="*/ 650200 h 1390492"/>
              <a:gd name="T4" fmla="*/ 242639 w 1706020"/>
              <a:gd name="T5" fmla="*/ 861893 h 1390492"/>
              <a:gd name="T6" fmla="*/ 506 w 1706020"/>
              <a:gd name="T7" fmla="*/ 1391124 h 13904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06020" h="1390492">
                <a:moveTo>
                  <a:pt x="1700837" y="0"/>
                </a:moveTo>
                <a:cubicBezTo>
                  <a:pt x="1712802" y="253160"/>
                  <a:pt x="1724767" y="506321"/>
                  <a:pt x="1481683" y="649904"/>
                </a:cubicBezTo>
                <a:cubicBezTo>
                  <a:pt x="1238599" y="793487"/>
                  <a:pt x="489194" y="738070"/>
                  <a:pt x="242331" y="861501"/>
                </a:cubicBezTo>
                <a:cubicBezTo>
                  <a:pt x="-4532" y="984932"/>
                  <a:pt x="-2013" y="1187712"/>
                  <a:pt x="506" y="1390492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자유형 36"/>
          <p:cNvSpPr>
            <a:spLocks/>
          </p:cNvSpPr>
          <p:nvPr/>
        </p:nvSpPr>
        <p:spPr bwMode="auto">
          <a:xfrm>
            <a:off x="3562350" y="4441825"/>
            <a:ext cx="1706563" cy="1390650"/>
          </a:xfrm>
          <a:custGeom>
            <a:avLst/>
            <a:gdLst>
              <a:gd name="T0" fmla="*/ 1703004 w 1706020"/>
              <a:gd name="T1" fmla="*/ 0 h 1390492"/>
              <a:gd name="T2" fmla="*/ 1483571 w 1706020"/>
              <a:gd name="T3" fmla="*/ 650200 h 1390492"/>
              <a:gd name="T4" fmla="*/ 242639 w 1706020"/>
              <a:gd name="T5" fmla="*/ 861893 h 1390492"/>
              <a:gd name="T6" fmla="*/ 506 w 1706020"/>
              <a:gd name="T7" fmla="*/ 1391124 h 13904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06020" h="1390492">
                <a:moveTo>
                  <a:pt x="1700837" y="0"/>
                </a:moveTo>
                <a:cubicBezTo>
                  <a:pt x="1712802" y="253160"/>
                  <a:pt x="1724767" y="506321"/>
                  <a:pt x="1481683" y="649904"/>
                </a:cubicBezTo>
                <a:cubicBezTo>
                  <a:pt x="1238599" y="793487"/>
                  <a:pt x="489194" y="738070"/>
                  <a:pt x="242331" y="861501"/>
                </a:cubicBezTo>
                <a:cubicBezTo>
                  <a:pt x="-4532" y="984932"/>
                  <a:pt x="-2013" y="1187712"/>
                  <a:pt x="506" y="1390492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650" y="2852738"/>
            <a:ext cx="76327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Recurrent neural networks and motivation</a:t>
            </a:r>
            <a:endParaRPr lang="en-US" altLang="ko-KR" sz="32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303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Recurrent neuron</a:t>
            </a:r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s</a:t>
            </a:r>
            <a:endParaRPr lang="ko-KR" altLang="en-US" smtClean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2560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629C1D-2DBB-497D-9BD7-F710DCB3FDD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300" smtClean="0"/>
          </a:p>
        </p:txBody>
      </p:sp>
      <p:sp>
        <p:nvSpPr>
          <p:cNvPr id="25604" name="타원 19"/>
          <p:cNvSpPr>
            <a:spLocks noChangeArrowheads="1"/>
          </p:cNvSpPr>
          <p:nvPr/>
        </p:nvSpPr>
        <p:spPr bwMode="auto">
          <a:xfrm>
            <a:off x="3824288" y="1914525"/>
            <a:ext cx="900112" cy="900113"/>
          </a:xfrm>
          <a:prstGeom prst="ellips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605" name="내용 개체 틀 2 1 1"/>
          <p:cNvSpPr>
            <a:spLocks noGrp="1" noChangeArrowheads="1"/>
          </p:cNvSpPr>
          <p:nvPr>
            <p:ph idx="1"/>
          </p:nvPr>
        </p:nvSpPr>
        <p:spPr>
          <a:xfrm>
            <a:off x="3560763" y="1238250"/>
            <a:ext cx="2089150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b="1" smtClean="0">
                <a:ea typeface="굴림" panose="020B0600000101010101" pitchFamily="50" charset="-127"/>
              </a:rPr>
              <a:t>neuron</a:t>
            </a:r>
            <a:r>
              <a:rPr lang="en-US" altLang="ko-KR" sz="2800" b="1" smtClean="0">
                <a:solidFill>
                  <a:srgbClr val="FF0000"/>
                </a:solidFill>
                <a:ea typeface="굴림" panose="020B0600000101010101" pitchFamily="50" charset="-127"/>
              </a:rPr>
              <a:t>s</a:t>
            </a:r>
            <a:endParaRPr lang="ko-KR" altLang="en-US" sz="2800" b="1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FontTx/>
              <a:buNone/>
            </a:pPr>
            <a:endParaRPr lang="ko-KR" altLang="en-US" sz="2800" b="1" smtClean="0">
              <a:ea typeface="굴림" panose="020B0600000101010101" pitchFamily="50" charset="-127"/>
            </a:endParaRPr>
          </a:p>
        </p:txBody>
      </p:sp>
      <p:cxnSp>
        <p:nvCxnSpPr>
          <p:cNvPr id="22" name="직선 화살표 연결선 21"/>
          <p:cNvCxnSpPr>
            <a:cxnSpLocks noChangeShapeType="1"/>
          </p:cNvCxnSpPr>
          <p:nvPr/>
        </p:nvCxnSpPr>
        <p:spPr bwMode="auto">
          <a:xfrm flipV="1">
            <a:off x="2109788" y="2387600"/>
            <a:ext cx="1679575" cy="1338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화살표 연결선 22"/>
          <p:cNvCxnSpPr>
            <a:cxnSpLocks noChangeShapeType="1"/>
          </p:cNvCxnSpPr>
          <p:nvPr/>
        </p:nvCxnSpPr>
        <p:spPr bwMode="auto">
          <a:xfrm>
            <a:off x="4756150" y="2365375"/>
            <a:ext cx="9985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내용 개체 틀 2 2"/>
          <p:cNvSpPr txBox="1">
            <a:spLocks/>
          </p:cNvSpPr>
          <p:nvPr/>
        </p:nvSpPr>
        <p:spPr bwMode="auto">
          <a:xfrm>
            <a:off x="3800475" y="6135688"/>
            <a:ext cx="19129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feedback</a:t>
            </a:r>
            <a:endParaRPr lang="ko-KR" altLang="en-US" sz="2800"/>
          </a:p>
        </p:txBody>
      </p:sp>
      <p:pic>
        <p:nvPicPr>
          <p:cNvPr id="4" name="그림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3600450"/>
            <a:ext cx="498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3554413"/>
            <a:ext cx="500063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5" y="6197600"/>
            <a:ext cx="1073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내용 개체 틀 2 1 2"/>
          <p:cNvSpPr txBox="1">
            <a:spLocks noChangeArrowheads="1"/>
          </p:cNvSpPr>
          <p:nvPr/>
        </p:nvSpPr>
        <p:spPr bwMode="auto">
          <a:xfrm>
            <a:off x="1030288" y="2924175"/>
            <a:ext cx="1238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vector</a:t>
            </a:r>
            <a:endParaRPr lang="ko-KR" altLang="en-US" sz="2800" kern="0" dirty="0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  <a:defRPr/>
            </a:pP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  <p:sp>
        <p:nvSpPr>
          <p:cNvPr id="25613" name="타원 43"/>
          <p:cNvSpPr>
            <a:spLocks noChangeArrowheads="1"/>
          </p:cNvSpPr>
          <p:nvPr/>
        </p:nvSpPr>
        <p:spPr bwMode="auto">
          <a:xfrm>
            <a:off x="3824288" y="3270250"/>
            <a:ext cx="900112" cy="900113"/>
          </a:xfrm>
          <a:prstGeom prst="ellips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614" name="타원 44"/>
          <p:cNvSpPr>
            <a:spLocks noChangeArrowheads="1"/>
          </p:cNvSpPr>
          <p:nvPr/>
        </p:nvSpPr>
        <p:spPr bwMode="auto">
          <a:xfrm>
            <a:off x="3824288" y="4637088"/>
            <a:ext cx="900112" cy="900112"/>
          </a:xfrm>
          <a:prstGeom prst="ellips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47" name="직선 화살표 연결선 46"/>
          <p:cNvCxnSpPr>
            <a:cxnSpLocks noChangeShapeType="1"/>
          </p:cNvCxnSpPr>
          <p:nvPr/>
        </p:nvCxnSpPr>
        <p:spPr bwMode="auto">
          <a:xfrm flipV="1">
            <a:off x="2109788" y="3748088"/>
            <a:ext cx="16573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직선 화살표 연결선 47"/>
          <p:cNvCxnSpPr>
            <a:cxnSpLocks noChangeShapeType="1"/>
          </p:cNvCxnSpPr>
          <p:nvPr/>
        </p:nvCxnSpPr>
        <p:spPr bwMode="auto">
          <a:xfrm>
            <a:off x="4756150" y="3725863"/>
            <a:ext cx="9985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직선 화살표 연결선 48"/>
          <p:cNvCxnSpPr>
            <a:cxnSpLocks noChangeShapeType="1"/>
          </p:cNvCxnSpPr>
          <p:nvPr/>
        </p:nvCxnSpPr>
        <p:spPr bwMode="auto">
          <a:xfrm>
            <a:off x="2109788" y="3765550"/>
            <a:ext cx="1684337" cy="13509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직선 화살표 연결선 49"/>
          <p:cNvCxnSpPr>
            <a:cxnSpLocks noChangeShapeType="1"/>
          </p:cNvCxnSpPr>
          <p:nvPr/>
        </p:nvCxnSpPr>
        <p:spPr bwMode="auto">
          <a:xfrm>
            <a:off x="4799013" y="5086350"/>
            <a:ext cx="996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오른쪽 중괄호 14"/>
          <p:cNvSpPr>
            <a:spLocks/>
          </p:cNvSpPr>
          <p:nvPr/>
        </p:nvSpPr>
        <p:spPr bwMode="auto">
          <a:xfrm>
            <a:off x="5867400" y="2060575"/>
            <a:ext cx="433388" cy="3384550"/>
          </a:xfrm>
          <a:prstGeom prst="rightBrace">
            <a:avLst>
              <a:gd name="adj1" fmla="val 8735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54" name="원호 53"/>
          <p:cNvSpPr/>
          <p:nvPr/>
        </p:nvSpPr>
        <p:spPr bwMode="auto">
          <a:xfrm rot="10800000">
            <a:off x="2627313" y="3854450"/>
            <a:ext cx="4160837" cy="2295525"/>
          </a:xfrm>
          <a:prstGeom prst="arc">
            <a:avLst>
              <a:gd name="adj1" fmla="val 10421630"/>
              <a:gd name="adj2" fmla="val 487603"/>
            </a:avLst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18" name="직선 연결선 17"/>
          <p:cNvCxnSpPr>
            <a:cxnSpLocks noChangeShapeType="1"/>
            <a:endCxn id="25604" idx="2"/>
          </p:cNvCxnSpPr>
          <p:nvPr/>
        </p:nvCxnSpPr>
        <p:spPr bwMode="auto">
          <a:xfrm flipV="1">
            <a:off x="2700338" y="2365375"/>
            <a:ext cx="1123950" cy="2320925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직선 연결선 56"/>
          <p:cNvCxnSpPr>
            <a:cxnSpLocks noChangeShapeType="1"/>
          </p:cNvCxnSpPr>
          <p:nvPr/>
        </p:nvCxnSpPr>
        <p:spPr bwMode="auto">
          <a:xfrm flipV="1">
            <a:off x="2725738" y="3827463"/>
            <a:ext cx="1023937" cy="858837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직선 연결선 58"/>
          <p:cNvCxnSpPr>
            <a:cxnSpLocks noChangeShapeType="1"/>
          </p:cNvCxnSpPr>
          <p:nvPr/>
        </p:nvCxnSpPr>
        <p:spPr bwMode="auto">
          <a:xfrm>
            <a:off x="2725738" y="4710113"/>
            <a:ext cx="1074737" cy="485775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내용 개체 틀 2 1 2"/>
          <p:cNvSpPr txBox="1">
            <a:spLocks noChangeArrowheads="1"/>
          </p:cNvSpPr>
          <p:nvPr/>
        </p:nvSpPr>
        <p:spPr bwMode="auto">
          <a:xfrm>
            <a:off x="6286500" y="2928938"/>
            <a:ext cx="1238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vector</a:t>
            </a:r>
            <a:endParaRPr lang="ko-KR" altLang="en-US" sz="2800" kern="0" dirty="0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  <a:defRPr/>
            </a:pP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2" grpId="0"/>
      <p:bldP spid="15" grpId="0" animBg="1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Recurrent neuron</a:t>
            </a:r>
            <a:r>
              <a:rPr lang="en-US" altLang="ko-KR" smtClean="0">
                <a:solidFill>
                  <a:schemeClr val="tx1"/>
                </a:solidFill>
                <a:ea typeface="굴림" panose="020B0600000101010101" pitchFamily="50" charset="-127"/>
              </a:rPr>
              <a:t>s: </a:t>
            </a:r>
            <a:r>
              <a:rPr lang="en-US" altLang="ko-KR" i="1" smtClean="0">
                <a:solidFill>
                  <a:schemeClr val="tx1"/>
                </a:solidFill>
                <a:ea typeface="굴림" panose="020B0600000101010101" pitchFamily="50" charset="-127"/>
              </a:rPr>
              <a:t>Simplified</a:t>
            </a:r>
            <a:r>
              <a:rPr lang="en-US" altLang="ko-KR" smtClean="0">
                <a:solidFill>
                  <a:schemeClr val="tx1"/>
                </a:solidFill>
                <a:ea typeface="굴림" panose="020B0600000101010101" pitchFamily="50" charset="-127"/>
              </a:rPr>
              <a:t> description</a:t>
            </a:r>
            <a:endParaRPr lang="ko-KR" altLang="en-US" smtClean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11D078-9908-4990-BCFC-61B992DBD5D1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300" smtClean="0"/>
          </a:p>
        </p:txBody>
      </p:sp>
      <p:sp>
        <p:nvSpPr>
          <p:cNvPr id="27652" name="타원 19"/>
          <p:cNvSpPr>
            <a:spLocks noChangeArrowheads="1"/>
          </p:cNvSpPr>
          <p:nvPr/>
        </p:nvSpPr>
        <p:spPr bwMode="auto">
          <a:xfrm>
            <a:off x="3824288" y="1914525"/>
            <a:ext cx="900112" cy="900113"/>
          </a:xfrm>
          <a:prstGeom prst="ellips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7653" name="그림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3600450"/>
            <a:ext cx="498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그림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3559175"/>
            <a:ext cx="5000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그림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5" y="6197600"/>
            <a:ext cx="1073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내용 개체 틀 2 1 2"/>
          <p:cNvSpPr txBox="1">
            <a:spLocks noChangeArrowheads="1"/>
          </p:cNvSpPr>
          <p:nvPr/>
        </p:nvSpPr>
        <p:spPr bwMode="auto">
          <a:xfrm>
            <a:off x="1030288" y="2924175"/>
            <a:ext cx="1238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vector</a:t>
            </a:r>
            <a:endParaRPr lang="ko-KR" altLang="en-US" sz="2800" kern="0" dirty="0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  <a:defRPr/>
            </a:pP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  <p:sp>
        <p:nvSpPr>
          <p:cNvPr id="27657" name="타원 43"/>
          <p:cNvSpPr>
            <a:spLocks noChangeArrowheads="1"/>
          </p:cNvSpPr>
          <p:nvPr/>
        </p:nvSpPr>
        <p:spPr bwMode="auto">
          <a:xfrm>
            <a:off x="3824288" y="3270250"/>
            <a:ext cx="900112" cy="900113"/>
          </a:xfrm>
          <a:prstGeom prst="ellips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7658" name="타원 44"/>
          <p:cNvSpPr>
            <a:spLocks noChangeArrowheads="1"/>
          </p:cNvSpPr>
          <p:nvPr/>
        </p:nvSpPr>
        <p:spPr bwMode="auto">
          <a:xfrm>
            <a:off x="3824288" y="4637088"/>
            <a:ext cx="900112" cy="900112"/>
          </a:xfrm>
          <a:prstGeom prst="ellips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7659" name="직선 화살표 연결선 46"/>
          <p:cNvCxnSpPr>
            <a:cxnSpLocks noChangeShapeType="1"/>
            <a:endCxn id="27663" idx="1"/>
          </p:cNvCxnSpPr>
          <p:nvPr/>
        </p:nvCxnSpPr>
        <p:spPr bwMode="auto">
          <a:xfrm>
            <a:off x="2268538" y="3725863"/>
            <a:ext cx="1292225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직선 화살표 연결선 47"/>
          <p:cNvCxnSpPr>
            <a:cxnSpLocks noChangeShapeType="1"/>
          </p:cNvCxnSpPr>
          <p:nvPr/>
        </p:nvCxnSpPr>
        <p:spPr bwMode="auto">
          <a:xfrm>
            <a:off x="5022850" y="3725863"/>
            <a:ext cx="996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원호 53"/>
          <p:cNvSpPr/>
          <p:nvPr/>
        </p:nvSpPr>
        <p:spPr bwMode="auto">
          <a:xfrm rot="10800000">
            <a:off x="2268538" y="3938588"/>
            <a:ext cx="4159250" cy="2295525"/>
          </a:xfrm>
          <a:prstGeom prst="arc">
            <a:avLst>
              <a:gd name="adj1" fmla="val 10421630"/>
              <a:gd name="adj2" fmla="val 487603"/>
            </a:avLst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3" name="내용 개체 틀 2 1 2"/>
          <p:cNvSpPr txBox="1">
            <a:spLocks noChangeArrowheads="1"/>
          </p:cNvSpPr>
          <p:nvPr/>
        </p:nvSpPr>
        <p:spPr bwMode="auto">
          <a:xfrm>
            <a:off x="6107113" y="2933700"/>
            <a:ext cx="1238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vector</a:t>
            </a:r>
            <a:endParaRPr lang="ko-KR" altLang="en-US" sz="2800" kern="0" dirty="0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  <a:defRPr/>
            </a:pP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  <p:sp>
        <p:nvSpPr>
          <p:cNvPr id="27663" name="모서리가 둥근 직사각형 2"/>
          <p:cNvSpPr>
            <a:spLocks noChangeArrowheads="1"/>
          </p:cNvSpPr>
          <p:nvPr/>
        </p:nvSpPr>
        <p:spPr bwMode="auto">
          <a:xfrm>
            <a:off x="3560763" y="1512888"/>
            <a:ext cx="1462087" cy="44370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Recurrent neuron</a:t>
            </a:r>
            <a:r>
              <a:rPr lang="en-US" altLang="ko-KR" smtClean="0">
                <a:solidFill>
                  <a:schemeClr val="tx1"/>
                </a:solidFill>
                <a:ea typeface="굴림" panose="020B0600000101010101" pitchFamily="50" charset="-127"/>
              </a:rPr>
              <a:t>s: </a:t>
            </a:r>
            <a:r>
              <a:rPr lang="en-US" altLang="ko-KR" i="1" smtClean="0">
                <a:solidFill>
                  <a:schemeClr val="tx1"/>
                </a:solidFill>
                <a:ea typeface="굴림" panose="020B0600000101010101" pitchFamily="50" charset="-127"/>
              </a:rPr>
              <a:t>Unrolled </a:t>
            </a:r>
            <a:r>
              <a:rPr lang="en-US" altLang="ko-KR" smtClean="0">
                <a:solidFill>
                  <a:schemeClr val="tx1"/>
                </a:solidFill>
                <a:ea typeface="굴림" panose="020B0600000101010101" pitchFamily="50" charset="-127"/>
              </a:rPr>
              <a:t>version</a:t>
            </a:r>
            <a:endParaRPr lang="ko-KR" altLang="en-US" smtClean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2969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47EE11-17E6-46A9-832C-DD965C43551B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300" smtClean="0"/>
          </a:p>
        </p:txBody>
      </p:sp>
      <p:pic>
        <p:nvPicPr>
          <p:cNvPr id="29700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47838"/>
            <a:ext cx="409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그림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1755775"/>
            <a:ext cx="409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2" name="직선 화살표 연결선 24"/>
          <p:cNvCxnSpPr>
            <a:cxnSpLocks noChangeShapeType="1"/>
            <a:endCxn id="29730" idx="1"/>
          </p:cNvCxnSpPr>
          <p:nvPr/>
        </p:nvCxnSpPr>
        <p:spPr bwMode="auto">
          <a:xfrm>
            <a:off x="3290888" y="1882775"/>
            <a:ext cx="920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7" name="그림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3143250"/>
            <a:ext cx="3952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3149600"/>
            <a:ext cx="39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그림 3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697538"/>
            <a:ext cx="36988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5705475"/>
            <a:ext cx="3698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그림 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38" y="4348163"/>
            <a:ext cx="460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자유형 34"/>
          <p:cNvSpPr>
            <a:spLocks/>
          </p:cNvSpPr>
          <p:nvPr/>
        </p:nvSpPr>
        <p:spPr bwMode="auto">
          <a:xfrm>
            <a:off x="3436938" y="1879600"/>
            <a:ext cx="1704975" cy="1390650"/>
          </a:xfrm>
          <a:custGeom>
            <a:avLst/>
            <a:gdLst>
              <a:gd name="T0" fmla="*/ 1696673 w 1706020"/>
              <a:gd name="T1" fmla="*/ 0 h 1390492"/>
              <a:gd name="T2" fmla="*/ 1478056 w 1706020"/>
              <a:gd name="T3" fmla="*/ 650200 h 1390492"/>
              <a:gd name="T4" fmla="*/ 241739 w 1706020"/>
              <a:gd name="T5" fmla="*/ 861893 h 1390492"/>
              <a:gd name="T6" fmla="*/ 506 w 1706020"/>
              <a:gd name="T7" fmla="*/ 1391124 h 13904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06020" h="1390492">
                <a:moveTo>
                  <a:pt x="1700837" y="0"/>
                </a:moveTo>
                <a:cubicBezTo>
                  <a:pt x="1712802" y="253160"/>
                  <a:pt x="1724767" y="506321"/>
                  <a:pt x="1481683" y="649904"/>
                </a:cubicBezTo>
                <a:cubicBezTo>
                  <a:pt x="1238599" y="793487"/>
                  <a:pt x="489194" y="738070"/>
                  <a:pt x="242331" y="861501"/>
                </a:cubicBezTo>
                <a:cubicBezTo>
                  <a:pt x="-4532" y="984932"/>
                  <a:pt x="-2013" y="1187712"/>
                  <a:pt x="506" y="1390492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자유형 35"/>
          <p:cNvSpPr>
            <a:spLocks/>
          </p:cNvSpPr>
          <p:nvPr/>
        </p:nvSpPr>
        <p:spPr bwMode="auto">
          <a:xfrm>
            <a:off x="3536950" y="3273425"/>
            <a:ext cx="1706563" cy="1390650"/>
          </a:xfrm>
          <a:custGeom>
            <a:avLst/>
            <a:gdLst>
              <a:gd name="T0" fmla="*/ 1703004 w 1706020"/>
              <a:gd name="T1" fmla="*/ 0 h 1390492"/>
              <a:gd name="T2" fmla="*/ 1483571 w 1706020"/>
              <a:gd name="T3" fmla="*/ 650200 h 1390492"/>
              <a:gd name="T4" fmla="*/ 242639 w 1706020"/>
              <a:gd name="T5" fmla="*/ 861893 h 1390492"/>
              <a:gd name="T6" fmla="*/ 506 w 1706020"/>
              <a:gd name="T7" fmla="*/ 1391124 h 13904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06020" h="1390492">
                <a:moveTo>
                  <a:pt x="1700837" y="0"/>
                </a:moveTo>
                <a:cubicBezTo>
                  <a:pt x="1712802" y="253160"/>
                  <a:pt x="1724767" y="506321"/>
                  <a:pt x="1481683" y="649904"/>
                </a:cubicBezTo>
                <a:cubicBezTo>
                  <a:pt x="1238599" y="793487"/>
                  <a:pt x="489194" y="738070"/>
                  <a:pt x="242331" y="861501"/>
                </a:cubicBezTo>
                <a:cubicBezTo>
                  <a:pt x="-4532" y="984932"/>
                  <a:pt x="-2013" y="1187712"/>
                  <a:pt x="506" y="1390492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자유형 36"/>
          <p:cNvSpPr>
            <a:spLocks/>
          </p:cNvSpPr>
          <p:nvPr/>
        </p:nvSpPr>
        <p:spPr bwMode="auto">
          <a:xfrm>
            <a:off x="3562350" y="4441825"/>
            <a:ext cx="1706563" cy="1390650"/>
          </a:xfrm>
          <a:custGeom>
            <a:avLst/>
            <a:gdLst>
              <a:gd name="T0" fmla="*/ 1703004 w 1706020"/>
              <a:gd name="T1" fmla="*/ 0 h 1390492"/>
              <a:gd name="T2" fmla="*/ 1483571 w 1706020"/>
              <a:gd name="T3" fmla="*/ 650200 h 1390492"/>
              <a:gd name="T4" fmla="*/ 242639 w 1706020"/>
              <a:gd name="T5" fmla="*/ 861893 h 1390492"/>
              <a:gd name="T6" fmla="*/ 506 w 1706020"/>
              <a:gd name="T7" fmla="*/ 1391124 h 13904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06020" h="1390492">
                <a:moveTo>
                  <a:pt x="1700837" y="0"/>
                </a:moveTo>
                <a:cubicBezTo>
                  <a:pt x="1712802" y="253160"/>
                  <a:pt x="1724767" y="506321"/>
                  <a:pt x="1481683" y="649904"/>
                </a:cubicBezTo>
                <a:cubicBezTo>
                  <a:pt x="1238599" y="793487"/>
                  <a:pt x="489194" y="738070"/>
                  <a:pt x="242331" y="861501"/>
                </a:cubicBezTo>
                <a:cubicBezTo>
                  <a:pt x="-4532" y="984932"/>
                  <a:pt x="-2013" y="1187712"/>
                  <a:pt x="506" y="1390492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9711" name="그룹 42"/>
          <p:cNvGrpSpPr>
            <a:grpSpLocks/>
          </p:cNvGrpSpPr>
          <p:nvPr/>
        </p:nvGrpSpPr>
        <p:grpSpPr bwMode="auto">
          <a:xfrm>
            <a:off x="4211638" y="1374775"/>
            <a:ext cx="366712" cy="1025525"/>
            <a:chOff x="-900608" y="924281"/>
            <a:chExt cx="497132" cy="1459172"/>
          </a:xfrm>
        </p:grpSpPr>
        <p:sp>
          <p:nvSpPr>
            <p:cNvPr id="29727" name="타원 45"/>
            <p:cNvSpPr>
              <a:spLocks noChangeArrowheads="1"/>
            </p:cNvSpPr>
            <p:nvPr/>
          </p:nvSpPr>
          <p:spPr bwMode="auto">
            <a:xfrm>
              <a:off x="-811234" y="105656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29728" name="타원 48"/>
            <p:cNvSpPr>
              <a:spLocks noChangeArrowheads="1"/>
            </p:cNvSpPr>
            <p:nvPr/>
          </p:nvSpPr>
          <p:spPr bwMode="auto">
            <a:xfrm>
              <a:off x="-811234" y="1502411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29729" name="타원 49"/>
            <p:cNvSpPr>
              <a:spLocks noChangeArrowheads="1"/>
            </p:cNvSpPr>
            <p:nvPr/>
          </p:nvSpPr>
          <p:spPr bwMode="auto">
            <a:xfrm>
              <a:off x="-811234" y="195182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29730" name="모서리가 둥근 직사각형 52"/>
            <p:cNvSpPr>
              <a:spLocks noChangeArrowheads="1"/>
            </p:cNvSpPr>
            <p:nvPr/>
          </p:nvSpPr>
          <p:spPr bwMode="auto">
            <a:xfrm>
              <a:off x="-900608" y="924281"/>
              <a:ext cx="497132" cy="1459172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</p:grpSp>
      <p:cxnSp>
        <p:nvCxnSpPr>
          <p:cNvPr id="29712" name="직선 화살표 연결선 54"/>
          <p:cNvCxnSpPr>
            <a:cxnSpLocks noChangeShapeType="1"/>
          </p:cNvCxnSpPr>
          <p:nvPr/>
        </p:nvCxnSpPr>
        <p:spPr bwMode="auto">
          <a:xfrm>
            <a:off x="4578350" y="1879600"/>
            <a:ext cx="920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직선 화살표 연결선 55"/>
          <p:cNvCxnSpPr>
            <a:cxnSpLocks noChangeShapeType="1"/>
            <a:endCxn id="29726" idx="1"/>
          </p:cNvCxnSpPr>
          <p:nvPr/>
        </p:nvCxnSpPr>
        <p:spPr bwMode="auto">
          <a:xfrm>
            <a:off x="3279775" y="3282950"/>
            <a:ext cx="9223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7" name="그룹 56"/>
          <p:cNvGrpSpPr>
            <a:grpSpLocks/>
          </p:cNvGrpSpPr>
          <p:nvPr/>
        </p:nvGrpSpPr>
        <p:grpSpPr bwMode="auto">
          <a:xfrm>
            <a:off x="4202113" y="2774950"/>
            <a:ext cx="365125" cy="1025525"/>
            <a:chOff x="-900608" y="924281"/>
            <a:chExt cx="497132" cy="1459172"/>
          </a:xfrm>
        </p:grpSpPr>
        <p:sp>
          <p:nvSpPr>
            <p:cNvPr id="29723" name="타원 57"/>
            <p:cNvSpPr>
              <a:spLocks noChangeArrowheads="1"/>
            </p:cNvSpPr>
            <p:nvPr/>
          </p:nvSpPr>
          <p:spPr bwMode="auto">
            <a:xfrm>
              <a:off x="-811234" y="105656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29724" name="타원 58"/>
            <p:cNvSpPr>
              <a:spLocks noChangeArrowheads="1"/>
            </p:cNvSpPr>
            <p:nvPr/>
          </p:nvSpPr>
          <p:spPr bwMode="auto">
            <a:xfrm>
              <a:off x="-811234" y="1502411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29725" name="타원 59"/>
            <p:cNvSpPr>
              <a:spLocks noChangeArrowheads="1"/>
            </p:cNvSpPr>
            <p:nvPr/>
          </p:nvSpPr>
          <p:spPr bwMode="auto">
            <a:xfrm>
              <a:off x="-811234" y="195182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29726" name="모서리가 둥근 직사각형 60"/>
            <p:cNvSpPr>
              <a:spLocks noChangeArrowheads="1"/>
            </p:cNvSpPr>
            <p:nvPr/>
          </p:nvSpPr>
          <p:spPr bwMode="auto">
            <a:xfrm>
              <a:off x="-900608" y="924281"/>
              <a:ext cx="497132" cy="1459172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</p:grpSp>
      <p:cxnSp>
        <p:nvCxnSpPr>
          <p:cNvPr id="62" name="직선 화살표 연결선 61"/>
          <p:cNvCxnSpPr>
            <a:cxnSpLocks noChangeShapeType="1"/>
          </p:cNvCxnSpPr>
          <p:nvPr/>
        </p:nvCxnSpPr>
        <p:spPr bwMode="auto">
          <a:xfrm>
            <a:off x="4567238" y="3279775"/>
            <a:ext cx="9223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직선 화살표 연결선 63"/>
          <p:cNvCxnSpPr>
            <a:cxnSpLocks noChangeShapeType="1"/>
            <a:endCxn id="29722" idx="1"/>
          </p:cNvCxnSpPr>
          <p:nvPr/>
        </p:nvCxnSpPr>
        <p:spPr bwMode="auto">
          <a:xfrm>
            <a:off x="3271838" y="5829300"/>
            <a:ext cx="9223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" name="그룹 64"/>
          <p:cNvGrpSpPr>
            <a:grpSpLocks/>
          </p:cNvGrpSpPr>
          <p:nvPr/>
        </p:nvGrpSpPr>
        <p:grpSpPr bwMode="auto">
          <a:xfrm>
            <a:off x="4194175" y="5319713"/>
            <a:ext cx="365125" cy="1025525"/>
            <a:chOff x="-900608" y="924281"/>
            <a:chExt cx="497132" cy="1459172"/>
          </a:xfrm>
        </p:grpSpPr>
        <p:sp>
          <p:nvSpPr>
            <p:cNvPr id="29719" name="타원 65"/>
            <p:cNvSpPr>
              <a:spLocks noChangeArrowheads="1"/>
            </p:cNvSpPr>
            <p:nvPr/>
          </p:nvSpPr>
          <p:spPr bwMode="auto">
            <a:xfrm>
              <a:off x="-811234" y="105656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29720" name="타원 66"/>
            <p:cNvSpPr>
              <a:spLocks noChangeArrowheads="1"/>
            </p:cNvSpPr>
            <p:nvPr/>
          </p:nvSpPr>
          <p:spPr bwMode="auto">
            <a:xfrm>
              <a:off x="-811234" y="1502411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29721" name="타원 67"/>
            <p:cNvSpPr>
              <a:spLocks noChangeArrowheads="1"/>
            </p:cNvSpPr>
            <p:nvPr/>
          </p:nvSpPr>
          <p:spPr bwMode="auto">
            <a:xfrm>
              <a:off x="-811234" y="195182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29722" name="모서리가 둥근 직사각형 68"/>
            <p:cNvSpPr>
              <a:spLocks noChangeArrowheads="1"/>
            </p:cNvSpPr>
            <p:nvPr/>
          </p:nvSpPr>
          <p:spPr bwMode="auto">
            <a:xfrm>
              <a:off x="-900608" y="924281"/>
              <a:ext cx="497132" cy="1459172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</p:grpSp>
      <p:cxnSp>
        <p:nvCxnSpPr>
          <p:cNvPr id="70" name="직선 화살표 연결선 69"/>
          <p:cNvCxnSpPr>
            <a:cxnSpLocks noChangeShapeType="1"/>
          </p:cNvCxnSpPr>
          <p:nvPr/>
        </p:nvCxnSpPr>
        <p:spPr bwMode="auto">
          <a:xfrm>
            <a:off x="4559300" y="5826125"/>
            <a:ext cx="9223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Mathematical expression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174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17DF15-5B68-4FC1-BC2B-15855AF3F351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300" smtClean="0"/>
          </a:p>
        </p:txBody>
      </p:sp>
      <p:pic>
        <p:nvPicPr>
          <p:cNvPr id="31748" name="그림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762250"/>
            <a:ext cx="3698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그림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1412875"/>
            <a:ext cx="47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자유형 36"/>
          <p:cNvSpPr>
            <a:spLocks/>
          </p:cNvSpPr>
          <p:nvPr/>
        </p:nvSpPr>
        <p:spPr bwMode="auto">
          <a:xfrm>
            <a:off x="3492500" y="1506538"/>
            <a:ext cx="1704975" cy="1390650"/>
          </a:xfrm>
          <a:custGeom>
            <a:avLst/>
            <a:gdLst>
              <a:gd name="T0" fmla="*/ 1696673 w 1706020"/>
              <a:gd name="T1" fmla="*/ 0 h 1390492"/>
              <a:gd name="T2" fmla="*/ 1478056 w 1706020"/>
              <a:gd name="T3" fmla="*/ 650200 h 1390492"/>
              <a:gd name="T4" fmla="*/ 241739 w 1706020"/>
              <a:gd name="T5" fmla="*/ 861893 h 1390492"/>
              <a:gd name="T6" fmla="*/ 506 w 1706020"/>
              <a:gd name="T7" fmla="*/ 1391124 h 13904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06020" h="1390492">
                <a:moveTo>
                  <a:pt x="1700837" y="0"/>
                </a:moveTo>
                <a:cubicBezTo>
                  <a:pt x="1712802" y="253160"/>
                  <a:pt x="1724767" y="506321"/>
                  <a:pt x="1481683" y="649904"/>
                </a:cubicBezTo>
                <a:cubicBezTo>
                  <a:pt x="1238599" y="793487"/>
                  <a:pt x="489194" y="738070"/>
                  <a:pt x="242331" y="861501"/>
                </a:cubicBezTo>
                <a:cubicBezTo>
                  <a:pt x="-4532" y="984932"/>
                  <a:pt x="-2013" y="1187712"/>
                  <a:pt x="506" y="1390492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495800"/>
            <a:ext cx="749935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그림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1412875"/>
            <a:ext cx="795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>
            <a:spLocks noChangeArrowheads="1"/>
          </p:cNvSpPr>
          <p:nvPr/>
        </p:nvSpPr>
        <p:spPr bwMode="auto">
          <a:xfrm>
            <a:off x="4884738" y="4149725"/>
            <a:ext cx="990600" cy="122396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31754" name="직선 화살표 연결선 19"/>
          <p:cNvCxnSpPr>
            <a:cxnSpLocks noChangeShapeType="1"/>
            <a:endCxn id="31768" idx="1"/>
          </p:cNvCxnSpPr>
          <p:nvPr/>
        </p:nvCxnSpPr>
        <p:spPr bwMode="auto">
          <a:xfrm>
            <a:off x="3203575" y="2889250"/>
            <a:ext cx="920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55" name="그룹 21"/>
          <p:cNvGrpSpPr>
            <a:grpSpLocks/>
          </p:cNvGrpSpPr>
          <p:nvPr/>
        </p:nvGrpSpPr>
        <p:grpSpPr bwMode="auto">
          <a:xfrm>
            <a:off x="4124325" y="2381250"/>
            <a:ext cx="366713" cy="1025525"/>
            <a:chOff x="-900608" y="924281"/>
            <a:chExt cx="497132" cy="1459172"/>
          </a:xfrm>
        </p:grpSpPr>
        <p:sp>
          <p:nvSpPr>
            <p:cNvPr id="31765" name="타원 22"/>
            <p:cNvSpPr>
              <a:spLocks noChangeArrowheads="1"/>
            </p:cNvSpPr>
            <p:nvPr/>
          </p:nvSpPr>
          <p:spPr bwMode="auto">
            <a:xfrm>
              <a:off x="-811234" y="105656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31766" name="타원 23"/>
            <p:cNvSpPr>
              <a:spLocks noChangeArrowheads="1"/>
            </p:cNvSpPr>
            <p:nvPr/>
          </p:nvSpPr>
          <p:spPr bwMode="auto">
            <a:xfrm>
              <a:off x="-811234" y="1502411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31767" name="타원 24"/>
            <p:cNvSpPr>
              <a:spLocks noChangeArrowheads="1"/>
            </p:cNvSpPr>
            <p:nvPr/>
          </p:nvSpPr>
          <p:spPr bwMode="auto">
            <a:xfrm>
              <a:off x="-811234" y="195182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31768" name="모서리가 둥근 직사각형 28"/>
            <p:cNvSpPr>
              <a:spLocks noChangeArrowheads="1"/>
            </p:cNvSpPr>
            <p:nvPr/>
          </p:nvSpPr>
          <p:spPr bwMode="auto">
            <a:xfrm>
              <a:off x="-900608" y="924281"/>
              <a:ext cx="497132" cy="1459172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</p:grpSp>
      <p:cxnSp>
        <p:nvCxnSpPr>
          <p:cNvPr id="31756" name="직선 화살표 연결선 31"/>
          <p:cNvCxnSpPr>
            <a:cxnSpLocks noChangeShapeType="1"/>
          </p:cNvCxnSpPr>
          <p:nvPr/>
        </p:nvCxnSpPr>
        <p:spPr bwMode="auto">
          <a:xfrm>
            <a:off x="4491038" y="2886075"/>
            <a:ext cx="920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1757" name="그림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2751138"/>
            <a:ext cx="3698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>
            <a:spLocks noChangeArrowheads="1"/>
          </p:cNvSpPr>
          <p:nvPr/>
        </p:nvSpPr>
        <p:spPr bwMode="auto">
          <a:xfrm>
            <a:off x="2671763" y="4149725"/>
            <a:ext cx="1036637" cy="1223963"/>
          </a:xfrm>
          <a:prstGeom prst="ellips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6" name="그림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3321050"/>
            <a:ext cx="1443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75" y="3284538"/>
            <a:ext cx="1587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484813"/>
            <a:ext cx="25923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3" y="5487988"/>
            <a:ext cx="27400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 memory cell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277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C5C80E-559B-4207-9893-E8B7676761A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300" smtClean="0"/>
          </a:p>
        </p:txBody>
      </p:sp>
      <p:sp>
        <p:nvSpPr>
          <p:cNvPr id="5" name="내용 개체 틀 2 2 2 1"/>
          <p:cNvSpPr txBox="1">
            <a:spLocks/>
          </p:cNvSpPr>
          <p:nvPr/>
        </p:nvSpPr>
        <p:spPr bwMode="auto">
          <a:xfrm>
            <a:off x="539750" y="1582738"/>
            <a:ext cx="81375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An entity that preserves some state       (memory) across time steps. </a:t>
            </a:r>
            <a:endParaRPr lang="ko-KR" altLang="en-US" sz="2800"/>
          </a:p>
        </p:txBody>
      </p:sp>
      <p:sp>
        <p:nvSpPr>
          <p:cNvPr id="6" name="내용 개체 틀 2 2 2 2"/>
          <p:cNvSpPr txBox="1">
            <a:spLocks/>
          </p:cNvSpPr>
          <p:nvPr/>
        </p:nvSpPr>
        <p:spPr bwMode="auto">
          <a:xfrm>
            <a:off x="531813" y="2947988"/>
            <a:ext cx="36718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Simply called a cell.</a:t>
            </a:r>
            <a:endParaRPr lang="ko-KR" altLang="en-US" sz="2800"/>
          </a:p>
        </p:txBody>
      </p:sp>
      <p:sp>
        <p:nvSpPr>
          <p:cNvPr id="7" name="내용 개체 틀 2 2 2 3"/>
          <p:cNvSpPr txBox="1">
            <a:spLocks/>
          </p:cNvSpPr>
          <p:nvPr/>
        </p:nvSpPr>
        <p:spPr bwMode="auto">
          <a:xfrm>
            <a:off x="539750" y="3968750"/>
            <a:ext cx="70564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A basic cell</a:t>
            </a:r>
            <a:r>
              <a:rPr lang="en-US" altLang="ko-KR" sz="2800"/>
              <a:t>: A cell such that</a:t>
            </a:r>
            <a:endParaRPr lang="ko-KR" altLang="en-US" sz="2800"/>
          </a:p>
        </p:txBody>
      </p:sp>
      <p:sp>
        <p:nvSpPr>
          <p:cNvPr id="8" name="내용 개체 틀 2 2 2 4"/>
          <p:cNvSpPr txBox="1">
            <a:spLocks/>
          </p:cNvSpPr>
          <p:nvPr/>
        </p:nvSpPr>
        <p:spPr bwMode="auto">
          <a:xfrm>
            <a:off x="5219700" y="3956050"/>
            <a:ext cx="33766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state = output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25" y="1692275"/>
            <a:ext cx="33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4638675"/>
            <a:ext cx="12366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내용 개체 틀 2 2 2 3"/>
          <p:cNvSpPr txBox="1">
            <a:spLocks/>
          </p:cNvSpPr>
          <p:nvPr/>
        </p:nvSpPr>
        <p:spPr bwMode="auto">
          <a:xfrm>
            <a:off x="517525" y="5445125"/>
            <a:ext cx="80787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Basic RNNs</a:t>
            </a:r>
            <a:r>
              <a:rPr lang="en-US" altLang="ko-KR" sz="2800"/>
              <a:t>: RNNs with basic cells.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Look ahead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35EE70-6A79-4323-93ED-62F75003EE42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30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51520" y="3398804"/>
            <a:ext cx="838219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 smtClean="0">
                <a:ea typeface="굴림" panose="020B0600000101010101" pitchFamily="50" charset="-127"/>
              </a:rPr>
              <a:t>Next lecture: 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Will explore details on basic RNNs.</a:t>
            </a: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228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Recap: DNNs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C04343-350D-4405-8D55-92C89199353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300" smtClean="0"/>
          </a:p>
        </p:txBody>
      </p:sp>
      <p:sp>
        <p:nvSpPr>
          <p:cNvPr id="12" name="내용 개체 틀 2"/>
          <p:cNvSpPr>
            <a:spLocks noGrp="1" noChangeArrowheads="1"/>
          </p:cNvSpPr>
          <p:nvPr>
            <p:ph idx="1"/>
          </p:nvPr>
        </p:nvSpPr>
        <p:spPr>
          <a:xfrm>
            <a:off x="250825" y="1700213"/>
            <a:ext cx="9205913" cy="558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Work well with </a:t>
            </a:r>
            <a:r>
              <a:rPr lang="en-US" altLang="ko-KR" sz="2800" b="1" dirty="0" smtClean="0">
                <a:ea typeface="굴림" panose="020B0600000101010101" pitchFamily="50" charset="-127"/>
              </a:rPr>
              <a:t>enough data </a:t>
            </a:r>
            <a:r>
              <a:rPr lang="en-US" altLang="ko-KR" sz="2800" dirty="0" smtClean="0">
                <a:ea typeface="굴림" panose="020B0600000101010101" pitchFamily="50" charset="-127"/>
              </a:rPr>
              <a:t>&amp; </a:t>
            </a:r>
            <a:r>
              <a:rPr lang="en-US" altLang="ko-KR" sz="2800" b="1" dirty="0" smtClean="0">
                <a:ea typeface="굴림" panose="020B0600000101010101" pitchFamily="50" charset="-127"/>
              </a:rPr>
              <a:t>computing power</a:t>
            </a:r>
            <a:r>
              <a:rPr lang="en-US" altLang="ko-KR" sz="2800" dirty="0" smtClean="0">
                <a:ea typeface="굴림" panose="020B0600000101010101" pitchFamily="50" charset="-127"/>
              </a:rPr>
              <a:t>.</a:t>
            </a:r>
            <a:endParaRPr lang="ko-KR" altLang="en-US" sz="2800" dirty="0" smtClean="0">
              <a:ea typeface="굴림" panose="020B0600000101010101" pitchFamily="50" charset="-127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250825" y="2727325"/>
            <a:ext cx="66246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Otherwise, we may face: </a:t>
            </a:r>
          </a:p>
          <a:p>
            <a:pPr>
              <a:buFontTx/>
              <a:buNone/>
            </a:pPr>
            <a:r>
              <a:rPr lang="en-US" altLang="ko-KR" sz="2800"/>
              <a:t>    (1) </a:t>
            </a:r>
            <a:r>
              <a:rPr lang="en-US" altLang="ko-KR" sz="2800">
                <a:solidFill>
                  <a:srgbClr val="FF0000"/>
                </a:solidFill>
              </a:rPr>
              <a:t>Overfitting </a:t>
            </a:r>
            <a:r>
              <a:rPr lang="en-US" altLang="ko-KR" sz="2800"/>
              <a:t>problem and/or</a:t>
            </a:r>
            <a:br>
              <a:rPr lang="en-US" altLang="ko-KR" sz="2800"/>
            </a:br>
            <a:r>
              <a:rPr lang="en-US" altLang="ko-KR" sz="2800"/>
              <a:t>    (2) </a:t>
            </a:r>
            <a:r>
              <a:rPr lang="en-US" altLang="ko-KR" sz="2800">
                <a:solidFill>
                  <a:srgbClr val="FF0000"/>
                </a:solidFill>
              </a:rPr>
              <a:t>Very long </a:t>
            </a:r>
            <a:r>
              <a:rPr lang="en-US" altLang="ko-KR" sz="2800"/>
              <a:t>training time.</a:t>
            </a:r>
            <a:endParaRPr lang="ko-KR" altLang="en-US" sz="2800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250825" y="4759325"/>
            <a:ext cx="8497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This motivates </a:t>
            </a:r>
            <a:r>
              <a:rPr lang="en-US" altLang="ko-KR" sz="2800">
                <a:solidFill>
                  <a:schemeClr val="accent2"/>
                </a:solidFill>
              </a:rPr>
              <a:t>simplifying DNNs</a:t>
            </a:r>
            <a:r>
              <a:rPr lang="en-US" altLang="ko-KR" sz="2800"/>
              <a:t>, being tailored for tasks of interest.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Recap: CNNs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17DFAE-459B-405B-A387-EA32720AEF4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 smtClean="0"/>
          </a:p>
        </p:txBody>
      </p:sp>
      <p:sp>
        <p:nvSpPr>
          <p:cNvPr id="12" name="내용 개체 틀 2"/>
          <p:cNvSpPr>
            <a:spLocks noGrp="1" noChangeArrowheads="1"/>
          </p:cNvSpPr>
          <p:nvPr>
            <p:ph idx="1"/>
          </p:nvPr>
        </p:nvSpPr>
        <p:spPr>
          <a:xfrm>
            <a:off x="479425" y="1562100"/>
            <a:ext cx="7693025" cy="498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A model specialized for </a:t>
            </a:r>
            <a:r>
              <a:rPr lang="en-US" altLang="ko-KR" sz="2800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image</a:t>
            </a:r>
            <a:r>
              <a:rPr lang="en-US" altLang="ko-KR" sz="2800" dirty="0" smtClean="0">
                <a:ea typeface="굴림" panose="020B0600000101010101" pitchFamily="50" charset="-127"/>
              </a:rPr>
              <a:t> data</a:t>
            </a:r>
            <a:endParaRPr lang="ko-KR" altLang="en-US" sz="2800" dirty="0" smtClean="0">
              <a:ea typeface="굴림" panose="020B0600000101010101" pitchFamily="50" charset="-127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449263" y="2420888"/>
            <a:ext cx="8370887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Two key building blocks:</a:t>
            </a:r>
          </a:p>
          <a:p>
            <a:pPr>
              <a:buFontTx/>
              <a:buNone/>
            </a:pPr>
            <a:r>
              <a:rPr lang="en-US" altLang="ko-KR" sz="2800"/>
              <a:t>  1. </a:t>
            </a:r>
            <a:r>
              <a:rPr lang="en-US" altLang="ko-KR" sz="2800" b="1"/>
              <a:t>Conv</a:t>
            </a:r>
            <a:r>
              <a:rPr lang="en-US" altLang="ko-KR" sz="2800"/>
              <a:t> layer (</a:t>
            </a:r>
            <a:r>
              <a:rPr lang="en-US" altLang="ko-KR" sz="2800" i="1"/>
              <a:t>mimicking</a:t>
            </a:r>
            <a:r>
              <a:rPr lang="en-US" altLang="ko-KR" sz="2800"/>
              <a:t> neurons in </a:t>
            </a:r>
            <a:r>
              <a:rPr lang="en-US" altLang="ko-KR" sz="2800" i="1"/>
              <a:t>visual cortex</a:t>
            </a:r>
            <a:r>
              <a:rPr lang="en-US" altLang="ko-KR" sz="2800"/>
              <a:t>) </a:t>
            </a:r>
            <a:br>
              <a:rPr lang="en-US" altLang="ko-KR" sz="2800"/>
            </a:br>
            <a:r>
              <a:rPr lang="en-US" altLang="ko-KR" sz="2800"/>
              <a:t>  2. </a:t>
            </a:r>
            <a:r>
              <a:rPr lang="en-US" altLang="ko-KR" sz="2800" b="1"/>
              <a:t>Pooling</a:t>
            </a:r>
            <a:r>
              <a:rPr lang="en-US" altLang="ko-KR" sz="2800"/>
              <a:t> layer (</a:t>
            </a:r>
            <a:r>
              <a:rPr lang="en-US" altLang="ko-KR" sz="2800" i="1"/>
              <a:t>mainly for reducing complexity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449263" y="4162375"/>
            <a:ext cx="8010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Design principles: As a network gets deeper: </a:t>
            </a:r>
            <a:endParaRPr lang="ko-KR" altLang="en-US" sz="280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01663" y="4711650"/>
            <a:ext cx="5842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Feature map </a:t>
            </a:r>
            <a:r>
              <a:rPr lang="en-US" altLang="ko-KR" sz="2800">
                <a:solidFill>
                  <a:srgbClr val="FF0000"/>
                </a:solidFill>
              </a:rPr>
              <a:t>size</a:t>
            </a:r>
            <a:r>
              <a:rPr lang="en-US" altLang="ko-KR" sz="2800"/>
              <a:t> gets </a:t>
            </a:r>
            <a:r>
              <a:rPr lang="en-US" altLang="ko-KR" sz="2800">
                <a:solidFill>
                  <a:srgbClr val="FF0000"/>
                </a:solidFill>
              </a:rPr>
              <a:t>smaller;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601663" y="5229175"/>
            <a:ext cx="8010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</a:t>
            </a:r>
            <a:r>
              <a:rPr lang="en-US" altLang="ko-KR" sz="2800">
                <a:solidFill>
                  <a:schemeClr val="accent2"/>
                </a:solidFill>
              </a:rPr>
              <a:t> #</a:t>
            </a:r>
            <a:r>
              <a:rPr lang="en-US" altLang="ko-KR" sz="2800"/>
              <a:t> of feature maps gets </a:t>
            </a:r>
            <a:r>
              <a:rPr lang="en-US" altLang="ko-KR" sz="2800">
                <a:solidFill>
                  <a:schemeClr val="accent2"/>
                </a:solidFill>
              </a:rPr>
              <a:t>bigger.</a:t>
            </a:r>
            <a:endParaRPr lang="ko-KR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1" grpId="0"/>
      <p:bldP spid="22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Recap: </a:t>
            </a:r>
            <a:r>
              <a:rPr lang="en-US" altLang="ko-KR" dirty="0" err="1" smtClean="0">
                <a:ea typeface="굴림" panose="020B0600000101010101" pitchFamily="50" charset="-127"/>
              </a:rPr>
              <a:t>Tensorflow</a:t>
            </a:r>
            <a:r>
              <a:rPr lang="en-US" altLang="ko-KR" dirty="0" smtClean="0">
                <a:ea typeface="굴림" panose="020B0600000101010101" pitchFamily="50" charset="-127"/>
              </a:rPr>
              <a:t> coding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1433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3EDC12-F0F2-4594-A635-2D01875E0591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 smtClean="0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152400" y="4670425"/>
            <a:ext cx="6795864" cy="1711325"/>
          </a:xfrm>
          <a:prstGeom prst="rect">
            <a:avLst/>
          </a:prstGeom>
          <a:solidFill>
            <a:srgbClr val="FFFFFF">
              <a:alpha val="6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B4A75C-CE35-ED40-9D43-24807AC18857}"/>
              </a:ext>
            </a:extLst>
          </p:cNvPr>
          <p:cNvSpPr/>
          <p:nvPr/>
        </p:nvSpPr>
        <p:spPr>
          <a:xfrm>
            <a:off x="126504" y="1505798"/>
            <a:ext cx="5283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from </a:t>
            </a:r>
            <a:r>
              <a:rPr lang="en-US" altLang="ko-KR" sz="1600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keras.models</a:t>
            </a:r>
            <a:r>
              <a:rPr lang="en-US" altLang="ko-KR" sz="1600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import </a:t>
            </a:r>
            <a:r>
              <a:rPr lang="en-US" altLang="ko-KR" sz="1600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Sequential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10DBDB-A556-FA40-91EF-CCEAE4758348}"/>
              </a:ext>
            </a:extLst>
          </p:cNvPr>
          <p:cNvSpPr/>
          <p:nvPr/>
        </p:nvSpPr>
        <p:spPr>
          <a:xfrm>
            <a:off x="126504" y="2198568"/>
            <a:ext cx="59467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model_lenet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= Sequential()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01ACFD-2B7C-AF49-B63F-D4C4DA60FF8B}"/>
              </a:ext>
            </a:extLst>
          </p:cNvPr>
          <p:cNvSpPr/>
          <p:nvPr/>
        </p:nvSpPr>
        <p:spPr>
          <a:xfrm>
            <a:off x="126504" y="2789921"/>
            <a:ext cx="8621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model_lenet.add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(Conv2D(</a:t>
            </a:r>
            <a:r>
              <a:rPr lang="en-US" altLang="ko-KR" sz="1400" kern="0" dirty="0" err="1">
                <a:solidFill>
                  <a:schemeClr val="accent2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input_shape</a:t>
            </a:r>
            <a:r>
              <a:rPr lang="en-US" altLang="ko-KR" sz="1400" kern="0" dirty="0">
                <a:solidFill>
                  <a:schemeClr val="accent2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=(28,28,1)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,</a:t>
            </a: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kernel_size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=(5,5), strides=(1,1), filters=32, padding=‘same’, activation=‘</a:t>
            </a: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relu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’))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172641-1549-A742-8BAF-36A5E4F58753}"/>
              </a:ext>
            </a:extLst>
          </p:cNvPr>
          <p:cNvSpPr/>
          <p:nvPr/>
        </p:nvSpPr>
        <p:spPr>
          <a:xfrm>
            <a:off x="126504" y="1189257"/>
            <a:ext cx="4995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import	</a:t>
            </a:r>
            <a:r>
              <a:rPr lang="en-US" altLang="ko-KR" sz="1600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tensorflow.keras</a:t>
            </a:r>
            <a:r>
              <a:rPr lang="en-US" altLang="ko-KR" sz="1600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as</a:t>
            </a:r>
            <a:r>
              <a:rPr lang="en-US" altLang="ko-KR" sz="1600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ko-KR" sz="1600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keras</a:t>
            </a:r>
            <a:endParaRPr lang="en-US" altLang="ko-KR" sz="1600" kern="0" dirty="0"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BB69B9-1238-E247-B8F7-9CE4BA423B78}"/>
              </a:ext>
            </a:extLst>
          </p:cNvPr>
          <p:cNvSpPr/>
          <p:nvPr/>
        </p:nvSpPr>
        <p:spPr>
          <a:xfrm>
            <a:off x="126504" y="5629284"/>
            <a:ext cx="8424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model_lenet.add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(Dense(84,activation=‘</a:t>
            </a: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relu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’))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A64617-1317-7F4D-A143-E68A54459C09}"/>
              </a:ext>
            </a:extLst>
          </p:cNvPr>
          <p:cNvSpPr/>
          <p:nvPr/>
        </p:nvSpPr>
        <p:spPr>
          <a:xfrm>
            <a:off x="126504" y="6217567"/>
            <a:ext cx="7299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model_lenet.add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(Dense(10,activation=‘</a:t>
            </a:r>
            <a:r>
              <a:rPr lang="en-US" altLang="ko-KR" sz="1400" b="1" kern="0" dirty="0" err="1">
                <a:solidFill>
                  <a:schemeClr val="accent2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softmax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’))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48B733-9CD4-4914-8F83-327CEB372551}"/>
              </a:ext>
            </a:extLst>
          </p:cNvPr>
          <p:cNvSpPr/>
          <p:nvPr/>
        </p:nvSpPr>
        <p:spPr>
          <a:xfrm>
            <a:off x="126504" y="1843327"/>
            <a:ext cx="8424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from </a:t>
            </a:r>
            <a:r>
              <a:rPr lang="en-US" altLang="ko-KR" sz="1600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keras.layers</a:t>
            </a:r>
            <a:r>
              <a:rPr lang="en-US" altLang="ko-KR" sz="1600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import </a:t>
            </a:r>
            <a:r>
              <a:rPr lang="en-US" altLang="ko-KR" sz="1600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Conv2D, MaxPool2D, Flatten, Dense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85FB35-7A3C-4047-9490-791823D01B3F}"/>
              </a:ext>
            </a:extLst>
          </p:cNvPr>
          <p:cNvSpPr/>
          <p:nvPr/>
        </p:nvSpPr>
        <p:spPr>
          <a:xfrm>
            <a:off x="126504" y="3222770"/>
            <a:ext cx="9122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model_lenet.add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(MaxPool2D(</a:t>
            </a: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pool_size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=(2,2),strides=(2,2),padding=‘valid’))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5488F1-E54F-4057-9F3D-C94A7996A681}"/>
              </a:ext>
            </a:extLst>
          </p:cNvPr>
          <p:cNvSpPr/>
          <p:nvPr/>
        </p:nvSpPr>
        <p:spPr>
          <a:xfrm>
            <a:off x="126504" y="5065439"/>
            <a:ext cx="8424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model_lenet.add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(Dense(256,activation=‘</a:t>
            </a: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relu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’))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136F0-7322-48EB-A9E1-757BD33C6A2B}"/>
              </a:ext>
            </a:extLst>
          </p:cNvPr>
          <p:cNvSpPr txBox="1"/>
          <p:nvPr/>
        </p:nvSpPr>
        <p:spPr>
          <a:xfrm>
            <a:off x="126504" y="2564904"/>
            <a:ext cx="282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</a:rPr>
              <a:t>#1</a:t>
            </a:r>
            <a:r>
              <a:rPr lang="en-US" altLang="ko-KR" sz="1400" baseline="30000" dirty="0" smtClean="0">
                <a:solidFill>
                  <a:schemeClr val="accent2"/>
                </a:solidFill>
              </a:rPr>
              <a:t>st</a:t>
            </a:r>
            <a:r>
              <a:rPr lang="en-US" altLang="ko-KR" sz="1400" dirty="0" smtClean="0">
                <a:solidFill>
                  <a:schemeClr val="accent2"/>
                </a:solidFill>
              </a:rPr>
              <a:t> </a:t>
            </a:r>
            <a:r>
              <a:rPr lang="en-US" altLang="ko-KR" sz="1400" dirty="0">
                <a:solidFill>
                  <a:schemeClr val="accent2"/>
                </a:solidFill>
              </a:rPr>
              <a:t>layer ([Conv]+[</a:t>
            </a:r>
            <a:r>
              <a:rPr lang="en-US" altLang="ko-KR" sz="1400" dirty="0" err="1">
                <a:solidFill>
                  <a:schemeClr val="accent2"/>
                </a:solidFill>
              </a:rPr>
              <a:t>ReLU</a:t>
            </a:r>
            <a:r>
              <a:rPr lang="en-US" altLang="ko-KR" sz="1400" dirty="0">
                <a:solidFill>
                  <a:schemeClr val="accent2"/>
                </a:solidFill>
              </a:rPr>
              <a:t>]+[Pool])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E962D5-194C-4C7F-A8EF-EF46981CBCBC}"/>
              </a:ext>
            </a:extLst>
          </p:cNvPr>
          <p:cNvSpPr txBox="1"/>
          <p:nvPr/>
        </p:nvSpPr>
        <p:spPr>
          <a:xfrm>
            <a:off x="126504" y="3560814"/>
            <a:ext cx="2866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</a:rPr>
              <a:t>#2</a:t>
            </a:r>
            <a:r>
              <a:rPr lang="en-US" altLang="ko-KR" sz="1400" baseline="30000" dirty="0" smtClean="0">
                <a:solidFill>
                  <a:schemeClr val="accent2"/>
                </a:solidFill>
              </a:rPr>
              <a:t>nd</a:t>
            </a:r>
            <a:r>
              <a:rPr lang="en-US" altLang="ko-KR" sz="1400" dirty="0" smtClean="0">
                <a:solidFill>
                  <a:schemeClr val="accent2"/>
                </a:solidFill>
              </a:rPr>
              <a:t> </a:t>
            </a:r>
            <a:r>
              <a:rPr lang="en-US" altLang="ko-KR" sz="1400" dirty="0">
                <a:solidFill>
                  <a:schemeClr val="accent2"/>
                </a:solidFill>
              </a:rPr>
              <a:t>layer ([Conv]+[</a:t>
            </a:r>
            <a:r>
              <a:rPr lang="en-US" altLang="ko-KR" sz="1400" dirty="0" err="1">
                <a:solidFill>
                  <a:schemeClr val="accent2"/>
                </a:solidFill>
              </a:rPr>
              <a:t>ReLU</a:t>
            </a:r>
            <a:r>
              <a:rPr lang="en-US" altLang="ko-KR" sz="1400" dirty="0">
                <a:solidFill>
                  <a:schemeClr val="accent2"/>
                </a:solidFill>
              </a:rPr>
              <a:t>]+[Pool])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A0358E-877A-4123-B1B2-CC8AF5ADCAE6}"/>
              </a:ext>
            </a:extLst>
          </p:cNvPr>
          <p:cNvSpPr/>
          <p:nvPr/>
        </p:nvSpPr>
        <p:spPr>
          <a:xfrm>
            <a:off x="126504" y="4273351"/>
            <a:ext cx="8424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model_lenet.add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(MaxPool2D(</a:t>
            </a: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pool_size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=(2,2),strides=(2,2),padding=‘valid’))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126B42-2FB3-49CB-B6B4-D2C85339F251}"/>
              </a:ext>
            </a:extLst>
          </p:cNvPr>
          <p:cNvSpPr txBox="1"/>
          <p:nvPr/>
        </p:nvSpPr>
        <p:spPr>
          <a:xfrm>
            <a:off x="126504" y="4579739"/>
            <a:ext cx="235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</a:rPr>
              <a:t>#3</a:t>
            </a:r>
            <a:r>
              <a:rPr lang="en-US" altLang="ko-KR" sz="1400" baseline="30000" dirty="0" smtClean="0">
                <a:solidFill>
                  <a:schemeClr val="accent2"/>
                </a:solidFill>
              </a:rPr>
              <a:t>rd</a:t>
            </a:r>
            <a:r>
              <a:rPr lang="en-US" altLang="ko-KR" sz="1400" dirty="0" smtClean="0">
                <a:solidFill>
                  <a:schemeClr val="accent2"/>
                </a:solidFill>
              </a:rPr>
              <a:t> </a:t>
            </a:r>
            <a:r>
              <a:rPr lang="en-US" altLang="ko-KR" sz="1400" dirty="0">
                <a:solidFill>
                  <a:schemeClr val="accent2"/>
                </a:solidFill>
              </a:rPr>
              <a:t>layer (Fully-connected)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E390E7-3C5B-4267-84D9-4236FDB98587}"/>
              </a:ext>
            </a:extLst>
          </p:cNvPr>
          <p:cNvSpPr txBox="1"/>
          <p:nvPr/>
        </p:nvSpPr>
        <p:spPr>
          <a:xfrm>
            <a:off x="126504" y="537321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</a:rPr>
              <a:t>#4</a:t>
            </a:r>
            <a:r>
              <a:rPr lang="en-US" altLang="ko-KR" sz="1400" baseline="30000" dirty="0" smtClean="0">
                <a:solidFill>
                  <a:schemeClr val="accent2"/>
                </a:solidFill>
              </a:rPr>
              <a:t>th</a:t>
            </a:r>
            <a:r>
              <a:rPr lang="en-US" altLang="ko-KR" sz="1400" dirty="0" smtClean="0">
                <a:solidFill>
                  <a:schemeClr val="accent2"/>
                </a:solidFill>
              </a:rPr>
              <a:t>  </a:t>
            </a:r>
            <a:r>
              <a:rPr lang="en-US" altLang="ko-KR" sz="1400" dirty="0">
                <a:solidFill>
                  <a:schemeClr val="accent2"/>
                </a:solidFill>
              </a:rPr>
              <a:t>layer (Fully-connected)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BF0864-F5F6-429F-A8FB-44BFBFC31AF5}"/>
              </a:ext>
            </a:extLst>
          </p:cNvPr>
          <p:cNvSpPr txBox="1"/>
          <p:nvPr/>
        </p:nvSpPr>
        <p:spPr>
          <a:xfrm>
            <a:off x="126504" y="5929535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</a:rPr>
              <a:t>#5</a:t>
            </a:r>
            <a:r>
              <a:rPr lang="en-US" altLang="ko-KR" sz="1400" baseline="30000" dirty="0" smtClean="0">
                <a:solidFill>
                  <a:schemeClr val="accent2"/>
                </a:solidFill>
              </a:rPr>
              <a:t>th</a:t>
            </a:r>
            <a:r>
              <a:rPr lang="en-US" altLang="ko-KR" sz="1400" dirty="0" smtClean="0">
                <a:solidFill>
                  <a:schemeClr val="accent2"/>
                </a:solidFill>
              </a:rPr>
              <a:t>  </a:t>
            </a:r>
            <a:r>
              <a:rPr lang="en-US" altLang="ko-KR" sz="1400" dirty="0">
                <a:solidFill>
                  <a:schemeClr val="accent2"/>
                </a:solidFill>
              </a:rPr>
              <a:t>layer (output layer)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B86F9B-68E0-40F0-AAB3-B6F0513CE0DD}"/>
              </a:ext>
            </a:extLst>
          </p:cNvPr>
          <p:cNvSpPr/>
          <p:nvPr/>
        </p:nvSpPr>
        <p:spPr>
          <a:xfrm>
            <a:off x="126504" y="4790727"/>
            <a:ext cx="8424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model_lenet.add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(Flatten())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03218E-25AD-4325-B2C7-88D63E2ADDCF}"/>
              </a:ext>
            </a:extLst>
          </p:cNvPr>
          <p:cNvSpPr/>
          <p:nvPr/>
        </p:nvSpPr>
        <p:spPr>
          <a:xfrm>
            <a:off x="126504" y="3840502"/>
            <a:ext cx="7973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model_lenet.add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(Conv2D(</a:t>
            </a: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kernel_size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=(5,5), strides=(1,1), filters=48, </a:t>
            </a:r>
          </a:p>
          <a:p>
            <a:pPr>
              <a:defRPr/>
            </a:pP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padding=‘same’, activation=‘</a:t>
            </a:r>
            <a:r>
              <a:rPr lang="en-US" altLang="ko-KR" sz="14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relu</a:t>
            </a:r>
            <a:r>
              <a:rPr lang="en-US" altLang="ko-KR" sz="14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’))</a:t>
            </a:r>
          </a:p>
        </p:txBody>
      </p:sp>
    </p:spTree>
    <p:extLst>
      <p:ext uri="{BB962C8B-B14F-4D97-AF65-F5344CB8AC3E}">
        <p14:creationId xmlns:p14="http://schemas.microsoft.com/office/powerpoint/2010/main" val="4154307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Applications of CNNs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331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53E60-F123-4A8B-95E8-B8AF953314A4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87350" y="2441575"/>
            <a:ext cx="32781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Object detection</a:t>
            </a:r>
            <a:endParaRPr lang="ko-KR" altLang="en-US" sz="280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387350" y="4402138"/>
            <a:ext cx="4040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Medical diagnosis</a:t>
            </a:r>
            <a:br>
              <a:rPr lang="en-US" altLang="ko-KR" sz="2800"/>
            </a:br>
            <a:r>
              <a:rPr lang="en-US" altLang="ko-KR" sz="2800"/>
              <a:t>(e.g., cancer detection)</a:t>
            </a:r>
            <a:endParaRPr lang="ko-KR" altLang="en-US" sz="280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354013" y="5732463"/>
            <a:ext cx="77724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Any </a:t>
            </a:r>
            <a:r>
              <a:rPr lang="en-US" altLang="ko-KR" sz="2800" b="1"/>
              <a:t>decision</a:t>
            </a:r>
            <a:r>
              <a:rPr lang="en-US" altLang="ko-KR" sz="2800"/>
              <a:t> or </a:t>
            </a:r>
            <a:r>
              <a:rPr lang="en-US" altLang="ko-KR" sz="2800" b="1"/>
              <a:t>manipulation </a:t>
            </a:r>
            <a:r>
              <a:rPr lang="en-US" altLang="ko-KR" sz="2800"/>
              <a:t>w.r.t. </a:t>
            </a:r>
            <a:r>
              <a:rPr lang="en-US" altLang="ko-KR" sz="2800">
                <a:solidFill>
                  <a:schemeClr val="accent2"/>
                </a:solidFill>
              </a:rPr>
              <a:t>image</a:t>
            </a:r>
            <a:r>
              <a:rPr lang="en-US" altLang="ko-KR" sz="2800"/>
              <a:t> data</a:t>
            </a:r>
            <a:endParaRPr lang="ko-KR" altLang="en-US" sz="2800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4776788" y="3414713"/>
            <a:ext cx="3279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Style transfer</a:t>
            </a:r>
            <a:endParaRPr lang="ko-KR" altLang="en-US" sz="280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4776788" y="1484313"/>
            <a:ext cx="2986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Image inpainting</a:t>
            </a:r>
            <a:endParaRPr lang="ko-KR" altLang="en-US" sz="2800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4776788" y="4379913"/>
            <a:ext cx="44751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Super-resolution image synthesis</a:t>
            </a:r>
            <a:endParaRPr lang="ko-KR" altLang="en-US" sz="280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387350" y="3421063"/>
            <a:ext cx="32781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Defect detection</a:t>
            </a:r>
            <a:endParaRPr lang="ko-KR" altLang="en-US" sz="2800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4776788" y="2449513"/>
            <a:ext cx="1962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Coloring</a:t>
            </a:r>
            <a:endParaRPr lang="ko-KR" altLang="en-US" sz="280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387350" y="1484313"/>
            <a:ext cx="33924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Image recognition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Limitations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132856"/>
            <a:ext cx="7704856" cy="482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Not well applicable to time series data.</a:t>
            </a:r>
            <a:endParaRPr lang="ko-KR" altLang="en-US" sz="2800" b="1" dirty="0" smtClean="0">
              <a:ea typeface="굴림" panose="020B0600000101010101" pitchFamily="50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C48FEF-7EB4-4FED-B21C-274B7CB12BF2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3429000"/>
            <a:ext cx="8136904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This is where recurrent neural networks (RNNs) kick in. </a:t>
            </a:r>
            <a:endParaRPr lang="ko-KR" altLang="en-US" sz="2800" b="1" kern="0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703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Outline of today’s lectures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1024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7AFF7-3A8E-4EE3-B1AE-37C44E7C28E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300" smtClean="0"/>
          </a:p>
        </p:txBody>
      </p:sp>
      <p:sp>
        <p:nvSpPr>
          <p:cNvPr id="12" name="내용 개체 틀 2"/>
          <p:cNvSpPr>
            <a:spLocks noGrp="1" noChangeArrowheads="1"/>
          </p:cNvSpPr>
          <p:nvPr>
            <p:ph idx="1"/>
          </p:nvPr>
        </p:nvSpPr>
        <p:spPr>
          <a:xfrm>
            <a:off x="767779" y="1569492"/>
            <a:ext cx="8340725" cy="5953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Talk about RNN’s applications and history. </a:t>
            </a:r>
            <a:endParaRPr lang="ko-KR" altLang="en-US" sz="2800" dirty="0" smtClean="0">
              <a:ea typeface="굴림" panose="020B0600000101010101" pitchFamily="50" charset="-127"/>
            </a:endParaRPr>
          </a:p>
        </p:txBody>
      </p:sp>
      <p:sp>
        <p:nvSpPr>
          <p:cNvPr id="13" name="내용 개체 틀 2 3 3 1 1"/>
          <p:cNvSpPr txBox="1">
            <a:spLocks/>
          </p:cNvSpPr>
          <p:nvPr/>
        </p:nvSpPr>
        <p:spPr bwMode="auto">
          <a:xfrm>
            <a:off x="305817" y="1556792"/>
            <a:ext cx="657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14" name="내용 개체 틀 2 3 3 1 1"/>
          <p:cNvSpPr txBox="1">
            <a:spLocks/>
          </p:cNvSpPr>
          <p:nvPr/>
        </p:nvSpPr>
        <p:spPr bwMode="auto">
          <a:xfrm>
            <a:off x="313754" y="2649761"/>
            <a:ext cx="655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2. </a:t>
            </a:r>
            <a:endParaRPr lang="ko-KR" altLang="en-US" sz="2800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764604" y="2652936"/>
            <a:ext cx="668771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Study </a:t>
            </a:r>
            <a:r>
              <a:rPr lang="en-US" altLang="ko-KR" sz="2800" dirty="0" smtClean="0"/>
              <a:t>two key building blocks of RNNs.</a:t>
            </a:r>
            <a:endParaRPr lang="ko-KR" altLang="en-US" sz="2800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2528317" y="3266356"/>
            <a:ext cx="3340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Recurrent</a:t>
            </a:r>
            <a:r>
              <a:rPr lang="en-US" altLang="ko-KR" sz="2800" dirty="0"/>
              <a:t> neurons</a:t>
            </a:r>
            <a:endParaRPr lang="ko-KR" altLang="en-US" sz="2800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2528317" y="3790561"/>
            <a:ext cx="3340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A </a:t>
            </a:r>
            <a:r>
              <a:rPr lang="en-US" altLang="ko-KR" sz="2800" b="1" dirty="0"/>
              <a:t>memory cell</a:t>
            </a:r>
            <a:endParaRPr lang="ko-KR" altLang="en-US" sz="2800" b="1" dirty="0"/>
          </a:p>
        </p:txBody>
      </p:sp>
      <p:sp>
        <p:nvSpPr>
          <p:cNvPr id="10" name="내용 개체 틀 2 3 3 1 1"/>
          <p:cNvSpPr txBox="1">
            <a:spLocks/>
          </p:cNvSpPr>
          <p:nvPr/>
        </p:nvSpPr>
        <p:spPr bwMode="auto">
          <a:xfrm>
            <a:off x="269304" y="4594489"/>
            <a:ext cx="655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3. </a:t>
            </a:r>
            <a:endParaRPr lang="ko-KR" altLang="en-US" sz="2800" dirty="0"/>
          </a:p>
        </p:txBody>
      </p:sp>
      <p:sp>
        <p:nvSpPr>
          <p:cNvPr id="11" name="내용 개체 틀 2 3 3 1 1"/>
          <p:cNvSpPr txBox="1">
            <a:spLocks/>
          </p:cNvSpPr>
          <p:nvPr/>
        </p:nvSpPr>
        <p:spPr bwMode="auto">
          <a:xfrm>
            <a:off x="269304" y="5506496"/>
            <a:ext cx="655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4. </a:t>
            </a:r>
            <a:endParaRPr lang="ko-KR" altLang="en-US" sz="2800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767779" y="4599251"/>
            <a:ext cx="4236269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Investigate basic RNNs.</a:t>
            </a:r>
            <a:endParaRPr lang="ko-KR" altLang="en-US" sz="28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45294" y="5503763"/>
            <a:ext cx="785915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Study LSTM (Long Short-Term </a:t>
            </a:r>
            <a:r>
              <a:rPr lang="en-US" altLang="ko-KR" sz="2800" dirty="0"/>
              <a:t>M</a:t>
            </a:r>
            <a:r>
              <a:rPr lang="en-US" altLang="ko-KR" sz="2800" dirty="0" smtClean="0"/>
              <a:t>emory) cells.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3977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Focus of Lecture 10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1024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7AFF7-3A8E-4EE3-B1AE-37C44E7C28E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300" smtClean="0"/>
          </a:p>
        </p:txBody>
      </p:sp>
      <p:sp>
        <p:nvSpPr>
          <p:cNvPr id="12" name="내용 개체 틀 2"/>
          <p:cNvSpPr>
            <a:spLocks noGrp="1" noChangeArrowheads="1"/>
          </p:cNvSpPr>
          <p:nvPr>
            <p:ph idx="1"/>
          </p:nvPr>
        </p:nvSpPr>
        <p:spPr>
          <a:xfrm>
            <a:off x="767779" y="1569492"/>
            <a:ext cx="8340725" cy="5953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Talk about </a:t>
            </a:r>
            <a:r>
              <a:rPr lang="en-US" altLang="ko-KR" sz="2800" dirty="0">
                <a:ea typeface="굴림" panose="020B0600000101010101" pitchFamily="50" charset="-127"/>
              </a:rPr>
              <a:t>RNN’s applications and history. 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sp>
        <p:nvSpPr>
          <p:cNvPr id="13" name="내용 개체 틀 2 3 3 1 1"/>
          <p:cNvSpPr txBox="1">
            <a:spLocks/>
          </p:cNvSpPr>
          <p:nvPr/>
        </p:nvSpPr>
        <p:spPr bwMode="auto">
          <a:xfrm>
            <a:off x="305817" y="1556792"/>
            <a:ext cx="657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14" name="내용 개체 틀 2 3 3 1 1"/>
          <p:cNvSpPr txBox="1">
            <a:spLocks/>
          </p:cNvSpPr>
          <p:nvPr/>
        </p:nvSpPr>
        <p:spPr bwMode="auto">
          <a:xfrm>
            <a:off x="313754" y="2649761"/>
            <a:ext cx="655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2. </a:t>
            </a:r>
            <a:endParaRPr lang="ko-KR" altLang="en-US" sz="2800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764604" y="2652936"/>
            <a:ext cx="668771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Study </a:t>
            </a:r>
            <a:r>
              <a:rPr lang="en-US" altLang="ko-KR" sz="2800" dirty="0" smtClean="0"/>
              <a:t>two key building blocks of RNNs.</a:t>
            </a:r>
            <a:endParaRPr lang="ko-KR" altLang="en-US" sz="2800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2528317" y="3266356"/>
            <a:ext cx="3340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Recurrent</a:t>
            </a:r>
            <a:r>
              <a:rPr lang="en-US" altLang="ko-KR" sz="2800" dirty="0"/>
              <a:t> neurons</a:t>
            </a:r>
            <a:endParaRPr lang="ko-KR" altLang="en-US" sz="2800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2528317" y="3790561"/>
            <a:ext cx="3340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A </a:t>
            </a:r>
            <a:r>
              <a:rPr lang="en-US" altLang="ko-KR" sz="2800" b="1" dirty="0"/>
              <a:t>memory cell</a:t>
            </a:r>
            <a:endParaRPr lang="ko-KR" altLang="en-US" sz="2800" b="1" dirty="0"/>
          </a:p>
        </p:txBody>
      </p:sp>
      <p:sp>
        <p:nvSpPr>
          <p:cNvPr id="10" name="내용 개체 틀 2 3 3 1 1"/>
          <p:cNvSpPr txBox="1">
            <a:spLocks/>
          </p:cNvSpPr>
          <p:nvPr/>
        </p:nvSpPr>
        <p:spPr bwMode="auto">
          <a:xfrm>
            <a:off x="269304" y="4594489"/>
            <a:ext cx="655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3. </a:t>
            </a:r>
            <a:endParaRPr lang="ko-KR" altLang="en-US" sz="2800" dirty="0"/>
          </a:p>
        </p:txBody>
      </p:sp>
      <p:sp>
        <p:nvSpPr>
          <p:cNvPr id="11" name="내용 개체 틀 2 3 3 1 1"/>
          <p:cNvSpPr txBox="1">
            <a:spLocks/>
          </p:cNvSpPr>
          <p:nvPr/>
        </p:nvSpPr>
        <p:spPr bwMode="auto">
          <a:xfrm>
            <a:off x="269304" y="5506496"/>
            <a:ext cx="655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4. </a:t>
            </a:r>
            <a:endParaRPr lang="ko-KR" altLang="en-US" sz="2800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767779" y="4599251"/>
            <a:ext cx="4236269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Investigate basic RNNs.</a:t>
            </a:r>
            <a:endParaRPr lang="ko-KR" altLang="en-US" sz="2800" dirty="0"/>
          </a:p>
        </p:txBody>
      </p:sp>
      <p:sp>
        <p:nvSpPr>
          <p:cNvPr id="17" name="모서리가 둥근 직사각형 16"/>
          <p:cNvSpPr>
            <a:spLocks noChangeArrowheads="1"/>
          </p:cNvSpPr>
          <p:nvPr/>
        </p:nvSpPr>
        <p:spPr bwMode="auto">
          <a:xfrm>
            <a:off x="123385" y="1539954"/>
            <a:ext cx="8670925" cy="276813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745294" y="5503763"/>
            <a:ext cx="785915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Study LSTM (Long Short-Term </a:t>
            </a:r>
            <a:r>
              <a:rPr lang="en-US" altLang="ko-KR" sz="2800" dirty="0"/>
              <a:t>M</a:t>
            </a:r>
            <a:r>
              <a:rPr lang="en-US" altLang="ko-KR" sz="2800" dirty="0" smtClean="0"/>
              <a:t>emory) cells.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1555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1499.8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_t = \phi \left( {\bf w}_x^T {\bf x}_t + w_y y_{t-1} + b \right)&#10;\end{align*}&#10;&#10;&#10;\end{document}"/>
  <p:tag name="IGUANATEXSIZE" val="20"/>
  <p:tag name="IGUANATEXCURSOR" val="3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t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1.48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_t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14.47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 y_{t-1} }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0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2.73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_0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t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1.48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_t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vdot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t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t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30.221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 {\bf y} _{t-1} }&#10;\end{align*}&#10;&#10;&#10;\end{document}"/>
  <p:tag name="IGUANATEXSIZE" val="20"/>
  <p:tag name="IGUANATEXCURSOR" val="3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t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t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30.221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 {\bf y} _{t-1} }&#10;\end{align*}&#10;&#10;&#10;\end{document}"/>
  <p:tag name="IGUANATEXSIZE" val="20"/>
  <p:tag name="IGUANATEXCURSOR" val="3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0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0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4.73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t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t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vdot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t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vdot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631.04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t = \phi \left( {\bf W}_x {\bf x}_t + {\bf W}_y {\bf y}_{t-1} + {\bf b} \right)&#10;\end{align*}&#10;&#10;&#10;\end{document}"/>
  <p:tag name="IGUANATEXSIZE" val="20"/>
  <p:tag name="IGUANATEXCURSOR" val="3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30.221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{t-1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t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417.697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\mathbf{R}^{n_{\sf input}}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t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459.692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\mathbf{R}^{n_{\sf neuron}}&#10;\end{align*}&#10;&#10;&#10;\end{document}"/>
  <p:tag name="IGUANATEXSIZE" val="20"/>
  <p:tag name="IGUANATEXCURSOR" val="3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750.65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\mathbf{R}^{ n_{\sf neuron} \times n_{\sf input} }&#10;\end{align*}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793.400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\mathbf{R}^{ n_{\sf neuron} \times n_{\sf neuron} }&#10;\end{align*}&#10;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7.98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h}_t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393.700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h}_t = {\bf y}_t&#10;\end{align*}&#10;&#10;&#10;\end{document}"/>
  <p:tag name="IGUANATEXSIZE" val="20"/>
  <p:tag name="IGUANATEXCURSOR" val="3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1.48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_t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966.629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_t = \phi \left( {\bf w}^T {\bf x}_t + b \right)&#10;\end{align*}&#10;&#10;&#10;\end{document}"/>
  <p:tag name="IGUANATEXSIZE" val="20"/>
  <p:tag name="IGUANATEXCURSOR" val="3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t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1.48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_t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14.47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 y_{t-1} }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311740</TotalTime>
  <Words>786</Words>
  <Application>Microsoft Office PowerPoint</Application>
  <PresentationFormat>화면 슬라이드 쇼(4:3)</PresentationFormat>
  <Paragraphs>176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51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msam10</vt:lpstr>
      <vt:lpstr>msam7</vt:lpstr>
      <vt:lpstr>MSBM10</vt:lpstr>
      <vt:lpstr>msbm7</vt:lpstr>
      <vt:lpstr>굴림</vt:lpstr>
      <vt:lpstr>Arial</vt:lpstr>
      <vt:lpstr>Courier New</vt:lpstr>
      <vt:lpstr>Times New Roman</vt:lpstr>
      <vt:lpstr>Wingdings</vt:lpstr>
      <vt:lpstr>1_JobTalk3</vt:lpstr>
      <vt:lpstr>PowerPoint 프레젠테이션</vt:lpstr>
      <vt:lpstr>PowerPoint 프레젠테이션</vt:lpstr>
      <vt:lpstr>Recap: DNNs</vt:lpstr>
      <vt:lpstr>Recap: CNNs</vt:lpstr>
      <vt:lpstr>Recap: Tensorflow coding</vt:lpstr>
      <vt:lpstr>Applications of CNNs</vt:lpstr>
      <vt:lpstr>Limitations</vt:lpstr>
      <vt:lpstr>Outline of today’s lectures</vt:lpstr>
      <vt:lpstr>Focus of Lecture 10</vt:lpstr>
      <vt:lpstr>Applications</vt:lpstr>
      <vt:lpstr>Applications</vt:lpstr>
      <vt:lpstr>A common feature in such applications</vt:lpstr>
      <vt:lpstr>A birth of RNNs</vt:lpstr>
      <vt:lpstr>Another RNN in 1986 (Nature)</vt:lpstr>
      <vt:lpstr>Two building blocks of RNNs</vt:lpstr>
      <vt:lpstr>Revisit: A conventional neuron</vt:lpstr>
      <vt:lpstr>A recurrent neuron</vt:lpstr>
      <vt:lpstr>Simplified description</vt:lpstr>
      <vt:lpstr>A recurrent neuron: Unrolled version</vt:lpstr>
      <vt:lpstr>Recurrent neurons</vt:lpstr>
      <vt:lpstr>Recurrent neurons: Simplified description</vt:lpstr>
      <vt:lpstr>Recurrent neurons: Unrolled version</vt:lpstr>
      <vt:lpstr>Mathematical expression</vt:lpstr>
      <vt:lpstr>A memory cell</vt:lpstr>
      <vt:lpstr>Look ahead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Suh Changho</cp:lastModifiedBy>
  <cp:revision>4829</cp:revision>
  <dcterms:created xsi:type="dcterms:W3CDTF">2006-01-25T19:50:38Z</dcterms:created>
  <dcterms:modified xsi:type="dcterms:W3CDTF">2020-10-22T09:01:56Z</dcterms:modified>
</cp:coreProperties>
</file>