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15"/>
  </p:notesMasterIdLst>
  <p:handoutMasterIdLst>
    <p:handoutMasterId r:id="rId16"/>
  </p:handoutMasterIdLst>
  <p:sldIdLst>
    <p:sldId id="973" r:id="rId2"/>
    <p:sldId id="2067" r:id="rId3"/>
    <p:sldId id="2073" r:id="rId4"/>
    <p:sldId id="2064" r:id="rId5"/>
    <p:sldId id="2065" r:id="rId6"/>
    <p:sldId id="2074" r:id="rId7"/>
    <p:sldId id="2075" r:id="rId8"/>
    <p:sldId id="2076" r:id="rId9"/>
    <p:sldId id="2077" r:id="rId10"/>
    <p:sldId id="2078" r:id="rId11"/>
    <p:sldId id="2079" r:id="rId12"/>
    <p:sldId id="2080" r:id="rId13"/>
    <p:sldId id="2081" r:id="rId14"/>
  </p:sldIdLst>
  <p:sldSz cx="9144000" cy="6858000" type="screen4x3"/>
  <p:notesSz cx="6881813" cy="9296400"/>
  <p:custDataLst>
    <p:tags r:id="rId17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FFFFFF"/>
    <a:srgbClr val="009900"/>
    <a:srgbClr val="00FFFF"/>
    <a:srgbClr val="760000"/>
    <a:srgbClr val="E1491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734" autoAdjust="0"/>
  </p:normalViewPr>
  <p:slideViewPr>
    <p:cSldViewPr snapToObjects="1">
      <p:cViewPr varScale="1">
        <p:scale>
          <a:sx n="79" d="100"/>
          <a:sy n="79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2F50D21-6E68-4C15-BD02-8E0F4DD2D3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0925E5B-78F1-4456-9EB5-5EED6B2D8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5885178-36CF-42DA-99F6-F05F78C75DCC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613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AF7AAFA-76A2-4D0A-938E-9613F434A5A0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07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A3095D9-1492-4AF1-B09F-4231D7BC42E5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68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 smtClean="0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 smtClean="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4008274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4799-5A65-4FD5-AB92-833A6F1C18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701978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ECBB59B-D338-4C06-B64F-44DB2C63C0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0.png"/><Relationship Id="rId3" Type="http://schemas.openxmlformats.org/officeDocument/2006/relationships/tags" Target="../tags/tag66.xml"/><Relationship Id="rId21" Type="http://schemas.openxmlformats.org/officeDocument/2006/relationships/image" Target="../media/image24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4.png"/><Relationship Id="rId2" Type="http://schemas.openxmlformats.org/officeDocument/2006/relationships/tags" Target="../tags/tag65.xml"/><Relationship Id="rId16" Type="http://schemas.openxmlformats.org/officeDocument/2006/relationships/image" Target="../media/image3.png"/><Relationship Id="rId20" Type="http://schemas.openxmlformats.org/officeDocument/2006/relationships/image" Target="../media/image23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image" Target="../media/image2.png"/><Relationship Id="rId10" Type="http://schemas.openxmlformats.org/officeDocument/2006/relationships/tags" Target="../tags/tag73.xml"/><Relationship Id="rId19" Type="http://schemas.openxmlformats.org/officeDocument/2006/relationships/image" Target="../media/image2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.png"/><Relationship Id="rId2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3" Type="http://schemas.openxmlformats.org/officeDocument/2006/relationships/tags" Target="../tags/tag6.xml"/><Relationship Id="rId21" Type="http://schemas.openxmlformats.org/officeDocument/2006/relationships/image" Target="../media/image8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1.png"/><Relationship Id="rId5" Type="http://schemas.openxmlformats.org/officeDocument/2006/relationships/tags" Target="../tags/tag8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3.xml"/><Relationship Id="rId19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notesSlide" Target="../notesSlides/notesSlide3.xml"/><Relationship Id="rId18" Type="http://schemas.openxmlformats.org/officeDocument/2006/relationships/image" Target="../media/image13.png"/><Relationship Id="rId3" Type="http://schemas.openxmlformats.org/officeDocument/2006/relationships/tags" Target="../tags/tag18.xml"/><Relationship Id="rId21" Type="http://schemas.openxmlformats.org/officeDocument/2006/relationships/image" Target="../media/image16.png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tags" Target="../tags/tag17.xml"/><Relationship Id="rId16" Type="http://schemas.openxmlformats.org/officeDocument/2006/relationships/image" Target="../media/image3.png"/><Relationship Id="rId20" Type="http://schemas.openxmlformats.org/officeDocument/2006/relationships/image" Target="../media/image15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19.png"/><Relationship Id="rId5" Type="http://schemas.openxmlformats.org/officeDocument/2006/relationships/tags" Target="../tags/tag20.xml"/><Relationship Id="rId15" Type="http://schemas.openxmlformats.org/officeDocument/2006/relationships/image" Target="../media/image2.png"/><Relationship Id="rId23" Type="http://schemas.openxmlformats.org/officeDocument/2006/relationships/image" Target="../media/image18.png"/><Relationship Id="rId10" Type="http://schemas.openxmlformats.org/officeDocument/2006/relationships/tags" Target="../tags/tag25.xml"/><Relationship Id="rId19" Type="http://schemas.openxmlformats.org/officeDocument/2006/relationships/image" Target="../media/image14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png"/><Relationship Id="rId3" Type="http://schemas.openxmlformats.org/officeDocument/2006/relationships/tags" Target="../tags/tag29.xml"/><Relationship Id="rId21" Type="http://schemas.openxmlformats.org/officeDocument/2006/relationships/image" Target="../media/image14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3.png"/><Relationship Id="rId2" Type="http://schemas.openxmlformats.org/officeDocument/2006/relationships/tags" Target="../tags/tag28.xml"/><Relationship Id="rId16" Type="http://schemas.openxmlformats.org/officeDocument/2006/relationships/image" Target="../media/image2.png"/><Relationship Id="rId20" Type="http://schemas.openxmlformats.org/officeDocument/2006/relationships/image" Target="../media/image13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.png"/><Relationship Id="rId23" Type="http://schemas.openxmlformats.org/officeDocument/2006/relationships/image" Target="../media/image18.png"/><Relationship Id="rId10" Type="http://schemas.openxmlformats.org/officeDocument/2006/relationships/tags" Target="../tags/tag36.xml"/><Relationship Id="rId19" Type="http://schemas.openxmlformats.org/officeDocument/2006/relationships/image" Target="../media/image20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notesSlide" Target="../notesSlides/notesSlide4.xml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0.png"/><Relationship Id="rId3" Type="http://schemas.openxmlformats.org/officeDocument/2006/relationships/tags" Target="../tags/tag41.xml"/><Relationship Id="rId21" Type="http://schemas.openxmlformats.org/officeDocument/2006/relationships/image" Target="../media/image17.png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image" Target="../media/image4.png"/><Relationship Id="rId2" Type="http://schemas.openxmlformats.org/officeDocument/2006/relationships/tags" Target="../tags/tag40.xml"/><Relationship Id="rId16" Type="http://schemas.openxmlformats.org/officeDocument/2006/relationships/image" Target="../media/image3.png"/><Relationship Id="rId20" Type="http://schemas.openxmlformats.org/officeDocument/2006/relationships/image" Target="../media/image14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image" Target="../media/image2.png"/><Relationship Id="rId10" Type="http://schemas.openxmlformats.org/officeDocument/2006/relationships/tags" Target="../tags/tag48.xml"/><Relationship Id="rId19" Type="http://schemas.openxmlformats.org/officeDocument/2006/relationships/image" Target="../media/image13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1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4.png"/><Relationship Id="rId3" Type="http://schemas.openxmlformats.org/officeDocument/2006/relationships/tags" Target="../tags/tag53.xml"/><Relationship Id="rId21" Type="http://schemas.openxmlformats.org/officeDocument/2006/relationships/image" Target="../media/image14.png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image" Target="../media/image3.png"/><Relationship Id="rId2" Type="http://schemas.openxmlformats.org/officeDocument/2006/relationships/tags" Target="../tags/tag52.xml"/><Relationship Id="rId16" Type="http://schemas.openxmlformats.org/officeDocument/2006/relationships/image" Target="../media/image2.png"/><Relationship Id="rId20" Type="http://schemas.openxmlformats.org/officeDocument/2006/relationships/image" Target="../media/image13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image" Target="../media/image21.png"/><Relationship Id="rId5" Type="http://schemas.openxmlformats.org/officeDocument/2006/relationships/tags" Target="../tags/tag55.xml"/><Relationship Id="rId15" Type="http://schemas.openxmlformats.org/officeDocument/2006/relationships/image" Target="../media/image1.png"/><Relationship Id="rId23" Type="http://schemas.openxmlformats.org/officeDocument/2006/relationships/image" Target="../media/image18.png"/><Relationship Id="rId10" Type="http://schemas.openxmlformats.org/officeDocument/2006/relationships/tags" Target="../tags/tag60.xml"/><Relationship Id="rId19" Type="http://schemas.openxmlformats.org/officeDocument/2006/relationships/image" Target="../media/image20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4479454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Changho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Oct. 23, 2020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Recurrent neural networks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14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challenge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81113-C06D-4954-8456-46C38D6C712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 smtClean="0"/>
          </a:p>
        </p:txBody>
      </p:sp>
      <p:pic>
        <p:nvPicPr>
          <p:cNvPr id="17412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47838"/>
            <a:ext cx="407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4" name="직선 화살표 연결선 6"/>
          <p:cNvCxnSpPr>
            <a:cxnSpLocks noChangeShapeType="1"/>
            <a:endCxn id="17417" idx="1"/>
          </p:cNvCxnSpPr>
          <p:nvPr/>
        </p:nvCxnSpPr>
        <p:spPr bwMode="auto">
          <a:xfrm flipV="1">
            <a:off x="1058863" y="187801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5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그림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모서리가 둥근 직사각형 9"/>
          <p:cNvSpPr>
            <a:spLocks noChangeArrowheads="1"/>
          </p:cNvSpPr>
          <p:nvPr/>
        </p:nvSpPr>
        <p:spPr bwMode="auto">
          <a:xfrm>
            <a:off x="1547813" y="1527175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7418" name="직선 화살표 연결선 10"/>
          <p:cNvCxnSpPr>
            <a:cxnSpLocks noChangeShapeType="1"/>
          </p:cNvCxnSpPr>
          <p:nvPr/>
        </p:nvCxnSpPr>
        <p:spPr bwMode="auto">
          <a:xfrm>
            <a:off x="2859088" y="1879600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직선 화살표 연결선 11"/>
          <p:cNvCxnSpPr>
            <a:cxnSpLocks noChangeShapeType="1"/>
            <a:stCxn id="17417" idx="2"/>
            <a:endCxn id="17422" idx="0"/>
          </p:cNvCxnSpPr>
          <p:nvPr/>
        </p:nvCxnSpPr>
        <p:spPr bwMode="auto">
          <a:xfrm flipH="1">
            <a:off x="2189163" y="2228850"/>
            <a:ext cx="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0" name="그림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35138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21" name="직선 화살표 연결선 13"/>
          <p:cNvCxnSpPr>
            <a:cxnSpLocks noChangeShapeType="1"/>
            <a:endCxn id="17422" idx="1"/>
          </p:cNvCxnSpPr>
          <p:nvPr/>
        </p:nvCxnSpPr>
        <p:spPr bwMode="auto">
          <a:xfrm flipV="1">
            <a:off x="1042988" y="326866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모서리가 둥근 직사각형 14"/>
          <p:cNvSpPr>
            <a:spLocks noChangeArrowheads="1"/>
          </p:cNvSpPr>
          <p:nvPr/>
        </p:nvSpPr>
        <p:spPr bwMode="auto">
          <a:xfrm>
            <a:off x="1531938" y="2917825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7423" name="직선 화살표 연결선 15"/>
          <p:cNvCxnSpPr>
            <a:cxnSpLocks noChangeShapeType="1"/>
          </p:cNvCxnSpPr>
          <p:nvPr/>
        </p:nvCxnSpPr>
        <p:spPr bwMode="auto">
          <a:xfrm>
            <a:off x="2843213" y="3271838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직선 화살표 연결선 16"/>
          <p:cNvCxnSpPr>
            <a:cxnSpLocks noChangeShapeType="1"/>
          </p:cNvCxnSpPr>
          <p:nvPr/>
        </p:nvCxnSpPr>
        <p:spPr bwMode="auto">
          <a:xfrm>
            <a:off x="2173288" y="3619500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5" name="그림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125788"/>
            <a:ext cx="873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그림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024563"/>
            <a:ext cx="6238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그림 6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035675"/>
            <a:ext cx="6238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그림 5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4624388"/>
            <a:ext cx="631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그림 5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4616450"/>
            <a:ext cx="631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30" name="직선 화살표 연결선 22"/>
          <p:cNvCxnSpPr>
            <a:cxnSpLocks noChangeShapeType="1"/>
            <a:endCxn id="17431" idx="1"/>
          </p:cNvCxnSpPr>
          <p:nvPr/>
        </p:nvCxnSpPr>
        <p:spPr bwMode="auto">
          <a:xfrm flipV="1">
            <a:off x="1028700" y="4700588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모서리가 둥근 직사각형 23"/>
          <p:cNvSpPr>
            <a:spLocks noChangeArrowheads="1"/>
          </p:cNvSpPr>
          <p:nvPr/>
        </p:nvSpPr>
        <p:spPr bwMode="auto">
          <a:xfrm>
            <a:off x="1517650" y="4348163"/>
            <a:ext cx="1312863" cy="70326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7432" name="직선 화살표 연결선 24"/>
          <p:cNvCxnSpPr>
            <a:cxnSpLocks noChangeShapeType="1"/>
          </p:cNvCxnSpPr>
          <p:nvPr/>
        </p:nvCxnSpPr>
        <p:spPr bwMode="auto">
          <a:xfrm>
            <a:off x="2828925" y="4702175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직선 화살표 연결선 25"/>
          <p:cNvCxnSpPr>
            <a:cxnSpLocks noChangeShapeType="1"/>
            <a:endCxn id="17436" idx="0"/>
          </p:cNvCxnSpPr>
          <p:nvPr/>
        </p:nvCxnSpPr>
        <p:spPr bwMode="auto">
          <a:xfrm>
            <a:off x="2174875" y="5051425"/>
            <a:ext cx="0" cy="712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34" name="그림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4557713"/>
            <a:ext cx="874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35" name="직선 화살표 연결선 27"/>
          <p:cNvCxnSpPr>
            <a:cxnSpLocks noChangeShapeType="1"/>
            <a:endCxn id="17436" idx="1"/>
          </p:cNvCxnSpPr>
          <p:nvPr/>
        </p:nvCxnSpPr>
        <p:spPr bwMode="auto">
          <a:xfrm flipV="1">
            <a:off x="1058863" y="6115050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모서리가 둥근 직사각형 28"/>
          <p:cNvSpPr>
            <a:spLocks noChangeArrowheads="1"/>
          </p:cNvSpPr>
          <p:nvPr/>
        </p:nvSpPr>
        <p:spPr bwMode="auto">
          <a:xfrm>
            <a:off x="1547813" y="5764213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7437" name="직선 화살표 연결선 29"/>
          <p:cNvCxnSpPr>
            <a:cxnSpLocks noChangeShapeType="1"/>
          </p:cNvCxnSpPr>
          <p:nvPr/>
        </p:nvCxnSpPr>
        <p:spPr bwMode="auto">
          <a:xfrm>
            <a:off x="2859088" y="6116638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38" name="그림 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972175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39" name="직선 화살표 연결선 44"/>
          <p:cNvCxnSpPr>
            <a:cxnSpLocks noChangeShapeType="1"/>
          </p:cNvCxnSpPr>
          <p:nvPr/>
        </p:nvCxnSpPr>
        <p:spPr bwMode="auto">
          <a:xfrm flipH="1">
            <a:off x="2843213" y="6294438"/>
            <a:ext cx="409575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직선 화살표 연결선 47"/>
          <p:cNvCxnSpPr>
            <a:cxnSpLocks noChangeShapeType="1"/>
          </p:cNvCxnSpPr>
          <p:nvPr/>
        </p:nvCxnSpPr>
        <p:spPr bwMode="auto">
          <a:xfrm flipV="1">
            <a:off x="2346325" y="5051425"/>
            <a:ext cx="0" cy="685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직선 화살표 연결선 50"/>
          <p:cNvCxnSpPr>
            <a:cxnSpLocks noChangeShapeType="1"/>
          </p:cNvCxnSpPr>
          <p:nvPr/>
        </p:nvCxnSpPr>
        <p:spPr bwMode="auto">
          <a:xfrm flipH="1">
            <a:off x="2792413" y="4838700"/>
            <a:ext cx="407987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직선 화살표 연결선 51"/>
          <p:cNvCxnSpPr>
            <a:cxnSpLocks noChangeShapeType="1"/>
          </p:cNvCxnSpPr>
          <p:nvPr/>
        </p:nvCxnSpPr>
        <p:spPr bwMode="auto">
          <a:xfrm flipV="1">
            <a:off x="2346325" y="4076700"/>
            <a:ext cx="0" cy="250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3" name="직선 화살표 연결선 52"/>
          <p:cNvCxnSpPr>
            <a:cxnSpLocks noChangeShapeType="1"/>
          </p:cNvCxnSpPr>
          <p:nvPr/>
        </p:nvCxnSpPr>
        <p:spPr bwMode="auto">
          <a:xfrm flipV="1">
            <a:off x="2346325" y="2228850"/>
            <a:ext cx="0" cy="685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직선 화살표 연결선 56"/>
          <p:cNvCxnSpPr>
            <a:cxnSpLocks noChangeShapeType="1"/>
          </p:cNvCxnSpPr>
          <p:nvPr/>
        </p:nvCxnSpPr>
        <p:spPr bwMode="auto">
          <a:xfrm flipV="1">
            <a:off x="2346325" y="3619500"/>
            <a:ext cx="0" cy="2508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5" name="직선 화살표 연결선 57"/>
          <p:cNvCxnSpPr>
            <a:cxnSpLocks noChangeShapeType="1"/>
          </p:cNvCxnSpPr>
          <p:nvPr/>
        </p:nvCxnSpPr>
        <p:spPr bwMode="auto">
          <a:xfrm>
            <a:off x="2174875" y="4106863"/>
            <a:ext cx="0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내용 개체 틀 2 2"/>
          <p:cNvSpPr txBox="1">
            <a:spLocks/>
          </p:cNvSpPr>
          <p:nvPr/>
        </p:nvSpPr>
        <p:spPr bwMode="auto">
          <a:xfrm>
            <a:off x="4211638" y="2506663"/>
            <a:ext cx="4397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For large </a:t>
            </a:r>
            <a:r>
              <a:rPr lang="en-US" altLang="ko-KR" sz="2800" i="1"/>
              <a:t>T</a:t>
            </a:r>
            <a:r>
              <a:rPr lang="en-US" altLang="ko-KR" sz="2800"/>
              <a:t>, we often face: </a:t>
            </a:r>
            <a:endParaRPr lang="ko-KR" altLang="en-US" sz="2800"/>
          </a:p>
        </p:txBody>
      </p:sp>
      <p:sp>
        <p:nvSpPr>
          <p:cNvPr id="64" name="내용 개체 틀 2"/>
          <p:cNvSpPr txBox="1">
            <a:spLocks/>
          </p:cNvSpPr>
          <p:nvPr/>
        </p:nvSpPr>
        <p:spPr bwMode="auto">
          <a:xfrm>
            <a:off x="4211638" y="3519488"/>
            <a:ext cx="5329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Vanishing gradient problem!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362488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The simplest and most common solution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10697-5AB7-4BC0-8C22-E0416DAF492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 smtClean="0"/>
          </a:p>
        </p:txBody>
      </p:sp>
      <p:sp>
        <p:nvSpPr>
          <p:cNvPr id="18436" name="내용 개체 틀 2 2"/>
          <p:cNvSpPr txBox="1">
            <a:spLocks/>
          </p:cNvSpPr>
          <p:nvPr/>
        </p:nvSpPr>
        <p:spPr bwMode="auto">
          <a:xfrm>
            <a:off x="433388" y="2308225"/>
            <a:ext cx="2232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/>
              <a:t>Reduce </a:t>
            </a:r>
            <a:r>
              <a:rPr lang="en-US" altLang="ko-KR" sz="3200" i="1"/>
              <a:t>T</a:t>
            </a:r>
            <a:r>
              <a:rPr lang="en-US" altLang="ko-KR" sz="3200"/>
              <a:t>!</a:t>
            </a:r>
            <a:endParaRPr lang="ko-KR" altLang="en-US" sz="3200"/>
          </a:p>
        </p:txBody>
      </p:sp>
      <p:sp>
        <p:nvSpPr>
          <p:cNvPr id="41" name="내용 개체 틀 2 2"/>
          <p:cNvSpPr txBox="1">
            <a:spLocks/>
          </p:cNvSpPr>
          <p:nvPr/>
        </p:nvSpPr>
        <p:spPr bwMode="auto">
          <a:xfrm>
            <a:off x="433388" y="3997325"/>
            <a:ext cx="7394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/>
              <a:t>This is called: </a:t>
            </a:r>
            <a:r>
              <a:rPr lang="en-US" altLang="ko-KR" sz="3200" b="1"/>
              <a:t>Truncated BPTT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046375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Problem of truncated BPTT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6B3C5-3EEB-4DEB-B871-9C88B7AF1AE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90538" y="1436688"/>
            <a:ext cx="7691437" cy="498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The model cannot learn </a:t>
            </a:r>
            <a:r>
              <a:rPr lang="en-US" altLang="ko-KR" sz="2800" smtClean="0">
                <a:solidFill>
                  <a:srgbClr val="FF0000"/>
                </a:solidFill>
                <a:ea typeface="굴림" panose="020B0600000101010101" pitchFamily="50" charset="-127"/>
              </a:rPr>
              <a:t>long-term patterns.</a:t>
            </a:r>
            <a:endParaRPr lang="ko-KR" altLang="en-US" sz="280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 noChangeArrowheads="1"/>
          </p:cNvSpPr>
          <p:nvPr/>
        </p:nvSpPr>
        <p:spPr bwMode="auto">
          <a:xfrm>
            <a:off x="539750" y="3425825"/>
            <a:ext cx="7693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As an effort to address such problems, various types of cells with </a:t>
            </a:r>
            <a:r>
              <a:rPr lang="en-US" altLang="ko-KR" sz="2800" b="1" kern="0" dirty="0" smtClean="0">
                <a:ea typeface="굴림" panose="020B0600000101010101" pitchFamily="50" charset="-127"/>
              </a:rPr>
              <a:t>long-term memory 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have been introduced.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 noChangeArrowheads="1"/>
          </p:cNvSpPr>
          <p:nvPr/>
        </p:nvSpPr>
        <p:spPr bwMode="auto">
          <a:xfrm>
            <a:off x="490538" y="5045075"/>
            <a:ext cx="7693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The most popular one is: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내용 개체 틀 2"/>
          <p:cNvSpPr txBox="1">
            <a:spLocks noChangeArrowheads="1"/>
          </p:cNvSpPr>
          <p:nvPr/>
        </p:nvSpPr>
        <p:spPr bwMode="auto">
          <a:xfrm>
            <a:off x="1230313" y="5737225"/>
            <a:ext cx="76914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 smtClean="0">
                <a:ea typeface="굴림" panose="020B0600000101010101" pitchFamily="50" charset="-127"/>
              </a:rPr>
              <a:t>Long Short-Term Memory (LSTM) 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cell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 txBox="1">
            <a:spLocks noChangeArrowheads="1"/>
          </p:cNvSpPr>
          <p:nvPr/>
        </p:nvSpPr>
        <p:spPr bwMode="auto">
          <a:xfrm>
            <a:off x="539750" y="2257425"/>
            <a:ext cx="7693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 smtClean="0">
                <a:ea typeface="굴림" panose="020B0600000101010101" pitchFamily="50" charset="-127"/>
              </a:rPr>
              <a:t>Even worse: 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If not well keeping memory, the states </a:t>
            </a:r>
            <a:r>
              <a:rPr lang="en-US" altLang="ko-KR" sz="2800" kern="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fade away quickly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. </a:t>
            </a:r>
            <a:endParaRPr lang="ko-KR" altLang="en-US" sz="2800" kern="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67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 build="p"/>
      <p:bldP spid="11" grpId="0" build="p"/>
      <p:bldP spid="13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Look ahead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6B3C5-3EEB-4DEB-B871-9C88B7AF1AE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488100" y="3171824"/>
            <a:ext cx="7691437" cy="498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dirty="0" smtClean="0">
                <a:ea typeface="굴림" panose="020B0600000101010101" pitchFamily="50" charset="-127"/>
              </a:rPr>
              <a:t>Next lecture: </a:t>
            </a:r>
            <a:r>
              <a:rPr lang="en-US" altLang="ko-KR" sz="2800" dirty="0" smtClean="0">
                <a:ea typeface="굴림" panose="020B0600000101010101" pitchFamily="50" charset="-127"/>
              </a:rPr>
              <a:t>Will study LSTM cells in details.</a:t>
            </a:r>
            <a:endParaRPr lang="ko-KR" altLang="en-US" sz="28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983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Basic RNNs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303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7AFF7-3A8E-4EE3-B1AE-37C44E7C28E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 smtClean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04812" y="1561790"/>
            <a:ext cx="8235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Will explore details on basic RNNs.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14256" y="2730744"/>
            <a:ext cx="72008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1. 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6505" y="3861048"/>
            <a:ext cx="72008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2. 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5025963"/>
            <a:ext cx="72008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70898" y="3862895"/>
            <a:ext cx="6700837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Study how to train basic RNNs; 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89888" y="5030698"/>
            <a:ext cx="755665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E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mphasize one challenge that basic RNNs face during training.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89888" y="2722823"/>
            <a:ext cx="6700837" cy="6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Discuss one implementation issue.</a:t>
            </a:r>
            <a:endParaRPr lang="ko-KR" altLang="en-US" sz="2800" kern="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551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Recall: Basic RNNs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3379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2B2FA-2A15-40D5-9E3E-2F1D877CAF8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 smtClean="0"/>
          </a:p>
        </p:txBody>
      </p:sp>
      <p:pic>
        <p:nvPicPr>
          <p:cNvPr id="33796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7838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그림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8" name="직선 화살표 연결선 13"/>
          <p:cNvCxnSpPr>
            <a:cxnSpLocks noChangeShapeType="1"/>
            <a:endCxn id="33836" idx="1"/>
          </p:cNvCxnSpPr>
          <p:nvPr/>
        </p:nvCxnSpPr>
        <p:spPr bwMode="auto">
          <a:xfrm>
            <a:off x="3290888" y="1882775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799" name="그림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그림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그림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697538"/>
            <a:ext cx="36988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그림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705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그림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360863"/>
            <a:ext cx="460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4" name="그룹 22"/>
          <p:cNvGrpSpPr>
            <a:grpSpLocks/>
          </p:cNvGrpSpPr>
          <p:nvPr/>
        </p:nvGrpSpPr>
        <p:grpSpPr bwMode="auto">
          <a:xfrm>
            <a:off x="4211638" y="1374775"/>
            <a:ext cx="366712" cy="1025525"/>
            <a:chOff x="-900608" y="924281"/>
            <a:chExt cx="497132" cy="1459172"/>
          </a:xfrm>
        </p:grpSpPr>
        <p:sp>
          <p:nvSpPr>
            <p:cNvPr id="33833" name="타원 23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34" name="타원 24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35" name="타원 25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36" name="모서리가 둥근 직사각형 26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33805" name="직선 화살표 연결선 27"/>
          <p:cNvCxnSpPr>
            <a:cxnSpLocks noChangeShapeType="1"/>
          </p:cNvCxnSpPr>
          <p:nvPr/>
        </p:nvCxnSpPr>
        <p:spPr bwMode="auto">
          <a:xfrm>
            <a:off x="4578350" y="1879600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직선 화살표 연결선 28"/>
          <p:cNvCxnSpPr>
            <a:cxnSpLocks noChangeShapeType="1"/>
            <a:endCxn id="33832" idx="1"/>
          </p:cNvCxnSpPr>
          <p:nvPr/>
        </p:nvCxnSpPr>
        <p:spPr bwMode="auto">
          <a:xfrm>
            <a:off x="3279775" y="3282950"/>
            <a:ext cx="922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07" name="그룹 29"/>
          <p:cNvGrpSpPr>
            <a:grpSpLocks/>
          </p:cNvGrpSpPr>
          <p:nvPr/>
        </p:nvGrpSpPr>
        <p:grpSpPr bwMode="auto">
          <a:xfrm>
            <a:off x="4202113" y="2774950"/>
            <a:ext cx="365125" cy="1025525"/>
            <a:chOff x="-900608" y="924281"/>
            <a:chExt cx="497132" cy="1459172"/>
          </a:xfrm>
        </p:grpSpPr>
        <p:sp>
          <p:nvSpPr>
            <p:cNvPr id="33829" name="타원 30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30" name="타원 31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31" name="타원 32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32" name="모서리가 둥근 직사각형 33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33808" name="직선 화살표 연결선 34"/>
          <p:cNvCxnSpPr>
            <a:cxnSpLocks noChangeShapeType="1"/>
          </p:cNvCxnSpPr>
          <p:nvPr/>
        </p:nvCxnSpPr>
        <p:spPr bwMode="auto">
          <a:xfrm>
            <a:off x="4567238" y="3279775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직선 화살표 연결선 35"/>
          <p:cNvCxnSpPr>
            <a:cxnSpLocks noChangeShapeType="1"/>
            <a:endCxn id="33828" idx="1"/>
          </p:cNvCxnSpPr>
          <p:nvPr/>
        </p:nvCxnSpPr>
        <p:spPr bwMode="auto">
          <a:xfrm>
            <a:off x="3271838" y="5829300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10" name="그룹 36"/>
          <p:cNvGrpSpPr>
            <a:grpSpLocks/>
          </p:cNvGrpSpPr>
          <p:nvPr/>
        </p:nvGrpSpPr>
        <p:grpSpPr bwMode="auto">
          <a:xfrm>
            <a:off x="4194175" y="5319713"/>
            <a:ext cx="365125" cy="1025525"/>
            <a:chOff x="-900608" y="924281"/>
            <a:chExt cx="497132" cy="1459172"/>
          </a:xfrm>
        </p:grpSpPr>
        <p:sp>
          <p:nvSpPr>
            <p:cNvPr id="33825" name="타원 37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26" name="타원 38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27" name="타원 39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33828" name="모서리가 둥근 직사각형 40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33811" name="직선 화살표 연결선 41"/>
          <p:cNvCxnSpPr>
            <a:cxnSpLocks noChangeShapeType="1"/>
          </p:cNvCxnSpPr>
          <p:nvPr/>
        </p:nvCxnSpPr>
        <p:spPr bwMode="auto">
          <a:xfrm>
            <a:off x="4559300" y="5826125"/>
            <a:ext cx="922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그림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163763"/>
            <a:ext cx="411162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3851275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그림 4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6072188"/>
            <a:ext cx="3730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내용 개체 틀 2 2 2 3"/>
          <p:cNvSpPr txBox="1">
            <a:spLocks/>
          </p:cNvSpPr>
          <p:nvPr/>
        </p:nvSpPr>
        <p:spPr bwMode="auto">
          <a:xfrm>
            <a:off x="4538663" y="1058863"/>
            <a:ext cx="18843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00B050"/>
                </a:solidFill>
              </a:rPr>
              <a:t>basic cell</a:t>
            </a:r>
            <a:endParaRPr lang="ko-KR" altLang="en-US" sz="2800">
              <a:solidFill>
                <a:srgbClr val="00B05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85430">
            <a:off x="5021263" y="2092325"/>
            <a:ext cx="288925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직선 화살표 연결선 55"/>
          <p:cNvCxnSpPr>
            <a:cxnSpLocks noChangeShapeType="1"/>
            <a:stCxn id="52" idx="2"/>
            <a:endCxn id="33832" idx="0"/>
          </p:cNvCxnSpPr>
          <p:nvPr/>
        </p:nvCxnSpPr>
        <p:spPr bwMode="auto">
          <a:xfrm>
            <a:off x="4381500" y="2392363"/>
            <a:ext cx="3175" cy="382587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모서리가 둥근 직사각형 51"/>
          <p:cNvSpPr>
            <a:spLocks noChangeArrowheads="1"/>
          </p:cNvSpPr>
          <p:nvPr/>
        </p:nvSpPr>
        <p:spPr bwMode="auto">
          <a:xfrm>
            <a:off x="4198938" y="1366838"/>
            <a:ext cx="366712" cy="10255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60" name="직선 화살표 연결선 59"/>
          <p:cNvCxnSpPr>
            <a:cxnSpLocks noChangeShapeType="1"/>
          </p:cNvCxnSpPr>
          <p:nvPr/>
        </p:nvCxnSpPr>
        <p:spPr bwMode="auto">
          <a:xfrm>
            <a:off x="4381500" y="3800475"/>
            <a:ext cx="3175" cy="3810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화살표 연결선 60"/>
          <p:cNvCxnSpPr>
            <a:cxnSpLocks noChangeShapeType="1"/>
          </p:cNvCxnSpPr>
          <p:nvPr/>
        </p:nvCxnSpPr>
        <p:spPr bwMode="auto">
          <a:xfrm>
            <a:off x="4376738" y="4937125"/>
            <a:ext cx="3175" cy="382588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3" name="그림 6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4927600"/>
            <a:ext cx="7985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내용 개체 틀 2 2 2 3"/>
          <p:cNvSpPr txBox="1">
            <a:spLocks/>
          </p:cNvSpPr>
          <p:nvPr/>
        </p:nvSpPr>
        <p:spPr bwMode="auto">
          <a:xfrm>
            <a:off x="5165725" y="4208463"/>
            <a:ext cx="3917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In PS:</a:t>
            </a:r>
            <a:r>
              <a:rPr lang="en-US" altLang="ko-KR" sz="2800"/>
              <a:t> Will implement </a:t>
            </a:r>
            <a:br>
              <a:rPr lang="en-US" altLang="ko-KR" sz="2800"/>
            </a:br>
            <a:r>
              <a:rPr lang="en-US" altLang="ko-KR" sz="2800"/>
              <a:t>     a simple basic RNN.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An implementation issue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628775"/>
            <a:ext cx="7772400" cy="91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With a </a:t>
            </a:r>
            <a:r>
              <a:rPr lang="en-US" altLang="ko-KR" sz="2800" smtClean="0">
                <a:solidFill>
                  <a:srgbClr val="FF0000"/>
                </a:solidFill>
                <a:ea typeface="굴림" panose="020B0600000101010101" pitchFamily="50" charset="-127"/>
              </a:rPr>
              <a:t>static unrolling </a:t>
            </a:r>
            <a:r>
              <a:rPr lang="en-US" altLang="ko-KR" sz="2800" smtClean="0">
                <a:ea typeface="굴림" panose="020B0600000101010101" pitchFamily="50" charset="-127"/>
              </a:rPr>
              <a:t>method: we may get an </a:t>
            </a:r>
            <a:r>
              <a:rPr lang="en-US" altLang="ko-KR" sz="2800" smtClean="0">
                <a:solidFill>
                  <a:srgbClr val="FF0000"/>
                </a:solidFill>
                <a:ea typeface="굴림" panose="020B0600000101010101" pitchFamily="50" charset="-127"/>
              </a:rPr>
              <a:t>OOM error</a:t>
            </a:r>
            <a:r>
              <a:rPr lang="en-US" altLang="ko-KR" sz="2800" smtClean="0">
                <a:ea typeface="굴림" panose="020B0600000101010101" pitchFamily="50" charset="-127"/>
              </a:rPr>
              <a:t> for significantly large time steps.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2958D-B0D1-40C5-B7FE-2A4C2FD8528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288" y="311308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Hence:</a:t>
            </a:r>
            <a:r>
              <a:rPr lang="en-US" altLang="ko-KR" sz="2800"/>
              <a:t> In practice, we adopt a </a:t>
            </a:r>
            <a:r>
              <a:rPr lang="en-US" altLang="ko-KR" sz="2800">
                <a:solidFill>
                  <a:schemeClr val="accent2"/>
                </a:solidFill>
              </a:rPr>
              <a:t>dynamic unrolling method</a:t>
            </a:r>
            <a:r>
              <a:rPr lang="en-US" altLang="ko-KR" sz="2800"/>
              <a:t> which can avoid such issue.</a:t>
            </a:r>
            <a:endParaRPr lang="ko-KR" altLang="en-US" sz="280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288" y="4598988"/>
            <a:ext cx="77724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Will check in PS.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Unrolled version of Basic RNNs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1236BF-5DAD-4247-B4AD-DFDF9DF45E4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smtClean="0"/>
          </a:p>
        </p:txBody>
      </p:sp>
      <p:pic>
        <p:nvPicPr>
          <p:cNvPr id="11268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7838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0" name="직선 화살표 연결선 15"/>
          <p:cNvCxnSpPr>
            <a:cxnSpLocks noChangeShapeType="1"/>
            <a:endCxn id="11312" idx="1"/>
          </p:cNvCxnSpPr>
          <p:nvPr/>
        </p:nvCxnSpPr>
        <p:spPr bwMode="auto">
          <a:xfrm>
            <a:off x="3290888" y="1882775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71" name="그림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그림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그림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980113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그림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988050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그룹 24"/>
          <p:cNvGrpSpPr>
            <a:grpSpLocks/>
          </p:cNvGrpSpPr>
          <p:nvPr/>
        </p:nvGrpSpPr>
        <p:grpSpPr bwMode="auto">
          <a:xfrm>
            <a:off x="4211638" y="1374775"/>
            <a:ext cx="366712" cy="1025525"/>
            <a:chOff x="-900608" y="924281"/>
            <a:chExt cx="497132" cy="1459172"/>
          </a:xfrm>
        </p:grpSpPr>
        <p:sp>
          <p:nvSpPr>
            <p:cNvPr id="11309" name="타원 25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10" name="타원 26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11" name="타원 27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12" name="모서리가 둥근 직사각형 28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11276" name="직선 화살표 연결선 29"/>
          <p:cNvCxnSpPr>
            <a:cxnSpLocks noChangeShapeType="1"/>
          </p:cNvCxnSpPr>
          <p:nvPr/>
        </p:nvCxnSpPr>
        <p:spPr bwMode="auto">
          <a:xfrm>
            <a:off x="4578350" y="1879600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직선 화살표 연결선 30"/>
          <p:cNvCxnSpPr>
            <a:cxnSpLocks noChangeShapeType="1"/>
            <a:endCxn id="11308" idx="1"/>
          </p:cNvCxnSpPr>
          <p:nvPr/>
        </p:nvCxnSpPr>
        <p:spPr bwMode="auto">
          <a:xfrm>
            <a:off x="3279775" y="3282950"/>
            <a:ext cx="922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78" name="그룹 31"/>
          <p:cNvGrpSpPr>
            <a:grpSpLocks/>
          </p:cNvGrpSpPr>
          <p:nvPr/>
        </p:nvGrpSpPr>
        <p:grpSpPr bwMode="auto">
          <a:xfrm>
            <a:off x="4202113" y="2774950"/>
            <a:ext cx="365125" cy="1025525"/>
            <a:chOff x="-900608" y="924281"/>
            <a:chExt cx="497132" cy="1459172"/>
          </a:xfrm>
        </p:grpSpPr>
        <p:sp>
          <p:nvSpPr>
            <p:cNvPr id="11305" name="타원 32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6" name="타원 33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7" name="타원 34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8" name="모서리가 둥근 직사각형 35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11279" name="직선 화살표 연결선 36"/>
          <p:cNvCxnSpPr>
            <a:cxnSpLocks noChangeShapeType="1"/>
          </p:cNvCxnSpPr>
          <p:nvPr/>
        </p:nvCxnSpPr>
        <p:spPr bwMode="auto">
          <a:xfrm>
            <a:off x="4567238" y="3279775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직선 화살표 연결선 37"/>
          <p:cNvCxnSpPr>
            <a:cxnSpLocks noChangeShapeType="1"/>
            <a:endCxn id="11304" idx="1"/>
          </p:cNvCxnSpPr>
          <p:nvPr/>
        </p:nvCxnSpPr>
        <p:spPr bwMode="auto">
          <a:xfrm>
            <a:off x="3271838" y="6111875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1" name="그룹 38"/>
          <p:cNvGrpSpPr>
            <a:grpSpLocks/>
          </p:cNvGrpSpPr>
          <p:nvPr/>
        </p:nvGrpSpPr>
        <p:grpSpPr bwMode="auto">
          <a:xfrm>
            <a:off x="4194175" y="5602288"/>
            <a:ext cx="365125" cy="1025525"/>
            <a:chOff x="-900608" y="924281"/>
            <a:chExt cx="497132" cy="1459172"/>
          </a:xfrm>
        </p:grpSpPr>
        <p:sp>
          <p:nvSpPr>
            <p:cNvPr id="11301" name="타원 39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2" name="타원 40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3" name="타원 41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4" name="모서리가 둥근 직사각형 42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11282" name="직선 화살표 연결선 43"/>
          <p:cNvCxnSpPr>
            <a:cxnSpLocks noChangeShapeType="1"/>
          </p:cNvCxnSpPr>
          <p:nvPr/>
        </p:nvCxnSpPr>
        <p:spPr bwMode="auto">
          <a:xfrm>
            <a:off x="4559300" y="6108700"/>
            <a:ext cx="922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직선 화살표 연결선 49"/>
          <p:cNvCxnSpPr>
            <a:cxnSpLocks noChangeShapeType="1"/>
            <a:endCxn id="11308" idx="0"/>
          </p:cNvCxnSpPr>
          <p:nvPr/>
        </p:nvCxnSpPr>
        <p:spPr bwMode="auto">
          <a:xfrm>
            <a:off x="4381500" y="2392363"/>
            <a:ext cx="3175" cy="382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직선 화살표 연결선 51"/>
          <p:cNvCxnSpPr>
            <a:cxnSpLocks noChangeShapeType="1"/>
          </p:cNvCxnSpPr>
          <p:nvPr/>
        </p:nvCxnSpPr>
        <p:spPr bwMode="auto">
          <a:xfrm>
            <a:off x="4381500" y="3800475"/>
            <a:ext cx="317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직선 화살표 연결선 52"/>
          <p:cNvCxnSpPr>
            <a:cxnSpLocks noChangeShapeType="1"/>
          </p:cNvCxnSpPr>
          <p:nvPr/>
        </p:nvCxnSpPr>
        <p:spPr bwMode="auto">
          <a:xfrm>
            <a:off x="4376738" y="5219700"/>
            <a:ext cx="3175" cy="382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내용 개체 틀 2 2"/>
          <p:cNvSpPr txBox="1">
            <a:spLocks/>
          </p:cNvSpPr>
          <p:nvPr/>
        </p:nvSpPr>
        <p:spPr bwMode="auto">
          <a:xfrm>
            <a:off x="4565650" y="2078038"/>
            <a:ext cx="3506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parameterized by: </a:t>
            </a: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178050"/>
            <a:ext cx="1123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2713038"/>
            <a:ext cx="25892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그림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4560888"/>
            <a:ext cx="4064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그림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567238"/>
            <a:ext cx="40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91" name="직선 화살표 연결선 62"/>
          <p:cNvCxnSpPr>
            <a:cxnSpLocks noChangeShapeType="1"/>
            <a:endCxn id="11300" idx="1"/>
          </p:cNvCxnSpPr>
          <p:nvPr/>
        </p:nvCxnSpPr>
        <p:spPr bwMode="auto">
          <a:xfrm>
            <a:off x="3268663" y="4700588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92" name="그룹 63"/>
          <p:cNvGrpSpPr>
            <a:grpSpLocks/>
          </p:cNvGrpSpPr>
          <p:nvPr/>
        </p:nvGrpSpPr>
        <p:grpSpPr bwMode="auto">
          <a:xfrm>
            <a:off x="4189413" y="4192588"/>
            <a:ext cx="366712" cy="1023937"/>
            <a:chOff x="-900608" y="924281"/>
            <a:chExt cx="497132" cy="1459172"/>
          </a:xfrm>
        </p:grpSpPr>
        <p:sp>
          <p:nvSpPr>
            <p:cNvPr id="11297" name="타원 64"/>
            <p:cNvSpPr>
              <a:spLocks noChangeArrowheads="1"/>
            </p:cNvSpPr>
            <p:nvPr/>
          </p:nvSpPr>
          <p:spPr bwMode="auto">
            <a:xfrm>
              <a:off x="-811234" y="105656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298" name="타원 65"/>
            <p:cNvSpPr>
              <a:spLocks noChangeArrowheads="1"/>
            </p:cNvSpPr>
            <p:nvPr/>
          </p:nvSpPr>
          <p:spPr bwMode="auto">
            <a:xfrm>
              <a:off x="-811234" y="1502411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299" name="타원 66"/>
            <p:cNvSpPr>
              <a:spLocks noChangeArrowheads="1"/>
            </p:cNvSpPr>
            <p:nvPr/>
          </p:nvSpPr>
          <p:spPr bwMode="auto">
            <a:xfrm>
              <a:off x="-811234" y="1951822"/>
              <a:ext cx="306134" cy="29599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  <p:sp>
          <p:nvSpPr>
            <p:cNvPr id="11300" name="모서리가 둥근 직사각형 67"/>
            <p:cNvSpPr>
              <a:spLocks noChangeArrowheads="1"/>
            </p:cNvSpPr>
            <p:nvPr/>
          </p:nvSpPr>
          <p:spPr bwMode="auto">
            <a:xfrm>
              <a:off x="-900608" y="924281"/>
              <a:ext cx="497132" cy="14591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100"/>
            </a:p>
          </p:txBody>
        </p:sp>
      </p:grpSp>
      <p:cxnSp>
        <p:nvCxnSpPr>
          <p:cNvPr id="11293" name="직선 화살표 연결선 68"/>
          <p:cNvCxnSpPr>
            <a:cxnSpLocks noChangeShapeType="1"/>
          </p:cNvCxnSpPr>
          <p:nvPr/>
        </p:nvCxnSpPr>
        <p:spPr bwMode="auto">
          <a:xfrm>
            <a:off x="4556125" y="4697413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모서리가 둥근 직사각형 2"/>
          <p:cNvSpPr>
            <a:spLocks noChangeArrowheads="1"/>
          </p:cNvSpPr>
          <p:nvPr/>
        </p:nvSpPr>
        <p:spPr bwMode="auto">
          <a:xfrm>
            <a:off x="152400" y="4098925"/>
            <a:ext cx="8667750" cy="17176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6" name="내용 개체 틀 2 1"/>
          <p:cNvSpPr txBox="1">
            <a:spLocks/>
          </p:cNvSpPr>
          <p:nvPr/>
        </p:nvSpPr>
        <p:spPr bwMode="auto">
          <a:xfrm>
            <a:off x="319088" y="4249738"/>
            <a:ext cx="14827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Recall:</a:t>
            </a:r>
            <a:endParaRPr lang="ko-KR" altLang="en-US" sz="2800" b="1"/>
          </a:p>
        </p:txBody>
      </p:sp>
      <p:pic>
        <p:nvPicPr>
          <p:cNvPr id="57" name="그림 5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816475"/>
            <a:ext cx="74993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884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Unrolled version of </a:t>
            </a:r>
            <a:r>
              <a:rPr lang="en-US" altLang="ko-KR" dirty="0" smtClean="0">
                <a:ea typeface="굴림" panose="020B0600000101010101" pitchFamily="50" charset="-127"/>
              </a:rPr>
              <a:t>basic </a:t>
            </a:r>
            <a:r>
              <a:rPr lang="en-US" altLang="ko-KR" dirty="0" smtClean="0">
                <a:ea typeface="굴림" panose="020B0600000101010101" pitchFamily="50" charset="-127"/>
              </a:rPr>
              <a:t>RNNs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9556E-5985-4D0F-8ABE-696BCBCA06A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 smtClean="0"/>
          </a:p>
        </p:txBody>
      </p:sp>
      <p:pic>
        <p:nvPicPr>
          <p:cNvPr id="13316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7838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8" name="직선 화살표 연결선 15"/>
          <p:cNvCxnSpPr>
            <a:cxnSpLocks noChangeShapeType="1"/>
            <a:endCxn id="13321" idx="1"/>
          </p:cNvCxnSpPr>
          <p:nvPr/>
        </p:nvCxnSpPr>
        <p:spPr bwMode="auto">
          <a:xfrm flipV="1">
            <a:off x="3290888" y="187801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19" name="그림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그림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모서리가 둥근 직사각형 28"/>
          <p:cNvSpPr>
            <a:spLocks noChangeArrowheads="1"/>
          </p:cNvSpPr>
          <p:nvPr/>
        </p:nvSpPr>
        <p:spPr bwMode="auto">
          <a:xfrm>
            <a:off x="3779838" y="1527175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3322" name="직선 화살표 연결선 29"/>
          <p:cNvCxnSpPr>
            <a:cxnSpLocks noChangeShapeType="1"/>
          </p:cNvCxnSpPr>
          <p:nvPr/>
        </p:nvCxnSpPr>
        <p:spPr bwMode="auto">
          <a:xfrm>
            <a:off x="5091113" y="1879600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직선 화살표 연결선 49"/>
          <p:cNvCxnSpPr>
            <a:cxnSpLocks noChangeShapeType="1"/>
            <a:stCxn id="13321" idx="2"/>
            <a:endCxn id="13326" idx="0"/>
          </p:cNvCxnSpPr>
          <p:nvPr/>
        </p:nvCxnSpPr>
        <p:spPr bwMode="auto">
          <a:xfrm flipH="1">
            <a:off x="4421188" y="2228850"/>
            <a:ext cx="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4" name="그림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735138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25" name="직선 화살표 연결선 44"/>
          <p:cNvCxnSpPr>
            <a:cxnSpLocks noChangeShapeType="1"/>
            <a:endCxn id="13326" idx="1"/>
          </p:cNvCxnSpPr>
          <p:nvPr/>
        </p:nvCxnSpPr>
        <p:spPr bwMode="auto">
          <a:xfrm flipV="1">
            <a:off x="3276600" y="326866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모서리가 둥근 직사각형 45"/>
          <p:cNvSpPr>
            <a:spLocks noChangeArrowheads="1"/>
          </p:cNvSpPr>
          <p:nvPr/>
        </p:nvSpPr>
        <p:spPr bwMode="auto">
          <a:xfrm>
            <a:off x="3765550" y="2917825"/>
            <a:ext cx="1311275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3327" name="직선 화살표 연결선 46"/>
          <p:cNvCxnSpPr>
            <a:cxnSpLocks noChangeShapeType="1"/>
          </p:cNvCxnSpPr>
          <p:nvPr/>
        </p:nvCxnSpPr>
        <p:spPr bwMode="auto">
          <a:xfrm>
            <a:off x="5076825" y="3271838"/>
            <a:ext cx="4222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직선 화살표 연결선 47"/>
          <p:cNvCxnSpPr>
            <a:cxnSpLocks noChangeShapeType="1"/>
            <a:endCxn id="13335" idx="0"/>
          </p:cNvCxnSpPr>
          <p:nvPr/>
        </p:nvCxnSpPr>
        <p:spPr bwMode="auto">
          <a:xfrm flipH="1">
            <a:off x="4405313" y="3619500"/>
            <a:ext cx="0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9" name="그림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125788"/>
            <a:ext cx="873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그림 5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980113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그림 5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988050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그림 5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4560888"/>
            <a:ext cx="4064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그림 5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567238"/>
            <a:ext cx="40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4" name="직선 화살표 연결선 59"/>
          <p:cNvCxnSpPr>
            <a:cxnSpLocks noChangeShapeType="1"/>
            <a:endCxn id="13335" idx="1"/>
          </p:cNvCxnSpPr>
          <p:nvPr/>
        </p:nvCxnSpPr>
        <p:spPr bwMode="auto">
          <a:xfrm flipV="1">
            <a:off x="3260725" y="4700588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모서리가 둥근 직사각형 60"/>
          <p:cNvSpPr>
            <a:spLocks noChangeArrowheads="1"/>
          </p:cNvSpPr>
          <p:nvPr/>
        </p:nvSpPr>
        <p:spPr bwMode="auto">
          <a:xfrm>
            <a:off x="3749675" y="4348163"/>
            <a:ext cx="1312863" cy="70326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3336" name="직선 화살표 연결선 61"/>
          <p:cNvCxnSpPr>
            <a:cxnSpLocks noChangeShapeType="1"/>
          </p:cNvCxnSpPr>
          <p:nvPr/>
        </p:nvCxnSpPr>
        <p:spPr bwMode="auto">
          <a:xfrm>
            <a:off x="5060950" y="4702175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직선 화살표 연결선 62"/>
          <p:cNvCxnSpPr>
            <a:cxnSpLocks noChangeShapeType="1"/>
            <a:endCxn id="13340" idx="0"/>
          </p:cNvCxnSpPr>
          <p:nvPr/>
        </p:nvCxnSpPr>
        <p:spPr bwMode="auto">
          <a:xfrm>
            <a:off x="4408488" y="5051425"/>
            <a:ext cx="0" cy="712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38" name="그림 6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4557713"/>
            <a:ext cx="874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직선 화살표 연결선 64"/>
          <p:cNvCxnSpPr>
            <a:cxnSpLocks noChangeShapeType="1"/>
            <a:endCxn id="13340" idx="1"/>
          </p:cNvCxnSpPr>
          <p:nvPr/>
        </p:nvCxnSpPr>
        <p:spPr bwMode="auto">
          <a:xfrm flipV="1">
            <a:off x="3290888" y="6115050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모서리가 둥근 직사각형 65"/>
          <p:cNvSpPr>
            <a:spLocks noChangeArrowheads="1"/>
          </p:cNvSpPr>
          <p:nvPr/>
        </p:nvSpPr>
        <p:spPr bwMode="auto">
          <a:xfrm>
            <a:off x="3779838" y="5764213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3341" name="직선 화살표 연결선 66"/>
          <p:cNvCxnSpPr>
            <a:cxnSpLocks noChangeShapeType="1"/>
          </p:cNvCxnSpPr>
          <p:nvPr/>
        </p:nvCxnSpPr>
        <p:spPr bwMode="auto">
          <a:xfrm>
            <a:off x="5091113" y="6116638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42" name="그림 6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5972175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내용 개체 틀 2 2"/>
          <p:cNvSpPr txBox="1">
            <a:spLocks/>
          </p:cNvSpPr>
          <p:nvPr/>
        </p:nvSpPr>
        <p:spPr bwMode="auto">
          <a:xfrm>
            <a:off x="6326188" y="3022600"/>
            <a:ext cx="25781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Why sharing the same parameters?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562842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How to train?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7B14B-D430-420B-8652-0CD0D0B2AFA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 smtClean="0"/>
          </a:p>
        </p:txBody>
      </p:sp>
      <p:pic>
        <p:nvPicPr>
          <p:cNvPr id="15364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47838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6" name="직선 화살표 연결선 6"/>
          <p:cNvCxnSpPr>
            <a:cxnSpLocks noChangeShapeType="1"/>
            <a:endCxn id="15369" idx="1"/>
          </p:cNvCxnSpPr>
          <p:nvPr/>
        </p:nvCxnSpPr>
        <p:spPr bwMode="auto">
          <a:xfrm flipV="1">
            <a:off x="3290888" y="187801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7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그림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모서리가 둥근 직사각형 9"/>
          <p:cNvSpPr>
            <a:spLocks noChangeArrowheads="1"/>
          </p:cNvSpPr>
          <p:nvPr/>
        </p:nvSpPr>
        <p:spPr bwMode="auto">
          <a:xfrm>
            <a:off x="3779838" y="1527175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5370" name="직선 화살표 연결선 10"/>
          <p:cNvCxnSpPr>
            <a:cxnSpLocks noChangeShapeType="1"/>
          </p:cNvCxnSpPr>
          <p:nvPr/>
        </p:nvCxnSpPr>
        <p:spPr bwMode="auto">
          <a:xfrm>
            <a:off x="5091113" y="1879600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직선 화살표 연결선 11"/>
          <p:cNvCxnSpPr>
            <a:cxnSpLocks noChangeShapeType="1"/>
            <a:stCxn id="15369" idx="2"/>
            <a:endCxn id="15374" idx="0"/>
          </p:cNvCxnSpPr>
          <p:nvPr/>
        </p:nvCxnSpPr>
        <p:spPr bwMode="auto">
          <a:xfrm flipH="1">
            <a:off x="4421188" y="2228850"/>
            <a:ext cx="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2" name="그림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735138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3" name="직선 화살표 연결선 13"/>
          <p:cNvCxnSpPr>
            <a:cxnSpLocks noChangeShapeType="1"/>
            <a:endCxn id="15374" idx="1"/>
          </p:cNvCxnSpPr>
          <p:nvPr/>
        </p:nvCxnSpPr>
        <p:spPr bwMode="auto">
          <a:xfrm flipV="1">
            <a:off x="3276600" y="326866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모서리가 둥근 직사각형 14"/>
          <p:cNvSpPr>
            <a:spLocks noChangeArrowheads="1"/>
          </p:cNvSpPr>
          <p:nvPr/>
        </p:nvSpPr>
        <p:spPr bwMode="auto">
          <a:xfrm>
            <a:off x="3765550" y="2917825"/>
            <a:ext cx="1311275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5375" name="직선 화살표 연결선 15"/>
          <p:cNvCxnSpPr>
            <a:cxnSpLocks noChangeShapeType="1"/>
          </p:cNvCxnSpPr>
          <p:nvPr/>
        </p:nvCxnSpPr>
        <p:spPr bwMode="auto">
          <a:xfrm>
            <a:off x="5076825" y="3271838"/>
            <a:ext cx="4222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화살표 연결선 16"/>
          <p:cNvCxnSpPr>
            <a:cxnSpLocks noChangeShapeType="1"/>
            <a:endCxn id="15383" idx="0"/>
          </p:cNvCxnSpPr>
          <p:nvPr/>
        </p:nvCxnSpPr>
        <p:spPr bwMode="auto">
          <a:xfrm flipH="1">
            <a:off x="4405313" y="3619500"/>
            <a:ext cx="0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7" name="그림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125788"/>
            <a:ext cx="873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그림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980113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그림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5988050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그림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4560888"/>
            <a:ext cx="4064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그림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567238"/>
            <a:ext cx="40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82" name="직선 화살표 연결선 22"/>
          <p:cNvCxnSpPr>
            <a:cxnSpLocks noChangeShapeType="1"/>
            <a:endCxn id="15383" idx="1"/>
          </p:cNvCxnSpPr>
          <p:nvPr/>
        </p:nvCxnSpPr>
        <p:spPr bwMode="auto">
          <a:xfrm flipV="1">
            <a:off x="3260725" y="4700588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모서리가 둥근 직사각형 23"/>
          <p:cNvSpPr>
            <a:spLocks noChangeArrowheads="1"/>
          </p:cNvSpPr>
          <p:nvPr/>
        </p:nvSpPr>
        <p:spPr bwMode="auto">
          <a:xfrm>
            <a:off x="3749675" y="4348163"/>
            <a:ext cx="1312863" cy="70326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5384" name="직선 화살표 연결선 24"/>
          <p:cNvCxnSpPr>
            <a:cxnSpLocks noChangeShapeType="1"/>
          </p:cNvCxnSpPr>
          <p:nvPr/>
        </p:nvCxnSpPr>
        <p:spPr bwMode="auto">
          <a:xfrm>
            <a:off x="5060950" y="4702175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직선 화살표 연결선 25"/>
          <p:cNvCxnSpPr>
            <a:cxnSpLocks noChangeShapeType="1"/>
            <a:endCxn id="15388" idx="0"/>
          </p:cNvCxnSpPr>
          <p:nvPr/>
        </p:nvCxnSpPr>
        <p:spPr bwMode="auto">
          <a:xfrm>
            <a:off x="4408488" y="5051425"/>
            <a:ext cx="0" cy="712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86" name="그림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4557713"/>
            <a:ext cx="874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87" name="직선 화살표 연결선 27"/>
          <p:cNvCxnSpPr>
            <a:cxnSpLocks noChangeShapeType="1"/>
            <a:endCxn id="15388" idx="1"/>
          </p:cNvCxnSpPr>
          <p:nvPr/>
        </p:nvCxnSpPr>
        <p:spPr bwMode="auto">
          <a:xfrm flipV="1">
            <a:off x="3290888" y="6115050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8" name="모서리가 둥근 직사각형 28"/>
          <p:cNvSpPr>
            <a:spLocks noChangeArrowheads="1"/>
          </p:cNvSpPr>
          <p:nvPr/>
        </p:nvSpPr>
        <p:spPr bwMode="auto">
          <a:xfrm>
            <a:off x="3779838" y="5764213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5389" name="직선 화살표 연결선 29"/>
          <p:cNvCxnSpPr>
            <a:cxnSpLocks noChangeShapeType="1"/>
          </p:cNvCxnSpPr>
          <p:nvPr/>
        </p:nvCxnSpPr>
        <p:spPr bwMode="auto">
          <a:xfrm>
            <a:off x="5091113" y="6116638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90" name="그림 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5972175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연결선 32"/>
          <p:cNvCxnSpPr>
            <a:cxnSpLocks noChangeShapeType="1"/>
          </p:cNvCxnSpPr>
          <p:nvPr/>
        </p:nvCxnSpPr>
        <p:spPr bwMode="auto">
          <a:xfrm>
            <a:off x="1763713" y="2565400"/>
            <a:ext cx="5616575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연결선 33"/>
          <p:cNvCxnSpPr>
            <a:cxnSpLocks noChangeShapeType="1"/>
          </p:cNvCxnSpPr>
          <p:nvPr/>
        </p:nvCxnSpPr>
        <p:spPr bwMode="auto">
          <a:xfrm>
            <a:off x="1763713" y="4005263"/>
            <a:ext cx="5616575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>
            <a:off x="1763713" y="5445125"/>
            <a:ext cx="5616575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55541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Idea: BackProp Through Time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2C0BD-AA7F-41B4-B427-D2C29A576FC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 smtClean="0"/>
          </a:p>
        </p:txBody>
      </p:sp>
      <p:pic>
        <p:nvPicPr>
          <p:cNvPr id="16388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47838"/>
            <a:ext cx="407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755775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0" name="직선 화살표 연결선 6"/>
          <p:cNvCxnSpPr>
            <a:cxnSpLocks noChangeShapeType="1"/>
            <a:endCxn id="16393" idx="1"/>
          </p:cNvCxnSpPr>
          <p:nvPr/>
        </p:nvCxnSpPr>
        <p:spPr bwMode="auto">
          <a:xfrm flipV="1">
            <a:off x="1058863" y="187801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1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143250"/>
            <a:ext cx="395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그림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149600"/>
            <a:ext cx="39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모서리가 둥근 직사각형 9"/>
          <p:cNvSpPr>
            <a:spLocks noChangeArrowheads="1"/>
          </p:cNvSpPr>
          <p:nvPr/>
        </p:nvSpPr>
        <p:spPr bwMode="auto">
          <a:xfrm>
            <a:off x="1547813" y="1527175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6394" name="직선 화살표 연결선 10"/>
          <p:cNvCxnSpPr>
            <a:cxnSpLocks noChangeShapeType="1"/>
          </p:cNvCxnSpPr>
          <p:nvPr/>
        </p:nvCxnSpPr>
        <p:spPr bwMode="auto">
          <a:xfrm>
            <a:off x="2859088" y="1879600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직선 화살표 연결선 11"/>
          <p:cNvCxnSpPr>
            <a:cxnSpLocks noChangeShapeType="1"/>
            <a:stCxn id="16393" idx="2"/>
            <a:endCxn id="16398" idx="0"/>
          </p:cNvCxnSpPr>
          <p:nvPr/>
        </p:nvCxnSpPr>
        <p:spPr bwMode="auto">
          <a:xfrm flipH="1">
            <a:off x="2189163" y="2228850"/>
            <a:ext cx="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6" name="그림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35138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7" name="직선 화살표 연결선 13"/>
          <p:cNvCxnSpPr>
            <a:cxnSpLocks noChangeShapeType="1"/>
            <a:endCxn id="16398" idx="1"/>
          </p:cNvCxnSpPr>
          <p:nvPr/>
        </p:nvCxnSpPr>
        <p:spPr bwMode="auto">
          <a:xfrm flipV="1">
            <a:off x="1042988" y="3268663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모서리가 둥근 직사각형 14"/>
          <p:cNvSpPr>
            <a:spLocks noChangeArrowheads="1"/>
          </p:cNvSpPr>
          <p:nvPr/>
        </p:nvSpPr>
        <p:spPr bwMode="auto">
          <a:xfrm>
            <a:off x="1531938" y="2917825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6399" name="직선 화살표 연결선 15"/>
          <p:cNvCxnSpPr>
            <a:cxnSpLocks noChangeShapeType="1"/>
          </p:cNvCxnSpPr>
          <p:nvPr/>
        </p:nvCxnSpPr>
        <p:spPr bwMode="auto">
          <a:xfrm>
            <a:off x="2843213" y="3271838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직선 화살표 연결선 16"/>
          <p:cNvCxnSpPr>
            <a:cxnSpLocks noChangeShapeType="1"/>
            <a:endCxn id="16403" idx="0"/>
          </p:cNvCxnSpPr>
          <p:nvPr/>
        </p:nvCxnSpPr>
        <p:spPr bwMode="auto">
          <a:xfrm>
            <a:off x="2173288" y="3619500"/>
            <a:ext cx="0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01" name="그림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125788"/>
            <a:ext cx="873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02" name="직선 화살표 연결선 22"/>
          <p:cNvCxnSpPr>
            <a:cxnSpLocks noChangeShapeType="1"/>
            <a:endCxn id="16403" idx="1"/>
          </p:cNvCxnSpPr>
          <p:nvPr/>
        </p:nvCxnSpPr>
        <p:spPr bwMode="auto">
          <a:xfrm flipV="1">
            <a:off x="1028700" y="4700588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모서리가 둥근 직사각형 23"/>
          <p:cNvSpPr>
            <a:spLocks noChangeArrowheads="1"/>
          </p:cNvSpPr>
          <p:nvPr/>
        </p:nvSpPr>
        <p:spPr bwMode="auto">
          <a:xfrm>
            <a:off x="1517650" y="4348163"/>
            <a:ext cx="1312863" cy="70326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6404" name="직선 화살표 연결선 24"/>
          <p:cNvCxnSpPr>
            <a:cxnSpLocks noChangeShapeType="1"/>
          </p:cNvCxnSpPr>
          <p:nvPr/>
        </p:nvCxnSpPr>
        <p:spPr bwMode="auto">
          <a:xfrm>
            <a:off x="2828925" y="4702175"/>
            <a:ext cx="423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직선 화살표 연결선 25"/>
          <p:cNvCxnSpPr>
            <a:cxnSpLocks noChangeShapeType="1"/>
            <a:endCxn id="16408" idx="0"/>
          </p:cNvCxnSpPr>
          <p:nvPr/>
        </p:nvCxnSpPr>
        <p:spPr bwMode="auto">
          <a:xfrm>
            <a:off x="2174875" y="5051425"/>
            <a:ext cx="0" cy="712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06" name="그림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4557713"/>
            <a:ext cx="874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07" name="직선 화살표 연결선 27"/>
          <p:cNvCxnSpPr>
            <a:cxnSpLocks noChangeShapeType="1"/>
            <a:endCxn id="16408" idx="1"/>
          </p:cNvCxnSpPr>
          <p:nvPr/>
        </p:nvCxnSpPr>
        <p:spPr bwMode="auto">
          <a:xfrm flipV="1">
            <a:off x="1058863" y="6115050"/>
            <a:ext cx="488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모서리가 둥근 직사각형 28"/>
          <p:cNvSpPr>
            <a:spLocks noChangeArrowheads="1"/>
          </p:cNvSpPr>
          <p:nvPr/>
        </p:nvSpPr>
        <p:spPr bwMode="auto">
          <a:xfrm>
            <a:off x="1547813" y="5764213"/>
            <a:ext cx="1312862" cy="7016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/>
          </a:p>
        </p:txBody>
      </p:sp>
      <p:cxnSp>
        <p:nvCxnSpPr>
          <p:cNvPr id="16409" name="직선 화살표 연결선 29"/>
          <p:cNvCxnSpPr>
            <a:cxnSpLocks noChangeShapeType="1"/>
          </p:cNvCxnSpPr>
          <p:nvPr/>
        </p:nvCxnSpPr>
        <p:spPr bwMode="auto">
          <a:xfrm>
            <a:off x="2859088" y="6116638"/>
            <a:ext cx="423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10" name="그림 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972175"/>
            <a:ext cx="874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화살표 연결선 44"/>
          <p:cNvCxnSpPr>
            <a:cxnSpLocks noChangeShapeType="1"/>
          </p:cNvCxnSpPr>
          <p:nvPr/>
        </p:nvCxnSpPr>
        <p:spPr bwMode="auto">
          <a:xfrm flipH="1">
            <a:off x="2843213" y="6294438"/>
            <a:ext cx="409575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화살표 연결선 47"/>
          <p:cNvCxnSpPr>
            <a:cxnSpLocks noChangeShapeType="1"/>
          </p:cNvCxnSpPr>
          <p:nvPr/>
        </p:nvCxnSpPr>
        <p:spPr bwMode="auto">
          <a:xfrm flipV="1">
            <a:off x="2346325" y="5051425"/>
            <a:ext cx="0" cy="685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화살표 연결선 50"/>
          <p:cNvCxnSpPr>
            <a:cxnSpLocks noChangeShapeType="1"/>
          </p:cNvCxnSpPr>
          <p:nvPr/>
        </p:nvCxnSpPr>
        <p:spPr bwMode="auto">
          <a:xfrm flipH="1">
            <a:off x="2792413" y="4838700"/>
            <a:ext cx="407987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직선 화살표 연결선 51"/>
          <p:cNvCxnSpPr>
            <a:cxnSpLocks noChangeShapeType="1"/>
          </p:cNvCxnSpPr>
          <p:nvPr/>
        </p:nvCxnSpPr>
        <p:spPr bwMode="auto">
          <a:xfrm flipV="1">
            <a:off x="2346325" y="3619500"/>
            <a:ext cx="0" cy="7080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직선 화살표 연결선 52"/>
          <p:cNvCxnSpPr>
            <a:cxnSpLocks noChangeShapeType="1"/>
          </p:cNvCxnSpPr>
          <p:nvPr/>
        </p:nvCxnSpPr>
        <p:spPr bwMode="auto">
          <a:xfrm flipV="1">
            <a:off x="2346325" y="2228850"/>
            <a:ext cx="0" cy="685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내용 개체 틀 2 2"/>
          <p:cNvSpPr txBox="1">
            <a:spLocks/>
          </p:cNvSpPr>
          <p:nvPr/>
        </p:nvSpPr>
        <p:spPr bwMode="auto">
          <a:xfrm>
            <a:off x="4198938" y="3198813"/>
            <a:ext cx="48371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Compute a cost function: </a:t>
            </a:r>
            <a:endParaRPr lang="ko-KR" altLang="en-US" sz="2800"/>
          </a:p>
        </p:txBody>
      </p:sp>
      <p:sp>
        <p:nvSpPr>
          <p:cNvPr id="64" name="내용 개체 틀 2"/>
          <p:cNvSpPr txBox="1">
            <a:spLocks/>
          </p:cNvSpPr>
          <p:nvPr/>
        </p:nvSpPr>
        <p:spPr bwMode="auto">
          <a:xfrm>
            <a:off x="4229100" y="5051425"/>
            <a:ext cx="5329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Select a few last outputs.</a:t>
            </a:r>
            <a:endParaRPr lang="ko-KR" altLang="en-US" sz="2800"/>
          </a:p>
        </p:txBody>
      </p:sp>
      <p:pic>
        <p:nvPicPr>
          <p:cNvPr id="16418" name="그림 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965825"/>
            <a:ext cx="409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그림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5972175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그림 4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546600"/>
            <a:ext cx="406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그림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552950"/>
            <a:ext cx="40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오른쪽 중괄호 45"/>
          <p:cNvSpPr>
            <a:spLocks/>
          </p:cNvSpPr>
          <p:nvPr/>
        </p:nvSpPr>
        <p:spPr bwMode="auto">
          <a:xfrm>
            <a:off x="3883025" y="4618038"/>
            <a:ext cx="431800" cy="1584325"/>
          </a:xfrm>
          <a:prstGeom prst="rightBrace">
            <a:avLst>
              <a:gd name="adj1" fmla="val 43197"/>
              <a:gd name="adj2" fmla="val 4663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0" name="그림 1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986213"/>
            <a:ext cx="16398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내용 개체 틀 2 2"/>
          <p:cNvSpPr txBox="1">
            <a:spLocks/>
          </p:cNvSpPr>
          <p:nvPr/>
        </p:nvSpPr>
        <p:spPr bwMode="auto">
          <a:xfrm>
            <a:off x="4198938" y="1908175"/>
            <a:ext cx="48371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r>
              <a:rPr lang="en-US" altLang="ko-KR" sz="2800">
                <a:solidFill>
                  <a:srgbClr val="FF0000"/>
                </a:solidFill>
              </a:rPr>
              <a:t>Backprop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5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46" grpId="0" animBg="1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9.235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0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5.485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1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t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30.97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h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7.70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({\bf W}, {\bf b} 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06.63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:= ({\bf W}_x , {\bf W}_y )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31.0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 = \phi \left( {\bf W}_x {\bf x}_t + {\bf W}_y {\bf y}_{t-1} + {\bf b} \right)&#10;\end{align*}&#10;&#10;&#10;\end{document}"/>
  <p:tag name="IGUANATEXSIZE" val="20"/>
  <p:tag name="IGUANATEXCURSOR" val="3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3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7.73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4.690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{\bf y}_2, {\bf y}_3)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0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8.48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0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4.73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1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264.71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64.716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{T-1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267.71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{T-2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67.716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{T-2}&#10;\end{align*}&#10;&#10;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8.215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W}, {\bf b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x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7.236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bf y}_t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311633</TotalTime>
  <Words>307</Words>
  <Application>Microsoft Office PowerPoint</Application>
  <PresentationFormat>화면 슬라이드 쇼(4:3)</PresentationFormat>
  <Paragraphs>64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37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1_JobTalk3</vt:lpstr>
      <vt:lpstr>PowerPoint 프레젠테이션</vt:lpstr>
      <vt:lpstr>PowerPoint 프레젠테이션</vt:lpstr>
      <vt:lpstr>Outline</vt:lpstr>
      <vt:lpstr>Recall: Basic RNNs</vt:lpstr>
      <vt:lpstr>An implementation issue</vt:lpstr>
      <vt:lpstr>Unrolled version of Basic RNNs</vt:lpstr>
      <vt:lpstr>Unrolled version of basic RNNs</vt:lpstr>
      <vt:lpstr>How to train?</vt:lpstr>
      <vt:lpstr>Idea: BackProp Through Time</vt:lpstr>
      <vt:lpstr>A challenge</vt:lpstr>
      <vt:lpstr>The simplest and most common solution</vt:lpstr>
      <vt:lpstr>Problem of truncated BPTT</vt:lpstr>
      <vt:lpstr>Look ahead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4823</cp:revision>
  <dcterms:created xsi:type="dcterms:W3CDTF">2006-01-25T19:50:38Z</dcterms:created>
  <dcterms:modified xsi:type="dcterms:W3CDTF">2020-10-22T10:44:46Z</dcterms:modified>
</cp:coreProperties>
</file>