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1"/>
  </p:notesMasterIdLst>
  <p:handoutMasterIdLst>
    <p:handoutMasterId r:id="rId22"/>
  </p:handoutMasterIdLst>
  <p:sldIdLst>
    <p:sldId id="973" r:id="rId2"/>
    <p:sldId id="2077" r:id="rId3"/>
    <p:sldId id="2033" r:id="rId4"/>
    <p:sldId id="2070" r:id="rId5"/>
    <p:sldId id="2071" r:id="rId6"/>
    <p:sldId id="2072" r:id="rId7"/>
    <p:sldId id="2075" r:id="rId8"/>
    <p:sldId id="2085" r:id="rId9"/>
    <p:sldId id="2076" r:id="rId10"/>
    <p:sldId id="2073" r:id="rId11"/>
    <p:sldId id="2034" r:id="rId12"/>
    <p:sldId id="2050" r:id="rId13"/>
    <p:sldId id="2078" r:id="rId14"/>
    <p:sldId id="2079" r:id="rId15"/>
    <p:sldId id="2086" r:id="rId16"/>
    <p:sldId id="2083" r:id="rId17"/>
    <p:sldId id="2084" r:id="rId18"/>
    <p:sldId id="2080" r:id="rId19"/>
    <p:sldId id="2081" r:id="rId20"/>
  </p:sldIdLst>
  <p:sldSz cx="9144000" cy="6858000" type="screen4x3"/>
  <p:notesSz cx="6881813" cy="9296400"/>
  <p:custDataLst>
    <p:tags r:id="rId23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FF"/>
    <a:srgbClr val="FF5050"/>
    <a:srgbClr val="009900"/>
    <a:srgbClr val="760000"/>
    <a:srgbClr val="E1491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216" autoAdjust="0"/>
  </p:normalViewPr>
  <p:slideViewPr>
    <p:cSldViewPr snapToObjects="1">
      <p:cViewPr>
        <p:scale>
          <a:sx n="75" d="100"/>
          <a:sy n="75" d="100"/>
        </p:scale>
        <p:origin x="678" y="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FBA7D70-1BB3-4AC9-B6ED-7B02DC8263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17933A8-E93A-4710-B502-FB3257C0D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3011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C2E2B58-CA68-45A1-A221-345FFBADACF2}" type="slidenum">
              <a:rPr lang="en-US" altLang="ko-KR" smtClean="0">
                <a:latin typeface="굴림" panose="020B0600000101010101" pitchFamily="50" charset="-127"/>
              </a:rPr>
              <a:pPr/>
              <a:t>13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09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C2E2B58-CA68-45A1-A221-345FFBADACF2}" type="slidenum">
              <a:rPr lang="en-US" altLang="ko-KR" smtClean="0">
                <a:latin typeface="굴림" panose="020B0600000101010101" pitchFamily="50" charset="-127"/>
              </a:rPr>
              <a:pPr/>
              <a:t>14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89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C2E2B58-CA68-45A1-A221-345FFBADACF2}" type="slidenum">
              <a:rPr lang="en-US" altLang="ko-KR" smtClean="0">
                <a:latin typeface="굴림" panose="020B0600000101010101" pitchFamily="50" charset="-127"/>
              </a:rPr>
              <a:pPr/>
              <a:t>15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6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C2E2B58-CA68-45A1-A221-345FFBADACF2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5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 smtClean="0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4176729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40756-52E6-4482-BFD4-8E28367054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422205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2A8031E-7508-4357-9C56-B634F84CC8E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6.png"/><Relationship Id="rId5" Type="http://schemas.openxmlformats.org/officeDocument/2006/relationships/tags" Target="../tags/tag48.xml"/><Relationship Id="rId10" Type="http://schemas.openxmlformats.org/officeDocument/2006/relationships/image" Target="../media/image14.png"/><Relationship Id="rId4" Type="http://schemas.openxmlformats.org/officeDocument/2006/relationships/tags" Target="../tags/tag47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2.xml"/><Relationship Id="rId7" Type="http://schemas.openxmlformats.org/officeDocument/2006/relationships/image" Target="../media/image2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54.xml"/><Relationship Id="rId10" Type="http://schemas.openxmlformats.org/officeDocument/2006/relationships/image" Target="../media/image23.png"/><Relationship Id="rId4" Type="http://schemas.openxmlformats.org/officeDocument/2006/relationships/tags" Target="../tags/tag53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7.xml"/><Relationship Id="rId7" Type="http://schemas.openxmlformats.org/officeDocument/2006/relationships/image" Target="../media/image2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60.xml"/><Relationship Id="rId7" Type="http://schemas.openxmlformats.org/officeDocument/2006/relationships/image" Target="../media/image2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63.xml"/><Relationship Id="rId7" Type="http://schemas.openxmlformats.org/officeDocument/2006/relationships/image" Target="../media/image2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tags" Target="../tags/tag15.xml"/><Relationship Id="rId16" Type="http://schemas.openxmlformats.org/officeDocument/2006/relationships/image" Target="../media/image4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5.png"/><Relationship Id="rId18" Type="http://schemas.openxmlformats.org/officeDocument/2006/relationships/image" Target="../media/image4.png"/><Relationship Id="rId3" Type="http://schemas.openxmlformats.org/officeDocument/2006/relationships/tags" Target="../tags/tag25.xml"/><Relationship Id="rId21" Type="http://schemas.openxmlformats.org/officeDocument/2006/relationships/image" Target="../media/image12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.png"/><Relationship Id="rId2" Type="http://schemas.openxmlformats.org/officeDocument/2006/relationships/tags" Target="../tags/tag24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tags" Target="../tags/tag32.xml"/><Relationship Id="rId19" Type="http://schemas.openxmlformats.org/officeDocument/2006/relationships/image" Target="../media/image9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6.png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tags" Target="../tags/tag36.xml"/><Relationship Id="rId21" Type="http://schemas.openxmlformats.org/officeDocument/2006/relationships/image" Target="../media/image12.png"/><Relationship Id="rId7" Type="http://schemas.openxmlformats.org/officeDocument/2006/relationships/tags" Target="../tags/tag40.xml"/><Relationship Id="rId12" Type="http://schemas.openxmlformats.org/officeDocument/2006/relationships/image" Target="../media/image5.png"/><Relationship Id="rId17" Type="http://schemas.openxmlformats.org/officeDocument/2006/relationships/image" Target="../media/image4.png"/><Relationship Id="rId2" Type="http://schemas.openxmlformats.org/officeDocument/2006/relationships/tags" Target="../tags/tag35.xml"/><Relationship Id="rId16" Type="http://schemas.openxmlformats.org/officeDocument/2006/relationships/image" Target="../media/image3.png"/><Relationship Id="rId20" Type="http://schemas.openxmlformats.org/officeDocument/2006/relationships/image" Target="../media/image1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15" Type="http://schemas.openxmlformats.org/officeDocument/2006/relationships/image" Target="../media/image8.png"/><Relationship Id="rId10" Type="http://schemas.openxmlformats.org/officeDocument/2006/relationships/tags" Target="../tags/tag43.xml"/><Relationship Id="rId19" Type="http://schemas.openxmlformats.org/officeDocument/2006/relationships/image" Target="../media/image11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479454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Oct. 23,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Recurrent neural networks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15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07950" y="168275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Mathematical expression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5B028-D9DA-4EFA-AFBA-B495BDEEDC6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 smtClean="0"/>
          </a:p>
        </p:txBody>
      </p:sp>
      <p:pic>
        <p:nvPicPr>
          <p:cNvPr id="25604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341438"/>
            <a:ext cx="74755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282825"/>
            <a:ext cx="81724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3276600"/>
            <a:ext cx="71659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그림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5153025"/>
            <a:ext cx="74803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그림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211638"/>
            <a:ext cx="516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그림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961063"/>
            <a:ext cx="52895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simplified version of LSTM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BAD77C-0F8B-4F8E-A657-C0EDD439EDB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sp>
        <p:nvSpPr>
          <p:cNvPr id="23" name="내용 개체 틀 2 1"/>
          <p:cNvSpPr txBox="1">
            <a:spLocks noChangeArrowheads="1"/>
          </p:cNvSpPr>
          <p:nvPr/>
        </p:nvSpPr>
        <p:spPr bwMode="auto">
          <a:xfrm>
            <a:off x="307975" y="1909763"/>
            <a:ext cx="5272088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A simplified version was developed in 2014: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1276" name="Picture 12" descr="LMB_KyunghyunC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6113"/>
            <a:ext cx="331311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내용 개체 틀 2 1"/>
          <p:cNvSpPr txBox="1">
            <a:spLocks noChangeArrowheads="1"/>
          </p:cNvSpPr>
          <p:nvPr/>
        </p:nvSpPr>
        <p:spPr bwMode="auto">
          <a:xfrm>
            <a:off x="6056313" y="5318125"/>
            <a:ext cx="2808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 err="1" smtClean="0">
                <a:ea typeface="굴림" panose="020B0600000101010101" pitchFamily="50" charset="-127"/>
              </a:rPr>
              <a:t>Kyunghyun</a:t>
            </a:r>
            <a:r>
              <a:rPr lang="en-US" altLang="ko-KR" kern="0" dirty="0" smtClean="0">
                <a:ea typeface="굴림" panose="020B0600000101010101" pitchFamily="50" charset="-127"/>
              </a:rPr>
              <a:t> Cho</a:t>
            </a:r>
            <a:endParaRPr lang="ko-KR" altLang="en-US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5" name="내용 개체 틀 2 1"/>
          <p:cNvSpPr txBox="1">
            <a:spLocks noChangeArrowheads="1"/>
          </p:cNvSpPr>
          <p:nvPr/>
        </p:nvSpPr>
        <p:spPr bwMode="auto">
          <a:xfrm>
            <a:off x="307975" y="3327400"/>
            <a:ext cx="5605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Both states are merged into one.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6" name="내용 개체 틀 2 1"/>
          <p:cNvSpPr txBox="1">
            <a:spLocks noChangeArrowheads="1"/>
          </p:cNvSpPr>
          <p:nvPr/>
        </p:nvSpPr>
        <p:spPr bwMode="auto">
          <a:xfrm>
            <a:off x="307975" y="4676775"/>
            <a:ext cx="5272088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Yet it performs just as well.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Applications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E81A3-572E-41B1-9D7B-31F322C3EDD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38" name="내용 개체 틀 2 1"/>
          <p:cNvSpPr txBox="1">
            <a:spLocks noChangeArrowheads="1"/>
          </p:cNvSpPr>
          <p:nvPr/>
        </p:nvSpPr>
        <p:spPr bwMode="auto">
          <a:xfrm>
            <a:off x="294864" y="1579865"/>
            <a:ext cx="84423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ea typeface="굴림" panose="020B0600000101010101" pitchFamily="50" charset="-127"/>
              </a:rPr>
              <a:t>Turns out: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 LSTM and/or its variants work well in</a:t>
            </a:r>
            <a:br>
              <a:rPr lang="en-US" altLang="ko-KR" sz="2800" kern="0" dirty="0" smtClean="0">
                <a:ea typeface="굴림" panose="020B0600000101010101" pitchFamily="50" charset="-127"/>
              </a:rPr>
            </a:br>
            <a:r>
              <a:rPr lang="en-US" altLang="ko-KR" sz="2800" kern="0" dirty="0" smtClean="0">
                <a:ea typeface="굴림" panose="020B0600000101010101" pitchFamily="50" charset="-127"/>
              </a:rPr>
              <a:t>  many applications: 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9" name="내용 개체 틀 2 1"/>
          <p:cNvSpPr txBox="1">
            <a:spLocks noChangeArrowheads="1"/>
          </p:cNvSpPr>
          <p:nvPr/>
        </p:nvSpPr>
        <p:spPr bwMode="auto">
          <a:xfrm>
            <a:off x="468313" y="2846611"/>
            <a:ext cx="37131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Machine translation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40" name="내용 개체 틀 2 1"/>
          <p:cNvSpPr txBox="1">
            <a:spLocks noChangeArrowheads="1"/>
          </p:cNvSpPr>
          <p:nvPr/>
        </p:nvSpPr>
        <p:spPr bwMode="auto">
          <a:xfrm>
            <a:off x="468313" y="3608611"/>
            <a:ext cx="30464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Text generation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41" name="내용 개체 틀 2 1"/>
          <p:cNvSpPr txBox="1">
            <a:spLocks noChangeArrowheads="1"/>
          </p:cNvSpPr>
          <p:nvPr/>
        </p:nvSpPr>
        <p:spPr bwMode="auto">
          <a:xfrm>
            <a:off x="468313" y="4370611"/>
            <a:ext cx="35750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Grammar correction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42" name="내용 개체 틀 2 1"/>
          <p:cNvSpPr txBox="1">
            <a:spLocks noChangeArrowheads="1"/>
          </p:cNvSpPr>
          <p:nvPr/>
        </p:nvSpPr>
        <p:spPr bwMode="auto">
          <a:xfrm>
            <a:off x="468313" y="5131023"/>
            <a:ext cx="85185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Any natural language processing (NLP) applications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Summary of Day 1’s 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E3A3B-E665-4D5D-86BE-5C7479DFF52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38" name="그림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40" name="그림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268287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559050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내용 개체 틀 2 2 2 2 2 1"/>
          <p:cNvSpPr txBox="1">
            <a:spLocks/>
          </p:cNvSpPr>
          <p:nvPr/>
        </p:nvSpPr>
        <p:spPr bwMode="auto">
          <a:xfrm>
            <a:off x="3116263" y="2376488"/>
            <a:ext cx="22653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i="1">
                <a:sym typeface="Wingdings" panose="05000000000000000000" pitchFamily="2" charset="2"/>
              </a:rPr>
              <a:t>Perceptron </a:t>
            </a:r>
            <a:r>
              <a:rPr lang="en-US" altLang="ko-KR" sz="2800">
                <a:sym typeface="Wingdings" panose="05000000000000000000" pitchFamily="2" charset="2"/>
              </a:rPr>
              <a:t>architecture</a:t>
            </a:r>
            <a:endParaRPr lang="ko-KR" altLang="en-US" sz="2800"/>
          </a:p>
        </p:txBody>
      </p:sp>
      <p:sp>
        <p:nvSpPr>
          <p:cNvPr id="43" name="내용 개체 틀 2 2 2 2 2 2"/>
          <p:cNvSpPr txBox="1">
            <a:spLocks/>
          </p:cNvSpPr>
          <p:nvPr/>
        </p:nvSpPr>
        <p:spPr bwMode="auto">
          <a:xfrm>
            <a:off x="185738" y="5111750"/>
            <a:ext cx="8672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Linear activation + squared-error loss: </a:t>
            </a:r>
            <a:r>
              <a:rPr lang="en-US" altLang="ko-KR" sz="2800" b="1">
                <a:sym typeface="Wingdings" panose="05000000000000000000" pitchFamily="2" charset="2"/>
              </a:rPr>
              <a:t>LS</a:t>
            </a:r>
            <a:r>
              <a:rPr lang="en-US" altLang="ko-KR" sz="2800">
                <a:sym typeface="Wingdings" panose="05000000000000000000" pitchFamily="2" charset="2"/>
              </a:rPr>
              <a:t> classifier</a:t>
            </a:r>
            <a:endParaRPr lang="ko-KR" altLang="en-US" sz="2800"/>
          </a:p>
        </p:txBody>
      </p:sp>
      <p:sp>
        <p:nvSpPr>
          <p:cNvPr id="44" name="내용 개체 틀 2 2 2 2 2 3"/>
          <p:cNvSpPr txBox="1">
            <a:spLocks/>
          </p:cNvSpPr>
          <p:nvPr/>
        </p:nvSpPr>
        <p:spPr bwMode="auto">
          <a:xfrm>
            <a:off x="174625" y="5783263"/>
            <a:ext cx="90947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Logistic </a:t>
            </a:r>
            <a:r>
              <a:rPr lang="en-US" altLang="ko-KR" sz="2800" dirty="0" err="1">
                <a:sym typeface="Wingdings" panose="05000000000000000000" pitchFamily="2" charset="2"/>
              </a:rPr>
              <a:t>acti</a:t>
            </a:r>
            <a:r>
              <a:rPr lang="en-US" altLang="ko-KR" sz="2800" dirty="0">
                <a:sym typeface="Wingdings" panose="05000000000000000000" pitchFamily="2" charset="2"/>
              </a:rPr>
              <a:t>. + </a:t>
            </a:r>
            <a:r>
              <a:rPr lang="en-US" altLang="ko-KR" sz="2800" dirty="0" smtClean="0">
                <a:sym typeface="Wingdings" panose="05000000000000000000" pitchFamily="2" charset="2"/>
              </a:rPr>
              <a:t>cross entropy </a:t>
            </a:r>
            <a:r>
              <a:rPr lang="en-US" altLang="ko-KR" sz="2800" dirty="0">
                <a:sym typeface="Wingdings" panose="05000000000000000000" pitchFamily="2" charset="2"/>
              </a:rPr>
              <a:t>loss: </a:t>
            </a:r>
            <a:r>
              <a:rPr lang="en-US" altLang="ko-KR" sz="2800" b="1" dirty="0">
                <a:sym typeface="Wingdings" panose="05000000000000000000" pitchFamily="2" charset="2"/>
              </a:rPr>
              <a:t>Logistic regression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860675"/>
            <a:ext cx="17621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64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Summary of Day </a:t>
            </a:r>
            <a:r>
              <a:rPr lang="en-US" altLang="ko-KR" dirty="0" smtClean="0">
                <a:ea typeface="굴림" panose="020B0600000101010101" pitchFamily="50" charset="-127"/>
              </a:rPr>
              <a:t>2’s </a:t>
            </a:r>
            <a:r>
              <a:rPr lang="en-US" altLang="ko-KR" dirty="0">
                <a:ea typeface="굴림" panose="020B0600000101010101" pitchFamily="50" charset="-127"/>
              </a:rPr>
              <a:t>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0F543-2291-47B2-B074-8B4F4D2604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 smtClean="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0485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0489" name="그림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20491" name="그림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5654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내용 개체 틀 2 2 2 2 2"/>
          <p:cNvSpPr txBox="1">
            <a:spLocks/>
          </p:cNvSpPr>
          <p:nvPr/>
        </p:nvSpPr>
        <p:spPr bwMode="auto">
          <a:xfrm>
            <a:off x="3116263" y="2376488"/>
            <a:ext cx="22653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olidFill>
                  <a:schemeClr val="accent2"/>
                </a:solidFill>
                <a:sym typeface="Wingdings" panose="05000000000000000000" pitchFamily="2" charset="2"/>
              </a:rPr>
              <a:t>DNN</a:t>
            </a:r>
            <a:r>
              <a:rPr lang="en-US" altLang="ko-KR" sz="2800">
                <a:sym typeface="Wingdings" panose="05000000000000000000" pitchFamily="2" charset="2"/>
              </a:rPr>
              <a:t/>
            </a:r>
            <a:br>
              <a:rPr lang="en-US" altLang="ko-KR" sz="2800">
                <a:sym typeface="Wingdings" panose="05000000000000000000" pitchFamily="2" charset="2"/>
              </a:rPr>
            </a:br>
            <a:r>
              <a:rPr lang="en-US" altLang="ko-KR" sz="2800">
                <a:sym typeface="Wingdings" panose="05000000000000000000" pitchFamily="2" charset="2"/>
              </a:rPr>
              <a:t>architecture</a:t>
            </a:r>
            <a:endParaRPr lang="ko-KR" altLang="en-US" sz="2800"/>
          </a:p>
        </p:txBody>
      </p:sp>
      <p:sp>
        <p:nvSpPr>
          <p:cNvPr id="43" name="내용 개체 틀 2 2 2 2 2"/>
          <p:cNvSpPr txBox="1">
            <a:spLocks/>
          </p:cNvSpPr>
          <p:nvPr/>
        </p:nvSpPr>
        <p:spPr bwMode="auto">
          <a:xfrm>
            <a:off x="238125" y="4819650"/>
            <a:ext cx="86725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Rule of thumb</a:t>
            </a:r>
            <a:r>
              <a:rPr lang="en-US" altLang="ko-KR" sz="2800" dirty="0">
                <a:sym typeface="Wingdings" panose="05000000000000000000" pitchFamily="2" charset="2"/>
              </a:rPr>
              <a:t>: </a:t>
            </a:r>
            <a:r>
              <a:rPr lang="en-US" altLang="ko-K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ReLU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(@hidden); </a:t>
            </a: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Logistic</a:t>
            </a:r>
            <a:r>
              <a:rPr lang="en-US" altLang="ko-KR" sz="2800" dirty="0">
                <a:sym typeface="Wingdings" panose="05000000000000000000" pitchFamily="2" charset="2"/>
              </a:rPr>
              <a:t> (@output)</a:t>
            </a:r>
            <a:endParaRPr lang="ko-KR" altLang="en-US" sz="2800" dirty="0"/>
          </a:p>
        </p:txBody>
      </p:sp>
      <p:sp>
        <p:nvSpPr>
          <p:cNvPr id="44" name="내용 개체 틀 2 2 2 2 2"/>
          <p:cNvSpPr txBox="1">
            <a:spLocks/>
          </p:cNvSpPr>
          <p:nvPr/>
        </p:nvSpPr>
        <p:spPr bwMode="auto">
          <a:xfrm>
            <a:off x="2808288" y="5318125"/>
            <a:ext cx="32639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Cross-entropy loss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8" name="내용 개체 틀 2 2 2 2 2"/>
          <p:cNvSpPr txBox="1">
            <a:spLocks/>
          </p:cNvSpPr>
          <p:nvPr/>
        </p:nvSpPr>
        <p:spPr bwMode="auto">
          <a:xfrm>
            <a:off x="236538" y="5835650"/>
            <a:ext cx="51450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Algorithm</a:t>
            </a:r>
            <a:r>
              <a:rPr lang="en-US" altLang="ko-KR" sz="2800" dirty="0">
                <a:sym typeface="Wingdings" panose="05000000000000000000" pitchFamily="2" charset="2"/>
              </a:rPr>
              <a:t>: Gradient </a:t>
            </a:r>
            <a:r>
              <a:rPr lang="en-US" altLang="ko-KR" sz="2800" dirty="0" smtClean="0">
                <a:sym typeface="Wingdings" panose="05000000000000000000" pitchFamily="2" charset="2"/>
              </a:rPr>
              <a:t>descent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내용 개체 틀 2 2 2 2 2"/>
          <p:cNvSpPr txBox="1">
            <a:spLocks/>
          </p:cNvSpPr>
          <p:nvPr/>
        </p:nvSpPr>
        <p:spPr bwMode="auto">
          <a:xfrm>
            <a:off x="4941203" y="5835650"/>
            <a:ext cx="22812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via </a:t>
            </a:r>
            <a:r>
              <a:rPr lang="en-US" altLang="ko-KR" sz="2800" dirty="0" err="1">
                <a:solidFill>
                  <a:schemeClr val="accent2"/>
                </a:solidFill>
                <a:sym typeface="Wingdings" panose="05000000000000000000" pitchFamily="2" charset="2"/>
              </a:rPr>
              <a:t>backprop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1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8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Summary of Day </a:t>
            </a:r>
            <a:r>
              <a:rPr lang="en-US" altLang="ko-KR" dirty="0" smtClean="0">
                <a:ea typeface="굴림" panose="020B0600000101010101" pitchFamily="50" charset="-127"/>
              </a:rPr>
              <a:t>3’s </a:t>
            </a:r>
            <a:r>
              <a:rPr lang="en-US" altLang="ko-KR" dirty="0">
                <a:ea typeface="굴림" panose="020B0600000101010101" pitchFamily="50" charset="-127"/>
              </a:rPr>
              <a:t>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0F543-2291-47B2-B074-8B4F4D2604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 smtClean="0"/>
          </a:p>
        </p:txBody>
      </p:sp>
      <p:sp>
        <p:nvSpPr>
          <p:cNvPr id="4" name="내용 개체 틀 2 2 2 2 2"/>
          <p:cNvSpPr txBox="1">
            <a:spLocks/>
          </p:cNvSpPr>
          <p:nvPr/>
        </p:nvSpPr>
        <p:spPr bwMode="auto">
          <a:xfrm>
            <a:off x="426368" y="1267705"/>
            <a:ext cx="434759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Advanced techniques:</a:t>
            </a:r>
            <a:endParaRPr lang="ko-KR" altLang="en-US" sz="2800" dirty="0"/>
          </a:p>
        </p:txBody>
      </p:sp>
      <p:sp>
        <p:nvSpPr>
          <p:cNvPr id="5" name="내용 개체 틀 2 2 2 2 2"/>
          <p:cNvSpPr txBox="1">
            <a:spLocks/>
          </p:cNvSpPr>
          <p:nvPr/>
        </p:nvSpPr>
        <p:spPr bwMode="auto">
          <a:xfrm>
            <a:off x="259685" y="1988840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1.</a:t>
            </a:r>
            <a:endParaRPr lang="ko-KR" altLang="en-US" sz="2800" dirty="0"/>
          </a:p>
        </p:txBody>
      </p:sp>
      <p:sp>
        <p:nvSpPr>
          <p:cNvPr id="6" name="내용 개체 틀 2 2 2 2 2"/>
          <p:cNvSpPr txBox="1">
            <a:spLocks/>
          </p:cNvSpPr>
          <p:nvPr/>
        </p:nvSpPr>
        <p:spPr bwMode="auto">
          <a:xfrm>
            <a:off x="259685" y="2788206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2.</a:t>
            </a:r>
            <a:endParaRPr lang="ko-KR" altLang="en-US" sz="2800" dirty="0"/>
          </a:p>
        </p:txBody>
      </p:sp>
      <p:sp>
        <p:nvSpPr>
          <p:cNvPr id="7" name="내용 개체 틀 2 2 2 2 2"/>
          <p:cNvSpPr txBox="1">
            <a:spLocks/>
          </p:cNvSpPr>
          <p:nvPr/>
        </p:nvSpPr>
        <p:spPr bwMode="auto">
          <a:xfrm>
            <a:off x="259685" y="3587572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3.</a:t>
            </a:r>
            <a:endParaRPr lang="ko-KR" altLang="en-US" sz="2800" dirty="0"/>
          </a:p>
        </p:txBody>
      </p:sp>
      <p:sp>
        <p:nvSpPr>
          <p:cNvPr id="8" name="내용 개체 틀 2 2 2 2 2"/>
          <p:cNvSpPr txBox="1">
            <a:spLocks/>
          </p:cNvSpPr>
          <p:nvPr/>
        </p:nvSpPr>
        <p:spPr bwMode="auto">
          <a:xfrm>
            <a:off x="259685" y="4386938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4.</a:t>
            </a:r>
            <a:endParaRPr lang="ko-KR" altLang="en-US" sz="2800" dirty="0"/>
          </a:p>
        </p:txBody>
      </p:sp>
      <p:sp>
        <p:nvSpPr>
          <p:cNvPr id="9" name="내용 개체 틀 2 2 2 2 2"/>
          <p:cNvSpPr txBox="1">
            <a:spLocks/>
          </p:cNvSpPr>
          <p:nvPr/>
        </p:nvSpPr>
        <p:spPr bwMode="auto">
          <a:xfrm>
            <a:off x="259685" y="5186304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5.</a:t>
            </a:r>
            <a:endParaRPr lang="ko-KR" altLang="en-US" sz="2800" dirty="0"/>
          </a:p>
        </p:txBody>
      </p:sp>
      <p:sp>
        <p:nvSpPr>
          <p:cNvPr id="10" name="내용 개체 틀 2 2 2 2 2"/>
          <p:cNvSpPr txBox="1">
            <a:spLocks/>
          </p:cNvSpPr>
          <p:nvPr/>
        </p:nvSpPr>
        <p:spPr bwMode="auto">
          <a:xfrm>
            <a:off x="259685" y="5985671"/>
            <a:ext cx="58945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6.</a:t>
            </a:r>
            <a:endParaRPr lang="ko-KR" altLang="en-US" sz="2800" dirty="0"/>
          </a:p>
        </p:txBody>
      </p:sp>
      <p:sp>
        <p:nvSpPr>
          <p:cNvPr id="11" name="내용 개체 틀 2 2 2 2 2"/>
          <p:cNvSpPr txBox="1">
            <a:spLocks/>
          </p:cNvSpPr>
          <p:nvPr/>
        </p:nvSpPr>
        <p:spPr bwMode="auto">
          <a:xfrm>
            <a:off x="683568" y="1967195"/>
            <a:ext cx="4824536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Generalization techniques</a:t>
            </a:r>
            <a:endParaRPr lang="ko-KR" altLang="en-US" sz="2800" dirty="0"/>
          </a:p>
        </p:txBody>
      </p:sp>
      <p:sp>
        <p:nvSpPr>
          <p:cNvPr id="13" name="내용 개체 틀 2 2 2 2 2"/>
          <p:cNvSpPr txBox="1">
            <a:spLocks/>
          </p:cNvSpPr>
          <p:nvPr/>
        </p:nvSpPr>
        <p:spPr bwMode="auto">
          <a:xfrm>
            <a:off x="683568" y="2780094"/>
            <a:ext cx="3240360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Data organization</a:t>
            </a:r>
            <a:endParaRPr lang="ko-KR" altLang="en-US" sz="2800" dirty="0"/>
          </a:p>
        </p:txBody>
      </p:sp>
      <p:sp>
        <p:nvSpPr>
          <p:cNvPr id="14" name="내용 개체 틀 2 2 2 2 2"/>
          <p:cNvSpPr txBox="1">
            <a:spLocks/>
          </p:cNvSpPr>
          <p:nvPr/>
        </p:nvSpPr>
        <p:spPr bwMode="auto">
          <a:xfrm>
            <a:off x="683568" y="3569983"/>
            <a:ext cx="3240360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Weight initialization</a:t>
            </a:r>
            <a:endParaRPr lang="ko-KR" altLang="en-US" sz="2800" dirty="0"/>
          </a:p>
        </p:txBody>
      </p:sp>
      <p:sp>
        <p:nvSpPr>
          <p:cNvPr id="15" name="내용 개체 틀 2 2 2 2 2"/>
          <p:cNvSpPr txBox="1">
            <a:spLocks/>
          </p:cNvSpPr>
          <p:nvPr/>
        </p:nvSpPr>
        <p:spPr bwMode="auto">
          <a:xfrm>
            <a:off x="683568" y="4376718"/>
            <a:ext cx="5301356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Techniques fo</a:t>
            </a:r>
            <a:r>
              <a:rPr lang="en-US" altLang="ko-KR" sz="2800" dirty="0" smtClean="0">
                <a:sym typeface="Wingdings" panose="05000000000000000000" pitchFamily="2" charset="2"/>
              </a:rPr>
              <a:t>r training stability</a:t>
            </a:r>
            <a:endParaRPr lang="ko-KR" altLang="en-US" sz="2800" dirty="0"/>
          </a:p>
        </p:txBody>
      </p:sp>
      <p:sp>
        <p:nvSpPr>
          <p:cNvPr id="16" name="내용 개체 틀 2 2 2 2 2"/>
          <p:cNvSpPr txBox="1">
            <a:spLocks/>
          </p:cNvSpPr>
          <p:nvPr/>
        </p:nvSpPr>
        <p:spPr bwMode="auto">
          <a:xfrm>
            <a:off x="683568" y="5189617"/>
            <a:ext cx="5301356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 smtClean="0">
                <a:sym typeface="Wingdings" panose="05000000000000000000" pitchFamily="2" charset="2"/>
              </a:rPr>
              <a:t>Hyperparameter</a:t>
            </a:r>
            <a:r>
              <a:rPr lang="en-US" altLang="ko-KR" sz="2800" dirty="0" smtClean="0">
                <a:sym typeface="Wingdings" panose="05000000000000000000" pitchFamily="2" charset="2"/>
              </a:rPr>
              <a:t> search</a:t>
            </a:r>
            <a:endParaRPr lang="ko-KR" altLang="en-US" sz="2800" dirty="0"/>
          </a:p>
        </p:txBody>
      </p:sp>
      <p:sp>
        <p:nvSpPr>
          <p:cNvPr id="17" name="내용 개체 틀 2 2 2 2 2"/>
          <p:cNvSpPr txBox="1">
            <a:spLocks/>
          </p:cNvSpPr>
          <p:nvPr/>
        </p:nvSpPr>
        <p:spPr bwMode="auto">
          <a:xfrm>
            <a:off x="683568" y="5982540"/>
            <a:ext cx="5301356" cy="48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Cross validation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1075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Summary of Day 4’s 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0F543-2291-47B2-B074-8B4F4D2604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 smtClean="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0485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0489" name="그림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20491" name="그림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5654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내용 개체 틀 2 2 2 2 2"/>
          <p:cNvSpPr txBox="1">
            <a:spLocks/>
          </p:cNvSpPr>
          <p:nvPr/>
        </p:nvSpPr>
        <p:spPr bwMode="auto">
          <a:xfrm>
            <a:off x="3116263" y="2376488"/>
            <a:ext cx="22653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CNN</a:t>
            </a:r>
            <a:r>
              <a:rPr lang="en-US" altLang="ko-KR" sz="2800" dirty="0">
                <a:sym typeface="Wingdings" panose="05000000000000000000" pitchFamily="2" charset="2"/>
              </a:rPr>
              <a:t/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en-US" altLang="ko-KR" sz="2800" dirty="0">
                <a:sym typeface="Wingdings" panose="05000000000000000000" pitchFamily="2" charset="2"/>
              </a:rPr>
              <a:t>architecture</a:t>
            </a:r>
            <a:endParaRPr lang="ko-KR" altLang="en-US" sz="2800" dirty="0"/>
          </a:p>
        </p:txBody>
      </p:sp>
      <p:sp>
        <p:nvSpPr>
          <p:cNvPr id="17" name="내용 개체 틀 2 2 2 2 2"/>
          <p:cNvSpPr txBox="1">
            <a:spLocks/>
          </p:cNvSpPr>
          <p:nvPr/>
        </p:nvSpPr>
        <p:spPr bwMode="auto">
          <a:xfrm>
            <a:off x="188184" y="4837905"/>
            <a:ext cx="86725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smtClean="0">
                <a:sym typeface="Wingdings" panose="05000000000000000000" pitchFamily="2" charset="2"/>
              </a:rPr>
              <a:t>Two key building blocks</a:t>
            </a:r>
            <a:r>
              <a:rPr lang="en-US" altLang="ko-KR" sz="2800" dirty="0" smtClean="0">
                <a:sym typeface="Wingdings" panose="05000000000000000000" pitchFamily="2" charset="2"/>
              </a:rPr>
              <a:t>: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Conv</a:t>
            </a:r>
            <a:r>
              <a:rPr lang="en-US" altLang="ko-KR" sz="2800" dirty="0" smtClean="0">
                <a:sym typeface="Wingdings" panose="05000000000000000000" pitchFamily="2" charset="2"/>
              </a:rPr>
              <a:t> layer &amp; Pooling layer</a:t>
            </a:r>
            <a:endParaRPr lang="ko-KR" altLang="en-US" sz="2800" dirty="0"/>
          </a:p>
        </p:txBody>
      </p:sp>
      <p:sp>
        <p:nvSpPr>
          <p:cNvPr id="19" name="내용 개체 틀 2 2 2 2 2"/>
          <p:cNvSpPr txBox="1">
            <a:spLocks/>
          </p:cNvSpPr>
          <p:nvPr/>
        </p:nvSpPr>
        <p:spPr bwMode="auto">
          <a:xfrm>
            <a:off x="231428" y="5301208"/>
            <a:ext cx="869032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smtClean="0">
                <a:sym typeface="Wingdings" panose="05000000000000000000" pitchFamily="2" charset="2"/>
              </a:rPr>
              <a:t>Design principles</a:t>
            </a:r>
            <a:r>
              <a:rPr lang="en-US" altLang="ko-KR" sz="2800" dirty="0" smtClean="0">
                <a:sym typeface="Wingdings" panose="05000000000000000000" pitchFamily="2" charset="2"/>
              </a:rPr>
              <a:t>: As a network is deeper,</a:t>
            </a:r>
            <a:endParaRPr lang="ko-KR" altLang="en-US" sz="2800" dirty="0"/>
          </a:p>
        </p:txBody>
      </p:sp>
      <p:sp>
        <p:nvSpPr>
          <p:cNvPr id="20" name="내용 개체 틀 2 2 2 2 2"/>
          <p:cNvSpPr txBox="1">
            <a:spLocks/>
          </p:cNvSpPr>
          <p:nvPr/>
        </p:nvSpPr>
        <p:spPr bwMode="auto">
          <a:xfrm>
            <a:off x="697407" y="5769081"/>
            <a:ext cx="869032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1. Feature map sizes gets smaller.</a:t>
            </a:r>
            <a:endParaRPr lang="ko-KR" altLang="en-US" sz="2800" dirty="0"/>
          </a:p>
        </p:txBody>
      </p:sp>
      <p:sp>
        <p:nvSpPr>
          <p:cNvPr id="21" name="내용 개체 틀 2 2 2 2 2"/>
          <p:cNvSpPr txBox="1">
            <a:spLocks/>
          </p:cNvSpPr>
          <p:nvPr/>
        </p:nvSpPr>
        <p:spPr bwMode="auto">
          <a:xfrm>
            <a:off x="697407" y="6237312"/>
            <a:ext cx="617884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2. # of feature maps gets bigger.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991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Summary of today’s 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0F543-2291-47B2-B074-8B4F4D2604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 smtClean="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0485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0489" name="그림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20491" name="그림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5654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내용 개체 틀 2 2 2 2 2"/>
          <p:cNvSpPr txBox="1">
            <a:spLocks/>
          </p:cNvSpPr>
          <p:nvPr/>
        </p:nvSpPr>
        <p:spPr bwMode="auto">
          <a:xfrm>
            <a:off x="3116263" y="2376488"/>
            <a:ext cx="22653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RNN</a:t>
            </a:r>
            <a:r>
              <a:rPr lang="en-US" altLang="ko-KR" sz="2800" dirty="0">
                <a:sym typeface="Wingdings" panose="05000000000000000000" pitchFamily="2" charset="2"/>
              </a:rPr>
              <a:t/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en-US" altLang="ko-KR" sz="2800" dirty="0">
                <a:sym typeface="Wingdings" panose="05000000000000000000" pitchFamily="2" charset="2"/>
              </a:rPr>
              <a:t>architecture</a:t>
            </a:r>
            <a:endParaRPr lang="ko-KR" altLang="en-US" sz="2800" dirty="0"/>
          </a:p>
        </p:txBody>
      </p:sp>
      <p:sp>
        <p:nvSpPr>
          <p:cNvPr id="17" name="내용 개체 틀 2 2 2 2 2"/>
          <p:cNvSpPr txBox="1">
            <a:spLocks/>
          </p:cNvSpPr>
          <p:nvPr/>
        </p:nvSpPr>
        <p:spPr bwMode="auto">
          <a:xfrm>
            <a:off x="133457" y="4837905"/>
            <a:ext cx="919954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smtClean="0">
                <a:sym typeface="Wingdings" panose="05000000000000000000" pitchFamily="2" charset="2"/>
              </a:rPr>
              <a:t>Key building blocks</a:t>
            </a:r>
            <a:r>
              <a:rPr lang="en-US" altLang="ko-KR" sz="2800" dirty="0" smtClean="0">
                <a:sym typeface="Wingdings" panose="05000000000000000000" pitchFamily="2" charset="2"/>
              </a:rPr>
              <a:t>: Recurrent neurons &amp; memory cell</a:t>
            </a:r>
            <a:endParaRPr lang="ko-KR" altLang="en-US" sz="2800" dirty="0"/>
          </a:p>
        </p:txBody>
      </p:sp>
      <p:sp>
        <p:nvSpPr>
          <p:cNvPr id="19" name="내용 개체 틀 2 2 2 2 2"/>
          <p:cNvSpPr txBox="1">
            <a:spLocks/>
          </p:cNvSpPr>
          <p:nvPr/>
        </p:nvSpPr>
        <p:spPr bwMode="auto">
          <a:xfrm>
            <a:off x="133457" y="5362481"/>
            <a:ext cx="869032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smtClean="0">
                <a:sym typeface="Wingdings" panose="05000000000000000000" pitchFamily="2" charset="2"/>
              </a:rPr>
              <a:t>Basic RNNs</a:t>
            </a:r>
            <a:r>
              <a:rPr lang="en-US" altLang="ko-KR" sz="2800" dirty="0" smtClean="0">
                <a:sym typeface="Wingdings" panose="05000000000000000000" pitchFamily="2" charset="2"/>
              </a:rPr>
              <a:t>: Trained via truncated BTTP.</a:t>
            </a:r>
            <a:endParaRPr lang="ko-KR" altLang="en-US" sz="2800" dirty="0"/>
          </a:p>
        </p:txBody>
      </p:sp>
      <p:sp>
        <p:nvSpPr>
          <p:cNvPr id="20" name="내용 개체 틀 2 2 2 2 2"/>
          <p:cNvSpPr txBox="1">
            <a:spLocks/>
          </p:cNvSpPr>
          <p:nvPr/>
        </p:nvSpPr>
        <p:spPr bwMode="auto">
          <a:xfrm>
            <a:off x="133457" y="5894341"/>
            <a:ext cx="869032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smtClean="0">
                <a:sym typeface="Wingdings" panose="05000000000000000000" pitchFamily="2" charset="2"/>
              </a:rPr>
              <a:t>LSTM: </a:t>
            </a:r>
            <a:r>
              <a:rPr lang="en-US" altLang="ko-KR" sz="2800" dirty="0" smtClean="0">
                <a:sym typeface="Wingdings" panose="05000000000000000000" pitchFamily="2" charset="2"/>
              </a:rPr>
              <a:t>Offers great performance and faster training.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7299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Many remaining issues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2EC16B-48F8-4218-8ED4-77D7C148E68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 smtClean="0"/>
          </a:p>
        </p:txBody>
      </p:sp>
      <p:sp>
        <p:nvSpPr>
          <p:cNvPr id="21" name="내용 개체 틀 2 2 2 2 2 3"/>
          <p:cNvSpPr txBox="1">
            <a:spLocks/>
          </p:cNvSpPr>
          <p:nvPr/>
        </p:nvSpPr>
        <p:spPr bwMode="auto">
          <a:xfrm>
            <a:off x="231978" y="1529556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What if labels are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not available</a:t>
            </a:r>
            <a:r>
              <a:rPr lang="en-US" altLang="ko-KR" sz="2800">
                <a:sym typeface="Wingdings" panose="05000000000000000000" pitchFamily="2" charset="2"/>
              </a:rPr>
              <a:t>?</a:t>
            </a:r>
            <a:endParaRPr lang="ko-KR" altLang="en-US" sz="2800"/>
          </a:p>
        </p:txBody>
      </p:sp>
      <p:pic>
        <p:nvPicPr>
          <p:cNvPr id="22" name="그림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28" y="1542256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>
            <a:cxnSpLocks noChangeShapeType="1"/>
          </p:cNvCxnSpPr>
          <p:nvPr/>
        </p:nvCxnSpPr>
        <p:spPr bwMode="auto">
          <a:xfrm flipV="1">
            <a:off x="6458153" y="1418431"/>
            <a:ext cx="696913" cy="7508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/>
          <p:cNvCxnSpPr>
            <a:cxnSpLocks noChangeShapeType="1"/>
          </p:cNvCxnSpPr>
          <p:nvPr/>
        </p:nvCxnSpPr>
        <p:spPr bwMode="auto">
          <a:xfrm>
            <a:off x="6499428" y="1488281"/>
            <a:ext cx="655638" cy="7000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내용 개체 틀 2 2 2 2 2 3"/>
          <p:cNvSpPr txBox="1">
            <a:spLocks/>
          </p:cNvSpPr>
          <p:nvPr/>
        </p:nvSpPr>
        <p:spPr bwMode="auto">
          <a:xfrm>
            <a:off x="231978" y="2703810"/>
            <a:ext cx="42481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 smtClean="0">
                <a:sym typeface="Wingdings" panose="05000000000000000000" pitchFamily="2" charset="2"/>
              </a:rPr>
              <a:t>Unsupervised</a:t>
            </a:r>
            <a:r>
              <a:rPr lang="en-US" altLang="ko-KR" sz="2800" dirty="0" smtClean="0">
                <a:sym typeface="Wingdings" panose="05000000000000000000" pitchFamily="2" charset="2"/>
              </a:rPr>
              <a:t> learning:</a:t>
            </a:r>
            <a:endParaRPr lang="ko-KR" altLang="en-US" sz="2800" dirty="0"/>
          </a:p>
        </p:txBody>
      </p:sp>
      <p:sp>
        <p:nvSpPr>
          <p:cNvPr id="29" name="내용 개체 틀 2 2 2 2 2 3"/>
          <p:cNvSpPr txBox="1">
            <a:spLocks/>
          </p:cNvSpPr>
          <p:nvPr/>
        </p:nvSpPr>
        <p:spPr bwMode="auto">
          <a:xfrm>
            <a:off x="464358" y="3466128"/>
            <a:ext cx="84470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Generative </a:t>
            </a:r>
            <a:r>
              <a:rPr lang="en-US" altLang="ko-KR" sz="2800" dirty="0">
                <a:sym typeface="Wingdings" panose="05000000000000000000" pitchFamily="2" charset="2"/>
              </a:rPr>
              <a:t>Adversarial Networks (GANs)</a:t>
            </a:r>
            <a:endParaRPr lang="ko-KR" altLang="en-US" sz="2800" dirty="0"/>
          </a:p>
        </p:txBody>
      </p:sp>
      <p:sp>
        <p:nvSpPr>
          <p:cNvPr id="30" name="내용 개체 틀 2 2 2 2 2 3"/>
          <p:cNvSpPr txBox="1">
            <a:spLocks/>
          </p:cNvSpPr>
          <p:nvPr/>
        </p:nvSpPr>
        <p:spPr bwMode="auto">
          <a:xfrm>
            <a:off x="464358" y="4799389"/>
            <a:ext cx="63896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Clustering, ranking, anomaly detection</a:t>
            </a:r>
            <a:endParaRPr lang="ko-KR" altLang="en-US" sz="2800"/>
          </a:p>
        </p:txBody>
      </p:sp>
      <p:sp>
        <p:nvSpPr>
          <p:cNvPr id="34" name="내용 개체 틀 2 2 2 2 2 3"/>
          <p:cNvSpPr txBox="1">
            <a:spLocks/>
          </p:cNvSpPr>
          <p:nvPr/>
        </p:nvSpPr>
        <p:spPr bwMode="auto">
          <a:xfrm>
            <a:off x="464358" y="4092396"/>
            <a:ext cx="79930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>
                <a:sym typeface="Wingdings" panose="05000000000000000000" pitchFamily="2" charset="2"/>
              </a:rPr>
              <a:t>Autoencoder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en-US" altLang="ko-KR" sz="2800" dirty="0" err="1">
                <a:sym typeface="Wingdings" panose="05000000000000000000" pitchFamily="2" charset="2"/>
              </a:rPr>
              <a:t>Variational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 err="1">
                <a:sym typeface="Wingdings" panose="05000000000000000000" pitchFamily="2" charset="2"/>
              </a:rPr>
              <a:t>Autoencoder</a:t>
            </a:r>
            <a:r>
              <a:rPr lang="en-US" altLang="ko-KR" sz="2800" dirty="0">
                <a:sym typeface="Wingdings" panose="05000000000000000000" pitchFamily="2" charset="2"/>
              </a:rPr>
              <a:t> (VAE)</a:t>
            </a:r>
            <a:endParaRPr lang="ko-KR" altLang="en-US" sz="2800" dirty="0"/>
          </a:p>
        </p:txBody>
      </p:sp>
      <p:sp>
        <p:nvSpPr>
          <p:cNvPr id="35" name="내용 개체 틀 2 2 2 2 2 3"/>
          <p:cNvSpPr txBox="1">
            <a:spLocks/>
          </p:cNvSpPr>
          <p:nvPr/>
        </p:nvSpPr>
        <p:spPr bwMode="auto">
          <a:xfrm>
            <a:off x="464358" y="5485626"/>
            <a:ext cx="63896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Feature learning, matrix completion, …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5332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Many remaining issues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9A285-D079-4106-80CA-5520A3D096C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 smtClean="0"/>
          </a:p>
        </p:txBody>
      </p:sp>
      <p:sp>
        <p:nvSpPr>
          <p:cNvPr id="23556" name="내용 개체 틀 2 2 2 2 2 2"/>
          <p:cNvSpPr txBox="1">
            <a:spLocks/>
          </p:cNvSpPr>
          <p:nvPr/>
        </p:nvSpPr>
        <p:spPr bwMode="auto">
          <a:xfrm>
            <a:off x="323850" y="1507381"/>
            <a:ext cx="78073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What if </a:t>
            </a:r>
            <a:r>
              <a:rPr lang="en-US" altLang="ko-KR" sz="2800" dirty="0" smtClean="0">
                <a:sym typeface="Wingdings" panose="05000000000000000000" pitchFamily="2" charset="2"/>
              </a:rPr>
              <a:t>big data is unavailable?</a:t>
            </a:r>
            <a:endParaRPr lang="ko-KR" altLang="en-US" sz="2800" dirty="0"/>
          </a:p>
        </p:txBody>
      </p:sp>
      <p:sp>
        <p:nvSpPr>
          <p:cNvPr id="5" name="내용 개체 틀 2 2 2 2 2 2"/>
          <p:cNvSpPr txBox="1">
            <a:spLocks/>
          </p:cNvSpPr>
          <p:nvPr/>
        </p:nvSpPr>
        <p:spPr bwMode="auto">
          <a:xfrm>
            <a:off x="323851" y="2564904"/>
            <a:ext cx="4104134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Small-data techniques:</a:t>
            </a:r>
            <a:endParaRPr lang="ko-KR" altLang="en-US" sz="2800" dirty="0"/>
          </a:p>
        </p:txBody>
      </p:sp>
      <p:sp>
        <p:nvSpPr>
          <p:cNvPr id="6" name="내용 개체 틀 2 2 2 2 2 2"/>
          <p:cNvSpPr txBox="1">
            <a:spLocks/>
          </p:cNvSpPr>
          <p:nvPr/>
        </p:nvSpPr>
        <p:spPr bwMode="auto">
          <a:xfrm>
            <a:off x="660872" y="3342779"/>
            <a:ext cx="698477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Decision trees, random forests, boosting </a:t>
            </a:r>
            <a:endParaRPr lang="ko-KR" altLang="en-US" sz="2800" dirty="0"/>
          </a:p>
        </p:txBody>
      </p:sp>
      <p:sp>
        <p:nvSpPr>
          <p:cNvPr id="7" name="내용 개체 틀 2 2 2 2 2 2"/>
          <p:cNvSpPr txBox="1">
            <a:spLocks/>
          </p:cNvSpPr>
          <p:nvPr/>
        </p:nvSpPr>
        <p:spPr bwMode="auto">
          <a:xfrm>
            <a:off x="660872" y="4120654"/>
            <a:ext cx="794357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Semi-supervised learning, few shot learning </a:t>
            </a:r>
            <a:endParaRPr lang="ko-KR" altLang="en-US" sz="2800" dirty="0"/>
          </a:p>
        </p:txBody>
      </p:sp>
      <p:sp>
        <p:nvSpPr>
          <p:cNvPr id="8" name="내용 개체 틀 2 2 2 2 2 2"/>
          <p:cNvSpPr txBox="1">
            <a:spLocks/>
          </p:cNvSpPr>
          <p:nvPr/>
        </p:nvSpPr>
        <p:spPr bwMode="auto">
          <a:xfrm>
            <a:off x="660872" y="4835029"/>
            <a:ext cx="664743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Transfer learning, domain adaptation</a:t>
            </a:r>
            <a:endParaRPr lang="ko-KR" altLang="en-US" sz="2800" dirty="0"/>
          </a:p>
        </p:txBody>
      </p:sp>
      <p:sp>
        <p:nvSpPr>
          <p:cNvPr id="9" name="내용 개체 틀 2 2 2 2 2 2"/>
          <p:cNvSpPr txBox="1">
            <a:spLocks/>
          </p:cNvSpPr>
          <p:nvPr/>
        </p:nvSpPr>
        <p:spPr bwMode="auto">
          <a:xfrm>
            <a:off x="660872" y="5630614"/>
            <a:ext cx="4559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Simulator-based learning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306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LSTM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43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Outline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F25F23-39D2-4D53-94F0-08721369B27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 smtClean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374650" y="1772816"/>
            <a:ext cx="462939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Will study LSTM in details.</a:t>
            </a:r>
            <a:endParaRPr lang="ko-KR" altLang="en-US" sz="28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49680" y="2780928"/>
            <a:ext cx="62192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1.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49680" y="3898106"/>
            <a:ext cx="62192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</a:t>
            </a:r>
            <a:endParaRPr lang="ko-KR" altLang="en-US" sz="28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46919" y="5015284"/>
            <a:ext cx="62192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</a:t>
            </a:r>
            <a:endParaRPr lang="ko-KR" altLang="en-US" sz="28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755576" y="2780928"/>
            <a:ext cx="806489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Discuss a brief history and key aspects of LSTM.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755576" y="3898106"/>
            <a:ext cx="561662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Discuss the key idea of LSTM.</a:t>
            </a:r>
            <a:endParaRPr lang="ko-KR" altLang="en-US" sz="28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755576" y="5015283"/>
            <a:ext cx="561662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Study how it works.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LSTM cell (1997) 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1692275" y="4465638"/>
            <a:ext cx="2447925" cy="3381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mtClean="0">
                <a:ea typeface="굴림" panose="020B0600000101010101" pitchFamily="50" charset="-127"/>
              </a:rPr>
              <a:t>Sepp Hochreiter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4307AD-74A3-41F2-86C3-5E976FFC5A2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 smtClean="0"/>
          </a:p>
        </p:txBody>
      </p:sp>
      <p:pic>
        <p:nvPicPr>
          <p:cNvPr id="20485" name="Picture 2" descr="Image result for sepp hochre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809750"/>
            <a:ext cx="17272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내용 개체 틀 2"/>
          <p:cNvSpPr txBox="1">
            <a:spLocks/>
          </p:cNvSpPr>
          <p:nvPr/>
        </p:nvSpPr>
        <p:spPr bwMode="auto">
          <a:xfrm>
            <a:off x="4067175" y="4465638"/>
            <a:ext cx="3167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Jürgen Schmidhuber</a:t>
            </a:r>
            <a:endParaRPr lang="ko-KR" altLang="en-US"/>
          </a:p>
        </p:txBody>
      </p:sp>
      <p:pic>
        <p:nvPicPr>
          <p:cNvPr id="2048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1789113"/>
            <a:ext cx="2513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 noChangeArrowheads="1"/>
          </p:cNvSpPr>
          <p:nvPr/>
        </p:nvSpPr>
        <p:spPr bwMode="auto">
          <a:xfrm>
            <a:off x="195263" y="1268413"/>
            <a:ext cx="28241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Invented by: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 noChangeArrowheads="1"/>
          </p:cNvSpPr>
          <p:nvPr/>
        </p:nvSpPr>
        <p:spPr bwMode="auto">
          <a:xfrm>
            <a:off x="176213" y="5002213"/>
            <a:ext cx="9072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Performs much better by simply replacing a basic cell.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 noChangeArrowheads="1"/>
          </p:cNvSpPr>
          <p:nvPr/>
        </p:nvSpPr>
        <p:spPr bwMode="auto">
          <a:xfrm>
            <a:off x="161925" y="5659438"/>
            <a:ext cx="85486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Offers faster training and detects long-term dependencies in data.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Idea of LSTM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5AD5B-A0DC-49D6-997D-C9E21338E41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 smtClean="0"/>
          </a:p>
        </p:txBody>
      </p:sp>
      <p:sp>
        <p:nvSpPr>
          <p:cNvPr id="5" name="내용 개체 틀 2 1"/>
          <p:cNvSpPr txBox="1">
            <a:spLocks noChangeArrowheads="1"/>
          </p:cNvSpPr>
          <p:nvPr/>
        </p:nvSpPr>
        <p:spPr bwMode="auto">
          <a:xfrm>
            <a:off x="200025" y="3349625"/>
            <a:ext cx="726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Design a cell so that the network can learn: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내용 개체 틀 2 3 3 1 1 1"/>
          <p:cNvSpPr txBox="1">
            <a:spLocks/>
          </p:cNvSpPr>
          <p:nvPr/>
        </p:nvSpPr>
        <p:spPr bwMode="auto">
          <a:xfrm>
            <a:off x="914400" y="4065588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7" name="내용 개체 틀 2 3 3 1 1 2"/>
          <p:cNvSpPr txBox="1">
            <a:spLocks/>
          </p:cNvSpPr>
          <p:nvPr/>
        </p:nvSpPr>
        <p:spPr bwMode="auto">
          <a:xfrm>
            <a:off x="922338" y="4832350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8" name="내용 개체 틀 2 3 3 1 1 3"/>
          <p:cNvSpPr txBox="1">
            <a:spLocks/>
          </p:cNvSpPr>
          <p:nvPr/>
        </p:nvSpPr>
        <p:spPr bwMode="auto">
          <a:xfrm>
            <a:off x="922338" y="5734050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9" name="내용 개체 틀 2 2"/>
          <p:cNvSpPr txBox="1">
            <a:spLocks noChangeArrowheads="1"/>
          </p:cNvSpPr>
          <p:nvPr/>
        </p:nvSpPr>
        <p:spPr bwMode="auto">
          <a:xfrm>
            <a:off x="1365250" y="4854575"/>
            <a:ext cx="473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What to remember (</a:t>
            </a:r>
            <a:r>
              <a:rPr lang="en-US" altLang="ko-KR" sz="2800" kern="0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);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내용 개체 틀 2 3"/>
          <p:cNvSpPr txBox="1">
            <a:spLocks noChangeArrowheads="1"/>
          </p:cNvSpPr>
          <p:nvPr/>
        </p:nvSpPr>
        <p:spPr bwMode="auto">
          <a:xfrm>
            <a:off x="1389063" y="4070350"/>
            <a:ext cx="4824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What to throw away (</a:t>
            </a:r>
            <a:r>
              <a:rPr lang="en-US" altLang="ko-KR" sz="2800" kern="0" dirty="0" smtClean="0">
                <a:solidFill>
                  <a:srgbClr val="FF0000"/>
                </a:solidFill>
                <a:ea typeface="굴림" panose="020B0600000101010101" pitchFamily="50" charset="-127"/>
              </a:rPr>
              <a:t>forget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);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내용 개체 틀 2 4"/>
          <p:cNvSpPr txBox="1">
            <a:spLocks noChangeArrowheads="1"/>
          </p:cNvSpPr>
          <p:nvPr/>
        </p:nvSpPr>
        <p:spPr bwMode="auto">
          <a:xfrm>
            <a:off x="1374775" y="5716588"/>
            <a:ext cx="3932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What to read (</a:t>
            </a:r>
            <a:r>
              <a:rPr lang="en-US" altLang="ko-KR" sz="2800" kern="0" dirty="0" smtClean="0">
                <a:solidFill>
                  <a:srgbClr val="00B050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).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2" name="내용 개체 틀 2 5"/>
          <p:cNvSpPr txBox="1">
            <a:spLocks noChangeArrowheads="1"/>
          </p:cNvSpPr>
          <p:nvPr/>
        </p:nvSpPr>
        <p:spPr bwMode="auto">
          <a:xfrm>
            <a:off x="200025" y="1341438"/>
            <a:ext cx="4443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Split a state into two: 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내용 개체 틀 2 3 3 1 1 4"/>
          <p:cNvSpPr txBox="1">
            <a:spLocks/>
          </p:cNvSpPr>
          <p:nvPr/>
        </p:nvSpPr>
        <p:spPr bwMode="auto">
          <a:xfrm>
            <a:off x="908050" y="1903413"/>
            <a:ext cx="3252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Short-term state</a:t>
            </a:r>
            <a:endParaRPr lang="ko-KR" altLang="en-US" sz="2800"/>
          </a:p>
        </p:txBody>
      </p:sp>
      <p:sp>
        <p:nvSpPr>
          <p:cNvPr id="14" name="내용 개체 틀 2 3 3 1 1 5"/>
          <p:cNvSpPr txBox="1">
            <a:spLocks/>
          </p:cNvSpPr>
          <p:nvPr/>
        </p:nvSpPr>
        <p:spPr bwMode="auto">
          <a:xfrm>
            <a:off x="915988" y="2466975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5" name="내용 개체 틀 2 3 3 1 1 6"/>
          <p:cNvSpPr txBox="1">
            <a:spLocks/>
          </p:cNvSpPr>
          <p:nvPr/>
        </p:nvSpPr>
        <p:spPr bwMode="auto">
          <a:xfrm>
            <a:off x="1339850" y="2463800"/>
            <a:ext cx="3016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Long-term state</a:t>
            </a:r>
            <a:endParaRPr lang="ko-KR" altLang="en-US" sz="2800"/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2025650"/>
            <a:ext cx="307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2646363"/>
            <a:ext cx="2921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 build="p"/>
      <p:bldP spid="10" grpId="0" build="p"/>
      <p:bldP spid="11" grpId="0" build="p"/>
      <p:bldP spid="12" grpId="0" build="p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07950" y="168275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Structure of LSTM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751AB1-9F67-4BBF-AE79-882300EF30A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smtClean="0"/>
          </a:p>
        </p:txBody>
      </p:sp>
      <p:pic>
        <p:nvPicPr>
          <p:cNvPr id="22532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68713"/>
            <a:ext cx="3698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직선 화살표 연결선 6"/>
          <p:cNvCxnSpPr>
            <a:cxnSpLocks noChangeShapeType="1"/>
          </p:cNvCxnSpPr>
          <p:nvPr/>
        </p:nvCxnSpPr>
        <p:spPr bwMode="auto">
          <a:xfrm flipV="1">
            <a:off x="1425575" y="3775075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모서리가 둥근 직사각형 7"/>
          <p:cNvSpPr>
            <a:spLocks noChangeArrowheads="1"/>
          </p:cNvSpPr>
          <p:nvPr/>
        </p:nvSpPr>
        <p:spPr bwMode="auto">
          <a:xfrm>
            <a:off x="1914525" y="1728788"/>
            <a:ext cx="4705350" cy="4465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22535" name="직선 화살표 연결선 8"/>
          <p:cNvCxnSpPr>
            <a:cxnSpLocks noChangeShapeType="1"/>
          </p:cNvCxnSpPr>
          <p:nvPr/>
        </p:nvCxnSpPr>
        <p:spPr bwMode="auto">
          <a:xfrm>
            <a:off x="6619875" y="3817938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>
            <a:off x="2638425" y="15033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01738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3 3 1 1 4 1"/>
          <p:cNvSpPr txBox="1">
            <a:spLocks/>
          </p:cNvSpPr>
          <p:nvPr/>
        </p:nvSpPr>
        <p:spPr bwMode="auto">
          <a:xfrm>
            <a:off x="3067050" y="1108075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(short-term)</a:t>
            </a:r>
            <a:endParaRPr lang="ko-KR" altLang="en-US"/>
          </a:p>
        </p:txBody>
      </p:sp>
      <p:cxnSp>
        <p:nvCxnSpPr>
          <p:cNvPr id="17" name="직선 화살표 연결선 16"/>
          <p:cNvCxnSpPr>
            <a:cxnSpLocks noChangeShapeType="1"/>
          </p:cNvCxnSpPr>
          <p:nvPr/>
        </p:nvCxnSpPr>
        <p:spPr bwMode="auto">
          <a:xfrm>
            <a:off x="5803900" y="14906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312863"/>
            <a:ext cx="5603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내용 개체 틀 2 3 3 1 1 4 2"/>
          <p:cNvSpPr txBox="1">
            <a:spLocks/>
          </p:cNvSpPr>
          <p:nvPr/>
        </p:nvSpPr>
        <p:spPr bwMode="auto">
          <a:xfrm>
            <a:off x="6219825" y="1174750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(long-term)</a:t>
            </a:r>
            <a:endParaRPr lang="ko-KR" altLang="en-US"/>
          </a:p>
        </p:txBody>
      </p: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2638425" y="621347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43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367823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648176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/>
          <p:cNvCxnSpPr>
            <a:cxnSpLocks noChangeShapeType="1"/>
          </p:cNvCxnSpPr>
          <p:nvPr/>
        </p:nvCxnSpPr>
        <p:spPr bwMode="auto">
          <a:xfrm>
            <a:off x="5803900" y="619442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" name="그림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6502400"/>
            <a:ext cx="241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3060700" y="2019300"/>
            <a:ext cx="863600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4" name="꺾인 연결선 33"/>
          <p:cNvCxnSpPr>
            <a:cxnSpLocks noChangeShapeType="1"/>
            <a:endCxn id="72" idx="2"/>
          </p:cNvCxnSpPr>
          <p:nvPr/>
        </p:nvCxnSpPr>
        <p:spPr bwMode="auto">
          <a:xfrm rot="5400000" flipH="1" flipV="1">
            <a:off x="1551782" y="2755106"/>
            <a:ext cx="1606550" cy="433387"/>
          </a:xfrm>
          <a:prstGeom prst="bentConnector3">
            <a:avLst>
              <a:gd name="adj1" fmla="val 10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38"/>
          <p:cNvCxnSpPr>
            <a:cxnSpLocks noChangeShapeType="1"/>
          </p:cNvCxnSpPr>
          <p:nvPr/>
        </p:nvCxnSpPr>
        <p:spPr bwMode="auto">
          <a:xfrm flipH="1" flipV="1">
            <a:off x="1914525" y="3775075"/>
            <a:ext cx="217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꺾인 연결선 56"/>
          <p:cNvCxnSpPr>
            <a:cxnSpLocks noChangeShapeType="1"/>
          </p:cNvCxnSpPr>
          <p:nvPr/>
        </p:nvCxnSpPr>
        <p:spPr bwMode="auto">
          <a:xfrm rot="16200000" flipH="1">
            <a:off x="2416175" y="1946275"/>
            <a:ext cx="862013" cy="417513"/>
          </a:xfrm>
          <a:prstGeom prst="bentConnector3">
            <a:avLst>
              <a:gd name="adj1" fmla="val 10003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내용 개체 틀 2 1"/>
          <p:cNvSpPr txBox="1">
            <a:spLocks/>
          </p:cNvSpPr>
          <p:nvPr/>
        </p:nvSpPr>
        <p:spPr bwMode="auto">
          <a:xfrm>
            <a:off x="3141663" y="2106613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81" name="직사각형 80"/>
          <p:cNvSpPr>
            <a:spLocks noChangeArrowheads="1"/>
          </p:cNvSpPr>
          <p:nvPr/>
        </p:nvSpPr>
        <p:spPr bwMode="auto">
          <a:xfrm>
            <a:off x="3921125" y="201930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2" name="내용 개체 틀 2 5"/>
          <p:cNvSpPr txBox="1">
            <a:spLocks/>
          </p:cNvSpPr>
          <p:nvPr/>
        </p:nvSpPr>
        <p:spPr bwMode="auto">
          <a:xfrm>
            <a:off x="3867150" y="219075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pic>
        <p:nvPicPr>
          <p:cNvPr id="134" name="그림 1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52625"/>
            <a:ext cx="250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내용 개체 틀 2 5"/>
          <p:cNvSpPr txBox="1">
            <a:spLocks/>
          </p:cNvSpPr>
          <p:nvPr/>
        </p:nvSpPr>
        <p:spPr bwMode="auto">
          <a:xfrm>
            <a:off x="4375150" y="2373313"/>
            <a:ext cx="1068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(forget)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72" name="원호 71"/>
          <p:cNvSpPr/>
          <p:nvPr/>
        </p:nvSpPr>
        <p:spPr bwMode="auto">
          <a:xfrm rot="10800000" flipV="1">
            <a:off x="2571750" y="2079625"/>
            <a:ext cx="150813" cy="179388"/>
          </a:xfrm>
          <a:prstGeom prst="arc">
            <a:avLst>
              <a:gd name="adj1" fmla="val 10764766"/>
              <a:gd name="adj2" fmla="val 21562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600">
              <a:latin typeface="Arial" charset="0"/>
            </a:endParaRPr>
          </a:p>
        </p:txBody>
      </p:sp>
      <p:cxnSp>
        <p:nvCxnSpPr>
          <p:cNvPr id="75" name="직선 화살표 연결선 74"/>
          <p:cNvCxnSpPr>
            <a:cxnSpLocks noChangeShapeType="1"/>
          </p:cNvCxnSpPr>
          <p:nvPr/>
        </p:nvCxnSpPr>
        <p:spPr bwMode="auto">
          <a:xfrm>
            <a:off x="2713038" y="2168525"/>
            <a:ext cx="333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0" name="그림 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4489450"/>
            <a:ext cx="747553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9" grpId="0" animBg="1"/>
      <p:bldP spid="77" grpId="0"/>
      <p:bldP spid="81" grpId="0" animBg="1"/>
      <p:bldP spid="82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07950" y="168275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Structure of LSTM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581FB-8519-4B0F-99BA-FE0B7014258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pic>
        <p:nvPicPr>
          <p:cNvPr id="23556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68713"/>
            <a:ext cx="3698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7" name="직선 화살표 연결선 6"/>
          <p:cNvCxnSpPr>
            <a:cxnSpLocks noChangeShapeType="1"/>
          </p:cNvCxnSpPr>
          <p:nvPr/>
        </p:nvCxnSpPr>
        <p:spPr bwMode="auto">
          <a:xfrm flipV="1">
            <a:off x="1425575" y="3775075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모서리가 둥근 직사각형 7"/>
          <p:cNvSpPr>
            <a:spLocks noChangeArrowheads="1"/>
          </p:cNvSpPr>
          <p:nvPr/>
        </p:nvSpPr>
        <p:spPr bwMode="auto">
          <a:xfrm>
            <a:off x="1914525" y="1728788"/>
            <a:ext cx="4705350" cy="4465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23559" name="직선 화살표 연결선 8"/>
          <p:cNvCxnSpPr>
            <a:cxnSpLocks noChangeShapeType="1"/>
          </p:cNvCxnSpPr>
          <p:nvPr/>
        </p:nvCxnSpPr>
        <p:spPr bwMode="auto">
          <a:xfrm>
            <a:off x="6619875" y="3817938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직선 화살표 연결선 9"/>
          <p:cNvCxnSpPr>
            <a:cxnSpLocks noChangeShapeType="1"/>
          </p:cNvCxnSpPr>
          <p:nvPr/>
        </p:nvCxnSpPr>
        <p:spPr bwMode="auto">
          <a:xfrm>
            <a:off x="2638425" y="15033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1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01738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내용 개체 틀 2 3 3 1 1 4 1"/>
          <p:cNvSpPr txBox="1">
            <a:spLocks/>
          </p:cNvSpPr>
          <p:nvPr/>
        </p:nvSpPr>
        <p:spPr bwMode="auto">
          <a:xfrm>
            <a:off x="3067050" y="1108075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(short-term)</a:t>
            </a:r>
            <a:endParaRPr lang="ko-KR" altLang="en-US"/>
          </a:p>
        </p:txBody>
      </p:sp>
      <p:cxnSp>
        <p:nvCxnSpPr>
          <p:cNvPr id="23563" name="직선 화살표 연결선 16"/>
          <p:cNvCxnSpPr>
            <a:cxnSpLocks noChangeShapeType="1"/>
          </p:cNvCxnSpPr>
          <p:nvPr/>
        </p:nvCxnSpPr>
        <p:spPr bwMode="auto">
          <a:xfrm>
            <a:off x="5803900" y="14906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4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312863"/>
            <a:ext cx="5603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내용 개체 틀 2 3 3 1 1 4 2"/>
          <p:cNvSpPr txBox="1">
            <a:spLocks/>
          </p:cNvSpPr>
          <p:nvPr/>
        </p:nvSpPr>
        <p:spPr bwMode="auto">
          <a:xfrm>
            <a:off x="6219825" y="1174750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(long-term)</a:t>
            </a:r>
            <a:endParaRPr lang="ko-KR" altLang="en-US"/>
          </a:p>
        </p:txBody>
      </p:sp>
      <p:cxnSp>
        <p:nvCxnSpPr>
          <p:cNvPr id="23566" name="직선 화살표 연결선 20"/>
          <p:cNvCxnSpPr>
            <a:cxnSpLocks noChangeShapeType="1"/>
          </p:cNvCxnSpPr>
          <p:nvPr/>
        </p:nvCxnSpPr>
        <p:spPr bwMode="auto">
          <a:xfrm>
            <a:off x="2638425" y="621347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7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367823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그림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648176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9" name="직선 화살표 연결선 25"/>
          <p:cNvCxnSpPr>
            <a:cxnSpLocks noChangeShapeType="1"/>
          </p:cNvCxnSpPr>
          <p:nvPr/>
        </p:nvCxnSpPr>
        <p:spPr bwMode="auto">
          <a:xfrm>
            <a:off x="5803900" y="619442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0" name="그림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6502400"/>
            <a:ext cx="241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직사각형 28"/>
          <p:cNvSpPr>
            <a:spLocks noChangeArrowheads="1"/>
          </p:cNvSpPr>
          <p:nvPr/>
        </p:nvSpPr>
        <p:spPr bwMode="auto">
          <a:xfrm>
            <a:off x="3060700" y="2019300"/>
            <a:ext cx="863600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067050" y="3106738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3060700" y="4133850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74" name="꺾인 연결선 33"/>
          <p:cNvCxnSpPr>
            <a:cxnSpLocks noChangeShapeType="1"/>
            <a:endCxn id="72" idx="2"/>
          </p:cNvCxnSpPr>
          <p:nvPr/>
        </p:nvCxnSpPr>
        <p:spPr bwMode="auto">
          <a:xfrm rot="5400000" flipH="1" flipV="1">
            <a:off x="1551782" y="2755106"/>
            <a:ext cx="1606550" cy="433387"/>
          </a:xfrm>
          <a:prstGeom prst="bentConnector3">
            <a:avLst>
              <a:gd name="adj1" fmla="val 10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직선 연결선 38"/>
          <p:cNvCxnSpPr>
            <a:cxnSpLocks noChangeShapeType="1"/>
          </p:cNvCxnSpPr>
          <p:nvPr/>
        </p:nvCxnSpPr>
        <p:spPr bwMode="auto">
          <a:xfrm flipH="1" flipV="1">
            <a:off x="1914525" y="3775075"/>
            <a:ext cx="217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39"/>
          <p:cNvCxnSpPr>
            <a:cxnSpLocks noChangeShapeType="1"/>
          </p:cNvCxnSpPr>
          <p:nvPr/>
        </p:nvCxnSpPr>
        <p:spPr bwMode="auto">
          <a:xfrm>
            <a:off x="2151063" y="3313113"/>
            <a:ext cx="911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꺾인 연결선 41"/>
          <p:cNvCxnSpPr>
            <a:cxnSpLocks noChangeShapeType="1"/>
          </p:cNvCxnSpPr>
          <p:nvPr/>
        </p:nvCxnSpPr>
        <p:spPr bwMode="auto">
          <a:xfrm>
            <a:off x="2138363" y="3749675"/>
            <a:ext cx="923925" cy="600075"/>
          </a:xfrm>
          <a:prstGeom prst="bentConnector3">
            <a:avLst>
              <a:gd name="adj1" fmla="val -21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꺾인 연결선 56"/>
          <p:cNvCxnSpPr>
            <a:cxnSpLocks noChangeShapeType="1"/>
          </p:cNvCxnSpPr>
          <p:nvPr/>
        </p:nvCxnSpPr>
        <p:spPr bwMode="auto">
          <a:xfrm rot="16200000" flipH="1">
            <a:off x="2416175" y="1946275"/>
            <a:ext cx="862013" cy="417513"/>
          </a:xfrm>
          <a:prstGeom prst="bentConnector3">
            <a:avLst>
              <a:gd name="adj1" fmla="val 10003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꺾인 연결선 67"/>
          <p:cNvCxnSpPr>
            <a:cxnSpLocks noChangeShapeType="1"/>
          </p:cNvCxnSpPr>
          <p:nvPr/>
        </p:nvCxnSpPr>
        <p:spPr bwMode="auto">
          <a:xfrm rot="16200000" flipH="1">
            <a:off x="2297113" y="2916237"/>
            <a:ext cx="1111250" cy="428625"/>
          </a:xfrm>
          <a:prstGeom prst="bentConnector3">
            <a:avLst>
              <a:gd name="adj1" fmla="val 9911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꺾인 연결선 70"/>
          <p:cNvCxnSpPr>
            <a:cxnSpLocks noChangeShapeType="1"/>
          </p:cNvCxnSpPr>
          <p:nvPr/>
        </p:nvCxnSpPr>
        <p:spPr bwMode="auto">
          <a:xfrm rot="16200000" flipH="1">
            <a:off x="2329657" y="3961606"/>
            <a:ext cx="1028700" cy="411163"/>
          </a:xfrm>
          <a:prstGeom prst="bentConnector3">
            <a:avLst>
              <a:gd name="adj1" fmla="val 994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1" name="내용 개체 틀 2 1"/>
          <p:cNvSpPr txBox="1">
            <a:spLocks/>
          </p:cNvSpPr>
          <p:nvPr/>
        </p:nvSpPr>
        <p:spPr bwMode="auto">
          <a:xfrm>
            <a:off x="3141663" y="2106613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78" name="내용 개체 틀 2 2"/>
          <p:cNvSpPr txBox="1">
            <a:spLocks/>
          </p:cNvSpPr>
          <p:nvPr/>
        </p:nvSpPr>
        <p:spPr bwMode="auto">
          <a:xfrm>
            <a:off x="3122613" y="3178175"/>
            <a:ext cx="8016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79" name="내용 개체 틀 2 3"/>
          <p:cNvSpPr txBox="1">
            <a:spLocks/>
          </p:cNvSpPr>
          <p:nvPr/>
        </p:nvSpPr>
        <p:spPr bwMode="auto">
          <a:xfrm>
            <a:off x="3130550" y="4211638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23584" name="직사각형 80"/>
          <p:cNvSpPr>
            <a:spLocks noChangeArrowheads="1"/>
          </p:cNvSpPr>
          <p:nvPr/>
        </p:nvSpPr>
        <p:spPr bwMode="auto">
          <a:xfrm>
            <a:off x="3921125" y="201930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85" name="내용 개체 틀 2 5"/>
          <p:cNvSpPr txBox="1">
            <a:spLocks/>
          </p:cNvSpPr>
          <p:nvPr/>
        </p:nvSpPr>
        <p:spPr bwMode="auto">
          <a:xfrm>
            <a:off x="3867150" y="219075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3927475" y="413385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4" name="내용 개체 틀 2 6"/>
          <p:cNvSpPr txBox="1">
            <a:spLocks/>
          </p:cNvSpPr>
          <p:nvPr/>
        </p:nvSpPr>
        <p:spPr bwMode="auto">
          <a:xfrm>
            <a:off x="3873500" y="430530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3930650" y="3106738"/>
            <a:ext cx="493713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8" name="내용 개체 틀 2 8"/>
          <p:cNvSpPr txBox="1">
            <a:spLocks/>
          </p:cNvSpPr>
          <p:nvPr/>
        </p:nvSpPr>
        <p:spPr bwMode="auto">
          <a:xfrm>
            <a:off x="3876675" y="3278188"/>
            <a:ext cx="630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tanh</a:t>
            </a:r>
            <a:endParaRPr lang="ko-KR" altLang="en-US" sz="1800"/>
          </a:p>
        </p:txBody>
      </p:sp>
      <p:cxnSp>
        <p:nvCxnSpPr>
          <p:cNvPr id="23590" name="직선 화살표 연결선 88"/>
          <p:cNvCxnSpPr>
            <a:cxnSpLocks noChangeShapeType="1"/>
            <a:endCxn id="23591" idx="0"/>
          </p:cNvCxnSpPr>
          <p:nvPr/>
        </p:nvCxnSpPr>
        <p:spPr bwMode="auto">
          <a:xfrm flipH="1">
            <a:off x="5800725" y="1724025"/>
            <a:ext cx="0" cy="525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1" name="순서도: 가산 접합 90"/>
          <p:cNvSpPr>
            <a:spLocks noChangeArrowheads="1"/>
          </p:cNvSpPr>
          <p:nvPr/>
        </p:nvSpPr>
        <p:spPr bwMode="auto">
          <a:xfrm>
            <a:off x="5683250" y="2249488"/>
            <a:ext cx="236538" cy="238125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92" name="직선 화살표 연결선 92"/>
          <p:cNvCxnSpPr>
            <a:cxnSpLocks noChangeShapeType="1"/>
            <a:stCxn id="23591" idx="4"/>
            <a:endCxn id="95" idx="0"/>
          </p:cNvCxnSpPr>
          <p:nvPr/>
        </p:nvCxnSpPr>
        <p:spPr bwMode="auto">
          <a:xfrm>
            <a:off x="5800725" y="2487613"/>
            <a:ext cx="4763" cy="860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순서도: 가산 접합 93"/>
          <p:cNvSpPr>
            <a:spLocks noChangeArrowheads="1"/>
          </p:cNvSpPr>
          <p:nvPr/>
        </p:nvSpPr>
        <p:spPr bwMode="auto">
          <a:xfrm>
            <a:off x="4975225" y="3348038"/>
            <a:ext cx="238125" cy="236537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5" name="순서도: 논리합 94"/>
          <p:cNvSpPr>
            <a:spLocks noChangeArrowheads="1"/>
          </p:cNvSpPr>
          <p:nvPr/>
        </p:nvSpPr>
        <p:spPr bwMode="auto">
          <a:xfrm>
            <a:off x="5688013" y="3348038"/>
            <a:ext cx="236537" cy="236537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00" name="직선 화살표 연결선 99"/>
          <p:cNvCxnSpPr>
            <a:cxnSpLocks noChangeShapeType="1"/>
            <a:stCxn id="94" idx="6"/>
            <a:endCxn id="95" idx="2"/>
          </p:cNvCxnSpPr>
          <p:nvPr/>
        </p:nvCxnSpPr>
        <p:spPr bwMode="auto">
          <a:xfrm>
            <a:off x="5213350" y="3467100"/>
            <a:ext cx="4746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02"/>
          <p:cNvCxnSpPr>
            <a:cxnSpLocks noChangeShapeType="1"/>
          </p:cNvCxnSpPr>
          <p:nvPr/>
        </p:nvCxnSpPr>
        <p:spPr bwMode="auto">
          <a:xfrm flipV="1">
            <a:off x="4430713" y="3479800"/>
            <a:ext cx="544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꺾인 연결선 106"/>
          <p:cNvCxnSpPr>
            <a:cxnSpLocks noChangeShapeType="1"/>
            <a:endCxn id="94" idx="4"/>
          </p:cNvCxnSpPr>
          <p:nvPr/>
        </p:nvCxnSpPr>
        <p:spPr bwMode="auto">
          <a:xfrm rot="5400000" flipH="1" flipV="1">
            <a:off x="4302125" y="3702050"/>
            <a:ext cx="909638" cy="674688"/>
          </a:xfrm>
          <a:prstGeom prst="bentConnector3">
            <a:avLst>
              <a:gd name="adj1" fmla="val -102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98" name="그림 1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52625"/>
            <a:ext cx="250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99" name="직선 화살표 연결선 131"/>
          <p:cNvCxnSpPr>
            <a:cxnSpLocks noChangeShapeType="1"/>
          </p:cNvCxnSpPr>
          <p:nvPr/>
        </p:nvCxnSpPr>
        <p:spPr bwMode="auto">
          <a:xfrm flipV="1">
            <a:off x="4413250" y="2376488"/>
            <a:ext cx="127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" name="그림 1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4092575"/>
            <a:ext cx="2349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그림 1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057525"/>
            <a:ext cx="349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02" name="내용 개체 틀 2 5"/>
          <p:cNvSpPr txBox="1">
            <a:spLocks/>
          </p:cNvSpPr>
          <p:nvPr/>
        </p:nvSpPr>
        <p:spPr bwMode="auto">
          <a:xfrm>
            <a:off x="4375150" y="2373313"/>
            <a:ext cx="1068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(forget)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142" name="내용 개체 틀 2 5"/>
          <p:cNvSpPr txBox="1">
            <a:spLocks/>
          </p:cNvSpPr>
          <p:nvPr/>
        </p:nvSpPr>
        <p:spPr bwMode="auto">
          <a:xfrm>
            <a:off x="4776788" y="4016375"/>
            <a:ext cx="1066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chemeClr val="accent2"/>
                </a:solidFill>
              </a:rPr>
              <a:t>(input)</a:t>
            </a: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72" name="원호 71"/>
          <p:cNvSpPr/>
          <p:nvPr/>
        </p:nvSpPr>
        <p:spPr bwMode="auto">
          <a:xfrm rot="10800000" flipV="1">
            <a:off x="2571750" y="2079625"/>
            <a:ext cx="150813" cy="179388"/>
          </a:xfrm>
          <a:prstGeom prst="arc">
            <a:avLst>
              <a:gd name="adj1" fmla="val 10764766"/>
              <a:gd name="adj2" fmla="val 21562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600">
              <a:latin typeface="Arial" charset="0"/>
            </a:endParaRPr>
          </a:p>
        </p:txBody>
      </p:sp>
      <p:cxnSp>
        <p:nvCxnSpPr>
          <p:cNvPr id="23605" name="직선 화살표 연결선 74"/>
          <p:cNvCxnSpPr>
            <a:cxnSpLocks noChangeShapeType="1"/>
          </p:cNvCxnSpPr>
          <p:nvPr/>
        </p:nvCxnSpPr>
        <p:spPr bwMode="auto">
          <a:xfrm>
            <a:off x="2713038" y="2168525"/>
            <a:ext cx="333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타원 373"/>
          <p:cNvSpPr>
            <a:spLocks noChangeArrowheads="1"/>
          </p:cNvSpPr>
          <p:nvPr/>
        </p:nvSpPr>
        <p:spPr bwMode="auto">
          <a:xfrm>
            <a:off x="2120900" y="3295650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0" name="타원 373"/>
          <p:cNvSpPr>
            <a:spLocks noChangeArrowheads="1"/>
          </p:cNvSpPr>
          <p:nvPr/>
        </p:nvSpPr>
        <p:spPr bwMode="auto">
          <a:xfrm>
            <a:off x="2627313" y="2574925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2" name="타원 373"/>
          <p:cNvSpPr>
            <a:spLocks noChangeArrowheads="1"/>
          </p:cNvSpPr>
          <p:nvPr/>
        </p:nvSpPr>
        <p:spPr bwMode="auto">
          <a:xfrm>
            <a:off x="2627313" y="3665538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78" grpId="0"/>
      <p:bldP spid="79" grpId="0"/>
      <p:bldP spid="83" grpId="0" animBg="1"/>
      <p:bldP spid="84" grpId="0"/>
      <p:bldP spid="87" grpId="0" animBg="1"/>
      <p:bldP spid="88" grpId="0"/>
      <p:bldP spid="94" grpId="0" animBg="1"/>
      <p:bldP spid="95" grpId="0" animBg="1"/>
      <p:bldP spid="142" grpId="0"/>
      <p:bldP spid="76" grpId="0" animBg="1"/>
      <p:bldP spid="90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07950" y="168275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Structure of LSTM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581FB-8519-4B0F-99BA-FE0B7014258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pic>
        <p:nvPicPr>
          <p:cNvPr id="23556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68713"/>
            <a:ext cx="3698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7" name="직선 화살표 연결선 6"/>
          <p:cNvCxnSpPr>
            <a:cxnSpLocks noChangeShapeType="1"/>
          </p:cNvCxnSpPr>
          <p:nvPr/>
        </p:nvCxnSpPr>
        <p:spPr bwMode="auto">
          <a:xfrm flipV="1">
            <a:off x="1425575" y="3775075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모서리가 둥근 직사각형 7"/>
          <p:cNvSpPr>
            <a:spLocks noChangeArrowheads="1"/>
          </p:cNvSpPr>
          <p:nvPr/>
        </p:nvSpPr>
        <p:spPr bwMode="auto">
          <a:xfrm>
            <a:off x="1914525" y="1728788"/>
            <a:ext cx="4705350" cy="4465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23559" name="직선 화살표 연결선 8"/>
          <p:cNvCxnSpPr>
            <a:cxnSpLocks noChangeShapeType="1"/>
          </p:cNvCxnSpPr>
          <p:nvPr/>
        </p:nvCxnSpPr>
        <p:spPr bwMode="auto">
          <a:xfrm>
            <a:off x="6619875" y="3817938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직선 화살표 연결선 9"/>
          <p:cNvCxnSpPr>
            <a:cxnSpLocks noChangeShapeType="1"/>
          </p:cNvCxnSpPr>
          <p:nvPr/>
        </p:nvCxnSpPr>
        <p:spPr bwMode="auto">
          <a:xfrm>
            <a:off x="2638425" y="15033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1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01738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내용 개체 틀 2 3 3 1 1 4 1"/>
          <p:cNvSpPr txBox="1">
            <a:spLocks/>
          </p:cNvSpPr>
          <p:nvPr/>
        </p:nvSpPr>
        <p:spPr bwMode="auto">
          <a:xfrm>
            <a:off x="3067050" y="1108075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(short-term)</a:t>
            </a:r>
            <a:endParaRPr lang="ko-KR" altLang="en-US"/>
          </a:p>
        </p:txBody>
      </p:sp>
      <p:cxnSp>
        <p:nvCxnSpPr>
          <p:cNvPr id="23563" name="직선 화살표 연결선 16"/>
          <p:cNvCxnSpPr>
            <a:cxnSpLocks noChangeShapeType="1"/>
          </p:cNvCxnSpPr>
          <p:nvPr/>
        </p:nvCxnSpPr>
        <p:spPr bwMode="auto">
          <a:xfrm>
            <a:off x="5803900" y="14906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4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312863"/>
            <a:ext cx="5603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내용 개체 틀 2 3 3 1 1 4 2"/>
          <p:cNvSpPr txBox="1">
            <a:spLocks/>
          </p:cNvSpPr>
          <p:nvPr/>
        </p:nvSpPr>
        <p:spPr bwMode="auto">
          <a:xfrm>
            <a:off x="6219825" y="1174750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(long-term)</a:t>
            </a:r>
            <a:endParaRPr lang="ko-KR" altLang="en-US"/>
          </a:p>
        </p:txBody>
      </p:sp>
      <p:cxnSp>
        <p:nvCxnSpPr>
          <p:cNvPr id="23566" name="직선 화살표 연결선 20"/>
          <p:cNvCxnSpPr>
            <a:cxnSpLocks noChangeShapeType="1"/>
          </p:cNvCxnSpPr>
          <p:nvPr/>
        </p:nvCxnSpPr>
        <p:spPr bwMode="auto">
          <a:xfrm>
            <a:off x="2638425" y="621347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7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367823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그림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648176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9" name="직선 화살표 연결선 25"/>
          <p:cNvCxnSpPr>
            <a:cxnSpLocks noChangeShapeType="1"/>
          </p:cNvCxnSpPr>
          <p:nvPr/>
        </p:nvCxnSpPr>
        <p:spPr bwMode="auto">
          <a:xfrm>
            <a:off x="5803900" y="619442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0" name="그림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6502400"/>
            <a:ext cx="241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직사각형 28"/>
          <p:cNvSpPr>
            <a:spLocks noChangeArrowheads="1"/>
          </p:cNvSpPr>
          <p:nvPr/>
        </p:nvSpPr>
        <p:spPr bwMode="auto">
          <a:xfrm>
            <a:off x="3060700" y="2019300"/>
            <a:ext cx="863600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067050" y="3106738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3060700" y="4133850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74" name="꺾인 연결선 33"/>
          <p:cNvCxnSpPr>
            <a:cxnSpLocks noChangeShapeType="1"/>
            <a:endCxn id="72" idx="2"/>
          </p:cNvCxnSpPr>
          <p:nvPr/>
        </p:nvCxnSpPr>
        <p:spPr bwMode="auto">
          <a:xfrm rot="5400000" flipH="1" flipV="1">
            <a:off x="1551782" y="2755106"/>
            <a:ext cx="1606550" cy="433387"/>
          </a:xfrm>
          <a:prstGeom prst="bentConnector3">
            <a:avLst>
              <a:gd name="adj1" fmla="val 10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직선 연결선 38"/>
          <p:cNvCxnSpPr>
            <a:cxnSpLocks noChangeShapeType="1"/>
          </p:cNvCxnSpPr>
          <p:nvPr/>
        </p:nvCxnSpPr>
        <p:spPr bwMode="auto">
          <a:xfrm flipH="1" flipV="1">
            <a:off x="1914525" y="3775075"/>
            <a:ext cx="217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39"/>
          <p:cNvCxnSpPr>
            <a:cxnSpLocks noChangeShapeType="1"/>
          </p:cNvCxnSpPr>
          <p:nvPr/>
        </p:nvCxnSpPr>
        <p:spPr bwMode="auto">
          <a:xfrm>
            <a:off x="2151063" y="3313113"/>
            <a:ext cx="911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꺾인 연결선 41"/>
          <p:cNvCxnSpPr>
            <a:cxnSpLocks noChangeShapeType="1"/>
          </p:cNvCxnSpPr>
          <p:nvPr/>
        </p:nvCxnSpPr>
        <p:spPr bwMode="auto">
          <a:xfrm>
            <a:off x="2138363" y="3749675"/>
            <a:ext cx="923925" cy="600075"/>
          </a:xfrm>
          <a:prstGeom prst="bentConnector3">
            <a:avLst>
              <a:gd name="adj1" fmla="val -21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꺾인 연결선 56"/>
          <p:cNvCxnSpPr>
            <a:cxnSpLocks noChangeShapeType="1"/>
          </p:cNvCxnSpPr>
          <p:nvPr/>
        </p:nvCxnSpPr>
        <p:spPr bwMode="auto">
          <a:xfrm rot="16200000" flipH="1">
            <a:off x="2416175" y="1946275"/>
            <a:ext cx="862013" cy="417513"/>
          </a:xfrm>
          <a:prstGeom prst="bentConnector3">
            <a:avLst>
              <a:gd name="adj1" fmla="val 10003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꺾인 연결선 67"/>
          <p:cNvCxnSpPr>
            <a:cxnSpLocks noChangeShapeType="1"/>
          </p:cNvCxnSpPr>
          <p:nvPr/>
        </p:nvCxnSpPr>
        <p:spPr bwMode="auto">
          <a:xfrm rot="16200000" flipH="1">
            <a:off x="2297113" y="2916237"/>
            <a:ext cx="1111250" cy="428625"/>
          </a:xfrm>
          <a:prstGeom prst="bentConnector3">
            <a:avLst>
              <a:gd name="adj1" fmla="val 9911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꺾인 연결선 70"/>
          <p:cNvCxnSpPr>
            <a:cxnSpLocks noChangeShapeType="1"/>
          </p:cNvCxnSpPr>
          <p:nvPr/>
        </p:nvCxnSpPr>
        <p:spPr bwMode="auto">
          <a:xfrm rot="16200000" flipH="1">
            <a:off x="2329657" y="3961606"/>
            <a:ext cx="1028700" cy="411163"/>
          </a:xfrm>
          <a:prstGeom prst="bentConnector3">
            <a:avLst>
              <a:gd name="adj1" fmla="val 994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1" name="내용 개체 틀 2 1"/>
          <p:cNvSpPr txBox="1">
            <a:spLocks/>
          </p:cNvSpPr>
          <p:nvPr/>
        </p:nvSpPr>
        <p:spPr bwMode="auto">
          <a:xfrm>
            <a:off x="3141663" y="2106613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78" name="내용 개체 틀 2 2"/>
          <p:cNvSpPr txBox="1">
            <a:spLocks/>
          </p:cNvSpPr>
          <p:nvPr/>
        </p:nvSpPr>
        <p:spPr bwMode="auto">
          <a:xfrm>
            <a:off x="3122613" y="3178175"/>
            <a:ext cx="8016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79" name="내용 개체 틀 2 3"/>
          <p:cNvSpPr txBox="1">
            <a:spLocks/>
          </p:cNvSpPr>
          <p:nvPr/>
        </p:nvSpPr>
        <p:spPr bwMode="auto">
          <a:xfrm>
            <a:off x="3130550" y="4211638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23584" name="직사각형 80"/>
          <p:cNvSpPr>
            <a:spLocks noChangeArrowheads="1"/>
          </p:cNvSpPr>
          <p:nvPr/>
        </p:nvSpPr>
        <p:spPr bwMode="auto">
          <a:xfrm>
            <a:off x="3921125" y="201930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85" name="내용 개체 틀 2 5"/>
          <p:cNvSpPr txBox="1">
            <a:spLocks/>
          </p:cNvSpPr>
          <p:nvPr/>
        </p:nvSpPr>
        <p:spPr bwMode="auto">
          <a:xfrm>
            <a:off x="3867150" y="219075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3927475" y="413385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4" name="내용 개체 틀 2 6"/>
          <p:cNvSpPr txBox="1">
            <a:spLocks/>
          </p:cNvSpPr>
          <p:nvPr/>
        </p:nvSpPr>
        <p:spPr bwMode="auto">
          <a:xfrm>
            <a:off x="3873500" y="430530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3930650" y="3106738"/>
            <a:ext cx="493713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8" name="내용 개체 틀 2 8"/>
          <p:cNvSpPr txBox="1">
            <a:spLocks/>
          </p:cNvSpPr>
          <p:nvPr/>
        </p:nvSpPr>
        <p:spPr bwMode="auto">
          <a:xfrm>
            <a:off x="3876675" y="3278188"/>
            <a:ext cx="630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tanh</a:t>
            </a:r>
            <a:endParaRPr lang="ko-KR" altLang="en-US" sz="1800"/>
          </a:p>
        </p:txBody>
      </p:sp>
      <p:cxnSp>
        <p:nvCxnSpPr>
          <p:cNvPr id="23590" name="직선 화살표 연결선 88"/>
          <p:cNvCxnSpPr>
            <a:cxnSpLocks noChangeShapeType="1"/>
            <a:endCxn id="23591" idx="0"/>
          </p:cNvCxnSpPr>
          <p:nvPr/>
        </p:nvCxnSpPr>
        <p:spPr bwMode="auto">
          <a:xfrm flipH="1">
            <a:off x="5800725" y="1724025"/>
            <a:ext cx="0" cy="525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1" name="순서도: 가산 접합 90"/>
          <p:cNvSpPr>
            <a:spLocks noChangeArrowheads="1"/>
          </p:cNvSpPr>
          <p:nvPr/>
        </p:nvSpPr>
        <p:spPr bwMode="auto">
          <a:xfrm>
            <a:off x="5683250" y="2249488"/>
            <a:ext cx="236538" cy="238125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92" name="직선 화살표 연결선 92"/>
          <p:cNvCxnSpPr>
            <a:cxnSpLocks noChangeShapeType="1"/>
            <a:stCxn id="23591" idx="4"/>
            <a:endCxn id="95" idx="0"/>
          </p:cNvCxnSpPr>
          <p:nvPr/>
        </p:nvCxnSpPr>
        <p:spPr bwMode="auto">
          <a:xfrm>
            <a:off x="5800725" y="2487613"/>
            <a:ext cx="4763" cy="860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순서도: 가산 접합 93"/>
          <p:cNvSpPr>
            <a:spLocks noChangeArrowheads="1"/>
          </p:cNvSpPr>
          <p:nvPr/>
        </p:nvSpPr>
        <p:spPr bwMode="auto">
          <a:xfrm>
            <a:off x="4975225" y="3348038"/>
            <a:ext cx="238125" cy="236537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5" name="순서도: 논리합 94"/>
          <p:cNvSpPr>
            <a:spLocks noChangeArrowheads="1"/>
          </p:cNvSpPr>
          <p:nvPr/>
        </p:nvSpPr>
        <p:spPr bwMode="auto">
          <a:xfrm>
            <a:off x="5688013" y="3348038"/>
            <a:ext cx="236537" cy="236537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00" name="직선 화살표 연결선 99"/>
          <p:cNvCxnSpPr>
            <a:cxnSpLocks noChangeShapeType="1"/>
            <a:stCxn id="94" idx="6"/>
            <a:endCxn id="95" idx="2"/>
          </p:cNvCxnSpPr>
          <p:nvPr/>
        </p:nvCxnSpPr>
        <p:spPr bwMode="auto">
          <a:xfrm>
            <a:off x="5213350" y="3467100"/>
            <a:ext cx="4746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02"/>
          <p:cNvCxnSpPr>
            <a:cxnSpLocks noChangeShapeType="1"/>
          </p:cNvCxnSpPr>
          <p:nvPr/>
        </p:nvCxnSpPr>
        <p:spPr bwMode="auto">
          <a:xfrm flipV="1">
            <a:off x="4430713" y="3479800"/>
            <a:ext cx="544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꺾인 연결선 106"/>
          <p:cNvCxnSpPr>
            <a:cxnSpLocks noChangeShapeType="1"/>
            <a:endCxn id="94" idx="4"/>
          </p:cNvCxnSpPr>
          <p:nvPr/>
        </p:nvCxnSpPr>
        <p:spPr bwMode="auto">
          <a:xfrm rot="5400000" flipH="1" flipV="1">
            <a:off x="4302125" y="3702050"/>
            <a:ext cx="909638" cy="674688"/>
          </a:xfrm>
          <a:prstGeom prst="bentConnector3">
            <a:avLst>
              <a:gd name="adj1" fmla="val -102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98" name="그림 1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52625"/>
            <a:ext cx="250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99" name="직선 화살표 연결선 131"/>
          <p:cNvCxnSpPr>
            <a:cxnSpLocks noChangeShapeType="1"/>
          </p:cNvCxnSpPr>
          <p:nvPr/>
        </p:nvCxnSpPr>
        <p:spPr bwMode="auto">
          <a:xfrm flipV="1">
            <a:off x="4413250" y="2376488"/>
            <a:ext cx="127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" name="그림 1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4092575"/>
            <a:ext cx="2349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그림 1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057525"/>
            <a:ext cx="349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02" name="내용 개체 틀 2 5"/>
          <p:cNvSpPr txBox="1">
            <a:spLocks/>
          </p:cNvSpPr>
          <p:nvPr/>
        </p:nvSpPr>
        <p:spPr bwMode="auto">
          <a:xfrm>
            <a:off x="4375150" y="2373313"/>
            <a:ext cx="1068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(forget)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142" name="내용 개체 틀 2 5"/>
          <p:cNvSpPr txBox="1">
            <a:spLocks/>
          </p:cNvSpPr>
          <p:nvPr/>
        </p:nvSpPr>
        <p:spPr bwMode="auto">
          <a:xfrm>
            <a:off x="4776788" y="4016375"/>
            <a:ext cx="1066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chemeClr val="accent2"/>
                </a:solidFill>
              </a:rPr>
              <a:t>(input)</a:t>
            </a: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72" name="원호 71"/>
          <p:cNvSpPr/>
          <p:nvPr/>
        </p:nvSpPr>
        <p:spPr bwMode="auto">
          <a:xfrm rot="10800000" flipV="1">
            <a:off x="2571750" y="2079625"/>
            <a:ext cx="150813" cy="179388"/>
          </a:xfrm>
          <a:prstGeom prst="arc">
            <a:avLst>
              <a:gd name="adj1" fmla="val 10764766"/>
              <a:gd name="adj2" fmla="val 21562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600">
              <a:latin typeface="Arial" charset="0"/>
            </a:endParaRPr>
          </a:p>
        </p:txBody>
      </p:sp>
      <p:cxnSp>
        <p:nvCxnSpPr>
          <p:cNvPr id="23605" name="직선 화살표 연결선 74"/>
          <p:cNvCxnSpPr>
            <a:cxnSpLocks noChangeShapeType="1"/>
          </p:cNvCxnSpPr>
          <p:nvPr/>
        </p:nvCxnSpPr>
        <p:spPr bwMode="auto">
          <a:xfrm>
            <a:off x="2713038" y="2168525"/>
            <a:ext cx="333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타원 373"/>
          <p:cNvSpPr>
            <a:spLocks noChangeArrowheads="1"/>
          </p:cNvSpPr>
          <p:nvPr/>
        </p:nvSpPr>
        <p:spPr bwMode="auto">
          <a:xfrm>
            <a:off x="2120900" y="3295650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0" name="타원 373"/>
          <p:cNvSpPr>
            <a:spLocks noChangeArrowheads="1"/>
          </p:cNvSpPr>
          <p:nvPr/>
        </p:nvSpPr>
        <p:spPr bwMode="auto">
          <a:xfrm>
            <a:off x="2627313" y="2574925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2" name="타원 373"/>
          <p:cNvSpPr>
            <a:spLocks noChangeArrowheads="1"/>
          </p:cNvSpPr>
          <p:nvPr/>
        </p:nvSpPr>
        <p:spPr bwMode="auto">
          <a:xfrm>
            <a:off x="2627313" y="3665538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8" name="모서리가 둥근 직사각형 97"/>
          <p:cNvSpPr>
            <a:spLocks noChangeArrowheads="1"/>
          </p:cNvSpPr>
          <p:nvPr/>
        </p:nvSpPr>
        <p:spPr bwMode="auto">
          <a:xfrm>
            <a:off x="144463" y="4840288"/>
            <a:ext cx="8667750" cy="17176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96" name="그림 9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5010150"/>
            <a:ext cx="81724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그림 9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761038"/>
            <a:ext cx="71659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698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7950" y="168275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Structure of LSTM cell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E4B7B-55EF-45FD-970B-19660BB7354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pic>
        <p:nvPicPr>
          <p:cNvPr id="24580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68713"/>
            <a:ext cx="3698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1" name="직선 화살표 연결선 6"/>
          <p:cNvCxnSpPr>
            <a:cxnSpLocks noChangeShapeType="1"/>
          </p:cNvCxnSpPr>
          <p:nvPr/>
        </p:nvCxnSpPr>
        <p:spPr bwMode="auto">
          <a:xfrm flipV="1">
            <a:off x="1425575" y="3775075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모서리가 둥근 직사각형 7"/>
          <p:cNvSpPr>
            <a:spLocks noChangeArrowheads="1"/>
          </p:cNvSpPr>
          <p:nvPr/>
        </p:nvSpPr>
        <p:spPr bwMode="auto">
          <a:xfrm>
            <a:off x="1914525" y="1728788"/>
            <a:ext cx="4705350" cy="4465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24583" name="직선 화살표 연결선 8"/>
          <p:cNvCxnSpPr>
            <a:cxnSpLocks noChangeShapeType="1"/>
          </p:cNvCxnSpPr>
          <p:nvPr/>
        </p:nvCxnSpPr>
        <p:spPr bwMode="auto">
          <a:xfrm>
            <a:off x="6619875" y="3817938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직선 화살표 연결선 9"/>
          <p:cNvCxnSpPr>
            <a:cxnSpLocks noChangeShapeType="1"/>
          </p:cNvCxnSpPr>
          <p:nvPr/>
        </p:nvCxnSpPr>
        <p:spPr bwMode="auto">
          <a:xfrm>
            <a:off x="2638425" y="15033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01738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내용 개체 틀 2 3 3 1 1 4 1"/>
          <p:cNvSpPr txBox="1">
            <a:spLocks/>
          </p:cNvSpPr>
          <p:nvPr/>
        </p:nvSpPr>
        <p:spPr bwMode="auto">
          <a:xfrm>
            <a:off x="3067050" y="1108075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(short-term)</a:t>
            </a:r>
            <a:endParaRPr lang="ko-KR" altLang="en-US"/>
          </a:p>
        </p:txBody>
      </p:sp>
      <p:cxnSp>
        <p:nvCxnSpPr>
          <p:cNvPr id="24587" name="직선 화살표 연결선 16"/>
          <p:cNvCxnSpPr>
            <a:cxnSpLocks noChangeShapeType="1"/>
          </p:cNvCxnSpPr>
          <p:nvPr/>
        </p:nvCxnSpPr>
        <p:spPr bwMode="auto">
          <a:xfrm>
            <a:off x="5803900" y="14906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8" name="그림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312863"/>
            <a:ext cx="5603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내용 개체 틀 2 3 3 1 1 4 2"/>
          <p:cNvSpPr txBox="1">
            <a:spLocks/>
          </p:cNvSpPr>
          <p:nvPr/>
        </p:nvSpPr>
        <p:spPr bwMode="auto">
          <a:xfrm>
            <a:off x="6219825" y="1174750"/>
            <a:ext cx="202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(long-term)</a:t>
            </a:r>
            <a:endParaRPr lang="ko-KR" altLang="en-US"/>
          </a:p>
        </p:txBody>
      </p:sp>
      <p:cxnSp>
        <p:nvCxnSpPr>
          <p:cNvPr id="24590" name="직선 화살표 연결선 20"/>
          <p:cNvCxnSpPr>
            <a:cxnSpLocks noChangeShapeType="1"/>
          </p:cNvCxnSpPr>
          <p:nvPr/>
        </p:nvCxnSpPr>
        <p:spPr bwMode="auto">
          <a:xfrm>
            <a:off x="2638425" y="621347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91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367823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그림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648176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93" name="직선 화살표 연결선 25"/>
          <p:cNvCxnSpPr>
            <a:cxnSpLocks noChangeShapeType="1"/>
          </p:cNvCxnSpPr>
          <p:nvPr/>
        </p:nvCxnSpPr>
        <p:spPr bwMode="auto">
          <a:xfrm>
            <a:off x="5803900" y="6194425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94" name="그림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6502400"/>
            <a:ext cx="241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5" name="직사각형 28"/>
          <p:cNvSpPr>
            <a:spLocks noChangeArrowheads="1"/>
          </p:cNvSpPr>
          <p:nvPr/>
        </p:nvSpPr>
        <p:spPr bwMode="auto">
          <a:xfrm>
            <a:off x="3060700" y="2019300"/>
            <a:ext cx="863600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96" name="직사각형 29"/>
          <p:cNvSpPr>
            <a:spLocks noChangeArrowheads="1"/>
          </p:cNvSpPr>
          <p:nvPr/>
        </p:nvSpPr>
        <p:spPr bwMode="auto">
          <a:xfrm>
            <a:off x="3067050" y="3106738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97" name="직사각형 30"/>
          <p:cNvSpPr>
            <a:spLocks noChangeArrowheads="1"/>
          </p:cNvSpPr>
          <p:nvPr/>
        </p:nvSpPr>
        <p:spPr bwMode="auto">
          <a:xfrm>
            <a:off x="3060700" y="4133850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3060700" y="5154613"/>
            <a:ext cx="86360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599" name="꺾인 연결선 33"/>
          <p:cNvCxnSpPr>
            <a:cxnSpLocks noChangeShapeType="1"/>
            <a:endCxn id="72" idx="2"/>
          </p:cNvCxnSpPr>
          <p:nvPr/>
        </p:nvCxnSpPr>
        <p:spPr bwMode="auto">
          <a:xfrm rot="5400000" flipH="1" flipV="1">
            <a:off x="1551782" y="2755106"/>
            <a:ext cx="1606550" cy="433387"/>
          </a:xfrm>
          <a:prstGeom prst="bentConnector3">
            <a:avLst>
              <a:gd name="adj1" fmla="val 10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직선 연결선 38"/>
          <p:cNvCxnSpPr>
            <a:cxnSpLocks noChangeShapeType="1"/>
          </p:cNvCxnSpPr>
          <p:nvPr/>
        </p:nvCxnSpPr>
        <p:spPr bwMode="auto">
          <a:xfrm flipH="1" flipV="1">
            <a:off x="1914525" y="3775075"/>
            <a:ext cx="217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직선 화살표 연결선 39"/>
          <p:cNvCxnSpPr>
            <a:cxnSpLocks noChangeShapeType="1"/>
          </p:cNvCxnSpPr>
          <p:nvPr/>
        </p:nvCxnSpPr>
        <p:spPr bwMode="auto">
          <a:xfrm>
            <a:off x="2151063" y="3313113"/>
            <a:ext cx="911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꺾인 연결선 41"/>
          <p:cNvCxnSpPr>
            <a:cxnSpLocks noChangeShapeType="1"/>
          </p:cNvCxnSpPr>
          <p:nvPr/>
        </p:nvCxnSpPr>
        <p:spPr bwMode="auto">
          <a:xfrm>
            <a:off x="2138363" y="3749675"/>
            <a:ext cx="923925" cy="600075"/>
          </a:xfrm>
          <a:prstGeom prst="bentConnector3">
            <a:avLst>
              <a:gd name="adj1" fmla="val -21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꺾인 연결선 47"/>
          <p:cNvCxnSpPr>
            <a:cxnSpLocks noChangeShapeType="1"/>
          </p:cNvCxnSpPr>
          <p:nvPr/>
        </p:nvCxnSpPr>
        <p:spPr bwMode="auto">
          <a:xfrm rot="16200000" flipH="1">
            <a:off x="2074070" y="4377531"/>
            <a:ext cx="1046162" cy="917575"/>
          </a:xfrm>
          <a:prstGeom prst="bentConnector3">
            <a:avLst>
              <a:gd name="adj1" fmla="val 9980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꺾인 연결선 56"/>
          <p:cNvCxnSpPr>
            <a:cxnSpLocks noChangeShapeType="1"/>
          </p:cNvCxnSpPr>
          <p:nvPr/>
        </p:nvCxnSpPr>
        <p:spPr bwMode="auto">
          <a:xfrm rot="16200000" flipH="1">
            <a:off x="2416175" y="1946275"/>
            <a:ext cx="862013" cy="417513"/>
          </a:xfrm>
          <a:prstGeom prst="bentConnector3">
            <a:avLst>
              <a:gd name="adj1" fmla="val 10003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꺾인 연결선 67"/>
          <p:cNvCxnSpPr>
            <a:cxnSpLocks noChangeShapeType="1"/>
          </p:cNvCxnSpPr>
          <p:nvPr/>
        </p:nvCxnSpPr>
        <p:spPr bwMode="auto">
          <a:xfrm rot="16200000" flipH="1">
            <a:off x="2297113" y="2916237"/>
            <a:ext cx="1111250" cy="428625"/>
          </a:xfrm>
          <a:prstGeom prst="bentConnector3">
            <a:avLst>
              <a:gd name="adj1" fmla="val 9911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꺾인 연결선 70"/>
          <p:cNvCxnSpPr>
            <a:cxnSpLocks noChangeShapeType="1"/>
          </p:cNvCxnSpPr>
          <p:nvPr/>
        </p:nvCxnSpPr>
        <p:spPr bwMode="auto">
          <a:xfrm rot="16200000" flipH="1">
            <a:off x="2329657" y="3961606"/>
            <a:ext cx="1028700" cy="411163"/>
          </a:xfrm>
          <a:prstGeom prst="bentConnector3">
            <a:avLst>
              <a:gd name="adj1" fmla="val 994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꺾인 연결선 73"/>
          <p:cNvCxnSpPr>
            <a:cxnSpLocks noChangeShapeType="1"/>
          </p:cNvCxnSpPr>
          <p:nvPr/>
        </p:nvCxnSpPr>
        <p:spPr bwMode="auto">
          <a:xfrm rot="16200000" flipH="1">
            <a:off x="2342357" y="4953793"/>
            <a:ext cx="1003300" cy="411163"/>
          </a:xfrm>
          <a:prstGeom prst="bentConnector3">
            <a:avLst>
              <a:gd name="adj1" fmla="val 10126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8" name="내용 개체 틀 2 1"/>
          <p:cNvSpPr txBox="1">
            <a:spLocks/>
          </p:cNvSpPr>
          <p:nvPr/>
        </p:nvSpPr>
        <p:spPr bwMode="auto">
          <a:xfrm>
            <a:off x="3141663" y="2106613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24609" name="내용 개체 틀 2 2"/>
          <p:cNvSpPr txBox="1">
            <a:spLocks/>
          </p:cNvSpPr>
          <p:nvPr/>
        </p:nvSpPr>
        <p:spPr bwMode="auto">
          <a:xfrm>
            <a:off x="3122613" y="3178175"/>
            <a:ext cx="8016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24610" name="내용 개체 틀 2 3"/>
          <p:cNvSpPr txBox="1">
            <a:spLocks/>
          </p:cNvSpPr>
          <p:nvPr/>
        </p:nvSpPr>
        <p:spPr bwMode="auto">
          <a:xfrm>
            <a:off x="3130550" y="4211638"/>
            <a:ext cx="80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80" name="내용 개체 틀 2 4"/>
          <p:cNvSpPr txBox="1">
            <a:spLocks/>
          </p:cNvSpPr>
          <p:nvPr/>
        </p:nvSpPr>
        <p:spPr bwMode="auto">
          <a:xfrm>
            <a:off x="3141663" y="5238750"/>
            <a:ext cx="800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24612" name="직사각형 80"/>
          <p:cNvSpPr>
            <a:spLocks noChangeArrowheads="1"/>
          </p:cNvSpPr>
          <p:nvPr/>
        </p:nvSpPr>
        <p:spPr bwMode="auto">
          <a:xfrm>
            <a:off x="3921125" y="201930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13" name="내용 개체 틀 2 5"/>
          <p:cNvSpPr txBox="1">
            <a:spLocks/>
          </p:cNvSpPr>
          <p:nvPr/>
        </p:nvSpPr>
        <p:spPr bwMode="auto">
          <a:xfrm>
            <a:off x="3867150" y="219075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24614" name="직사각형 82"/>
          <p:cNvSpPr>
            <a:spLocks noChangeArrowheads="1"/>
          </p:cNvSpPr>
          <p:nvPr/>
        </p:nvSpPr>
        <p:spPr bwMode="auto">
          <a:xfrm>
            <a:off x="3927475" y="4133850"/>
            <a:ext cx="492125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15" name="내용 개체 틀 2 6"/>
          <p:cNvSpPr txBox="1">
            <a:spLocks/>
          </p:cNvSpPr>
          <p:nvPr/>
        </p:nvSpPr>
        <p:spPr bwMode="auto">
          <a:xfrm>
            <a:off x="3873500" y="4305300"/>
            <a:ext cx="62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3924300" y="5154613"/>
            <a:ext cx="493713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6" name="내용 개체 틀 2 7"/>
          <p:cNvSpPr txBox="1">
            <a:spLocks/>
          </p:cNvSpPr>
          <p:nvPr/>
        </p:nvSpPr>
        <p:spPr bwMode="auto">
          <a:xfrm>
            <a:off x="3870325" y="5326063"/>
            <a:ext cx="630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logit</a:t>
            </a:r>
            <a:endParaRPr lang="ko-KR" altLang="en-US" sz="1800"/>
          </a:p>
        </p:txBody>
      </p:sp>
      <p:sp>
        <p:nvSpPr>
          <p:cNvPr id="24618" name="직사각형 86"/>
          <p:cNvSpPr>
            <a:spLocks noChangeArrowheads="1"/>
          </p:cNvSpPr>
          <p:nvPr/>
        </p:nvSpPr>
        <p:spPr bwMode="auto">
          <a:xfrm>
            <a:off x="3930650" y="3106738"/>
            <a:ext cx="493713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19" name="내용 개체 틀 2 8"/>
          <p:cNvSpPr txBox="1">
            <a:spLocks/>
          </p:cNvSpPr>
          <p:nvPr/>
        </p:nvSpPr>
        <p:spPr bwMode="auto">
          <a:xfrm>
            <a:off x="3876675" y="3278188"/>
            <a:ext cx="630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tanh</a:t>
            </a:r>
            <a:endParaRPr lang="ko-KR" altLang="en-US" sz="1800"/>
          </a:p>
        </p:txBody>
      </p:sp>
      <p:cxnSp>
        <p:nvCxnSpPr>
          <p:cNvPr id="24620" name="직선 화살표 연결선 88"/>
          <p:cNvCxnSpPr>
            <a:cxnSpLocks noChangeShapeType="1"/>
            <a:endCxn id="24621" idx="0"/>
          </p:cNvCxnSpPr>
          <p:nvPr/>
        </p:nvCxnSpPr>
        <p:spPr bwMode="auto">
          <a:xfrm flipH="1">
            <a:off x="5800725" y="1724025"/>
            <a:ext cx="0" cy="525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1" name="순서도: 가산 접합 90"/>
          <p:cNvSpPr>
            <a:spLocks noChangeArrowheads="1"/>
          </p:cNvSpPr>
          <p:nvPr/>
        </p:nvSpPr>
        <p:spPr bwMode="auto">
          <a:xfrm>
            <a:off x="5683250" y="2249488"/>
            <a:ext cx="236538" cy="238125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622" name="직선 화살표 연결선 92"/>
          <p:cNvCxnSpPr>
            <a:cxnSpLocks noChangeShapeType="1"/>
            <a:stCxn id="24621" idx="4"/>
            <a:endCxn id="24624" idx="0"/>
          </p:cNvCxnSpPr>
          <p:nvPr/>
        </p:nvCxnSpPr>
        <p:spPr bwMode="auto">
          <a:xfrm>
            <a:off x="5800725" y="2487613"/>
            <a:ext cx="4763" cy="860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3" name="순서도: 가산 접합 93"/>
          <p:cNvSpPr>
            <a:spLocks noChangeArrowheads="1"/>
          </p:cNvSpPr>
          <p:nvPr/>
        </p:nvSpPr>
        <p:spPr bwMode="auto">
          <a:xfrm>
            <a:off x="4975225" y="3348038"/>
            <a:ext cx="238125" cy="236537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24" name="순서도: 논리합 94"/>
          <p:cNvSpPr>
            <a:spLocks noChangeArrowheads="1"/>
          </p:cNvSpPr>
          <p:nvPr/>
        </p:nvSpPr>
        <p:spPr bwMode="auto">
          <a:xfrm>
            <a:off x="5688013" y="3348038"/>
            <a:ext cx="236537" cy="236537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625" name="직선 화살표 연결선 99"/>
          <p:cNvCxnSpPr>
            <a:cxnSpLocks noChangeShapeType="1"/>
            <a:stCxn id="24623" idx="6"/>
            <a:endCxn id="24624" idx="2"/>
          </p:cNvCxnSpPr>
          <p:nvPr/>
        </p:nvCxnSpPr>
        <p:spPr bwMode="auto">
          <a:xfrm>
            <a:off x="5213350" y="3467100"/>
            <a:ext cx="4746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직선 화살표 연결선 102"/>
          <p:cNvCxnSpPr>
            <a:cxnSpLocks noChangeShapeType="1"/>
          </p:cNvCxnSpPr>
          <p:nvPr/>
        </p:nvCxnSpPr>
        <p:spPr bwMode="auto">
          <a:xfrm flipV="1">
            <a:off x="4430713" y="3479800"/>
            <a:ext cx="544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7" name="직선 화살표 연결선 104"/>
          <p:cNvCxnSpPr>
            <a:cxnSpLocks noChangeShapeType="1"/>
          </p:cNvCxnSpPr>
          <p:nvPr/>
        </p:nvCxnSpPr>
        <p:spPr bwMode="auto">
          <a:xfrm flipH="1">
            <a:off x="5803900" y="3584575"/>
            <a:ext cx="4763" cy="260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8" name="꺾인 연결선 106"/>
          <p:cNvCxnSpPr>
            <a:cxnSpLocks noChangeShapeType="1"/>
            <a:endCxn id="24623" idx="4"/>
          </p:cNvCxnSpPr>
          <p:nvPr/>
        </p:nvCxnSpPr>
        <p:spPr bwMode="auto">
          <a:xfrm rot="5400000" flipH="1" flipV="1">
            <a:off x="4302125" y="3702050"/>
            <a:ext cx="909638" cy="674688"/>
          </a:xfrm>
          <a:prstGeom prst="bentConnector3">
            <a:avLst>
              <a:gd name="adj1" fmla="val -102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" name="그룹 112"/>
          <p:cNvGrpSpPr>
            <a:grpSpLocks/>
          </p:cNvGrpSpPr>
          <p:nvPr/>
        </p:nvGrpSpPr>
        <p:grpSpPr bwMode="auto">
          <a:xfrm>
            <a:off x="4773613" y="4887913"/>
            <a:ext cx="630237" cy="519112"/>
            <a:chOff x="4906336" y="4634508"/>
            <a:chExt cx="629678" cy="604565"/>
          </a:xfrm>
        </p:grpSpPr>
        <p:sp>
          <p:nvSpPr>
            <p:cNvPr id="24655" name="직사각형 110"/>
            <p:cNvSpPr>
              <a:spLocks noChangeArrowheads="1"/>
            </p:cNvSpPr>
            <p:nvPr/>
          </p:nvSpPr>
          <p:spPr bwMode="auto">
            <a:xfrm>
              <a:off x="4975329" y="4634508"/>
              <a:ext cx="492768" cy="450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4656" name="내용 개체 틀 2 9"/>
            <p:cNvSpPr txBox="1">
              <a:spLocks/>
            </p:cNvSpPr>
            <p:nvPr/>
          </p:nvSpPr>
          <p:spPr bwMode="auto">
            <a:xfrm>
              <a:off x="4906336" y="4662810"/>
              <a:ext cx="629678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1800"/>
                <a:t>tanh</a:t>
              </a:r>
              <a:endParaRPr lang="ko-KR" altLang="en-US" sz="1800"/>
            </a:p>
          </p:txBody>
        </p:sp>
      </p:grpSp>
      <p:cxnSp>
        <p:nvCxnSpPr>
          <p:cNvPr id="114" name="꺾인 연결선 113"/>
          <p:cNvCxnSpPr>
            <a:cxnSpLocks noChangeShapeType="1"/>
          </p:cNvCxnSpPr>
          <p:nvPr/>
        </p:nvCxnSpPr>
        <p:spPr bwMode="auto">
          <a:xfrm rot="10800000" flipV="1">
            <a:off x="5087938" y="4640263"/>
            <a:ext cx="711200" cy="241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순서도: 가산 접합 117"/>
          <p:cNvSpPr>
            <a:spLocks noChangeArrowheads="1"/>
          </p:cNvSpPr>
          <p:nvPr/>
        </p:nvSpPr>
        <p:spPr bwMode="auto">
          <a:xfrm>
            <a:off x="4970463" y="5427663"/>
            <a:ext cx="236537" cy="236537"/>
          </a:xfrm>
          <a:prstGeom prst="flowChartSummingJunct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19" name="직선 화살표 연결선 118"/>
          <p:cNvCxnSpPr>
            <a:cxnSpLocks noChangeShapeType="1"/>
            <a:endCxn id="118" idx="0"/>
          </p:cNvCxnSpPr>
          <p:nvPr/>
        </p:nvCxnSpPr>
        <p:spPr bwMode="auto">
          <a:xfrm>
            <a:off x="5087938" y="5275263"/>
            <a:ext cx="1587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직선 화살표 연결선 121"/>
          <p:cNvCxnSpPr>
            <a:cxnSpLocks noChangeShapeType="1"/>
          </p:cNvCxnSpPr>
          <p:nvPr/>
        </p:nvCxnSpPr>
        <p:spPr bwMode="auto">
          <a:xfrm flipV="1">
            <a:off x="4430713" y="5546725"/>
            <a:ext cx="544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자유형 125"/>
          <p:cNvSpPr>
            <a:spLocks/>
          </p:cNvSpPr>
          <p:nvPr/>
        </p:nvSpPr>
        <p:spPr bwMode="auto">
          <a:xfrm>
            <a:off x="2640013" y="5675313"/>
            <a:ext cx="2441575" cy="558800"/>
          </a:xfrm>
          <a:custGeom>
            <a:avLst/>
            <a:gdLst>
              <a:gd name="T0" fmla="*/ 2444201 w 2440919"/>
              <a:gd name="T1" fmla="*/ 0 h 559219"/>
              <a:gd name="T2" fmla="*/ 2444201 w 2440919"/>
              <a:gd name="T3" fmla="*/ 293622 h 559219"/>
              <a:gd name="T4" fmla="*/ 0 w 2440919"/>
              <a:gd name="T5" fmla="*/ 331265 h 559219"/>
              <a:gd name="T6" fmla="*/ 0 w 2440919"/>
              <a:gd name="T7" fmla="*/ 557127 h 5592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40919" h="559219">
                <a:moveTo>
                  <a:pt x="2440919" y="0"/>
                </a:moveTo>
                <a:lnTo>
                  <a:pt x="2440919" y="294724"/>
                </a:lnTo>
                <a:lnTo>
                  <a:pt x="0" y="332509"/>
                </a:lnTo>
                <a:lnTo>
                  <a:pt x="0" y="5592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4635" name="그림 1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52625"/>
            <a:ext cx="250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636" name="직선 화살표 연결선 131"/>
          <p:cNvCxnSpPr>
            <a:cxnSpLocks noChangeShapeType="1"/>
          </p:cNvCxnSpPr>
          <p:nvPr/>
        </p:nvCxnSpPr>
        <p:spPr bwMode="auto">
          <a:xfrm flipV="1">
            <a:off x="4413250" y="2376488"/>
            <a:ext cx="127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37" name="그림 1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4092575"/>
            <a:ext cx="2349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그림 1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5253038"/>
            <a:ext cx="349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39" name="그림 1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057525"/>
            <a:ext cx="349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40" name="내용 개체 틀 2 5"/>
          <p:cNvSpPr txBox="1">
            <a:spLocks/>
          </p:cNvSpPr>
          <p:nvPr/>
        </p:nvSpPr>
        <p:spPr bwMode="auto">
          <a:xfrm>
            <a:off x="4375150" y="2373313"/>
            <a:ext cx="1068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(forget)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24641" name="내용 개체 틀 2 5"/>
          <p:cNvSpPr txBox="1">
            <a:spLocks/>
          </p:cNvSpPr>
          <p:nvPr/>
        </p:nvSpPr>
        <p:spPr bwMode="auto">
          <a:xfrm>
            <a:off x="4776788" y="4016375"/>
            <a:ext cx="1066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chemeClr val="accent2"/>
                </a:solidFill>
              </a:rPr>
              <a:t>(input)</a:t>
            </a: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143" name="내용 개체 틀 2 5"/>
          <p:cNvSpPr txBox="1">
            <a:spLocks/>
          </p:cNvSpPr>
          <p:nvPr/>
        </p:nvSpPr>
        <p:spPr bwMode="auto">
          <a:xfrm>
            <a:off x="4264025" y="5513388"/>
            <a:ext cx="10112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00B050"/>
                </a:solidFill>
              </a:rPr>
              <a:t>(output)</a:t>
            </a:r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144" name="자유형 143"/>
          <p:cNvSpPr>
            <a:spLocks/>
          </p:cNvSpPr>
          <p:nvPr/>
        </p:nvSpPr>
        <p:spPr bwMode="auto">
          <a:xfrm>
            <a:off x="5076825" y="5657850"/>
            <a:ext cx="647700" cy="309563"/>
          </a:xfrm>
          <a:custGeom>
            <a:avLst/>
            <a:gdLst>
              <a:gd name="T0" fmla="*/ 0 w 647700"/>
              <a:gd name="T1" fmla="*/ 0 h 309563"/>
              <a:gd name="T2" fmla="*/ 4763 w 647700"/>
              <a:gd name="T3" fmla="*/ 309563 h 309563"/>
              <a:gd name="T4" fmla="*/ 647700 w 647700"/>
              <a:gd name="T5" fmla="*/ 304800 h 3095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309563">
                <a:moveTo>
                  <a:pt x="0" y="0"/>
                </a:moveTo>
                <a:cubicBezTo>
                  <a:pt x="1588" y="103188"/>
                  <a:pt x="3175" y="206375"/>
                  <a:pt x="4763" y="309563"/>
                </a:cubicBezTo>
                <a:lnTo>
                  <a:pt x="647700" y="3048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" name="원호 147"/>
          <p:cNvSpPr/>
          <p:nvPr/>
        </p:nvSpPr>
        <p:spPr bwMode="auto">
          <a:xfrm rot="10800000" flipV="1">
            <a:off x="5724525" y="5867400"/>
            <a:ext cx="166688" cy="198438"/>
          </a:xfrm>
          <a:prstGeom prst="arc">
            <a:avLst>
              <a:gd name="adj1" fmla="val 10764766"/>
              <a:gd name="adj2" fmla="val 21562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51" name="자유형 150"/>
          <p:cNvSpPr>
            <a:spLocks/>
          </p:cNvSpPr>
          <p:nvPr/>
        </p:nvSpPr>
        <p:spPr bwMode="auto">
          <a:xfrm>
            <a:off x="5891213" y="3824288"/>
            <a:ext cx="742950" cy="2143125"/>
          </a:xfrm>
          <a:custGeom>
            <a:avLst/>
            <a:gdLst>
              <a:gd name="T0" fmla="*/ 0 w 742950"/>
              <a:gd name="T1" fmla="*/ 2143125 h 2143125"/>
              <a:gd name="T2" fmla="*/ 200025 w 742950"/>
              <a:gd name="T3" fmla="*/ 2143125 h 2143125"/>
              <a:gd name="T4" fmla="*/ 195262 w 742950"/>
              <a:gd name="T5" fmla="*/ 0 h 2143125"/>
              <a:gd name="T6" fmla="*/ 742950 w 742950"/>
              <a:gd name="T7" fmla="*/ 0 h 2143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2950" h="2143125">
                <a:moveTo>
                  <a:pt x="0" y="2143125"/>
                </a:moveTo>
                <a:lnTo>
                  <a:pt x="200025" y="2143125"/>
                </a:lnTo>
                <a:cubicBezTo>
                  <a:pt x="198437" y="1428750"/>
                  <a:pt x="196850" y="714375"/>
                  <a:pt x="195262" y="0"/>
                </a:cubicBezTo>
                <a:lnTo>
                  <a:pt x="74295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원호 71"/>
          <p:cNvSpPr/>
          <p:nvPr/>
        </p:nvSpPr>
        <p:spPr bwMode="auto">
          <a:xfrm rot="10800000" flipV="1">
            <a:off x="2571750" y="2079625"/>
            <a:ext cx="150813" cy="179388"/>
          </a:xfrm>
          <a:prstGeom prst="arc">
            <a:avLst>
              <a:gd name="adj1" fmla="val 10764766"/>
              <a:gd name="adj2" fmla="val 21562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600">
              <a:latin typeface="Arial" charset="0"/>
            </a:endParaRPr>
          </a:p>
        </p:txBody>
      </p:sp>
      <p:cxnSp>
        <p:nvCxnSpPr>
          <p:cNvPr id="24647" name="직선 화살표 연결선 74"/>
          <p:cNvCxnSpPr>
            <a:cxnSpLocks noChangeShapeType="1"/>
          </p:cNvCxnSpPr>
          <p:nvPr/>
        </p:nvCxnSpPr>
        <p:spPr bwMode="auto">
          <a:xfrm>
            <a:off x="2713038" y="2168525"/>
            <a:ext cx="333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48" name="타원 373"/>
          <p:cNvSpPr>
            <a:spLocks noChangeArrowheads="1"/>
          </p:cNvSpPr>
          <p:nvPr/>
        </p:nvSpPr>
        <p:spPr bwMode="auto">
          <a:xfrm>
            <a:off x="2120900" y="3295650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49" name="타원 373"/>
          <p:cNvSpPr>
            <a:spLocks noChangeArrowheads="1"/>
          </p:cNvSpPr>
          <p:nvPr/>
        </p:nvSpPr>
        <p:spPr bwMode="auto">
          <a:xfrm>
            <a:off x="2627313" y="2574925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50" name="타원 373"/>
          <p:cNvSpPr>
            <a:spLocks noChangeArrowheads="1"/>
          </p:cNvSpPr>
          <p:nvPr/>
        </p:nvSpPr>
        <p:spPr bwMode="auto">
          <a:xfrm>
            <a:off x="2627313" y="3665538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6" name="타원 373"/>
          <p:cNvSpPr>
            <a:spLocks noChangeArrowheads="1"/>
          </p:cNvSpPr>
          <p:nvPr/>
        </p:nvSpPr>
        <p:spPr bwMode="auto">
          <a:xfrm>
            <a:off x="2622550" y="4657725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7" name="타원 373"/>
          <p:cNvSpPr>
            <a:spLocks noChangeArrowheads="1"/>
          </p:cNvSpPr>
          <p:nvPr/>
        </p:nvSpPr>
        <p:spPr bwMode="auto">
          <a:xfrm>
            <a:off x="2119313" y="4332288"/>
            <a:ext cx="34925" cy="34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0" grpId="0"/>
      <p:bldP spid="85" grpId="0" animBg="1"/>
      <p:bldP spid="86" grpId="0"/>
      <p:bldP spid="118" grpId="0" animBg="1"/>
      <p:bldP spid="143" grpId="0"/>
      <p:bldP spid="96" grpId="0" animBg="1"/>
      <p:bldP spid="9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2.98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2.74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788.5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 = \sigma \left( {\bf W}_{x \red{f}} {\bf x}_t + {\bf W}_{h \red{f} } {\bf h}_{t-1} + {\bf b}_{\red{f}} \right)&#10;\end{align*}&#10;&#10;&#10;\end{document}"/>
  <p:tag name="IGUANATEXSIZE" val="20"/>
  <p:tag name="IGUANATEXCURSOR" val="4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30.97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215.9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-1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2.98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2.74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8.241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i}_t 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1.23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{\bf g}_t 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30.97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215.9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-1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2.98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2.74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8.241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i}_t 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1.23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{\bf g}_t 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955.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{\bf g}_t  = {\sf tanh}  \left( {\bf W}_{x g} {\bf x}_t + {\bf W}_{h g } {\bf h}_{t-1} + {\bf b}_{g} \right)&#10;\end{align*}&#10;&#10;&#10;\end{document}"/>
  <p:tag name="IGUANATEXSIZE" val="20"/>
  <p:tag name="IGUANATEXCURSOR" val="4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14.28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i}_t } = \sigma \left( {\bf W}_{x \blue{i}} {\bf x}_t + {\bf W}_{h \blue{i} } {\bf h}_{t-1} + {\bf b}_{\blue{i}} \right)&#10;\end{align*}&#10;&#10;&#10;\end{document}"/>
  <p:tag name="IGUANATEXSIZE" val="20"/>
  <p:tag name="IGUANATEXCURSOR" val="4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30.97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215.9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-1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2.98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2.74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8.241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i}_t 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01.23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green{ {\bf o}_t 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1.23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{\bf g}_t 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788.5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{\bf f}_t } = \sigma \left( {\bf W}_{x \red{f}} {\bf x}_t + {\bf W}_{h \red{f} } {\bf h}_{t-1} + {\bf b}_{\red{f}} \right)&#10;\end{align*}&#10;&#10;&#10;\end{document}"/>
  <p:tag name="IGUANATEXSIZE" val="20"/>
  <p:tag name="IGUANATEXCURSOR" val="4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955.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{\bf g}_t  = {\sf tanh}  \left( {\bf W}_{x g} {\bf x}_t + {\bf W}_{h g } {\bf h}_{t-1} + {\bf b}_{g} \right)&#10;\end{align*}&#10;&#10;&#10;\end{document}"/>
  <p:tag name="IGUANATEXSIZE" val="20"/>
  <p:tag name="IGUANATEXCURSOR" val="4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14.28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i}_t } = \sigma \left( {\bf W}_{x \blue{i}} {\bf x}_t + {\bf W}_{h \blue{i} } {\bf h}_{t-1} + {\bf b}_{\blue{i}} \right)&#10;\end{align*}&#10;&#10;&#10;\end{document}"/>
  <p:tag name="IGUANATEXSIZE" val="20"/>
  <p:tag name="IGUANATEXCURSOR" val="4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89.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green{ {\bf o}_t } = \sigma \left( {\bf W}_{x \green{o}} {\bf x}_t + {\bf W}_{h \green{o} } {\bf h}_{t-1} + {\bf b}_{\green{o}} \right)&#10;\end{align*}&#10;&#10;&#10;\end{document}"/>
  <p:tag name="IGUANATEXSIZE" val="20"/>
  <p:tag name="IGUANATEXCURSOR" val="4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36.5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t  = \red{ {\bf f}_t } \otimes {\bf c}_{t-1}  + \blue{ {\bf i}_t } \otimes {\bf g}_t &#10;\end{align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65.09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  = {\bf h}_t = \green{{\bf o}_t} \otimes {\sf tanh} ( {\bf c}_t ) 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2.98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t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93.438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 (x)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0.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_w (x)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0.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_w (x)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0.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_w (x)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30.97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215.9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c}_{t-1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311744</TotalTime>
  <Words>578</Words>
  <Application>Microsoft Office PowerPoint</Application>
  <PresentationFormat>화면 슬라이드 쇼(4:3)</PresentationFormat>
  <Paragraphs>167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44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LSTM cell (1997) </vt:lpstr>
      <vt:lpstr>Idea of LSTM cell</vt:lpstr>
      <vt:lpstr>Structure of LSTM cell</vt:lpstr>
      <vt:lpstr>Structure of LSTM cell</vt:lpstr>
      <vt:lpstr>Structure of LSTM cell</vt:lpstr>
      <vt:lpstr>Structure of LSTM cell</vt:lpstr>
      <vt:lpstr>Mathematical expression</vt:lpstr>
      <vt:lpstr>A simplified version of LSTM</vt:lpstr>
      <vt:lpstr>Applications</vt:lpstr>
      <vt:lpstr>Summary of Day 1’s lectures</vt:lpstr>
      <vt:lpstr>Summary of Day 2’s lectures</vt:lpstr>
      <vt:lpstr>Summary of Day 3’s lectures</vt:lpstr>
      <vt:lpstr>Summary of Day 4’s lectures</vt:lpstr>
      <vt:lpstr>Summary of today’s lectures</vt:lpstr>
      <vt:lpstr>Many remaining issues</vt:lpstr>
      <vt:lpstr>Many remaining issues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4843</cp:revision>
  <dcterms:created xsi:type="dcterms:W3CDTF">2006-01-25T19:50:38Z</dcterms:created>
  <dcterms:modified xsi:type="dcterms:W3CDTF">2020-10-22T11:01:47Z</dcterms:modified>
</cp:coreProperties>
</file>