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30.xml" ContentType="application/vnd.openxmlformats-officedocument.presentationml.tags+xml"/>
  <Override PartName="/ppt/notesSlides/notesSlide27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28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29.xml" ContentType="application/vnd.openxmlformats-officedocument.presentationml.notesSlide+xml"/>
  <Override PartName="/ppt/tags/tag38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32.xml" ContentType="application/vnd.openxmlformats-officedocument.presentationml.notesSlide+xml"/>
  <Override PartName="/ppt/tags/tag45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47" r:id="rId1"/>
  </p:sldMasterIdLst>
  <p:notesMasterIdLst>
    <p:notesMasterId r:id="rId53"/>
  </p:notesMasterIdLst>
  <p:handoutMasterIdLst>
    <p:handoutMasterId r:id="rId54"/>
  </p:handoutMasterIdLst>
  <p:sldIdLst>
    <p:sldId id="2143" r:id="rId2"/>
    <p:sldId id="2118" r:id="rId3"/>
    <p:sldId id="2008" r:id="rId4"/>
    <p:sldId id="2152" r:id="rId5"/>
    <p:sldId id="2200" r:id="rId6"/>
    <p:sldId id="2154" r:id="rId7"/>
    <p:sldId id="2153" r:id="rId8"/>
    <p:sldId id="2156" r:id="rId9"/>
    <p:sldId id="2201" r:id="rId10"/>
    <p:sldId id="2155" r:id="rId11"/>
    <p:sldId id="2189" r:id="rId12"/>
    <p:sldId id="2147" r:id="rId13"/>
    <p:sldId id="2161" r:id="rId14"/>
    <p:sldId id="2202" r:id="rId15"/>
    <p:sldId id="2146" r:id="rId16"/>
    <p:sldId id="2122" r:id="rId17"/>
    <p:sldId id="2170" r:id="rId18"/>
    <p:sldId id="2137" r:id="rId19"/>
    <p:sldId id="2171" r:id="rId20"/>
    <p:sldId id="2157" r:id="rId21"/>
    <p:sldId id="2209" r:id="rId22"/>
    <p:sldId id="2173" r:id="rId23"/>
    <p:sldId id="2190" r:id="rId24"/>
    <p:sldId id="2213" r:id="rId25"/>
    <p:sldId id="2212" r:id="rId26"/>
    <p:sldId id="2214" r:id="rId27"/>
    <p:sldId id="2215" r:id="rId28"/>
    <p:sldId id="2216" r:id="rId29"/>
    <p:sldId id="2217" r:id="rId30"/>
    <p:sldId id="2218" r:id="rId31"/>
    <p:sldId id="2219" r:id="rId32"/>
    <p:sldId id="2191" r:id="rId33"/>
    <p:sldId id="2220" r:id="rId34"/>
    <p:sldId id="2221" r:id="rId35"/>
    <p:sldId id="2224" r:id="rId36"/>
    <p:sldId id="2223" r:id="rId37"/>
    <p:sldId id="2225" r:id="rId38"/>
    <p:sldId id="2185" r:id="rId39"/>
    <p:sldId id="2203" r:id="rId40"/>
    <p:sldId id="2204" r:id="rId41"/>
    <p:sldId id="2226" r:id="rId42"/>
    <p:sldId id="2227" r:id="rId43"/>
    <p:sldId id="2222" r:id="rId44"/>
    <p:sldId id="2228" r:id="rId45"/>
    <p:sldId id="2231" r:id="rId46"/>
    <p:sldId id="2229" r:id="rId47"/>
    <p:sldId id="2230" r:id="rId48"/>
    <p:sldId id="2163" r:id="rId49"/>
    <p:sldId id="2167" r:id="rId50"/>
    <p:sldId id="2168" r:id="rId51"/>
    <p:sldId id="2164" r:id="rId52"/>
  </p:sldIdLst>
  <p:sldSz cx="9144000" cy="6858000" type="screen4x3"/>
  <p:notesSz cx="6881813" cy="9296400"/>
  <p:custDataLst>
    <p:tags r:id="rId55"/>
  </p:custData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5A9FF"/>
    <a:srgbClr val="708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24" autoAdjust="0"/>
    <p:restoredTop sz="72612" autoAdjust="0"/>
  </p:normalViewPr>
  <p:slideViewPr>
    <p:cSldViewPr snapToObjects="1">
      <p:cViewPr varScale="1">
        <p:scale>
          <a:sx n="88" d="100"/>
          <a:sy n="88" d="100"/>
        </p:scale>
        <p:origin x="1864" y="176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2" d="100"/>
          <a:sy n="92" d="100"/>
        </p:scale>
        <p:origin x="3776" y="184"/>
      </p:cViewPr>
      <p:guideLst>
        <p:guide orient="horz" pos="2929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>
            <a:extLst>
              <a:ext uri="{FF2B5EF4-FFF2-40B4-BE49-F238E27FC236}">
                <a16:creationId xmlns:a16="http://schemas.microsoft.com/office/drawing/2014/main" id="{BEA28CB5-30B7-4179-8556-B55F52A8D02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t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1" name="Rectangle 3">
            <a:extLst>
              <a:ext uri="{FF2B5EF4-FFF2-40B4-BE49-F238E27FC236}">
                <a16:creationId xmlns:a16="http://schemas.microsoft.com/office/drawing/2014/main" id="{6A10030E-BB7F-41FC-94C0-CE89DB05FFC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t" anchorCtr="0" compatLnSpc="1">
            <a:prstTxWarp prst="textNoShape">
              <a:avLst/>
            </a:prstTxWarp>
          </a:bodyPr>
          <a:lstStyle>
            <a:lvl1pPr algn="r"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2" name="Rectangle 4">
            <a:extLst>
              <a:ext uri="{FF2B5EF4-FFF2-40B4-BE49-F238E27FC236}">
                <a16:creationId xmlns:a16="http://schemas.microsoft.com/office/drawing/2014/main" id="{192ED4F0-0274-4122-9E48-C1B668B63A4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b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3" name="Rectangle 5">
            <a:extLst>
              <a:ext uri="{FF2B5EF4-FFF2-40B4-BE49-F238E27FC236}">
                <a16:creationId xmlns:a16="http://schemas.microsoft.com/office/drawing/2014/main" id="{C621AE55-86C4-4229-88D6-E2ACED4583D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b" anchorCtr="0" compatLnSpc="1">
            <a:prstTxWarp prst="textNoShape">
              <a:avLst/>
            </a:prstTxWarp>
          </a:bodyPr>
          <a:lstStyle>
            <a:lvl1pPr algn="r" defTabSz="928688" eaLnBrk="1" latinLnBrk="1" hangingPunct="1">
              <a:defRPr kumimoji="1"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C692FC6-3480-5142-B306-5BF00E6513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4950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DA4D5AFA-654A-42A7-B29B-C26FC93FB6F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15CB149B-AA81-47EE-9E3E-43C2F1DFE55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>
            <a:lvl1pPr algn="r"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BC72C64-2907-A54E-80E1-A3245DF1C36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9188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>
            <a:extLst>
              <a:ext uri="{FF2B5EF4-FFF2-40B4-BE49-F238E27FC236}">
                <a16:creationId xmlns:a16="http://schemas.microsoft.com/office/drawing/2014/main" id="{99299B5F-BF35-4DA2-9D7E-D2E28CA9221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38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16742" name="Rectangle 6">
            <a:extLst>
              <a:ext uri="{FF2B5EF4-FFF2-40B4-BE49-F238E27FC236}">
                <a16:creationId xmlns:a16="http://schemas.microsoft.com/office/drawing/2014/main" id="{DA1A6623-470A-4FA1-BF32-07F3C302F8B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b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43" name="Rectangle 7">
            <a:extLst>
              <a:ext uri="{FF2B5EF4-FFF2-40B4-BE49-F238E27FC236}">
                <a16:creationId xmlns:a16="http://schemas.microsoft.com/office/drawing/2014/main" id="{1274466C-6AC2-4876-AFE2-C4A0CF1AEC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b" anchorCtr="0" compatLnSpc="1">
            <a:prstTxWarp prst="textNoShape">
              <a:avLst/>
            </a:prstTxWarp>
          </a:bodyPr>
          <a:lstStyle>
            <a:lvl1pPr algn="r" defTabSz="928688" eaLnBrk="1" latinLnBrk="1" hangingPunct="1">
              <a:defRPr kumimoji="1"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FD5C123-1B09-BD40-908F-619BECD6AA9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31692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0AB0361-6124-463B-B413-BCE7BA16F5C2}" type="slidenum">
              <a:rPr lang="en-US" altLang="ko-KR" smtClean="0">
                <a:latin typeface="굴림" panose="020B0600000101010101" pitchFamily="50" charset="-127"/>
              </a:rPr>
              <a:pPr/>
              <a:t>0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6346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/>
              <a:t>Python log module </a:t>
            </a:r>
            <a:r>
              <a:rPr kumimoji="1" lang="ko-KR" altLang="en-US"/>
              <a:t>사용하기 </a:t>
            </a:r>
            <a:endParaRPr kumimoji="1" lang="en-US" altLang="ko-KR"/>
          </a:p>
          <a:p>
            <a:endParaRPr kumimoji="1" lang="en-US" altLang="ko-Kore-KR"/>
          </a:p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9272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0999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4414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0AB0361-6124-463B-B413-BCE7BA16F5C2}" type="slidenum">
              <a:rPr lang="en-US" altLang="ko-KR" smtClean="0">
                <a:latin typeface="굴림" panose="020B0600000101010101" pitchFamily="50" charset="-127"/>
              </a:rPr>
              <a:pPr/>
              <a:t>16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0396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빨간색</a:t>
            </a:r>
            <a:r>
              <a:rPr kumimoji="1" lang="en-US" altLang="ko-KR" dirty="0"/>
              <a:t>:</a:t>
            </a:r>
            <a:r>
              <a:rPr kumimoji="1" lang="ko-KR" altLang="en-US" dirty="0"/>
              <a:t> 프로젝트 안 정함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6536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0AB0361-6124-463B-B413-BCE7BA16F5C2}" type="slidenum">
              <a:rPr lang="en-US" altLang="ko-KR" smtClean="0">
                <a:latin typeface="굴림" panose="020B0600000101010101" pitchFamily="50" charset="-127"/>
              </a:rPr>
              <a:pPr/>
              <a:t>18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2385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0776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/>
              <a:t>Test set</a:t>
            </a:r>
            <a:r>
              <a:rPr kumimoji="1" lang="ko-KR" altLang="en-US"/>
              <a:t>이 주어져있는 상황이라서</a:t>
            </a:r>
            <a:r>
              <a:rPr kumimoji="1" lang="en-US" altLang="ko-KR"/>
              <a:t>,</a:t>
            </a:r>
            <a:r>
              <a:rPr kumimoji="1" lang="ko-KR" altLang="en-US"/>
              <a:t> 알려주신 </a:t>
            </a:r>
            <a:r>
              <a:rPr kumimoji="1" lang="en-US" altLang="ko-KR"/>
              <a:t>rule</a:t>
            </a:r>
            <a:r>
              <a:rPr kumimoji="1" lang="ko-KR" altLang="en-US"/>
              <a:t>대로 </a:t>
            </a:r>
            <a:r>
              <a:rPr kumimoji="1" lang="en-US" altLang="ko-KR"/>
              <a:t>validationa</a:t>
            </a:r>
            <a:r>
              <a:rPr kumimoji="1" lang="ko-KR" altLang="en-US"/>
              <a:t>을 나눌 수 없음 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28722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원하는 </a:t>
            </a:r>
            <a:r>
              <a:rPr lang="en-US" altLang="ko-KR" dirty="0"/>
              <a:t>task</a:t>
            </a:r>
            <a:r>
              <a:rPr lang="ko-KR" altLang="en-US" baseline="0" dirty="0"/>
              <a:t> 정했고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데이터셋</a:t>
            </a:r>
            <a:r>
              <a:rPr lang="ko-KR" altLang="en-US" baseline="0" dirty="0"/>
              <a:t> 준비 됐으면 이제 뭐하죠</a:t>
            </a:r>
            <a:r>
              <a:rPr lang="en-US" altLang="ko-KR" baseline="0" dirty="0"/>
              <a:t>?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모델 결정해줍니다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모델을 결정하기 위해서 가장 간단한 모델부터 적용해봅니다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baseline="0" dirty="0"/>
              <a:t>(</a:t>
            </a:r>
            <a:r>
              <a:rPr lang="ko-KR" altLang="en-US" baseline="0" dirty="0"/>
              <a:t>둘 다 </a:t>
            </a:r>
            <a:r>
              <a:rPr lang="en-US" altLang="ko-KR" baseline="0" dirty="0"/>
              <a:t>convex optimization</a:t>
            </a:r>
            <a:r>
              <a:rPr lang="ko-KR" altLang="en-US" baseline="0" dirty="0"/>
              <a:t>이라 </a:t>
            </a:r>
            <a:r>
              <a:rPr lang="en-US" altLang="ko-KR" baseline="0" dirty="0"/>
              <a:t>regularization technique</a:t>
            </a:r>
            <a:r>
              <a:rPr lang="ko-KR" altLang="en-US" baseline="0" dirty="0"/>
              <a:t>만 적용했습니다</a:t>
            </a:r>
            <a:r>
              <a:rPr lang="en-US" altLang="ko-KR" baseline="0" dirty="0"/>
              <a:t>.)</a:t>
            </a:r>
          </a:p>
          <a:p>
            <a:pPr marL="228600" indent="-228600">
              <a:buAutoNum type="arabicPeriod"/>
            </a:pPr>
            <a:r>
              <a:rPr lang="en-US" altLang="ko-KR" baseline="0" dirty="0"/>
              <a:t>w/o regularization: 86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0998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원하는 </a:t>
            </a:r>
            <a:r>
              <a:rPr lang="en-US" altLang="ko-KR" dirty="0"/>
              <a:t>task</a:t>
            </a:r>
            <a:r>
              <a:rPr lang="ko-KR" altLang="en-US" baseline="0" dirty="0"/>
              <a:t> 정했고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데이터셋</a:t>
            </a:r>
            <a:r>
              <a:rPr lang="ko-KR" altLang="en-US" baseline="0" dirty="0"/>
              <a:t> 준비 됐으면 이제 뭐하죠</a:t>
            </a:r>
            <a:r>
              <a:rPr lang="en-US" altLang="ko-KR" baseline="0" dirty="0"/>
              <a:t>?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모델 결정해줍니다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모델을 결정하기 위해서 가장 간단한 모델부터 적용해봅니다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baseline="0" dirty="0"/>
              <a:t>(</a:t>
            </a:r>
            <a:r>
              <a:rPr lang="ko-KR" altLang="en-US" baseline="0" dirty="0"/>
              <a:t>둘 다 </a:t>
            </a:r>
            <a:r>
              <a:rPr lang="en-US" altLang="ko-KR" baseline="0" dirty="0"/>
              <a:t>convex optimization</a:t>
            </a:r>
            <a:r>
              <a:rPr lang="ko-KR" altLang="en-US" baseline="0" dirty="0"/>
              <a:t>이라 </a:t>
            </a:r>
            <a:r>
              <a:rPr lang="en-US" altLang="ko-KR" baseline="0" dirty="0"/>
              <a:t>regularization technique</a:t>
            </a:r>
            <a:r>
              <a:rPr lang="ko-KR" altLang="en-US" baseline="0" dirty="0"/>
              <a:t>만 적용했습니다</a:t>
            </a:r>
            <a:r>
              <a:rPr lang="en-US" altLang="ko-KR" baseline="0" dirty="0"/>
              <a:t>.)</a:t>
            </a:r>
          </a:p>
          <a:p>
            <a:pPr marL="228600" indent="-228600">
              <a:buAutoNum type="arabicPeriod"/>
            </a:pPr>
            <a:r>
              <a:rPr lang="en-US" altLang="ko-KR" baseline="0" dirty="0"/>
              <a:t>w/o regularization: 86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0246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>
            <a:extLst>
              <a:ext uri="{FF2B5EF4-FFF2-40B4-BE49-F238E27FC236}">
                <a16:creationId xmlns:a16="http://schemas.microsoft.com/office/drawing/2014/main" id="{161F73EF-C9E5-7144-8C0E-9624E929B2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fld id="{995122DD-C4D4-DC42-9993-11E374D0319D}" type="slidenum">
              <a:rPr lang="en-US" altLang="ko-KR" smtClean="0">
                <a:latin typeface="굴림" panose="020B0600000101010101" pitchFamily="34" charset="-127"/>
              </a:rPr>
              <a:pPr/>
              <a:t>2</a:t>
            </a:fld>
            <a:endParaRPr lang="en-US" altLang="ko-KR">
              <a:latin typeface="굴림" panose="020B0600000101010101" pitchFamily="34" charset="-127"/>
            </a:endParaRP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48702C59-E6B4-BB49-88EF-313E4A027F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58429CE-42BE-754D-BAF3-251B9DE385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01746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91611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0AB0361-6124-463B-B413-BCE7BA16F5C2}" type="slidenum">
              <a:rPr lang="en-US" altLang="ko-KR" smtClean="0">
                <a:latin typeface="굴림" panose="020B0600000101010101" pitchFamily="50" charset="-127"/>
              </a:rPr>
              <a:pPr/>
              <a:t>27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2385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/>
              <a:t>Image class</a:t>
            </a:r>
          </a:p>
          <a:p>
            <a:r>
              <a:rPr kumimoji="1" lang="en-US" altLang="ko-Kore-KR" sz="1200" b="0" i="0" kern="120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0: airplane, </a:t>
            </a:r>
          </a:p>
          <a:p>
            <a:r>
              <a:rPr kumimoji="1" lang="en-US" altLang="ko-Kore-KR" sz="1200" b="0" i="0" kern="120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1: automobile, </a:t>
            </a:r>
          </a:p>
          <a:p>
            <a:r>
              <a:rPr kumimoji="1" lang="en-US" altLang="ko-Kore-KR" sz="1200" b="0" i="0" kern="120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2:bird, </a:t>
            </a:r>
          </a:p>
          <a:p>
            <a:r>
              <a:rPr kumimoji="1" lang="en-US" altLang="ko-Kore-KR" sz="1200" b="0" i="0" kern="120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3:cat, </a:t>
            </a:r>
          </a:p>
          <a:p>
            <a:r>
              <a:rPr kumimoji="1" lang="en-US" altLang="ko-Kore-KR" sz="1200" b="0" i="0" kern="120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4:deer, </a:t>
            </a:r>
          </a:p>
          <a:p>
            <a:r>
              <a:rPr kumimoji="1" lang="en-US" altLang="ko-Kore-KR" sz="1200" b="0" i="0" kern="120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5:dog, </a:t>
            </a:r>
          </a:p>
          <a:p>
            <a:r>
              <a:rPr kumimoji="1" lang="en-US" altLang="ko-Kore-KR" sz="1200" b="0" i="0" kern="120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6:frog, </a:t>
            </a:r>
          </a:p>
          <a:p>
            <a:r>
              <a:rPr kumimoji="1" lang="en-US" altLang="ko-Kore-KR" sz="1200" b="0" i="0" kern="120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7:horse, </a:t>
            </a:r>
          </a:p>
          <a:p>
            <a:r>
              <a:rPr kumimoji="1" lang="en-US" altLang="ko-Kore-KR" sz="1200" b="0" i="0" kern="120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8: ship</a:t>
            </a:r>
          </a:p>
          <a:p>
            <a:r>
              <a:rPr kumimoji="1" lang="en-US" altLang="ko-Kore-KR" sz="1200" b="0" i="0" kern="120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9: truck.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07768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/>
              <a:t>Test set</a:t>
            </a:r>
            <a:r>
              <a:rPr kumimoji="1" lang="ko-KR" altLang="en-US"/>
              <a:t>이 주어져있는 상황이라서</a:t>
            </a:r>
            <a:r>
              <a:rPr kumimoji="1" lang="en-US" altLang="ko-KR"/>
              <a:t>,</a:t>
            </a:r>
            <a:r>
              <a:rPr kumimoji="1" lang="ko-KR" altLang="en-US"/>
              <a:t> 알려주신 </a:t>
            </a:r>
            <a:r>
              <a:rPr kumimoji="1" lang="en-US" altLang="ko-KR"/>
              <a:t>rule</a:t>
            </a:r>
            <a:r>
              <a:rPr kumimoji="1" lang="ko-KR" altLang="en-US"/>
              <a:t>대로 </a:t>
            </a:r>
            <a:r>
              <a:rPr kumimoji="1" lang="en-US" altLang="ko-KR"/>
              <a:t>validationa</a:t>
            </a:r>
            <a:r>
              <a:rPr kumimoji="1" lang="ko-KR" altLang="en-US"/>
              <a:t>을 나눌 수 없음 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28722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원하는 </a:t>
            </a:r>
            <a:r>
              <a:rPr lang="en-US" altLang="ko-KR" dirty="0"/>
              <a:t>task</a:t>
            </a:r>
            <a:r>
              <a:rPr lang="ko-KR" altLang="en-US" baseline="0" dirty="0"/>
              <a:t> 정했고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데이터셋</a:t>
            </a:r>
            <a:r>
              <a:rPr lang="ko-KR" altLang="en-US" baseline="0" dirty="0"/>
              <a:t> 준비 됐으면 이제 뭐하죠</a:t>
            </a:r>
            <a:r>
              <a:rPr lang="en-US" altLang="ko-KR" baseline="0" dirty="0"/>
              <a:t>?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모델 결정해줍니다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모델을 결정하기 위해서 가장 간단한 모델부터 적용해봅니다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baseline="0" dirty="0"/>
              <a:t>(</a:t>
            </a:r>
            <a:r>
              <a:rPr lang="ko-KR" altLang="en-US" baseline="0" dirty="0"/>
              <a:t>둘 다 </a:t>
            </a:r>
            <a:r>
              <a:rPr lang="en-US" altLang="ko-KR" baseline="0" dirty="0"/>
              <a:t>convex optimization</a:t>
            </a:r>
            <a:r>
              <a:rPr lang="ko-KR" altLang="en-US" baseline="0" dirty="0"/>
              <a:t>이라 </a:t>
            </a:r>
            <a:r>
              <a:rPr lang="en-US" altLang="ko-KR" baseline="0" dirty="0"/>
              <a:t>regularization technique</a:t>
            </a:r>
            <a:r>
              <a:rPr lang="ko-KR" altLang="en-US" baseline="0" dirty="0"/>
              <a:t>만 적용했습니다</a:t>
            </a:r>
            <a:r>
              <a:rPr lang="en-US" altLang="ko-KR" baseline="0" dirty="0"/>
              <a:t>.)</a:t>
            </a:r>
          </a:p>
          <a:p>
            <a:pPr marL="228600" indent="-228600">
              <a:buAutoNum type="arabicPeriod"/>
            </a:pPr>
            <a:r>
              <a:rPr lang="en-US" altLang="ko-KR" baseline="0" dirty="0"/>
              <a:t>w/o regularization: 86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09985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원하는 </a:t>
            </a:r>
            <a:r>
              <a:rPr lang="en-US" altLang="ko-KR" dirty="0"/>
              <a:t>task</a:t>
            </a:r>
            <a:r>
              <a:rPr lang="ko-KR" altLang="en-US" baseline="0" dirty="0"/>
              <a:t> 정했고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데이터셋</a:t>
            </a:r>
            <a:r>
              <a:rPr lang="ko-KR" altLang="en-US" baseline="0" dirty="0"/>
              <a:t> 준비 됐으면 이제 뭐하죠</a:t>
            </a:r>
            <a:r>
              <a:rPr lang="en-US" altLang="ko-KR" baseline="0" dirty="0"/>
              <a:t>?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모델 결정해줍니다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모델을 결정하기 위해서 가장 간단한 모델부터 적용해봅니다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baseline="0" dirty="0"/>
              <a:t>(</a:t>
            </a:r>
            <a:r>
              <a:rPr lang="ko-KR" altLang="en-US" baseline="0" dirty="0"/>
              <a:t>둘 다 </a:t>
            </a:r>
            <a:r>
              <a:rPr lang="en-US" altLang="ko-KR" baseline="0" dirty="0"/>
              <a:t>convex optimization</a:t>
            </a:r>
            <a:r>
              <a:rPr lang="ko-KR" altLang="en-US" baseline="0" dirty="0"/>
              <a:t>이라 </a:t>
            </a:r>
            <a:r>
              <a:rPr lang="en-US" altLang="ko-KR" baseline="0" dirty="0"/>
              <a:t>regularization technique</a:t>
            </a:r>
            <a:r>
              <a:rPr lang="ko-KR" altLang="en-US" baseline="0" dirty="0"/>
              <a:t>만 적용했습니다</a:t>
            </a:r>
            <a:r>
              <a:rPr lang="en-US" altLang="ko-KR" baseline="0" dirty="0"/>
              <a:t>.)</a:t>
            </a:r>
          </a:p>
          <a:p>
            <a:pPr marL="228600" indent="-228600">
              <a:buAutoNum type="arabicPeriod"/>
            </a:pPr>
            <a:r>
              <a:rPr lang="en-US" altLang="ko-KR" baseline="0" dirty="0"/>
              <a:t>w/o regularization: 86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02462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91611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0AB0361-6124-463B-B413-BCE7BA16F5C2}" type="slidenum">
              <a:rPr lang="en-US" altLang="ko-KR" smtClean="0">
                <a:latin typeface="굴림" panose="020B0600000101010101" pitchFamily="50" charset="-127"/>
              </a:rPr>
              <a:pPr/>
              <a:t>36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23857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/>
              <a:t>Image class</a:t>
            </a:r>
          </a:p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75371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/>
              <a:t>시간 순으로 잘라서 사용하기 때문에 </a:t>
            </a:r>
            <a:r>
              <a:rPr kumimoji="1" lang="en-US" altLang="ko-KR"/>
              <a:t>train_test_split</a:t>
            </a:r>
            <a:r>
              <a:rPr kumimoji="1" lang="ko-KR" altLang="en-US"/>
              <a:t>을 사용합니다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/>
              <a:pPr>
                <a:defRPr/>
              </a:pPr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0723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baseline="0" dirty="0"/>
              <a:t>Machine learning</a:t>
            </a:r>
            <a:r>
              <a:rPr lang="ko-KR" altLang="en-US" baseline="0" dirty="0"/>
              <a:t>이 특정 </a:t>
            </a:r>
            <a:r>
              <a:rPr lang="en-US" altLang="ko-KR" baseline="0" dirty="0"/>
              <a:t>task</a:t>
            </a:r>
            <a:r>
              <a:rPr lang="ko-KR" altLang="en-US" baseline="0" dirty="0"/>
              <a:t>를 수행하는 시스템을 </a:t>
            </a:r>
            <a:r>
              <a:rPr lang="ko-KR" altLang="en-US" baseline="0" dirty="0" err="1"/>
              <a:t>학습하는거를</a:t>
            </a:r>
            <a:r>
              <a:rPr lang="ko-KR" altLang="en-US" baseline="0" dirty="0"/>
              <a:t> 복습하면서 프로젝트에서 </a:t>
            </a:r>
            <a:r>
              <a:rPr lang="ko-KR" altLang="en-US" baseline="0" dirty="0" err="1"/>
              <a:t>할려는</a:t>
            </a:r>
            <a:r>
              <a:rPr lang="ko-KR" altLang="en-US" baseline="0" dirty="0"/>
              <a:t> </a:t>
            </a:r>
            <a:r>
              <a:rPr lang="en-US" altLang="ko-KR" baseline="0" dirty="0"/>
              <a:t>task</a:t>
            </a:r>
            <a:r>
              <a:rPr lang="ko-KR" altLang="en-US" baseline="0" dirty="0"/>
              <a:t>알려주기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en-US" altLang="ko-KR" baseline="0" dirty="0"/>
              <a:t>Task: </a:t>
            </a:r>
          </a:p>
          <a:p>
            <a:pPr marL="685800" lvl="1" indent="-228600">
              <a:buAutoNum type="arabicPeriod"/>
            </a:pPr>
            <a:r>
              <a:rPr lang="en-US" altLang="ko-KR" baseline="0" dirty="0"/>
              <a:t>Input: car feature</a:t>
            </a:r>
            <a:r>
              <a:rPr lang="ko-KR" altLang="en-US" baseline="0" dirty="0"/>
              <a:t>들 </a:t>
            </a:r>
            <a:r>
              <a:rPr lang="en-US" altLang="ko-KR" baseline="0" dirty="0"/>
              <a:t>(e.g., </a:t>
            </a:r>
            <a:r>
              <a:rPr lang="ko-KR" altLang="en-US" baseline="0" dirty="0"/>
              <a:t>자동차 여러 옵션들</a:t>
            </a:r>
            <a:r>
              <a:rPr lang="en-US" altLang="ko-KR" baseline="0" dirty="0"/>
              <a:t>)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pPr marL="685800" lvl="1" indent="-228600">
              <a:buAutoNum type="arabicPeriod"/>
            </a:pPr>
            <a:r>
              <a:rPr lang="en-US" altLang="ko-KR" baseline="0" dirty="0"/>
              <a:t>Output: </a:t>
            </a:r>
            <a:r>
              <a:rPr lang="ko-KR" altLang="en-US" baseline="0" dirty="0"/>
              <a:t>특정 </a:t>
            </a:r>
            <a:r>
              <a:rPr lang="en-US" altLang="ko-KR" baseline="0" dirty="0"/>
              <a:t>test</a:t>
            </a:r>
            <a:r>
              <a:rPr lang="ko-KR" altLang="en-US" baseline="0" dirty="0"/>
              <a:t>를 </a:t>
            </a:r>
            <a:r>
              <a:rPr lang="ko-KR" altLang="en-US" baseline="0" dirty="0" err="1"/>
              <a:t>시간내에</a:t>
            </a:r>
            <a:r>
              <a:rPr lang="ko-KR" altLang="en-US" baseline="0" dirty="0"/>
              <a:t> 통과하는지 못하는지 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en-US" altLang="ko-KR" baseline="0" dirty="0"/>
              <a:t>Machine learning</a:t>
            </a:r>
            <a:r>
              <a:rPr lang="ko-KR" altLang="en-US" baseline="0" dirty="0"/>
              <a:t>이 시스템을 데이터로부터 </a:t>
            </a:r>
            <a:r>
              <a:rPr lang="ko-KR" altLang="en-US" baseline="0" dirty="0" err="1"/>
              <a:t>학습한다는거</a:t>
            </a:r>
            <a:r>
              <a:rPr lang="ko-KR" altLang="en-US" baseline="0" dirty="0"/>
              <a:t> 복습하면서 어떤 </a:t>
            </a:r>
            <a:r>
              <a:rPr lang="ko-KR" altLang="en-US" baseline="0" dirty="0" err="1"/>
              <a:t>데이터셋</a:t>
            </a:r>
            <a:r>
              <a:rPr lang="ko-KR" altLang="en-US" baseline="0" dirty="0"/>
              <a:t> 사용하는지 알려주기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31224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원하는 </a:t>
            </a:r>
            <a:r>
              <a:rPr lang="en-US" altLang="ko-KR" dirty="0"/>
              <a:t>task</a:t>
            </a:r>
            <a:r>
              <a:rPr lang="ko-KR" altLang="en-US" baseline="0" dirty="0"/>
              <a:t> 정했고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데이터셋</a:t>
            </a:r>
            <a:r>
              <a:rPr lang="ko-KR" altLang="en-US" baseline="0" dirty="0"/>
              <a:t> 준비 됐으면 이제 뭐하죠</a:t>
            </a:r>
            <a:r>
              <a:rPr lang="en-US" altLang="ko-KR" baseline="0" dirty="0"/>
              <a:t>?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모델 결정해줍니다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모델을 결정하기 위해서 가장 간단한 모델부터 적용해봅니다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baseline="0" dirty="0"/>
              <a:t>(</a:t>
            </a:r>
            <a:r>
              <a:rPr lang="ko-KR" altLang="en-US" baseline="0" dirty="0"/>
              <a:t>둘 다 </a:t>
            </a:r>
            <a:r>
              <a:rPr lang="en-US" altLang="ko-KR" baseline="0" dirty="0"/>
              <a:t>convex optimization</a:t>
            </a:r>
            <a:r>
              <a:rPr lang="ko-KR" altLang="en-US" baseline="0" dirty="0"/>
              <a:t>이라 </a:t>
            </a:r>
            <a:r>
              <a:rPr lang="en-US" altLang="ko-KR" baseline="0" dirty="0"/>
              <a:t>regularization technique</a:t>
            </a:r>
            <a:r>
              <a:rPr lang="ko-KR" altLang="en-US" baseline="0" dirty="0"/>
              <a:t>만 적용했습니다</a:t>
            </a:r>
            <a:r>
              <a:rPr lang="en-US" altLang="ko-KR" baseline="0" dirty="0"/>
              <a:t>.)</a:t>
            </a:r>
          </a:p>
          <a:p>
            <a:pPr marL="228600" indent="-228600">
              <a:buAutoNum type="arabicPeriod"/>
            </a:pPr>
            <a:r>
              <a:rPr lang="en-US" altLang="ko-KR" baseline="0" dirty="0"/>
              <a:t>w/o regularization: 86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26347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원하는 </a:t>
            </a:r>
            <a:r>
              <a:rPr lang="en-US" altLang="ko-KR" dirty="0"/>
              <a:t>task</a:t>
            </a:r>
            <a:r>
              <a:rPr lang="ko-KR" altLang="en-US" baseline="0" dirty="0"/>
              <a:t> 정했고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데이터셋</a:t>
            </a:r>
            <a:r>
              <a:rPr lang="ko-KR" altLang="en-US" baseline="0" dirty="0"/>
              <a:t> 준비 됐으면 이제 뭐하죠</a:t>
            </a:r>
            <a:r>
              <a:rPr lang="en-US" altLang="ko-KR" baseline="0" dirty="0"/>
              <a:t>?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모델 결정해줍니다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모델을 결정하기 위해서 가장 간단한 모델부터 적용해봅니다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baseline="0" dirty="0"/>
              <a:t>(</a:t>
            </a:r>
            <a:r>
              <a:rPr lang="ko-KR" altLang="en-US" baseline="0" dirty="0"/>
              <a:t>둘 다 </a:t>
            </a:r>
            <a:r>
              <a:rPr lang="en-US" altLang="ko-KR" baseline="0" dirty="0"/>
              <a:t>convex optimization</a:t>
            </a:r>
            <a:r>
              <a:rPr lang="ko-KR" altLang="en-US" baseline="0" dirty="0"/>
              <a:t>이라 </a:t>
            </a:r>
            <a:r>
              <a:rPr lang="en-US" altLang="ko-KR" baseline="0" dirty="0"/>
              <a:t>regularization technique</a:t>
            </a:r>
            <a:r>
              <a:rPr lang="ko-KR" altLang="en-US" baseline="0" dirty="0"/>
              <a:t>만 적용했습니다</a:t>
            </a:r>
            <a:r>
              <a:rPr lang="en-US" altLang="ko-KR" baseline="0" dirty="0"/>
              <a:t>.)</a:t>
            </a:r>
          </a:p>
          <a:p>
            <a:pPr marL="228600" indent="-228600">
              <a:buAutoNum type="arabicPeriod"/>
            </a:pPr>
            <a:r>
              <a:rPr lang="en-US" altLang="ko-KR" baseline="0" dirty="0"/>
              <a:t>w/o regularization: 86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10083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 smtClean="0"/>
              <a:pPr>
                <a:defRPr/>
              </a:pPr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93072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0AB0361-6124-463B-B413-BCE7BA16F5C2}" type="slidenum">
              <a:rPr lang="en-US" altLang="ko-KR" smtClean="0">
                <a:latin typeface="굴림" panose="020B0600000101010101" pitchFamily="50" charset="-127"/>
              </a:rPr>
              <a:pPr/>
              <a:t>47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87180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MB: </a:t>
            </a:r>
          </a:p>
          <a:p>
            <a:r>
              <a:rPr lang="en-US" altLang="ko-KR" dirty="0"/>
              <a:t>Challenge: test</a:t>
            </a:r>
            <a:r>
              <a:rPr lang="en-US" altLang="ko-KR" baseline="0" dirty="0"/>
              <a:t> time </a:t>
            </a:r>
            <a:r>
              <a:rPr lang="ko-KR" altLang="en-US" baseline="0" dirty="0"/>
              <a:t>길면 </a:t>
            </a:r>
            <a:r>
              <a:rPr lang="en-US" altLang="ko-KR" baseline="0" dirty="0">
                <a:sym typeface="Wingdings" panose="05000000000000000000" pitchFamily="2" charset="2"/>
              </a:rPr>
              <a:t> cost </a:t>
            </a:r>
            <a:r>
              <a:rPr lang="ko-KR" altLang="en-US" baseline="0" dirty="0">
                <a:sym typeface="Wingdings" panose="05000000000000000000" pitchFamily="2" charset="2"/>
              </a:rPr>
              <a:t>크고</a:t>
            </a:r>
            <a:r>
              <a:rPr lang="en-US" altLang="ko-KR" baseline="0" dirty="0">
                <a:sym typeface="Wingdings" panose="05000000000000000000" pitchFamily="2" charset="2"/>
              </a:rPr>
              <a:t>, </a:t>
            </a:r>
            <a:r>
              <a:rPr lang="ko-KR" altLang="en-US" baseline="0" dirty="0">
                <a:sym typeface="Wingdings" panose="05000000000000000000" pitchFamily="2" charset="2"/>
              </a:rPr>
              <a:t>친환경적이지 못하다</a:t>
            </a:r>
            <a:endParaRPr lang="en-US" altLang="ko-KR" baseline="0" dirty="0">
              <a:sym typeface="Wingdings" panose="05000000000000000000" pitchFamily="2" charset="2"/>
            </a:endParaRPr>
          </a:p>
          <a:p>
            <a:r>
              <a:rPr lang="en-US" altLang="ko-KR" baseline="0" dirty="0">
                <a:sym typeface="Wingdings" panose="05000000000000000000" pitchFamily="2" charset="2"/>
              </a:rPr>
              <a:t>A specific task: car options  test time </a:t>
            </a:r>
            <a:r>
              <a:rPr lang="ko-KR" altLang="en-US" baseline="0" dirty="0">
                <a:sym typeface="Wingdings" panose="05000000000000000000" pitchFamily="2" charset="2"/>
              </a:rPr>
              <a:t>시간 예측 </a:t>
            </a:r>
            <a:r>
              <a:rPr lang="en-US" altLang="ko-KR" baseline="0" dirty="0">
                <a:sym typeface="Wingdings" panose="05000000000000000000" pitchFamily="2" charset="2"/>
              </a:rPr>
              <a:t> </a:t>
            </a:r>
            <a:r>
              <a:rPr lang="ko-KR" altLang="en-US" baseline="0" dirty="0">
                <a:sym typeface="Wingdings" panose="05000000000000000000" pitchFamily="2" charset="2"/>
              </a:rPr>
              <a:t>너무 길면 </a:t>
            </a:r>
            <a:r>
              <a:rPr lang="en-US" altLang="ko-KR" baseline="0" dirty="0">
                <a:sym typeface="Wingdings" panose="05000000000000000000" pitchFamily="2" charset="2"/>
              </a:rPr>
              <a:t>skip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 smtClean="0"/>
              <a:pPr>
                <a:defRPr/>
              </a:pPr>
              <a:t>48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15704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 smtClean="0"/>
              <a:pPr>
                <a:defRPr/>
              </a:pPr>
              <a:t>49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7745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슬라이드 이미지 개체 틀 1">
            <a:extLst>
              <a:ext uri="{FF2B5EF4-FFF2-40B4-BE49-F238E27FC236}">
                <a16:creationId xmlns:a16="http://schemas.microsoft.com/office/drawing/2014/main" id="{868D2FB6-64E3-5A44-AA85-740BAC9FD2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슬라이드 노트 개체 틀 2">
            <a:extLst>
              <a:ext uri="{FF2B5EF4-FFF2-40B4-BE49-F238E27FC236}">
                <a16:creationId xmlns:a16="http://schemas.microsoft.com/office/drawing/2014/main" id="{CEF24290-4C5A-AA40-9B4D-B099E74D5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dirty="0">
                <a:latin typeface="굴림" panose="020B0600000101010101" pitchFamily="34" charset="-127"/>
                <a:ea typeface="굴림" panose="020B0600000101010101" pitchFamily="34" charset="-127"/>
              </a:rPr>
              <a:t>376</a:t>
            </a:r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개의 </a:t>
            </a:r>
            <a:r>
              <a:rPr lang="en-US" altLang="ko-KR" dirty="0">
                <a:latin typeface="굴림" panose="020B0600000101010101" pitchFamily="34" charset="-127"/>
                <a:ea typeface="굴림" panose="020B0600000101010101" pitchFamily="34" charset="-127"/>
              </a:rPr>
              <a:t>option</a:t>
            </a:r>
          </a:p>
          <a:p>
            <a:pPr lvl="0" latinLnBrk="1">
              <a:spcBef>
                <a:spcPct val="30000"/>
              </a:spcBef>
              <a:defRPr/>
            </a:pPr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한 개의 </a:t>
            </a:r>
            <a:r>
              <a:rPr lang="en-US" altLang="ko-KR" dirty="0">
                <a:latin typeface="굴림" panose="020B0600000101010101" pitchFamily="34" charset="-127"/>
                <a:ea typeface="굴림" panose="020B0600000101010101" pitchFamily="34" charset="-127"/>
              </a:rPr>
              <a:t>option</a:t>
            </a:r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은 </a:t>
            </a:r>
            <a:r>
              <a:rPr lang="en-US" altLang="ko-KR" dirty="0">
                <a:latin typeface="굴림" panose="020B0600000101010101" pitchFamily="34" charset="-127"/>
                <a:ea typeface="굴림" panose="020B0600000101010101" pitchFamily="34" charset="-127"/>
              </a:rPr>
              <a:t>53</a:t>
            </a:r>
            <a:r>
              <a:rPr lang="ko-KR" altLang="en-US" dirty="0">
                <a:latin typeface="굴림" panose="020B0600000101010101" pitchFamily="34" charset="-127"/>
                <a:ea typeface="굴림" panose="020B0600000101010101" pitchFamily="34" charset="-127"/>
              </a:rPr>
              <a:t>개의 </a:t>
            </a:r>
            <a:r>
              <a:rPr lang="en-US" altLang="ko-KR" dirty="0">
                <a:latin typeface="굴림" panose="020B0600000101010101" pitchFamily="34" charset="-127"/>
                <a:ea typeface="굴림" panose="020B0600000101010101" pitchFamily="34" charset="-127"/>
              </a:rPr>
              <a:t>category</a:t>
            </a:r>
            <a:r>
              <a:rPr lang="en-US" altLang="ko-KR" baseline="0" dirty="0">
                <a:latin typeface="굴림" panose="020B0600000101010101" pitchFamily="34" charset="-127"/>
                <a:ea typeface="굴림" panose="020B0600000101010101" pitchFamily="34" charset="-127"/>
              </a:rPr>
              <a:t> </a:t>
            </a:r>
            <a:r>
              <a:rPr lang="ko-KR" altLang="en-US" baseline="0" dirty="0">
                <a:latin typeface="굴림" panose="020B0600000101010101" pitchFamily="34" charset="-127"/>
                <a:ea typeface="굴림" panose="020B0600000101010101" pitchFamily="34" charset="-127"/>
              </a:rPr>
              <a:t>중 하나 선택 </a:t>
            </a:r>
            <a:r>
              <a:rPr lang="en-US" altLang="ko-KR" baseline="0" dirty="0">
                <a:latin typeface="굴림" panose="020B0600000101010101" pitchFamily="34" charset="-127"/>
                <a:ea typeface="굴림" panose="020B0600000101010101" pitchFamily="34" charset="-127"/>
              </a:rPr>
              <a:t>(8</a:t>
            </a:r>
            <a:r>
              <a:rPr lang="ko-KR" altLang="en-US" baseline="0" dirty="0">
                <a:latin typeface="굴림" panose="020B0600000101010101" pitchFamily="34" charset="-127"/>
                <a:ea typeface="굴림" panose="020B0600000101010101" pitchFamily="34" charset="-127"/>
              </a:rPr>
              <a:t>개 </a:t>
            </a:r>
            <a:r>
              <a:rPr lang="en-US" altLang="ko-KR" baseline="0" dirty="0">
                <a:latin typeface="굴림" panose="020B0600000101010101" pitchFamily="34" charset="-127"/>
                <a:ea typeface="굴림" panose="020B0600000101010101" pitchFamily="34" charset="-127"/>
              </a:rPr>
              <a:t>column)</a:t>
            </a:r>
          </a:p>
          <a:p>
            <a:pPr lvl="0" latinLnBrk="1">
              <a:spcBef>
                <a:spcPct val="30000"/>
              </a:spcBef>
              <a:defRPr/>
            </a:pPr>
            <a:r>
              <a:rPr lang="ko-KR" altLang="en-US" baseline="0" dirty="0">
                <a:latin typeface="굴림" panose="020B0600000101010101" pitchFamily="34" charset="-127"/>
                <a:ea typeface="굴림" panose="020B0600000101010101" pitchFamily="34" charset="-127"/>
              </a:rPr>
              <a:t>나머지 </a:t>
            </a:r>
            <a:r>
              <a:rPr lang="en-US" altLang="ko-KR" baseline="0" dirty="0">
                <a:latin typeface="굴림" panose="020B0600000101010101" pitchFamily="34" charset="-127"/>
                <a:ea typeface="굴림" panose="020B0600000101010101" pitchFamily="34" charset="-127"/>
              </a:rPr>
              <a:t>column: binary (</a:t>
            </a:r>
            <a:r>
              <a:rPr lang="ko-KR" altLang="en-US" baseline="0" dirty="0">
                <a:latin typeface="굴림" panose="020B0600000101010101" pitchFamily="34" charset="-127"/>
                <a:ea typeface="굴림" panose="020B0600000101010101" pitchFamily="34" charset="-127"/>
              </a:rPr>
              <a:t>알 수 없다</a:t>
            </a:r>
            <a:r>
              <a:rPr lang="en-US" altLang="ko-KR" baseline="0" dirty="0">
                <a:latin typeface="굴림" panose="020B0600000101010101" pitchFamily="34" charset="-127"/>
                <a:ea typeface="굴림" panose="020B0600000101010101" pitchFamily="34" charset="-127"/>
              </a:rPr>
              <a:t> – anonymized)</a:t>
            </a:r>
          </a:p>
          <a:p>
            <a:pPr lvl="0" latinLnBrk="1">
              <a:spcBef>
                <a:spcPct val="30000"/>
              </a:spcBef>
              <a:defRPr/>
            </a:pPr>
            <a:endParaRPr lang="en-US" altLang="ko-KR" baseline="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 lvl="0" latinLnBrk="1">
              <a:spcBef>
                <a:spcPct val="30000"/>
              </a:spcBef>
              <a:defRPr/>
            </a:pPr>
            <a:endParaRPr lang="en-US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6387" name="슬라이드 번호 개체 틀 3">
            <a:extLst>
              <a:ext uri="{FF2B5EF4-FFF2-40B4-BE49-F238E27FC236}">
                <a16:creationId xmlns:a16="http://schemas.microsoft.com/office/drawing/2014/main" id="{F585FCAB-ED89-FB4E-939C-B15EF0F07B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fld id="{418DEE5E-EAAF-B643-8698-C26EA09A2137}" type="slidenum">
              <a:rPr lang="en-US" altLang="ko-KR" smtClean="0">
                <a:latin typeface="굴림" panose="020B0600000101010101" pitchFamily="34" charset="-127"/>
              </a:rPr>
              <a:pPr/>
              <a:t>4</a:t>
            </a:fld>
            <a:endParaRPr lang="en-US" altLang="ko-KR">
              <a:latin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4568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baseline="0" dirty="0"/>
              <a:t>복습</a:t>
            </a:r>
            <a:r>
              <a:rPr lang="en-US" altLang="ko-KR" baseline="0" dirty="0"/>
              <a:t>: </a:t>
            </a:r>
            <a:r>
              <a:rPr lang="ko-KR" altLang="en-US" baseline="0" dirty="0"/>
              <a:t>기존에 벤치마크 </a:t>
            </a:r>
            <a:r>
              <a:rPr lang="ko-KR" altLang="en-US" baseline="0" dirty="0" err="1"/>
              <a:t>데이터셋</a:t>
            </a:r>
            <a:r>
              <a:rPr lang="ko-KR" altLang="en-US" baseline="0" dirty="0"/>
              <a:t> 불러올 때 어떻게 했었나</a:t>
            </a:r>
            <a:r>
              <a:rPr lang="en-US" altLang="ko-KR" baseline="0" dirty="0"/>
              <a:t>? </a:t>
            </a:r>
            <a:r>
              <a:rPr lang="en-US" altLang="ko-KR" baseline="0" dirty="0" err="1"/>
              <a:t>Tensorflow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공장안에</a:t>
            </a:r>
            <a:r>
              <a:rPr lang="ko-KR" altLang="en-US" baseline="0" dirty="0"/>
              <a:t> </a:t>
            </a:r>
            <a:r>
              <a:rPr lang="en-US" altLang="ko-KR" baseline="0" dirty="0" err="1"/>
              <a:t>keras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공장안에</a:t>
            </a:r>
            <a:r>
              <a:rPr lang="ko-KR" altLang="en-US" baseline="0" dirty="0"/>
              <a:t> </a:t>
            </a:r>
            <a:r>
              <a:rPr lang="en-US" altLang="ko-KR" baseline="0" dirty="0"/>
              <a:t>datasets </a:t>
            </a:r>
            <a:r>
              <a:rPr lang="ko-KR" altLang="en-US" baseline="0" dirty="0" err="1"/>
              <a:t>공장안에</a:t>
            </a:r>
            <a:r>
              <a:rPr lang="ko-KR" altLang="en-US" baseline="0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484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3466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원하는 </a:t>
            </a:r>
            <a:r>
              <a:rPr lang="en-US" altLang="ko-KR" dirty="0"/>
              <a:t>task</a:t>
            </a:r>
            <a:r>
              <a:rPr lang="ko-KR" altLang="en-US" baseline="0" dirty="0"/>
              <a:t> 정했고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데이터셋</a:t>
            </a:r>
            <a:r>
              <a:rPr lang="ko-KR" altLang="en-US" baseline="0" dirty="0"/>
              <a:t> 준비 됐으면 이제 뭐하죠</a:t>
            </a:r>
            <a:r>
              <a:rPr lang="en-US" altLang="ko-KR" baseline="0" dirty="0"/>
              <a:t>?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모델 결정해줍니다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모델을 결정하기 위해서 가장 간단한 모델부터 적용해봅니다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baseline="0" dirty="0"/>
              <a:t>(</a:t>
            </a:r>
            <a:r>
              <a:rPr lang="ko-KR" altLang="en-US" baseline="0" dirty="0"/>
              <a:t>둘 다 </a:t>
            </a:r>
            <a:r>
              <a:rPr lang="en-US" altLang="ko-KR" baseline="0" dirty="0"/>
              <a:t>convex optimization</a:t>
            </a:r>
            <a:r>
              <a:rPr lang="ko-KR" altLang="en-US" baseline="0" dirty="0"/>
              <a:t>이라 </a:t>
            </a:r>
            <a:r>
              <a:rPr lang="en-US" altLang="ko-KR" baseline="0" dirty="0"/>
              <a:t>regularization technique</a:t>
            </a:r>
            <a:r>
              <a:rPr lang="ko-KR" altLang="en-US" baseline="0" dirty="0"/>
              <a:t>만 적용했습니다</a:t>
            </a:r>
            <a:r>
              <a:rPr lang="en-US" altLang="ko-KR" baseline="0" dirty="0"/>
              <a:t>.)</a:t>
            </a:r>
          </a:p>
          <a:p>
            <a:pPr marL="228600" indent="-228600">
              <a:buAutoNum type="arabicPeriod"/>
            </a:pPr>
            <a:r>
              <a:rPr lang="en-US" altLang="ko-KR" baseline="0" dirty="0"/>
              <a:t>w/o regularization: 86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0212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6297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/>
              <a:t>Python log module </a:t>
            </a:r>
            <a:r>
              <a:rPr kumimoji="1" lang="ko-KR" altLang="en-US"/>
              <a:t>사용하기 </a:t>
            </a:r>
            <a:endParaRPr kumimoji="1" lang="en-US" altLang="ko-KR"/>
          </a:p>
          <a:p>
            <a:endParaRPr kumimoji="1" lang="en-US" altLang="ko-Kore-KR"/>
          </a:p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473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0F83061A-9FAE-2D4F-B45B-BD10D123F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6629400"/>
            <a:ext cx="4381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defRPr/>
            </a:pPr>
            <a:endParaRPr lang="en-US" altLang="ko-KR" sz="1200" b="1">
              <a:solidFill>
                <a:schemeClr val="accent2"/>
              </a:solidFill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52F99AB2-F9B9-6641-AEB2-996B067DF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029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7" rIns="91434" bIns="4571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119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609600"/>
            <a:ext cx="777240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1196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514600"/>
            <a:ext cx="5257800" cy="22098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800000"/>
                </a:solidFill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015768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A3F7611-E558-334A-BECE-311A771698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E355C-5E43-0F4D-9E5B-481BA78EF1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509769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6FD9ABA-9E32-5842-BEE3-3E59015534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740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BF79D3F-DD02-354B-8BB5-220870CCEE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7CC2AC4B-1939-5743-BD07-9393798850F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95013" name="Rectangle 5">
            <a:extLst>
              <a:ext uri="{FF2B5EF4-FFF2-40B4-BE49-F238E27FC236}">
                <a16:creationId xmlns:a16="http://schemas.microsoft.com/office/drawing/2014/main" id="{68602924-665D-4A0D-8482-80AA3E82558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8150" y="6426200"/>
            <a:ext cx="2133600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51" tIns="41175" rIns="82351" bIns="41175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300" b="1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C2ADE899-9D54-524F-9697-6B7926089E8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/7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2" r:id="rId1"/>
    <p:sldLayoutId id="2147484523" r:id="rId2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Arial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7.xml"/><Relationship Id="rId7" Type="http://schemas.openxmlformats.org/officeDocument/2006/relationships/image" Target="../media/image17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6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20.xml"/><Relationship Id="rId7" Type="http://schemas.openxmlformats.org/officeDocument/2006/relationships/image" Target="../media/image20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5.xml"/><Relationship Id="rId7" Type="http://schemas.openxmlformats.org/officeDocument/2006/relationships/image" Target="../media/image17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6.png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28.xml"/><Relationship Id="rId7" Type="http://schemas.openxmlformats.org/officeDocument/2006/relationships/image" Target="../media/image25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33.xml"/><Relationship Id="rId7" Type="http://schemas.openxmlformats.org/officeDocument/2006/relationships/image" Target="../media/image17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16.png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image" Target="../media/image31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6.xml"/><Relationship Id="rId7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iff"/><Relationship Id="rId2" Type="http://schemas.openxmlformats.org/officeDocument/2006/relationships/image" Target="../media/image32.tif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tags" Target="../tags/tag4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9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image" Target="../media/image38.png"/><Relationship Id="rId5" Type="http://schemas.openxmlformats.org/officeDocument/2006/relationships/tags" Target="../tags/tag43.xml"/><Relationship Id="rId10" Type="http://schemas.openxmlformats.org/officeDocument/2006/relationships/image" Target="../media/image37.png"/><Relationship Id="rId4" Type="http://schemas.openxmlformats.org/officeDocument/2006/relationships/tags" Target="../tags/tag42.xml"/><Relationship Id="rId9" Type="http://schemas.openxmlformats.org/officeDocument/2006/relationships/image" Target="../media/image36.png"/><Relationship Id="rId14" Type="http://schemas.openxmlformats.org/officeDocument/2006/relationships/image" Target="../media/image41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1.xml"/><Relationship Id="rId7" Type="http://schemas.openxmlformats.org/officeDocument/2006/relationships/image" Target="../media/image12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84988"/>
            <a:ext cx="91440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4213" y="4479454"/>
            <a:ext cx="7707312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400" kern="0" dirty="0">
                <a:solidFill>
                  <a:srgbClr val="800000"/>
                </a:solidFill>
                <a:latin typeface="+mn-lt"/>
                <a:ea typeface="굴림" pitchFamily="34" charset="-127"/>
              </a:rPr>
              <a:t>Changho Suh</a:t>
            </a:r>
          </a:p>
          <a:p>
            <a:pPr algn="ctr" eaLnBrk="1" hangingPunct="1">
              <a:spcBef>
                <a:spcPct val="20000"/>
              </a:spcBef>
              <a:defRPr/>
            </a:pPr>
            <a:endParaRPr lang="en-US" altLang="ko-KR" sz="2400" kern="0" dirty="0">
              <a:solidFill>
                <a:srgbClr val="800000"/>
              </a:solidFill>
              <a:latin typeface="+mn-lt"/>
              <a:ea typeface="굴림" pitchFamily="34" charset="-127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400" kern="0" dirty="0">
                <a:solidFill>
                  <a:srgbClr val="800000"/>
                </a:solidFill>
                <a:latin typeface="+mn-lt"/>
                <a:ea typeface="굴림" pitchFamily="34" charset="-127"/>
              </a:rPr>
              <a:t>Oct</a:t>
            </a:r>
            <a:r>
              <a:rPr lang="en-US" altLang="ko-KR" sz="2400" kern="0">
                <a:solidFill>
                  <a:srgbClr val="800000"/>
                </a:solidFill>
                <a:latin typeface="+mn-lt"/>
                <a:ea typeface="굴림" pitchFamily="34" charset="-127"/>
              </a:rPr>
              <a:t>. 26, </a:t>
            </a:r>
            <a:r>
              <a:rPr lang="en-US" altLang="ko-KR" sz="2400" kern="0" dirty="0">
                <a:solidFill>
                  <a:srgbClr val="800000"/>
                </a:solidFill>
                <a:latin typeface="+mn-lt"/>
                <a:ea typeface="굴림" pitchFamily="34" charset="-127"/>
              </a:rPr>
              <a:t>2020</a:t>
            </a:r>
          </a:p>
          <a:p>
            <a:pPr algn="ctr" eaLnBrk="1" hangingPunct="1">
              <a:spcBef>
                <a:spcPct val="20000"/>
              </a:spcBef>
              <a:defRPr/>
            </a:pPr>
            <a:endParaRPr lang="en-US" altLang="ko-KR" sz="2400" kern="0" dirty="0">
              <a:solidFill>
                <a:srgbClr val="800000"/>
              </a:solidFill>
              <a:latin typeface="+mn-lt"/>
              <a:ea typeface="굴림" pitchFamily="34" charset="-127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52400" y="764704"/>
            <a:ext cx="8839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 algn="ctr">
              <a:defRPr/>
            </a:pPr>
            <a:r>
              <a:rPr lang="en-US" altLang="ko-KR" sz="3200" b="1" kern="0">
                <a:solidFill>
                  <a:schemeClr val="tx2"/>
                </a:solidFill>
                <a:latin typeface="+mj-lt"/>
                <a:ea typeface="굴림" charset="-127"/>
                <a:cs typeface="+mj-cs"/>
              </a:rPr>
              <a:t>Project overview</a:t>
            </a:r>
            <a:endParaRPr lang="en-US" altLang="ko-KR" sz="3200" b="1" kern="0" dirty="0">
              <a:solidFill>
                <a:schemeClr val="tx2"/>
              </a:solidFill>
              <a:latin typeface="+mj-lt"/>
              <a:ea typeface="굴림" charset="-127"/>
              <a:cs typeface="+mj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357313" y="2626842"/>
            <a:ext cx="6438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800" b="1" kern="0">
                <a:solidFill>
                  <a:schemeClr val="accent4"/>
                </a:solidFill>
                <a:latin typeface="+mn-lt"/>
                <a:ea typeface="굴림" pitchFamily="34" charset="-127"/>
              </a:rPr>
              <a:t>Lecture 16</a:t>
            </a:r>
            <a:endParaRPr lang="en-US" altLang="ko-KR" sz="2800" b="1" kern="0" dirty="0">
              <a:solidFill>
                <a:schemeClr val="accent4"/>
              </a:solidFill>
              <a:latin typeface="+mn-lt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519018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Model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53C77A-99B5-074B-98AA-80DC306DA9C7}"/>
              </a:ext>
            </a:extLst>
          </p:cNvPr>
          <p:cNvSpPr txBox="1"/>
          <p:nvPr/>
        </p:nvSpPr>
        <p:spPr>
          <a:xfrm>
            <a:off x="241213" y="1395588"/>
            <a:ext cx="6536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Will try </a:t>
            </a:r>
            <a:r>
              <a:rPr lang="en-US" altLang="ko-KR" sz="2800" b="1"/>
              <a:t>LS</a:t>
            </a:r>
            <a:r>
              <a:rPr lang="en-US" altLang="ko-KR" sz="2800"/>
              <a:t>, </a:t>
            </a:r>
            <a:r>
              <a:rPr lang="en-US" altLang="ko-KR" sz="2800" b="1"/>
              <a:t>LR</a:t>
            </a:r>
            <a:r>
              <a:rPr lang="en-US" altLang="ko-KR" sz="2800"/>
              <a:t> and </a:t>
            </a:r>
            <a:r>
              <a:rPr lang="en-US" altLang="ko-KR" sz="2800" b="1"/>
              <a:t>DNN</a:t>
            </a:r>
            <a:r>
              <a:rPr lang="en-US" altLang="ko-KR" sz="2800"/>
              <a:t>.</a:t>
            </a:r>
            <a:endParaRPr lang="ko-KR" alt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DC6852-CBD4-6849-9626-28AF3A1F44B1}"/>
              </a:ext>
            </a:extLst>
          </p:cNvPr>
          <p:cNvSpPr txBox="1"/>
          <p:nvPr/>
        </p:nvSpPr>
        <p:spPr>
          <a:xfrm>
            <a:off x="194849" y="2286078"/>
            <a:ext cx="149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b="1"/>
              <a:t>1. LS:</a:t>
            </a:r>
            <a:endParaRPr kumimoji="1" lang="ko-Kore-KR" altLang="en-US" sz="280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1046E0-944F-4A18-94FF-96FAA9A9BA34}"/>
              </a:ext>
            </a:extLst>
          </p:cNvPr>
          <p:cNvSpPr txBox="1"/>
          <p:nvPr/>
        </p:nvSpPr>
        <p:spPr>
          <a:xfrm>
            <a:off x="1717982" y="3334145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>
                <a:solidFill>
                  <a:schemeClr val="accent2"/>
                </a:solidFill>
              </a:rPr>
              <a:t>89% (w/ regularization)</a:t>
            </a:r>
            <a:endParaRPr kumimoji="1" lang="ko-Kore-KR" altLang="en-US" sz="2800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53FC54-9B2B-4337-9EE4-296AF15D163C}"/>
              </a:ext>
            </a:extLst>
          </p:cNvPr>
          <p:cNvSpPr txBox="1"/>
          <p:nvPr/>
        </p:nvSpPr>
        <p:spPr>
          <a:xfrm>
            <a:off x="539552" y="2820757"/>
            <a:ext cx="8890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/>
              <a:t>Target: 88% accuracy (w/o regularization)</a:t>
            </a:r>
            <a:endParaRPr kumimoji="1" lang="ko-Kore-KR" altLang="en-US" sz="2800">
              <a:solidFill>
                <a:schemeClr val="accent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D957FF-A6D8-4FB3-92D1-6D519CBC924D}"/>
              </a:ext>
            </a:extLst>
          </p:cNvPr>
          <p:cNvSpPr txBox="1"/>
          <p:nvPr/>
        </p:nvSpPr>
        <p:spPr>
          <a:xfrm>
            <a:off x="167598" y="4010545"/>
            <a:ext cx="149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b="1"/>
              <a:t>2. LR:</a:t>
            </a:r>
            <a:endParaRPr kumimoji="1" lang="ko-Kore-KR" altLang="en-US" sz="280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820EEF-5AC0-407A-9A01-9CFA384ECF06}"/>
              </a:ext>
            </a:extLst>
          </p:cNvPr>
          <p:cNvSpPr txBox="1"/>
          <p:nvPr/>
        </p:nvSpPr>
        <p:spPr>
          <a:xfrm>
            <a:off x="1692870" y="504589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>
                <a:solidFill>
                  <a:schemeClr val="accent2"/>
                </a:solidFill>
              </a:rPr>
              <a:t>89% (w/ regularization)</a:t>
            </a:r>
            <a:endParaRPr kumimoji="1" lang="ko-Kore-KR" altLang="en-US" sz="2800" dirty="0">
              <a:solidFill>
                <a:schemeClr val="accent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223A75-DB7F-4576-B13B-C58C85573B11}"/>
              </a:ext>
            </a:extLst>
          </p:cNvPr>
          <p:cNvSpPr txBox="1"/>
          <p:nvPr/>
        </p:nvSpPr>
        <p:spPr>
          <a:xfrm>
            <a:off x="517523" y="4535392"/>
            <a:ext cx="8890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/>
              <a:t>Target: 89% (w/o regularization)</a:t>
            </a:r>
            <a:endParaRPr kumimoji="1" lang="ko-Kore-KR" altLang="en-US" sz="28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311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1" grpId="0"/>
      <p:bldP spid="24" grpId="0"/>
      <p:bldP spid="25" grpId="0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114ED-D985-784E-A127-728349E0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Model</a:t>
            </a:r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802E06-66FE-5C4F-834C-795B9775A0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755562-615C-7D43-952C-0635E4BA2B38}"/>
              </a:ext>
            </a:extLst>
          </p:cNvPr>
          <p:cNvSpPr txBox="1"/>
          <p:nvPr/>
        </p:nvSpPr>
        <p:spPr>
          <a:xfrm>
            <a:off x="235422" y="1268760"/>
            <a:ext cx="5453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</a:t>
            </a:r>
            <a:r>
              <a:rPr lang="en-US" altLang="ko-KR" sz="2800" b="1"/>
              <a:t>. DNN:</a:t>
            </a:r>
            <a:endParaRPr lang="ko-KR" altLang="en-US" sz="2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5C7F2C-1639-4742-B401-8FCDDB5B41C6}"/>
              </a:ext>
            </a:extLst>
          </p:cNvPr>
          <p:cNvSpPr txBox="1"/>
          <p:nvPr/>
        </p:nvSpPr>
        <p:spPr>
          <a:xfrm>
            <a:off x="352453" y="1846209"/>
            <a:ext cx="8358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/>
              <a:t>Target:</a:t>
            </a:r>
            <a:r>
              <a:rPr kumimoji="1" lang="en-US" altLang="ko-Kore-KR" sz="2800" b="1"/>
              <a:t> </a:t>
            </a:r>
            <a:r>
              <a:rPr kumimoji="1" lang="en-US" altLang="ko-Kore-KR" sz="2800"/>
              <a:t>89% (w/o any advanced techniques)</a:t>
            </a:r>
            <a:endParaRPr kumimoji="1" lang="ko-Kore-KR" altLang="en-US" sz="280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3FAD1C-694F-9E48-90CE-51341FA35A44}"/>
              </a:ext>
            </a:extLst>
          </p:cNvPr>
          <p:cNvSpPr txBox="1"/>
          <p:nvPr/>
        </p:nvSpPr>
        <p:spPr>
          <a:xfrm>
            <a:off x="520133" y="4528003"/>
            <a:ext cx="5899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/>
              <a:t>He’s initialization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AED914-690F-8E4B-A3A2-984FCE6430C4}"/>
              </a:ext>
            </a:extLst>
          </p:cNvPr>
          <p:cNvSpPr txBox="1"/>
          <p:nvPr/>
        </p:nvSpPr>
        <p:spPr>
          <a:xfrm>
            <a:off x="517524" y="5082000"/>
            <a:ext cx="735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/>
              <a:t>Hyperparameter search w/ cross validation:</a:t>
            </a:r>
            <a:endParaRPr kumimoji="1" lang="ko-Kore-KR" altLang="en-US" sz="2800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5E0935-A0A1-0A40-B332-205CD4DDA85C}"/>
              </a:ext>
            </a:extLst>
          </p:cNvPr>
          <p:cNvSpPr txBox="1"/>
          <p:nvPr/>
        </p:nvSpPr>
        <p:spPr>
          <a:xfrm>
            <a:off x="947285" y="5620744"/>
            <a:ext cx="735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/>
              <a:t>#</a:t>
            </a:r>
            <a:r>
              <a:rPr kumimoji="1" lang="ko-KR" altLang="en-US" sz="2800"/>
              <a:t> </a:t>
            </a:r>
            <a:r>
              <a:rPr kumimoji="1" lang="en-US" altLang="ko-KR" sz="2800"/>
              <a:t>of layers, </a:t>
            </a:r>
            <a:r>
              <a:rPr kumimoji="1" lang="en-US" altLang="ko-Kore-KR" sz="2800"/>
              <a:t>learning rate, batch size, … </a:t>
            </a:r>
            <a:endParaRPr kumimoji="1" lang="ko-Kore-KR" altLang="en-US" sz="28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15F03F-A05D-44EA-8312-2F53B7B426D5}"/>
              </a:ext>
            </a:extLst>
          </p:cNvPr>
          <p:cNvSpPr txBox="1"/>
          <p:nvPr/>
        </p:nvSpPr>
        <p:spPr>
          <a:xfrm>
            <a:off x="1547664" y="2376668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>
                <a:solidFill>
                  <a:schemeClr val="accent2"/>
                </a:solidFill>
              </a:rPr>
              <a:t>92% (w/ some techniques)</a:t>
            </a:r>
            <a:endParaRPr kumimoji="1" lang="ko-Kore-KR" altLang="en-US" sz="280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DBDF74-7198-4185-8840-821710C862CE}"/>
              </a:ext>
            </a:extLst>
          </p:cNvPr>
          <p:cNvSpPr txBox="1"/>
          <p:nvPr/>
        </p:nvSpPr>
        <p:spPr>
          <a:xfrm>
            <a:off x="210211" y="3399202"/>
            <a:ext cx="536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/>
              <a:t>Techniques that we will employ:</a:t>
            </a:r>
            <a:endParaRPr kumimoji="1" lang="ko-Kore-KR" altLang="en-US" sz="280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5AF75B-FE71-4D0F-8B77-7ED966839AF2}"/>
              </a:ext>
            </a:extLst>
          </p:cNvPr>
          <p:cNvSpPr txBox="1"/>
          <p:nvPr/>
        </p:nvSpPr>
        <p:spPr>
          <a:xfrm>
            <a:off x="520133" y="3956506"/>
            <a:ext cx="5059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/>
              <a:t>Regularization, early stopping</a:t>
            </a:r>
            <a:endParaRPr kumimoji="1" lang="ko-Kore-KR" altLang="en-US" sz="2800">
              <a:solidFill>
                <a:schemeClr val="accent2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B19E210-4491-4679-996F-6BF3F0391E2C}"/>
              </a:ext>
            </a:extLst>
          </p:cNvPr>
          <p:cNvSpPr/>
          <p:nvPr/>
        </p:nvSpPr>
        <p:spPr bwMode="auto">
          <a:xfrm>
            <a:off x="122904" y="3267941"/>
            <a:ext cx="8638522" cy="3086251"/>
          </a:xfrm>
          <a:prstGeom prst="round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42463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2" grpId="0"/>
      <p:bldP spid="23" grpId="0"/>
      <p:bldP spid="24" grpId="0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461F2-C809-4649-93C3-97B11263E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Plotting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EB3271-D334-4885-BA4C-18E0A452DA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A78C1CD-F6B1-FE46-81A7-FD7673673A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"/>
          <a:stretch/>
        </p:blipFill>
        <p:spPr>
          <a:xfrm>
            <a:off x="-20101" y="2564903"/>
            <a:ext cx="9144001" cy="31683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AD4F6D-12A5-E545-9238-95F9635112FF}"/>
              </a:ext>
            </a:extLst>
          </p:cNvPr>
          <p:cNvSpPr txBox="1"/>
          <p:nvPr/>
        </p:nvSpPr>
        <p:spPr>
          <a:xfrm>
            <a:off x="1714592" y="5642084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epoch</a:t>
            </a:r>
            <a:endParaRPr kumimoji="1" lang="ko-Kore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AD1AFA-51DC-9942-B1DD-458A1CC68E84}"/>
              </a:ext>
            </a:extLst>
          </p:cNvPr>
          <p:cNvSpPr txBox="1"/>
          <p:nvPr/>
        </p:nvSpPr>
        <p:spPr>
          <a:xfrm>
            <a:off x="6467120" y="5570076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epoch</a:t>
            </a:r>
            <a:endParaRPr kumimoji="1" lang="ko-Kore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0C6CF9-AE4E-6A4F-9CC8-857D4ED4F252}"/>
              </a:ext>
            </a:extLst>
          </p:cNvPr>
          <p:cNvSpPr txBox="1"/>
          <p:nvPr/>
        </p:nvSpPr>
        <p:spPr>
          <a:xfrm>
            <a:off x="6372200" y="2123274"/>
            <a:ext cx="1912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/>
              <a:t>accuracy</a:t>
            </a:r>
            <a:endParaRPr kumimoji="1" lang="ko-Kore-KR" altLang="en-US" sz="2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E5366E-AAE3-204A-ABD0-952EE0F1D3EF}"/>
              </a:ext>
            </a:extLst>
          </p:cNvPr>
          <p:cNvSpPr txBox="1"/>
          <p:nvPr/>
        </p:nvSpPr>
        <p:spPr>
          <a:xfrm>
            <a:off x="1938923" y="2123274"/>
            <a:ext cx="1912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/>
              <a:t>loss</a:t>
            </a:r>
            <a:endParaRPr kumimoji="1" lang="ko-Kore-KR" altLang="en-US" sz="28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16A747-C2AC-5944-8BF1-53616C829E45}"/>
              </a:ext>
            </a:extLst>
          </p:cNvPr>
          <p:cNvSpPr/>
          <p:nvPr/>
        </p:nvSpPr>
        <p:spPr>
          <a:xfrm>
            <a:off x="251520" y="1430330"/>
            <a:ext cx="48782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ko-KR" dirty="0">
                <a:solidFill>
                  <a:srgbClr val="004ED0"/>
                </a:solidFill>
                <a:latin typeface="Monaco"/>
              </a:rPr>
              <a:t>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matplolib.pyplot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ko-KR" alt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9845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62820-D103-454E-AE54-4190AE4D4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16632"/>
            <a:ext cx="8740775" cy="762000"/>
          </a:xfrm>
        </p:spPr>
        <p:txBody>
          <a:bodyPr/>
          <a:lstStyle/>
          <a:p>
            <a:r>
              <a:rPr lang="en-US" altLang="ko-KR"/>
              <a:t>Logging</a:t>
            </a:r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6DA321-740B-B946-B643-C01D0C520A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1033" y="6412271"/>
            <a:ext cx="2133600" cy="242888"/>
          </a:xfrm>
        </p:spPr>
        <p:txBody>
          <a:bodyPr/>
          <a:lstStyle/>
          <a:p>
            <a:pPr>
              <a:defRPr/>
            </a:pPr>
            <a:fld id="{5CFE355C-5E43-0F4D-9E5B-481BA78EF11E}" type="slidenum">
              <a:rPr lang="en-US" altLang="ko-KR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049EDE-5BAF-CF41-A05A-124448F51DFF}"/>
              </a:ext>
            </a:extLst>
          </p:cNvPr>
          <p:cNvSpPr txBox="1"/>
          <p:nvPr/>
        </p:nvSpPr>
        <p:spPr>
          <a:xfrm>
            <a:off x="81095" y="1673686"/>
            <a:ext cx="7159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Tracking intermediate results during training</a:t>
            </a:r>
            <a:endParaRPr kumimoji="1" lang="ko-Kore-KR" alt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7C30F9-88DE-424B-A2B3-EC85EAAE2139}"/>
              </a:ext>
            </a:extLst>
          </p:cNvPr>
          <p:cNvSpPr txBox="1"/>
          <p:nvPr/>
        </p:nvSpPr>
        <p:spPr>
          <a:xfrm>
            <a:off x="116807" y="3330570"/>
            <a:ext cx="7083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(LR) regularization_factor=0.9 </a:t>
            </a:r>
            <a:r>
              <a:rPr kumimoji="1" lang="en-US" altLang="ko-Kore-KR" sz="2800">
                <a:sym typeface="Wingdings" pitchFamily="2" charset="2"/>
              </a:rPr>
              <a:t> acc: 89% </a:t>
            </a:r>
            <a:endParaRPr kumimoji="1" lang="ko-Kore-KR" altLang="en-US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406021-99EA-C44C-AF72-37B9E5C330B8}"/>
              </a:ext>
            </a:extLst>
          </p:cNvPr>
          <p:cNvSpPr txBox="1"/>
          <p:nvPr/>
        </p:nvSpPr>
        <p:spPr>
          <a:xfrm>
            <a:off x="107504" y="2497100"/>
            <a:ext cx="4818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/>
              <a:t>Example:</a:t>
            </a:r>
            <a:endParaRPr kumimoji="1" lang="ko-Kore-KR" altLang="en-US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7409F5-6514-074A-B72D-EBE0218DC233}"/>
              </a:ext>
            </a:extLst>
          </p:cNvPr>
          <p:cNvSpPr txBox="1"/>
          <p:nvPr/>
        </p:nvSpPr>
        <p:spPr>
          <a:xfrm>
            <a:off x="107504" y="4222211"/>
            <a:ext cx="894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(DNN) learning rate: 0.01, batch size: 512 </a:t>
            </a:r>
            <a:r>
              <a:rPr kumimoji="1" lang="en-US" altLang="ko-Kore-KR" sz="2800">
                <a:sym typeface="Wingdings" pitchFamily="2" charset="2"/>
              </a:rPr>
              <a:t> acc: 91% </a:t>
            </a:r>
            <a:endParaRPr kumimoji="1" lang="ko-Kore-KR" altLang="en-US" sz="2800"/>
          </a:p>
        </p:txBody>
      </p:sp>
    </p:spTree>
    <p:extLst>
      <p:ext uri="{BB962C8B-B14F-4D97-AF65-F5344CB8AC3E}">
        <p14:creationId xmlns:p14="http://schemas.microsoft.com/office/powerpoint/2010/main" val="6497012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62820-D103-454E-AE54-4190AE4D4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16632"/>
            <a:ext cx="8740775" cy="762000"/>
          </a:xfrm>
        </p:spPr>
        <p:txBody>
          <a:bodyPr/>
          <a:lstStyle/>
          <a:p>
            <a:r>
              <a:rPr lang="en-US" altLang="ko-KR"/>
              <a:t>Saving</a:t>
            </a:r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6DA321-740B-B946-B643-C01D0C520A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FCB1D4-A91B-924C-8ABC-0B348174B4DC}"/>
              </a:ext>
            </a:extLst>
          </p:cNvPr>
          <p:cNvSpPr txBox="1"/>
          <p:nvPr/>
        </p:nvSpPr>
        <p:spPr>
          <a:xfrm>
            <a:off x="539552" y="3105834"/>
            <a:ext cx="772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/>
              <a:t>Saving parameters of trained models</a:t>
            </a:r>
            <a:endParaRPr kumimoji="1" lang="ko-Kore-KR" altLang="en-US" sz="3600"/>
          </a:p>
        </p:txBody>
      </p:sp>
    </p:spTree>
    <p:extLst>
      <p:ext uri="{BB962C8B-B14F-4D97-AF65-F5344CB8AC3E}">
        <p14:creationId xmlns:p14="http://schemas.microsoft.com/office/powerpoint/2010/main" val="109945574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461F2-C809-4649-93C3-97B11263E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Checkpoints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EB3271-D334-4885-BA4C-18E0A452DA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0D3280-661C-F14D-A92B-05DBA0D51F6A}"/>
              </a:ext>
            </a:extLst>
          </p:cNvPr>
          <p:cNvSpPr/>
          <p:nvPr/>
        </p:nvSpPr>
        <p:spPr>
          <a:xfrm>
            <a:off x="223713" y="1700808"/>
            <a:ext cx="3988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 b="1"/>
              <a:t>Day 7 morning (Tue):</a:t>
            </a:r>
            <a:endParaRPr lang="en-US" altLang="ko-KR" sz="28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C1EC85-F750-9940-B82D-798EF889AA7A}"/>
              </a:ext>
            </a:extLst>
          </p:cNvPr>
          <p:cNvSpPr/>
          <p:nvPr/>
        </p:nvSpPr>
        <p:spPr>
          <a:xfrm>
            <a:off x="230612" y="3855647"/>
            <a:ext cx="3988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 b="1"/>
              <a:t>Day 8 morning (Wed):</a:t>
            </a:r>
            <a:endParaRPr lang="en-US" altLang="ko-KR" sz="28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0D7547-D294-4FA5-99AB-95CF43012E9F}"/>
              </a:ext>
            </a:extLst>
          </p:cNvPr>
          <p:cNvSpPr/>
          <p:nvPr/>
        </p:nvSpPr>
        <p:spPr>
          <a:xfrm>
            <a:off x="467544" y="2258744"/>
            <a:ext cx="4824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/>
              <a:t>Log files and saved models</a:t>
            </a:r>
            <a:endParaRPr lang="en-US" altLang="ko-KR" sz="2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AA50E3-BB88-496E-AADD-8AB95D972DF9}"/>
              </a:ext>
            </a:extLst>
          </p:cNvPr>
          <p:cNvSpPr/>
          <p:nvPr/>
        </p:nvSpPr>
        <p:spPr>
          <a:xfrm>
            <a:off x="467545" y="2842915"/>
            <a:ext cx="5832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/>
              <a:t>Performance of LS and LR</a:t>
            </a:r>
            <a:endParaRPr lang="en-US" altLang="ko-KR" sz="28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C59C94-901B-4821-8FC1-4400D29DA306}"/>
              </a:ext>
            </a:extLst>
          </p:cNvPr>
          <p:cNvSpPr/>
          <p:nvPr/>
        </p:nvSpPr>
        <p:spPr>
          <a:xfrm>
            <a:off x="467545" y="4470071"/>
            <a:ext cx="4824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 dirty="0"/>
              <a:t>Log files and saved models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D29919-D1CE-41BB-ADAB-9B7A395137A5}"/>
              </a:ext>
            </a:extLst>
          </p:cNvPr>
          <p:cNvSpPr/>
          <p:nvPr/>
        </p:nvSpPr>
        <p:spPr>
          <a:xfrm>
            <a:off x="467544" y="5042050"/>
            <a:ext cx="4978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/>
              <a:t>Performance of </a:t>
            </a:r>
            <a:r>
              <a:rPr lang="en-US" altLang="ko-KR" sz="2800" b="1"/>
              <a:t>DNN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4666736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461F2-C809-4649-93C3-97B11263E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Summary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EB3271-D334-4885-BA4C-18E0A452DA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4A9139-5EFE-4D44-883F-14215F8F3F80}"/>
              </a:ext>
            </a:extLst>
          </p:cNvPr>
          <p:cNvSpPr txBox="1"/>
          <p:nvPr/>
        </p:nvSpPr>
        <p:spPr>
          <a:xfrm>
            <a:off x="616855" y="2708920"/>
            <a:ext cx="8276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Select models and apply advanced techniques.</a:t>
            </a:r>
            <a:endParaRPr lang="ko-KR" altLang="en-US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B0133D-BF64-427B-B16B-7853F90AB837}"/>
              </a:ext>
            </a:extLst>
          </p:cNvPr>
          <p:cNvSpPr txBox="1"/>
          <p:nvPr/>
        </p:nvSpPr>
        <p:spPr>
          <a:xfrm>
            <a:off x="616855" y="1481704"/>
            <a:ext cx="4819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Organize </a:t>
            </a:r>
            <a:r>
              <a:rPr lang="en-US" altLang="ko-KR" sz="2800" dirty="0"/>
              <a:t>dataset in </a:t>
            </a:r>
            <a:r>
              <a:rPr lang="en-US" altLang="ko-KR" sz="2800"/>
              <a:t>csv file.</a:t>
            </a:r>
            <a:endParaRPr lang="ko-KR" altLang="en-US" sz="28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4590636-6AB8-4658-A1FE-62BFC33BB1F1}"/>
              </a:ext>
            </a:extLst>
          </p:cNvPr>
          <p:cNvSpPr/>
          <p:nvPr/>
        </p:nvSpPr>
        <p:spPr>
          <a:xfrm>
            <a:off x="624323" y="4139748"/>
            <a:ext cx="40916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/>
              <a:t>Plot “loss” and “acc”.</a:t>
            </a:r>
            <a:endParaRPr lang="en-US" altLang="ko-KR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B37551-35F9-42C4-84FD-87560574D7F2}"/>
              </a:ext>
            </a:extLst>
          </p:cNvPr>
          <p:cNvSpPr txBox="1"/>
          <p:nvPr/>
        </p:nvSpPr>
        <p:spPr>
          <a:xfrm>
            <a:off x="179512" y="1494866"/>
            <a:ext cx="8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1.</a:t>
            </a:r>
            <a:endParaRPr lang="en-US" altLang="ko-KR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3FBD5-D47B-4901-8C97-CBFFFB4FF947}"/>
              </a:ext>
            </a:extLst>
          </p:cNvPr>
          <p:cNvSpPr txBox="1"/>
          <p:nvPr/>
        </p:nvSpPr>
        <p:spPr>
          <a:xfrm>
            <a:off x="179512" y="2728584"/>
            <a:ext cx="8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2.</a:t>
            </a:r>
            <a:endParaRPr lang="en-US" altLang="ko-KR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6438A8-916F-4038-B24F-F6DEB7A156CB}"/>
              </a:ext>
            </a:extLst>
          </p:cNvPr>
          <p:cNvSpPr txBox="1"/>
          <p:nvPr/>
        </p:nvSpPr>
        <p:spPr>
          <a:xfrm>
            <a:off x="179512" y="4129916"/>
            <a:ext cx="8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3.</a:t>
            </a:r>
            <a:endParaRPr lang="en-US" altLang="ko-KR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7700B9-B8CA-4905-A34A-644762920591}"/>
              </a:ext>
            </a:extLst>
          </p:cNvPr>
          <p:cNvSpPr txBox="1"/>
          <p:nvPr/>
        </p:nvSpPr>
        <p:spPr>
          <a:xfrm>
            <a:off x="152400" y="5642084"/>
            <a:ext cx="8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4.</a:t>
            </a:r>
            <a:endParaRPr lang="en-US" altLang="ko-KR" sz="28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0C8410-5C12-450E-AE21-834828342CF8}"/>
              </a:ext>
            </a:extLst>
          </p:cNvPr>
          <p:cNvSpPr/>
          <p:nvPr/>
        </p:nvSpPr>
        <p:spPr>
          <a:xfrm>
            <a:off x="591683" y="5622420"/>
            <a:ext cx="59965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/>
              <a:t>Save log files and trained models.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4279169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2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84988"/>
            <a:ext cx="91440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17328" y="1844824"/>
            <a:ext cx="8839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 algn="ctr">
              <a:defRPr/>
            </a:pPr>
            <a:r>
              <a:rPr lang="en-US" altLang="ko-KR" sz="3600" b="1" kern="0">
                <a:solidFill>
                  <a:srgbClr val="FF0000"/>
                </a:solidFill>
                <a:latin typeface="+mj-lt"/>
                <a:ea typeface="굴림" charset="-127"/>
                <a:cs typeface="+mj-cs"/>
              </a:rPr>
              <a:t>Group-based </a:t>
            </a:r>
            <a:r>
              <a:rPr lang="en-US" altLang="ko-KR" sz="3600" b="1" kern="0">
                <a:solidFill>
                  <a:schemeClr val="tx2"/>
                </a:solidFill>
                <a:latin typeface="+mj-lt"/>
                <a:ea typeface="굴림" charset="-127"/>
                <a:cs typeface="+mj-cs"/>
              </a:rPr>
              <a:t>project (GP) </a:t>
            </a:r>
            <a:endParaRPr lang="en-US" altLang="ko-KR" sz="3600" b="1" kern="0" dirty="0">
              <a:solidFill>
                <a:schemeClr val="tx2"/>
              </a:solidFill>
              <a:latin typeface="+mj-lt"/>
              <a:ea typeface="굴림" charset="-127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0C5EBB-A4DD-430E-914A-7E222D9B8440}"/>
              </a:ext>
            </a:extLst>
          </p:cNvPr>
          <p:cNvSpPr txBox="1"/>
          <p:nvPr/>
        </p:nvSpPr>
        <p:spPr>
          <a:xfrm>
            <a:off x="3240784" y="3377208"/>
            <a:ext cx="3083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/>
              <a:t>(Days 8, 9)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6775739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B4D93-7265-4F17-B276-EC0F6995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 groups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C866BD-8E77-4D97-B288-A8384774A7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8960000-C190-4F39-BC5C-3047FE612C30}"/>
              </a:ext>
            </a:extLst>
          </p:cNvPr>
          <p:cNvGraphicFramePr>
            <a:graphicFrameLocks noGrp="1"/>
          </p:cNvGraphicFramePr>
          <p:nvPr/>
        </p:nvGraphicFramePr>
        <p:xfrm>
          <a:off x="503548" y="1484784"/>
          <a:ext cx="8136904" cy="4752529"/>
        </p:xfrm>
        <a:graphic>
          <a:graphicData uri="http://schemas.openxmlformats.org/drawingml/2006/table">
            <a:tbl>
              <a:tblPr/>
              <a:tblGrid>
                <a:gridCol w="1764196">
                  <a:extLst>
                    <a:ext uri="{9D8B030D-6E8A-4147-A177-3AD203B41FA5}">
                      <a16:colId xmlns:a16="http://schemas.microsoft.com/office/drawing/2014/main" val="584494096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1914614532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309057613"/>
                    </a:ext>
                  </a:extLst>
                </a:gridCol>
              </a:tblGrid>
              <a:tr h="587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</a:t>
                      </a:r>
                      <a:endParaRPr lang="ko-KR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수강생</a:t>
                      </a:r>
                      <a:endParaRPr lang="ko-KR" alt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</a:t>
                      </a:r>
                      <a:endParaRPr lang="ko-KR" alt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722847"/>
                  </a:ext>
                </a:extLst>
              </a:tr>
              <a:tr h="966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  <a:p>
                      <a:pPr algn="ctr" latinLnBrk="1"/>
                      <a:r>
                        <a:rPr lang="en-US" altLang="ko-KR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서기원</a:t>
                      </a:r>
                      <a:r>
                        <a:rPr lang="en-US" altLang="ko-KR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b="0" dirty="0"/>
                        <a:t>서정호</a:t>
                      </a:r>
                      <a:r>
                        <a:rPr lang="en-US" altLang="ko-KR" sz="1800" b="0" dirty="0"/>
                        <a:t>, </a:t>
                      </a:r>
                      <a:r>
                        <a:rPr lang="ko-KR" altLang="en-US" sz="1800" b="0" dirty="0"/>
                        <a:t>김주완</a:t>
                      </a:r>
                      <a:r>
                        <a:rPr lang="en-US" altLang="ko-KR" sz="1800" b="0" dirty="0"/>
                        <a:t>, </a:t>
                      </a:r>
                      <a:r>
                        <a:rPr lang="ko-KR" altLang="en-US" sz="1800" b="0" dirty="0" err="1"/>
                        <a:t>방인완</a:t>
                      </a:r>
                      <a:r>
                        <a:rPr lang="en-US" altLang="ko-KR" sz="1800" b="0" dirty="0"/>
                        <a:t>, </a:t>
                      </a:r>
                      <a:r>
                        <a:rPr lang="ko-KR" altLang="en-US" sz="1800" b="0" dirty="0" err="1"/>
                        <a:t>오규환</a:t>
                      </a:r>
                      <a:endParaRPr lang="ko-KR" altLang="en-US" sz="1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/>
                        <a:t>GP1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729366"/>
                  </a:ext>
                </a:extLst>
              </a:tr>
              <a:tr h="966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  <a:p>
                      <a:pPr algn="ctr" latinLnBrk="1"/>
                      <a:r>
                        <a:rPr lang="en-US" altLang="ko-KR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안준형</a:t>
                      </a:r>
                      <a:r>
                        <a:rPr lang="en-US" altLang="ko-KR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b="0" dirty="0" err="1"/>
                        <a:t>정은총</a:t>
                      </a:r>
                      <a:r>
                        <a:rPr lang="en-US" altLang="ko-KR" sz="1800" b="0" dirty="0"/>
                        <a:t>, </a:t>
                      </a:r>
                      <a:r>
                        <a:rPr lang="ko-KR" altLang="en-US" sz="1800" b="0" dirty="0"/>
                        <a:t>장용석</a:t>
                      </a:r>
                      <a:r>
                        <a:rPr lang="en-US" altLang="ko-KR" sz="1800" b="0" dirty="0"/>
                        <a:t>, </a:t>
                      </a:r>
                      <a:r>
                        <a:rPr lang="ko-KR" altLang="en-US" sz="1800" b="0" dirty="0"/>
                        <a:t>이재원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/>
                        <a:t>GP1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599265"/>
                  </a:ext>
                </a:extLst>
              </a:tr>
              <a:tr h="768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  <a:p>
                      <a:pPr algn="ctr" latinLnBrk="1"/>
                      <a:r>
                        <a:rPr lang="en-US" altLang="ko-KR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조제웅</a:t>
                      </a:r>
                      <a:r>
                        <a:rPr lang="en-US" altLang="ko-KR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b="0" dirty="0" err="1"/>
                        <a:t>문성균</a:t>
                      </a:r>
                      <a:r>
                        <a:rPr lang="en-US" altLang="ko-KR" sz="1800" b="0" dirty="0"/>
                        <a:t>, </a:t>
                      </a:r>
                      <a:r>
                        <a:rPr lang="ko-KR" altLang="en-US" sz="1800" b="0" dirty="0" err="1"/>
                        <a:t>유건호</a:t>
                      </a:r>
                      <a:r>
                        <a:rPr lang="en-US" altLang="ko-KR" sz="1800" b="0" dirty="0"/>
                        <a:t>, </a:t>
                      </a:r>
                      <a:r>
                        <a:rPr lang="ko-KR" altLang="en-US" sz="1800" b="0" dirty="0" err="1"/>
                        <a:t>한국진</a:t>
                      </a:r>
                      <a:endParaRPr lang="ko-KR" altLang="en-US" sz="1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/>
                        <a:t>GP2</a:t>
                      </a:r>
                      <a:endParaRPr lang="ko-KR" altLang="en-US" sz="1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18042"/>
                  </a:ext>
                </a:extLst>
              </a:tr>
              <a:tr h="764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  <a:p>
                      <a:pPr algn="ctr" latinLnBrk="1"/>
                      <a:r>
                        <a:rPr lang="en-US" altLang="ko-KR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황경조</a:t>
                      </a:r>
                      <a:r>
                        <a:rPr lang="en-US" altLang="ko-KR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/>
                        <a:t>정경훈</a:t>
                      </a:r>
                      <a:r>
                        <a:rPr lang="en-US" altLang="ko-KR" sz="1800" b="0" dirty="0"/>
                        <a:t>,</a:t>
                      </a:r>
                      <a:r>
                        <a:rPr lang="ko-KR" altLang="en-US" sz="1800" b="0" dirty="0"/>
                        <a:t> 최선호</a:t>
                      </a:r>
                      <a:r>
                        <a:rPr lang="en-US" altLang="ko-KR" sz="1800" b="0" dirty="0"/>
                        <a:t>, </a:t>
                      </a:r>
                      <a:r>
                        <a:rPr lang="ko-KR" altLang="en-US" sz="1800" b="0" dirty="0" err="1"/>
                        <a:t>이창병</a:t>
                      </a:r>
                      <a:endParaRPr lang="ko-KR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GP2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660128"/>
                  </a:ext>
                </a:extLst>
              </a:tr>
              <a:tr h="698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</a:p>
                    <a:p>
                      <a:pPr algn="ctr" latinLnBrk="1"/>
                      <a:r>
                        <a:rPr lang="en-US" altLang="ko-KR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강민근</a:t>
                      </a:r>
                      <a:r>
                        <a:rPr lang="en-US" altLang="ko-KR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b="0" dirty="0" err="1"/>
                        <a:t>엄기문</a:t>
                      </a:r>
                      <a:r>
                        <a:rPr lang="en-US" altLang="ko-KR" sz="1800" b="0" dirty="0"/>
                        <a:t>, </a:t>
                      </a:r>
                      <a:r>
                        <a:rPr lang="ko-KR" altLang="en-US" sz="1800" b="0" dirty="0"/>
                        <a:t>안성호</a:t>
                      </a:r>
                      <a:r>
                        <a:rPr lang="en-US" altLang="ko-KR" sz="1800" b="0" dirty="0"/>
                        <a:t>, </a:t>
                      </a:r>
                      <a:r>
                        <a:rPr lang="ko-KR" altLang="en-US" sz="1800" b="0" dirty="0"/>
                        <a:t>김대영</a:t>
                      </a:r>
                      <a:r>
                        <a:rPr lang="en-US" altLang="ko-KR" sz="1800" b="0" dirty="0"/>
                        <a:t>, </a:t>
                      </a:r>
                      <a:r>
                        <a:rPr lang="ko-KR" altLang="en-US" sz="1800" b="0" dirty="0" err="1"/>
                        <a:t>김도희</a:t>
                      </a:r>
                      <a:endParaRPr lang="ko-KR" altLang="en-US" sz="1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GP3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087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70647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84988"/>
            <a:ext cx="91440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17328" y="2276872"/>
            <a:ext cx="8839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 algn="ctr">
              <a:defRPr/>
            </a:pPr>
            <a:r>
              <a:rPr lang="en-US" altLang="ko-KR" sz="3600" b="1" kern="0">
                <a:solidFill>
                  <a:schemeClr val="tx2"/>
                </a:solidFill>
                <a:latin typeface="+mj-lt"/>
                <a:ea typeface="굴림" charset="-127"/>
                <a:cs typeface="+mj-cs"/>
              </a:rPr>
              <a:t>GP1</a:t>
            </a:r>
            <a:br>
              <a:rPr lang="en-US" altLang="ko-KR" sz="3600" b="1" kern="0">
                <a:solidFill>
                  <a:schemeClr val="tx2"/>
                </a:solidFill>
                <a:latin typeface="+mj-lt"/>
                <a:ea typeface="굴림" charset="-127"/>
                <a:cs typeface="+mj-cs"/>
              </a:rPr>
            </a:br>
            <a:r>
              <a:rPr lang="en-US" altLang="ko-KR" sz="3200" b="1" kern="0">
                <a:solidFill>
                  <a:schemeClr val="tx2"/>
                </a:solidFill>
                <a:latin typeface="+mj-lt"/>
                <a:ea typeface="굴림" charset="-127"/>
                <a:cs typeface="+mj-cs"/>
              </a:rPr>
              <a:t>(Groups A &amp; B)</a:t>
            </a:r>
            <a:endParaRPr lang="en-US" altLang="ko-KR" sz="3600" b="1" kern="0" dirty="0">
              <a:solidFill>
                <a:schemeClr val="tx2"/>
              </a:solidFill>
              <a:latin typeface="+mj-lt"/>
              <a:ea typeface="굴림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241328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7C246-27C9-4542-ADCC-1F502E2B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Three components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E57735-4A64-40D4-BD10-ADE6A11B5B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709F61-4E91-4C8A-BF61-9FA872383972}"/>
              </a:ext>
            </a:extLst>
          </p:cNvPr>
          <p:cNvSpPr txBox="1"/>
          <p:nvPr/>
        </p:nvSpPr>
        <p:spPr>
          <a:xfrm>
            <a:off x="121594" y="1342724"/>
            <a:ext cx="8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1.</a:t>
            </a:r>
            <a:endParaRPr lang="en-US" altLang="ko-KR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12F0B-C6DE-467C-9D7C-31BFC2029E15}"/>
              </a:ext>
            </a:extLst>
          </p:cNvPr>
          <p:cNvSpPr txBox="1"/>
          <p:nvPr/>
        </p:nvSpPr>
        <p:spPr>
          <a:xfrm>
            <a:off x="121594" y="2786208"/>
            <a:ext cx="8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2.</a:t>
            </a:r>
            <a:endParaRPr lang="en-US" altLang="ko-KR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DC5256-F0F5-4EFD-AD05-C70326932337}"/>
              </a:ext>
            </a:extLst>
          </p:cNvPr>
          <p:cNvSpPr txBox="1"/>
          <p:nvPr/>
        </p:nvSpPr>
        <p:spPr>
          <a:xfrm>
            <a:off x="121594" y="4609402"/>
            <a:ext cx="8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3.</a:t>
            </a:r>
            <a:endParaRPr lang="en-US" altLang="ko-KR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091BD7-ABF9-4B70-8B22-16CCEB230B16}"/>
              </a:ext>
            </a:extLst>
          </p:cNvPr>
          <p:cNvSpPr txBox="1"/>
          <p:nvPr/>
        </p:nvSpPr>
        <p:spPr>
          <a:xfrm>
            <a:off x="467544" y="134076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2"/>
                </a:solidFill>
              </a:rPr>
              <a:t>Common</a:t>
            </a:r>
            <a:r>
              <a:rPr lang="en-US" altLang="ko-KR" sz="2800" dirty="0"/>
              <a:t> project (Days 6,7):</a:t>
            </a:r>
            <a:endParaRPr lang="ko-KR" alt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C262B4-B30A-4A3F-AF9E-CBD768AFC4A0}"/>
              </a:ext>
            </a:extLst>
          </p:cNvPr>
          <p:cNvSpPr txBox="1"/>
          <p:nvPr/>
        </p:nvSpPr>
        <p:spPr>
          <a:xfrm>
            <a:off x="466564" y="2780928"/>
            <a:ext cx="7057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Group-based</a:t>
            </a:r>
            <a:r>
              <a:rPr lang="en-US" altLang="ko-KR" sz="2800" dirty="0"/>
              <a:t> project (Days 8,9):</a:t>
            </a:r>
            <a:endParaRPr lang="ko-KR" alt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C3B413-8D41-4322-9AA3-48F20CCDC54F}"/>
              </a:ext>
            </a:extLst>
          </p:cNvPr>
          <p:cNvSpPr txBox="1"/>
          <p:nvPr/>
        </p:nvSpPr>
        <p:spPr>
          <a:xfrm>
            <a:off x="480450" y="4597003"/>
            <a:ext cx="5675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B050"/>
                </a:solidFill>
              </a:rPr>
              <a:t>Proposal </a:t>
            </a:r>
            <a:r>
              <a:rPr lang="en-US" altLang="ko-KR" sz="2800" dirty="0">
                <a:solidFill>
                  <a:schemeClr val="accent4"/>
                </a:solidFill>
              </a:rPr>
              <a:t>(Days 9,10):</a:t>
            </a:r>
            <a:endParaRPr lang="ko-KR" altLang="en-US" sz="2800" dirty="0">
              <a:solidFill>
                <a:schemeClr val="accent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60F928-15A1-41FC-8F6E-66684C324FB7}"/>
              </a:ext>
            </a:extLst>
          </p:cNvPr>
          <p:cNvSpPr txBox="1"/>
          <p:nvPr/>
        </p:nvSpPr>
        <p:spPr>
          <a:xfrm>
            <a:off x="409583" y="1997171"/>
            <a:ext cx="5530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Learn about </a:t>
            </a:r>
            <a:r>
              <a:rPr lang="en-US" altLang="ko-KR" sz="2800" i="1"/>
              <a:t>basic tools </a:t>
            </a:r>
            <a:r>
              <a:rPr lang="en-US" altLang="ko-KR" sz="2800"/>
              <a:t>required.</a:t>
            </a:r>
            <a:endParaRPr lang="ko-KR" alt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ED4788-282D-4212-A8CE-701FCFED4FF8}"/>
              </a:ext>
            </a:extLst>
          </p:cNvPr>
          <p:cNvSpPr txBox="1"/>
          <p:nvPr/>
        </p:nvSpPr>
        <p:spPr>
          <a:xfrm>
            <a:off x="395536" y="3344292"/>
            <a:ext cx="84634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Use the techniques (that we learned so far) </a:t>
            </a:r>
            <a:br>
              <a:rPr lang="en-US" altLang="ko-KR" sz="2800"/>
            </a:br>
            <a:r>
              <a:rPr lang="en-US" altLang="ko-KR" sz="2800"/>
              <a:t>to design a model achieving </a:t>
            </a:r>
            <a:r>
              <a:rPr lang="en-US" altLang="ko-KR" sz="2800" i="1"/>
              <a:t>a target performance</a:t>
            </a:r>
            <a:r>
              <a:rPr lang="en-US" altLang="ko-KR" sz="2800"/>
              <a:t>.</a:t>
            </a:r>
            <a:endParaRPr lang="ko-KR" alt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45E952-EE35-4DE6-A5AA-ACEB3E352D19}"/>
              </a:ext>
            </a:extLst>
          </p:cNvPr>
          <p:cNvSpPr txBox="1"/>
          <p:nvPr/>
        </p:nvSpPr>
        <p:spPr>
          <a:xfrm>
            <a:off x="409582" y="5114068"/>
            <a:ext cx="84634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Write </a:t>
            </a:r>
            <a:r>
              <a:rPr lang="en-US" altLang="ko-KR" sz="2800" i="1"/>
              <a:t>you own proposal </a:t>
            </a:r>
            <a:r>
              <a:rPr lang="en-US" altLang="ko-KR" sz="2800"/>
              <a:t>of interest based on the knowledge that you learned.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979173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  <p:bldP spid="10" grpId="0"/>
      <p:bldP spid="12" grpId="0"/>
      <p:bldP spid="14" grpId="0"/>
      <p:bldP spid="15" grpId="0"/>
      <p:bldP spid="16" grpId="0"/>
      <p:bldP spid="17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7C246-27C9-4542-ADCC-1F502E2B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Task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E57735-4A64-40D4-BD10-ADE6A11B5B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585399-A6E3-4241-9E41-6C8AC4123FDF}"/>
              </a:ext>
            </a:extLst>
          </p:cNvPr>
          <p:cNvSpPr txBox="1"/>
          <p:nvPr/>
        </p:nvSpPr>
        <p:spPr>
          <a:xfrm>
            <a:off x="152400" y="1232421"/>
            <a:ext cx="4727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/>
              <a:t>Image</a:t>
            </a:r>
            <a:r>
              <a:rPr lang="ko-KR" altLang="en-US" sz="2800" b="1"/>
              <a:t> </a:t>
            </a:r>
            <a:r>
              <a:rPr lang="en-US" altLang="ko-KR" sz="2800" b="1"/>
              <a:t>classification</a:t>
            </a:r>
            <a:endParaRPr lang="ko-KR" altLang="en-US" sz="2800" b="1" dirty="0"/>
          </a:p>
        </p:txBody>
      </p:sp>
      <p:sp>
        <p:nvSpPr>
          <p:cNvPr id="44" name="사다리꼴 7">
            <a:extLst>
              <a:ext uri="{FF2B5EF4-FFF2-40B4-BE49-F238E27FC236}">
                <a16:creationId xmlns:a16="http://schemas.microsoft.com/office/drawing/2014/main" id="{399D260E-FA18-4452-B180-3B872645B895}"/>
              </a:ext>
            </a:extLst>
          </p:cNvPr>
          <p:cNvSpPr/>
          <p:nvPr/>
        </p:nvSpPr>
        <p:spPr bwMode="auto">
          <a:xfrm rot="5400000">
            <a:off x="2917913" y="2269969"/>
            <a:ext cx="2273617" cy="2296325"/>
          </a:xfrm>
          <a:prstGeom prst="trapezoi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 sz="1400">
              <a:latin typeface="Arial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6376FEC-877B-4972-8EE6-83A0DB142E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45606" y="3375023"/>
            <a:ext cx="5470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내용 개체 틀 2 2 2 2 2">
            <a:extLst>
              <a:ext uri="{FF2B5EF4-FFF2-40B4-BE49-F238E27FC236}">
                <a16:creationId xmlns:a16="http://schemas.microsoft.com/office/drawing/2014/main" id="{BEC46343-DFD9-4DB7-9684-6D9C07C4F41E}"/>
              </a:ext>
            </a:extLst>
          </p:cNvPr>
          <p:cNvSpPr txBox="1">
            <a:spLocks/>
          </p:cNvSpPr>
          <p:nvPr/>
        </p:nvSpPr>
        <p:spPr bwMode="auto">
          <a:xfrm>
            <a:off x="2973702" y="3130785"/>
            <a:ext cx="2112308" cy="488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2800">
                <a:sym typeface="Wingdings" panose="05000000000000000000" pitchFamily="2" charset="2"/>
              </a:rPr>
              <a:t>model</a:t>
            </a:r>
            <a:endParaRPr lang="ko-KR" altLang="en-US" sz="28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8348E28-970F-4E41-8898-12DFBEF93AC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02884" y="3398959"/>
            <a:ext cx="59910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83D8259-B70C-4FF4-AEDF-5D731E070B07}"/>
              </a:ext>
            </a:extLst>
          </p:cNvPr>
          <p:cNvSpPr txBox="1"/>
          <p:nvPr/>
        </p:nvSpPr>
        <p:spPr>
          <a:xfrm>
            <a:off x="6198457" y="3697868"/>
            <a:ext cx="2103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/>
              <a:t>“cloth class”</a:t>
            </a:r>
            <a:endParaRPr kumimoji="1" lang="ko-KR" altLang="en-US" sz="2800" dirty="0"/>
          </a:p>
        </p:txBody>
      </p:sp>
      <p:sp>
        <p:nvSpPr>
          <p:cNvPr id="49" name="위쪽 화살표 36">
            <a:extLst>
              <a:ext uri="{FF2B5EF4-FFF2-40B4-BE49-F238E27FC236}">
                <a16:creationId xmlns:a16="http://schemas.microsoft.com/office/drawing/2014/main" id="{F92AFE5F-69EC-46ED-B244-F09C65B3F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207" y="4292950"/>
            <a:ext cx="353182" cy="583196"/>
          </a:xfrm>
          <a:prstGeom prst="upArrow">
            <a:avLst>
              <a:gd name="adj1" fmla="val 50000"/>
              <a:gd name="adj2" fmla="val 49951"/>
            </a:avLst>
          </a:prstGeom>
          <a:solidFill>
            <a:schemeClr val="accent2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865E2512-E686-4407-8CCB-F65A0ECBE79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61" y="3227233"/>
            <a:ext cx="263289" cy="260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AEA01DBE-BA8B-45F0-A731-50F84CB7F2D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271" y="3060893"/>
            <a:ext cx="244483" cy="51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C112510-2240-294E-AF99-CC3F60A121A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51" y="4981135"/>
            <a:ext cx="3028391" cy="6239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9EFAB01-0CD5-47E8-A25B-1B00066DAA3F}"/>
              </a:ext>
            </a:extLst>
          </p:cNvPr>
          <p:cNvCxnSpPr>
            <a:cxnSpLocks/>
          </p:cNvCxnSpPr>
          <p:nvPr/>
        </p:nvCxnSpPr>
        <p:spPr bwMode="auto">
          <a:xfrm flipH="1">
            <a:off x="4687974" y="4116277"/>
            <a:ext cx="1477780" cy="7737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546FCCD-9820-42B4-A5D7-CF64907E1D68}"/>
              </a:ext>
            </a:extLst>
          </p:cNvPr>
          <p:cNvSpPr txBox="1"/>
          <p:nvPr/>
        </p:nvSpPr>
        <p:spPr>
          <a:xfrm>
            <a:off x="683568" y="3593057"/>
            <a:ext cx="2209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image pixels</a:t>
            </a:r>
            <a:endParaRPr lang="ko-KR" alt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79E5C5-5C4C-C64E-A36A-8D05BE3B55EA}"/>
              </a:ext>
            </a:extLst>
          </p:cNvPr>
          <p:cNvSpPr txBox="1"/>
          <p:nvPr/>
        </p:nvSpPr>
        <p:spPr>
          <a:xfrm>
            <a:off x="6208736" y="4225539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/>
              <a:t>“</a:t>
            </a:r>
            <a:r>
              <a:rPr kumimoji="1" lang="en-US" altLang="ko-KR" sz="2800">
                <a:solidFill>
                  <a:srgbClr val="FF0000"/>
                </a:solidFill>
              </a:rPr>
              <a:t>0</a:t>
            </a:r>
            <a:r>
              <a:rPr kumimoji="1" lang="en-US" altLang="ko-KR" sz="2800"/>
              <a:t>”</a:t>
            </a:r>
            <a:endParaRPr kumimoji="1" lang="ko-KR" alt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BC24D3-BDEF-A442-9D2B-6371C295249D}"/>
              </a:ext>
            </a:extLst>
          </p:cNvPr>
          <p:cNvSpPr txBox="1"/>
          <p:nvPr/>
        </p:nvSpPr>
        <p:spPr>
          <a:xfrm>
            <a:off x="6732660" y="4225539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(</a:t>
            </a:r>
            <a:r>
              <a:rPr kumimoji="1" lang="en-US" altLang="ko-KR" sz="2800" dirty="0">
                <a:solidFill>
                  <a:srgbClr val="FF0000"/>
                </a:solidFill>
              </a:rPr>
              <a:t>t-shirt</a:t>
            </a:r>
            <a:r>
              <a:rPr kumimoji="1" lang="en-US" altLang="ko-KR" sz="2800" dirty="0"/>
              <a:t>)</a:t>
            </a:r>
            <a:endParaRPr kumimoji="1" lang="ko-KR" alt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17284B-6C1B-874F-AEBA-0042F296783A}"/>
              </a:ext>
            </a:extLst>
          </p:cNvPr>
          <p:cNvSpPr txBox="1"/>
          <p:nvPr/>
        </p:nvSpPr>
        <p:spPr>
          <a:xfrm>
            <a:off x="6208736" y="5786100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/>
              <a:t>“</a:t>
            </a:r>
            <a:r>
              <a:rPr kumimoji="1" lang="en-US" altLang="ko-KR" sz="2800">
                <a:solidFill>
                  <a:schemeClr val="accent2"/>
                </a:solidFill>
              </a:rPr>
              <a:t>9</a:t>
            </a:r>
            <a:r>
              <a:rPr kumimoji="1" lang="en-US" altLang="ko-KR" sz="2800"/>
              <a:t>”</a:t>
            </a:r>
            <a:endParaRPr kumimoji="1" lang="ko-KR" alt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783D9B-0851-5540-B0A8-25B671CFD870}"/>
              </a:ext>
            </a:extLst>
          </p:cNvPr>
          <p:cNvSpPr txBox="1"/>
          <p:nvPr/>
        </p:nvSpPr>
        <p:spPr>
          <a:xfrm>
            <a:off x="6732660" y="5786100"/>
            <a:ext cx="2265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(</a:t>
            </a:r>
            <a:r>
              <a:rPr kumimoji="1" lang="en-US" altLang="ko-KR" sz="2800" dirty="0">
                <a:solidFill>
                  <a:schemeClr val="accent2"/>
                </a:solidFill>
              </a:rPr>
              <a:t>ankle boots</a:t>
            </a:r>
            <a:r>
              <a:rPr kumimoji="1" lang="en-US" altLang="ko-KR" sz="2800" dirty="0"/>
              <a:t>)</a:t>
            </a:r>
            <a:endParaRPr kumimoji="1" lang="ko-KR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A40DC8-4339-7340-9D68-4341106288EA}"/>
              </a:ext>
            </a:extLst>
          </p:cNvPr>
          <p:cNvSpPr txBox="1"/>
          <p:nvPr/>
        </p:nvSpPr>
        <p:spPr>
          <a:xfrm rot="16200000">
            <a:off x="7033573" y="498375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/>
              <a:t>…</a:t>
            </a:r>
            <a:endParaRPr kumimoji="1"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002766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16" grpId="0"/>
      <p:bldP spid="17" grpId="0"/>
      <p:bldP spid="19" grpId="0"/>
      <p:bldP spid="2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7C246-27C9-4542-ADCC-1F502E2B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Dataset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E57735-4A64-40D4-BD10-ADE6A11B5B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25AAB49-A791-4D9A-B1CF-C18882CA52BB}"/>
              </a:ext>
            </a:extLst>
          </p:cNvPr>
          <p:cNvSpPr/>
          <p:nvPr/>
        </p:nvSpPr>
        <p:spPr>
          <a:xfrm>
            <a:off x="270718" y="1340768"/>
            <a:ext cx="87407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/>
              <a:t>Source: Fashion MNIST</a:t>
            </a:r>
            <a:endParaRPr lang="ko-KR" altLang="en-US" sz="28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0014F6-A602-4016-9865-E6C34A052B5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156" y="2080014"/>
            <a:ext cx="4973579" cy="411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4B0EF12-9050-1D4A-92FE-71D0C2B8D1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64" y="5103758"/>
            <a:ext cx="1154545" cy="11335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EB1E52-B042-4A45-8A83-B50081DAD57D}"/>
              </a:ext>
            </a:extLst>
          </p:cNvPr>
          <p:cNvSpPr txBox="1"/>
          <p:nvPr/>
        </p:nvSpPr>
        <p:spPr>
          <a:xfrm>
            <a:off x="295676" y="4972596"/>
            <a:ext cx="1773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/>
              <a:t>Example:</a:t>
            </a:r>
            <a:endParaRPr kumimoji="1" lang="ko-Kore-KR" alt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196CB-B3E4-5947-B997-23A49D83EAF2}"/>
              </a:ext>
            </a:extLst>
          </p:cNvPr>
          <p:cNvSpPr txBox="1"/>
          <p:nvPr/>
        </p:nvSpPr>
        <p:spPr>
          <a:xfrm>
            <a:off x="2411760" y="5199028"/>
            <a:ext cx="381386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5000"/>
              <a:t>(           ,   0 )</a:t>
            </a:r>
            <a:endParaRPr kumimoji="1" lang="ko-Kore-KR" altLang="en-US" sz="50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904F7C7-F1B4-DF4C-A048-066DE2B06C5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768958" y="5765538"/>
            <a:ext cx="885961" cy="1832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3A7D4B8-BEDC-3246-88B3-0F7FF36C4BAE}"/>
              </a:ext>
            </a:extLst>
          </p:cNvPr>
          <p:cNvSpPr txBox="1"/>
          <p:nvPr/>
        </p:nvSpPr>
        <p:spPr>
          <a:xfrm>
            <a:off x="6713583" y="5708263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“t-shirt”</a:t>
            </a:r>
            <a:endParaRPr kumimoji="1" lang="ko-Kore-KR" altLang="en-US" sz="28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615252-5784-A54C-B6DB-FEDDABC8C10C}"/>
              </a:ext>
            </a:extLst>
          </p:cNvPr>
          <p:cNvSpPr/>
          <p:nvPr/>
        </p:nvSpPr>
        <p:spPr>
          <a:xfrm>
            <a:off x="270718" y="2991837"/>
            <a:ext cx="85788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 b="1" dirty="0">
                <a:solidFill>
                  <a:schemeClr val="accent2"/>
                </a:solidFill>
              </a:rPr>
              <a:t>Data</a:t>
            </a:r>
            <a:r>
              <a:rPr lang="en-US" altLang="ko-KR" sz="2800" b="1" dirty="0"/>
              <a:t>:</a:t>
            </a:r>
            <a:r>
              <a:rPr lang="en-US" altLang="ko-KR" sz="2800" dirty="0"/>
              <a:t>  grey</a:t>
            </a:r>
            <a:r>
              <a:rPr lang="en-US" altLang="ko-KR" sz="2800" b="1" dirty="0"/>
              <a:t> </a:t>
            </a:r>
            <a:r>
              <a:rPr lang="en-US" altLang="ko-KR" sz="2800" dirty="0"/>
              <a:t>scale </a:t>
            </a:r>
            <a:r>
              <a:rPr lang="en-US" altLang="ko-KR" sz="2800" b="1" dirty="0"/>
              <a:t>image pixels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2B56AAA-2E73-E148-BAB3-85EAE448774C}"/>
              </a:ext>
            </a:extLst>
          </p:cNvPr>
          <p:cNvSpPr/>
          <p:nvPr/>
        </p:nvSpPr>
        <p:spPr>
          <a:xfrm>
            <a:off x="270718" y="3722056"/>
            <a:ext cx="83557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 b="1" dirty="0">
                <a:solidFill>
                  <a:srgbClr val="FF0000"/>
                </a:solidFill>
              </a:rPr>
              <a:t>Label</a:t>
            </a:r>
            <a:r>
              <a:rPr lang="en-US" altLang="ko-KR" sz="2800" b="1"/>
              <a:t>:</a:t>
            </a:r>
            <a:r>
              <a:rPr lang="en-US" altLang="ko-KR" sz="2800"/>
              <a:t> human-annotated labels  </a:t>
            </a:r>
            <a:endParaRPr lang="en-US" altLang="ko-KR" sz="28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222BC62-A5B1-3E4C-BCFF-7430126528D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122" y="3087319"/>
            <a:ext cx="1377818" cy="36276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내용 개체 틀 2 3">
            <a:extLst>
              <a:ext uri="{FF2B5EF4-FFF2-40B4-BE49-F238E27FC236}">
                <a16:creationId xmlns:a16="http://schemas.microsoft.com/office/drawing/2014/main" id="{FF35F401-D8B6-A241-9ED0-DE10C88C2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5122" y="4248913"/>
            <a:ext cx="2281461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ko-KR" sz="2800" kern="0">
                <a:ea typeface="굴림" panose="020B0600000101010101" pitchFamily="34" charset="-127"/>
              </a:rPr>
              <a:t>(10 classes)</a:t>
            </a:r>
            <a:endParaRPr lang="ko-KR" altLang="en-US" sz="2800" kern="0" dirty="0">
              <a:ea typeface="굴림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77C244-790D-401D-A0D6-7A8B28655B5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576" y="3804138"/>
            <a:ext cx="1872189" cy="414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26586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23" grpId="0"/>
      <p:bldP spid="24" grpId="0"/>
      <p:bldP spid="25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7C246-27C9-4542-ADCC-1F502E2B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Data organization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E57735-4A64-40D4-BD10-ADE6A11B5B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374653-D606-3E40-B4C6-EFD131375982}"/>
              </a:ext>
            </a:extLst>
          </p:cNvPr>
          <p:cNvSpPr txBox="1"/>
          <p:nvPr/>
        </p:nvSpPr>
        <p:spPr>
          <a:xfrm>
            <a:off x="137850" y="1331679"/>
            <a:ext cx="850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Import data from </a:t>
            </a:r>
            <a:r>
              <a:rPr lang="en-US" altLang="ko-KR" sz="28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tensorflow.keras.datasets</a:t>
            </a:r>
            <a:r>
              <a:rPr lang="en-US" altLang="ko-KR" sz="28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endParaRPr kumimoji="1" lang="ko-Kore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21BAC3-ADA1-5F4A-BEBC-7EFE9FE24143}"/>
              </a:ext>
            </a:extLst>
          </p:cNvPr>
          <p:cNvSpPr txBox="1"/>
          <p:nvPr/>
        </p:nvSpPr>
        <p:spPr>
          <a:xfrm>
            <a:off x="137849" y="4421872"/>
            <a:ext cx="8507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Will use </a:t>
            </a:r>
            <a:r>
              <a:rPr lang="en-US" altLang="ko-Kore-KR" sz="28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StratifiedKFold</a:t>
            </a:r>
            <a:r>
              <a:rPr kumimoji="1" lang="en-US" altLang="ko-Kore-KR" sz="2800" dirty="0"/>
              <a:t> for </a:t>
            </a:r>
            <a:r>
              <a:rPr kumimoji="1" lang="en-US" altLang="ko-Kore-KR" sz="2800" b="1" dirty="0"/>
              <a:t>cross validation  </a:t>
            </a:r>
            <a:endParaRPr kumimoji="1" lang="ko-Kore-KR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48F65-BB12-F143-833C-41F213995444}"/>
              </a:ext>
            </a:extLst>
          </p:cNvPr>
          <p:cNvSpPr txBox="1"/>
          <p:nvPr/>
        </p:nvSpPr>
        <p:spPr>
          <a:xfrm>
            <a:off x="137850" y="3224487"/>
            <a:ext cx="6162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Split </a:t>
            </a:r>
            <a:r>
              <a:rPr kumimoji="1" lang="en-US" altLang="ko-Kore-KR" sz="2800" dirty="0">
                <a:solidFill>
                  <a:schemeClr val="accent2"/>
                </a:solidFill>
              </a:rPr>
              <a:t>this part </a:t>
            </a:r>
            <a:r>
              <a:rPr kumimoji="1" lang="en-US" altLang="ko-Kore-KR" sz="2800" dirty="0"/>
              <a:t>into </a:t>
            </a:r>
            <a:r>
              <a:rPr kumimoji="1" lang="en-US" altLang="ko-Kore-KR" sz="2800" b="1" dirty="0"/>
              <a:t>train/</a:t>
            </a:r>
            <a:r>
              <a:rPr kumimoji="1" lang="en-US" altLang="ko-Kore-KR" sz="2800" b="1" dirty="0" err="1"/>
              <a:t>val</a:t>
            </a:r>
            <a:r>
              <a:rPr kumimoji="1" lang="en-US" altLang="ko-Kore-KR" sz="2800" b="1" dirty="0"/>
              <a:t> </a:t>
            </a:r>
            <a:r>
              <a:rPr kumimoji="1" lang="en-US" altLang="ko-Kore-KR" sz="2800" dirty="0"/>
              <a:t>sets with:</a:t>
            </a:r>
            <a:endParaRPr kumimoji="1" lang="ko-Kore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7CB008-6BEF-EF4F-9B9E-650D1E499899}"/>
              </a:ext>
            </a:extLst>
          </p:cNvPr>
          <p:cNvSpPr txBox="1"/>
          <p:nvPr/>
        </p:nvSpPr>
        <p:spPr>
          <a:xfrm>
            <a:off x="3732044" y="3731379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/>
              <a:t>5:1</a:t>
            </a:r>
            <a:endParaRPr kumimoji="1" lang="ko-Kore-KR" altLang="en-US" sz="3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9DDB93-5B21-8843-BE16-3991D8CA5C2B}"/>
              </a:ext>
            </a:extLst>
          </p:cNvPr>
          <p:cNvSpPr txBox="1"/>
          <p:nvPr/>
        </p:nvSpPr>
        <p:spPr>
          <a:xfrm>
            <a:off x="137850" y="5426060"/>
            <a:ext cx="7358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Will check data distribution via </a:t>
            </a:r>
            <a:r>
              <a:rPr kumimoji="1" lang="en-US" altLang="ko-Kore-KR" sz="2800" b="1"/>
              <a:t>visualization </a:t>
            </a:r>
            <a:endParaRPr kumimoji="1" lang="ko-Kore-KR" altLang="en-US" sz="2800" b="1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9AA25CF-E060-4D95-BF8C-3B3C816812D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276" y="2332974"/>
            <a:ext cx="4973579" cy="41101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A2795F2-72AC-4159-9D8A-38713E09F9D6}"/>
              </a:ext>
            </a:extLst>
          </p:cNvPr>
          <p:cNvSpPr txBox="1"/>
          <p:nvPr/>
        </p:nvSpPr>
        <p:spPr>
          <a:xfrm>
            <a:off x="137850" y="2276872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/>
              <a:t>Recall:</a:t>
            </a:r>
            <a:endParaRPr kumimoji="1" lang="ko-Kore-KR" altLang="en-US" sz="2800" b="1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41B3455-417A-45B9-A16E-DAB03A6B6644}"/>
              </a:ext>
            </a:extLst>
          </p:cNvPr>
          <p:cNvCxnSpPr>
            <a:cxnSpLocks/>
          </p:cNvCxnSpPr>
          <p:nvPr/>
        </p:nvCxnSpPr>
        <p:spPr bwMode="auto">
          <a:xfrm flipV="1">
            <a:off x="1763688" y="2833440"/>
            <a:ext cx="288032" cy="5117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46A3727-46F9-43A1-A62E-4B36A89EACA5}"/>
              </a:ext>
            </a:extLst>
          </p:cNvPr>
          <p:cNvCxnSpPr/>
          <p:nvPr/>
        </p:nvCxnSpPr>
        <p:spPr bwMode="auto">
          <a:xfrm>
            <a:off x="1672276" y="2792808"/>
            <a:ext cx="217964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4BC8EF-4422-462E-85D3-28E6CD544934}"/>
              </a:ext>
            </a:extLst>
          </p:cNvPr>
          <p:cNvSpPr/>
          <p:nvPr/>
        </p:nvSpPr>
        <p:spPr>
          <a:xfrm>
            <a:off x="137850" y="4970633"/>
            <a:ext cx="83407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ko-KR" dirty="0">
                <a:solidFill>
                  <a:srgbClr val="004ED0"/>
                </a:solidFill>
                <a:latin typeface="Monaco"/>
              </a:rPr>
              <a:t>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sklearn.model_selection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ko-KR" dirty="0">
                <a:solidFill>
                  <a:srgbClr val="004ED0"/>
                </a:solidFill>
                <a:latin typeface="Monaco"/>
              </a:rPr>
              <a:t> </a:t>
            </a:r>
            <a:r>
              <a:rPr lang="en-US" altLang="ko-Kore-KR" sz="20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StratifiedK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ko-KR" alt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21F8B5-6FC0-D447-8637-7ED8F1E536D6}"/>
              </a:ext>
            </a:extLst>
          </p:cNvPr>
          <p:cNvSpPr/>
          <p:nvPr/>
        </p:nvSpPr>
        <p:spPr>
          <a:xfrm>
            <a:off x="152400" y="5981218"/>
            <a:ext cx="50930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ker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ko-KR">
                <a:solidFill>
                  <a:srgbClr val="004ED0"/>
                </a:solidFill>
                <a:latin typeface="Monaco"/>
              </a:rPr>
              <a:t> </a:t>
            </a:r>
            <a:r>
              <a:rPr lang="en-US" altLang="ko-KR" sz="2000" kern="0">
                <a:latin typeface="Courier New" panose="02070309020205020404" pitchFamily="49" charset="0"/>
                <a:cs typeface="Courier New" panose="02070309020205020404" pitchFamily="49" charset="0"/>
              </a:rPr>
              <a:t>matplolib.pyplot </a:t>
            </a:r>
            <a:r>
              <a:rPr lang="en-US" altLang="ko-KR" sz="2000" ker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altLang="ko-KR" sz="2000" kern="0">
                <a:latin typeface="Courier New" panose="02070309020205020404" pitchFamily="49" charset="0"/>
                <a:cs typeface="Courier New" panose="02070309020205020404" pitchFamily="49" charset="0"/>
              </a:rPr>
              <a:t>plt)</a:t>
            </a:r>
            <a:endParaRPr lang="ko-KR" altLang="en-US" sz="2000" ker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8205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3" grpId="0"/>
      <p:bldP spid="12" grpId="0"/>
      <p:bldP spid="14" grpId="0"/>
      <p:bldP spid="17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7C246-27C9-4542-ADCC-1F502E2B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Visualization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E57735-4A64-40D4-BD10-ADE6A11B5B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7AD01E6-C2AD-4DF4-9730-4C7DE7E61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68760"/>
            <a:ext cx="6138890" cy="515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43327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Model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53C77A-99B5-074B-98AA-80DC306DA9C7}"/>
              </a:ext>
            </a:extLst>
          </p:cNvPr>
          <p:cNvSpPr txBox="1"/>
          <p:nvPr/>
        </p:nvSpPr>
        <p:spPr>
          <a:xfrm>
            <a:off x="241213" y="1395588"/>
            <a:ext cx="6536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Will try</a:t>
            </a:r>
            <a:r>
              <a:rPr lang="ko-KR" altLang="en-US" sz="2800"/>
              <a:t> </a:t>
            </a:r>
            <a:r>
              <a:rPr lang="en-US" altLang="ko-KR" sz="2800" b="1"/>
              <a:t>DNN</a:t>
            </a:r>
            <a:r>
              <a:rPr lang="en-US" altLang="ko-KR" sz="2800"/>
              <a:t> and </a:t>
            </a:r>
            <a:r>
              <a:rPr lang="en-US" altLang="ko-KR" sz="2800" b="1"/>
              <a:t>CNN</a:t>
            </a:r>
            <a:r>
              <a:rPr lang="en-US" altLang="ko-KR" sz="2800"/>
              <a:t>.</a:t>
            </a:r>
            <a:endParaRPr lang="ko-KR" alt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DC6852-CBD4-6849-9626-28AF3A1F44B1}"/>
              </a:ext>
            </a:extLst>
          </p:cNvPr>
          <p:cNvSpPr txBox="1"/>
          <p:nvPr/>
        </p:nvSpPr>
        <p:spPr>
          <a:xfrm>
            <a:off x="194849" y="2286078"/>
            <a:ext cx="149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b="1"/>
              <a:t>1. DNN:</a:t>
            </a:r>
            <a:endParaRPr kumimoji="1" lang="ko-Kore-KR" altLang="en-US" sz="280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1046E0-944F-4A18-94FF-96FAA9A9BA34}"/>
              </a:ext>
            </a:extLst>
          </p:cNvPr>
          <p:cNvSpPr txBox="1"/>
          <p:nvPr/>
        </p:nvSpPr>
        <p:spPr>
          <a:xfrm>
            <a:off x="1731317" y="3334145"/>
            <a:ext cx="4847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>
                <a:solidFill>
                  <a:schemeClr val="accent2"/>
                </a:solidFill>
              </a:rPr>
              <a:t>89% (w/ some techniques)</a:t>
            </a:r>
            <a:endParaRPr kumimoji="1" lang="ko-Kore-KR" altLang="en-US" sz="2800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53FC54-9B2B-4337-9EE4-296AF15D163C}"/>
              </a:ext>
            </a:extLst>
          </p:cNvPr>
          <p:cNvSpPr txBox="1"/>
          <p:nvPr/>
        </p:nvSpPr>
        <p:spPr>
          <a:xfrm>
            <a:off x="539552" y="2820757"/>
            <a:ext cx="8890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Target: 88% accuracy (w/o any advanced techniques)</a:t>
            </a:r>
            <a:endParaRPr kumimoji="1" lang="ko-Kore-KR" altLang="en-US" sz="2800" dirty="0">
              <a:solidFill>
                <a:schemeClr val="accent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D957FF-A6D8-4FB3-92D1-6D519CBC924D}"/>
              </a:ext>
            </a:extLst>
          </p:cNvPr>
          <p:cNvSpPr txBox="1"/>
          <p:nvPr/>
        </p:nvSpPr>
        <p:spPr>
          <a:xfrm>
            <a:off x="167598" y="4010545"/>
            <a:ext cx="149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b="1"/>
              <a:t>2. CNN:</a:t>
            </a:r>
            <a:endParaRPr kumimoji="1" lang="ko-Kore-KR" altLang="en-US" sz="280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820EEF-5AC0-407A-9A01-9CFA384ECF06}"/>
              </a:ext>
            </a:extLst>
          </p:cNvPr>
          <p:cNvSpPr txBox="1"/>
          <p:nvPr/>
        </p:nvSpPr>
        <p:spPr>
          <a:xfrm>
            <a:off x="1699728" y="5045890"/>
            <a:ext cx="5505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>
                <a:solidFill>
                  <a:schemeClr val="accent2"/>
                </a:solidFill>
              </a:rPr>
              <a:t>93% (w/ some techniques)</a:t>
            </a:r>
            <a:endParaRPr kumimoji="1" lang="ko-Kore-KR" altLang="en-US" sz="2800" dirty="0">
              <a:solidFill>
                <a:schemeClr val="accent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223A75-DB7F-4576-B13B-C58C85573B11}"/>
              </a:ext>
            </a:extLst>
          </p:cNvPr>
          <p:cNvSpPr txBox="1"/>
          <p:nvPr/>
        </p:nvSpPr>
        <p:spPr>
          <a:xfrm>
            <a:off x="517523" y="4535392"/>
            <a:ext cx="8890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Target: 90% (w/o any advanced techniques)</a:t>
            </a:r>
            <a:endParaRPr kumimoji="1" lang="ko-Kore-KR" alt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7479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1" grpId="0"/>
      <p:bldP spid="24" grpId="0"/>
      <p:bldP spid="25" grpId="0"/>
      <p:bldP spid="26" grpId="0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Techniques that we will use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F58B73-B3C9-E04C-B025-F749B33D7910}"/>
              </a:ext>
            </a:extLst>
          </p:cNvPr>
          <p:cNvSpPr txBox="1"/>
          <p:nvPr/>
        </p:nvSpPr>
        <p:spPr>
          <a:xfrm>
            <a:off x="549629" y="2272305"/>
            <a:ext cx="5899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/>
              <a:t>He’s initialization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55D62E-3E95-AE40-A196-9FE2FAC8B6A3}"/>
              </a:ext>
            </a:extLst>
          </p:cNvPr>
          <p:cNvSpPr txBox="1"/>
          <p:nvPr/>
        </p:nvSpPr>
        <p:spPr>
          <a:xfrm>
            <a:off x="547020" y="2826302"/>
            <a:ext cx="735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/>
              <a:t>Hyperparameter search w/ cross validation:</a:t>
            </a:r>
            <a:endParaRPr kumimoji="1" lang="ko-Kore-KR" altLang="en-US" sz="28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76ED12-1296-0B49-BE34-95C3A7A3CC98}"/>
              </a:ext>
            </a:extLst>
          </p:cNvPr>
          <p:cNvSpPr txBox="1"/>
          <p:nvPr/>
        </p:nvSpPr>
        <p:spPr>
          <a:xfrm>
            <a:off x="976781" y="3365046"/>
            <a:ext cx="735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/>
              <a:t>#</a:t>
            </a:r>
            <a:r>
              <a:rPr kumimoji="1" lang="ko-KR" altLang="en-US" sz="2800"/>
              <a:t> </a:t>
            </a:r>
            <a:r>
              <a:rPr kumimoji="1" lang="en-US" altLang="ko-KR" sz="2800"/>
              <a:t>of layers, </a:t>
            </a:r>
            <a:r>
              <a:rPr kumimoji="1" lang="en-US" altLang="ko-Kore-KR" sz="2800"/>
              <a:t>learning rate, batch size, … </a:t>
            </a:r>
            <a:endParaRPr kumimoji="1" lang="ko-Kore-KR" altLang="en-US" sz="2800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757251-EE29-E345-A96D-5DA0D1BF7C0E}"/>
              </a:ext>
            </a:extLst>
          </p:cNvPr>
          <p:cNvSpPr txBox="1"/>
          <p:nvPr/>
        </p:nvSpPr>
        <p:spPr>
          <a:xfrm>
            <a:off x="549629" y="1700808"/>
            <a:ext cx="5059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/>
              <a:t>Regularization, early stopping</a:t>
            </a:r>
            <a:endParaRPr kumimoji="1" lang="ko-Kore-KR" altLang="en-US" sz="2800">
              <a:solidFill>
                <a:schemeClr val="accent2"/>
              </a:solidFill>
            </a:endParaRPr>
          </a:p>
        </p:txBody>
      </p:sp>
      <p:sp>
        <p:nvSpPr>
          <p:cNvPr id="16" name="사각형: 둥근 모서리 24">
            <a:extLst>
              <a:ext uri="{FF2B5EF4-FFF2-40B4-BE49-F238E27FC236}">
                <a16:creationId xmlns:a16="http://schemas.microsoft.com/office/drawing/2014/main" id="{88CF3EF4-086E-E44A-852F-08E10B184289}"/>
              </a:ext>
            </a:extLst>
          </p:cNvPr>
          <p:cNvSpPr/>
          <p:nvPr/>
        </p:nvSpPr>
        <p:spPr bwMode="auto">
          <a:xfrm>
            <a:off x="152400" y="1543498"/>
            <a:ext cx="8483322" cy="2517466"/>
          </a:xfrm>
          <a:prstGeom prst="round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7" name="사각형: 둥근 모서리 24">
            <a:extLst>
              <a:ext uri="{FF2B5EF4-FFF2-40B4-BE49-F238E27FC236}">
                <a16:creationId xmlns:a16="http://schemas.microsoft.com/office/drawing/2014/main" id="{78BA8B98-10EB-F340-A262-C6C73AF3F997}"/>
              </a:ext>
            </a:extLst>
          </p:cNvPr>
          <p:cNvSpPr/>
          <p:nvPr/>
        </p:nvSpPr>
        <p:spPr bwMode="auto">
          <a:xfrm>
            <a:off x="152400" y="4575050"/>
            <a:ext cx="8483322" cy="1246436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6F236-3F60-9C4B-98B1-32E96FB1A407}"/>
              </a:ext>
            </a:extLst>
          </p:cNvPr>
          <p:cNvSpPr txBox="1"/>
          <p:nvPr/>
        </p:nvSpPr>
        <p:spPr>
          <a:xfrm>
            <a:off x="3913099" y="3892564"/>
            <a:ext cx="514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/>
              <a:t>+</a:t>
            </a:r>
            <a:endParaRPr kumimoji="1" lang="ko-Kore-KR" altLang="en-US" sz="4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C251E4-1F71-9D46-874B-D9EF99EB9B5D}"/>
              </a:ext>
            </a:extLst>
          </p:cNvPr>
          <p:cNvSpPr txBox="1"/>
          <p:nvPr/>
        </p:nvSpPr>
        <p:spPr>
          <a:xfrm>
            <a:off x="371730" y="4894996"/>
            <a:ext cx="8088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/>
              <a:t>learning rate decay, batch normalization, dropout</a:t>
            </a:r>
            <a:endParaRPr kumimoji="1" lang="ko-Kore-KR" altLang="en-US" sz="2800"/>
          </a:p>
        </p:txBody>
      </p:sp>
    </p:spTree>
    <p:extLst>
      <p:ext uri="{BB962C8B-B14F-4D97-AF65-F5344CB8AC3E}">
        <p14:creationId xmlns:p14="http://schemas.microsoft.com/office/powerpoint/2010/main" val="2100748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5BE75-4712-3F46-A81B-B0CBF125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Saving</a:t>
            </a:r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DB8C1A-3DD3-4B46-9BE2-268BF1041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/>
              <a:pPr>
                <a:defRPr/>
              </a:pPr>
              <a:t>25</a:t>
            </a:fld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DFDE14-DAA2-7E45-B1DF-9BF37C8C208A}"/>
              </a:ext>
            </a:extLst>
          </p:cNvPr>
          <p:cNvSpPr txBox="1"/>
          <p:nvPr/>
        </p:nvSpPr>
        <p:spPr>
          <a:xfrm>
            <a:off x="937163" y="2204864"/>
            <a:ext cx="3922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“loss” and “acc” curves</a:t>
            </a:r>
            <a:endParaRPr kumimoji="1" lang="ko-Kore-KR" altLang="en-US" sz="2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B056BF-170F-C343-82EF-3613150E82B8}"/>
              </a:ext>
            </a:extLst>
          </p:cNvPr>
          <p:cNvSpPr txBox="1"/>
          <p:nvPr/>
        </p:nvSpPr>
        <p:spPr>
          <a:xfrm>
            <a:off x="1011499" y="3276274"/>
            <a:ext cx="1404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log files</a:t>
            </a:r>
            <a:endParaRPr kumimoji="1" lang="ko-Kore-KR" alt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0EAFC3-1C0B-C949-9D52-AEB193C5A5AD}"/>
              </a:ext>
            </a:extLst>
          </p:cNvPr>
          <p:cNvSpPr txBox="1"/>
          <p:nvPr/>
        </p:nvSpPr>
        <p:spPr>
          <a:xfrm>
            <a:off x="1011656" y="4347684"/>
            <a:ext cx="4865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parameters of trained models</a:t>
            </a:r>
            <a:endParaRPr kumimoji="1"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F85A14-2DC9-488D-9989-23E86C03CAEA}"/>
              </a:ext>
            </a:extLst>
          </p:cNvPr>
          <p:cNvSpPr txBox="1"/>
          <p:nvPr/>
        </p:nvSpPr>
        <p:spPr>
          <a:xfrm>
            <a:off x="475470" y="2204864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1.</a:t>
            </a:r>
            <a:endParaRPr kumimoji="1" lang="ko-Kore-KR" altLang="en-US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2F532-C263-408C-B71F-CB10B7F907C4}"/>
              </a:ext>
            </a:extLst>
          </p:cNvPr>
          <p:cNvSpPr txBox="1"/>
          <p:nvPr/>
        </p:nvSpPr>
        <p:spPr>
          <a:xfrm>
            <a:off x="487939" y="3276274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2.</a:t>
            </a:r>
            <a:endParaRPr kumimoji="1" lang="ko-Kore-KR" altLang="en-US" sz="2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76F73F-DD06-463E-B1BD-88B166BB79AC}"/>
              </a:ext>
            </a:extLst>
          </p:cNvPr>
          <p:cNvSpPr txBox="1"/>
          <p:nvPr/>
        </p:nvSpPr>
        <p:spPr>
          <a:xfrm>
            <a:off x="500408" y="4347684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3.</a:t>
            </a:r>
            <a:endParaRPr kumimoji="1" lang="ko-Kore-KR" altLang="en-US" sz="2800"/>
          </a:p>
        </p:txBody>
      </p:sp>
    </p:spTree>
    <p:extLst>
      <p:ext uri="{BB962C8B-B14F-4D97-AF65-F5344CB8AC3E}">
        <p14:creationId xmlns:p14="http://schemas.microsoft.com/office/powerpoint/2010/main" val="37037698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461F2-C809-4649-93C3-97B11263E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Checkpoints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EB3271-D334-4885-BA4C-18E0A452DA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0D3280-661C-F14D-A92B-05DBA0D51F6A}"/>
              </a:ext>
            </a:extLst>
          </p:cNvPr>
          <p:cNvSpPr/>
          <p:nvPr/>
        </p:nvSpPr>
        <p:spPr>
          <a:xfrm>
            <a:off x="223713" y="1700808"/>
            <a:ext cx="3988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 b="1"/>
              <a:t>Day 9 morning (Thur):</a:t>
            </a:r>
            <a:endParaRPr lang="en-US" altLang="ko-KR" sz="28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C1EC85-F750-9940-B82D-798EF889AA7A}"/>
              </a:ext>
            </a:extLst>
          </p:cNvPr>
          <p:cNvSpPr/>
          <p:nvPr/>
        </p:nvSpPr>
        <p:spPr>
          <a:xfrm>
            <a:off x="230612" y="3855647"/>
            <a:ext cx="4824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 b="1"/>
              <a:t>Day 10 morning (Fri):</a:t>
            </a:r>
            <a:endParaRPr lang="en-US" altLang="ko-KR" sz="28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0D7547-D294-4FA5-99AB-95CF43012E9F}"/>
              </a:ext>
            </a:extLst>
          </p:cNvPr>
          <p:cNvSpPr/>
          <p:nvPr/>
        </p:nvSpPr>
        <p:spPr>
          <a:xfrm>
            <a:off x="467544" y="2258744"/>
            <a:ext cx="4824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 dirty="0"/>
              <a:t>Log files and saved models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AA50E3-BB88-496E-AADD-8AB95D972DF9}"/>
              </a:ext>
            </a:extLst>
          </p:cNvPr>
          <p:cNvSpPr/>
          <p:nvPr/>
        </p:nvSpPr>
        <p:spPr>
          <a:xfrm>
            <a:off x="467544" y="2842915"/>
            <a:ext cx="5832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/>
              <a:t>Performance of </a:t>
            </a:r>
            <a:r>
              <a:rPr lang="en-US" altLang="ko-KR" sz="2800" b="1"/>
              <a:t>DNN</a:t>
            </a:r>
            <a:endParaRPr lang="en-US" altLang="ko-KR" sz="28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C59C94-901B-4821-8FC1-4400D29DA306}"/>
              </a:ext>
            </a:extLst>
          </p:cNvPr>
          <p:cNvSpPr/>
          <p:nvPr/>
        </p:nvSpPr>
        <p:spPr>
          <a:xfrm>
            <a:off x="467544" y="4457879"/>
            <a:ext cx="4824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/>
              <a:t>Log files and saved models</a:t>
            </a:r>
            <a:endParaRPr lang="en-US" altLang="ko-KR" sz="2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D29919-D1CE-41BB-ADAB-9B7A395137A5}"/>
              </a:ext>
            </a:extLst>
          </p:cNvPr>
          <p:cNvSpPr/>
          <p:nvPr/>
        </p:nvSpPr>
        <p:spPr>
          <a:xfrm>
            <a:off x="467544" y="5042050"/>
            <a:ext cx="4978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/>
              <a:t>Performance of </a:t>
            </a:r>
            <a:r>
              <a:rPr lang="en-US" altLang="ko-KR" sz="2800" b="1"/>
              <a:t>CNN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2967457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84988"/>
            <a:ext cx="91440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17328" y="2276872"/>
            <a:ext cx="8839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 algn="ctr">
              <a:defRPr/>
            </a:pPr>
            <a:r>
              <a:rPr lang="en-US" altLang="ko-KR" sz="3600" b="1" kern="0">
                <a:solidFill>
                  <a:schemeClr val="tx2"/>
                </a:solidFill>
                <a:latin typeface="+mj-lt"/>
                <a:ea typeface="굴림" charset="-127"/>
                <a:cs typeface="+mj-cs"/>
              </a:rPr>
              <a:t>GP2</a:t>
            </a:r>
            <a:br>
              <a:rPr lang="en-US" altLang="ko-KR" sz="3600" b="1" kern="0">
                <a:solidFill>
                  <a:schemeClr val="tx2"/>
                </a:solidFill>
                <a:latin typeface="+mj-lt"/>
                <a:ea typeface="굴림" charset="-127"/>
                <a:cs typeface="+mj-cs"/>
              </a:rPr>
            </a:br>
            <a:r>
              <a:rPr lang="en-US" altLang="ko-KR" sz="3200" b="1" kern="0">
                <a:solidFill>
                  <a:schemeClr val="tx2"/>
                </a:solidFill>
                <a:latin typeface="+mj-lt"/>
                <a:ea typeface="굴림" charset="-127"/>
                <a:cs typeface="+mj-cs"/>
              </a:rPr>
              <a:t>(Groups C &amp; D)</a:t>
            </a:r>
            <a:endParaRPr lang="en-US" altLang="ko-KR" sz="3600" b="1" kern="0" dirty="0">
              <a:solidFill>
                <a:schemeClr val="tx2"/>
              </a:solidFill>
              <a:latin typeface="+mj-lt"/>
              <a:ea typeface="굴림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3158114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7C246-27C9-4542-ADCC-1F502E2B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Task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E57735-4A64-40D4-BD10-ADE6A11B5B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585399-A6E3-4241-9E41-6C8AC4123FDF}"/>
              </a:ext>
            </a:extLst>
          </p:cNvPr>
          <p:cNvSpPr txBox="1"/>
          <p:nvPr/>
        </p:nvSpPr>
        <p:spPr>
          <a:xfrm>
            <a:off x="152400" y="1232421"/>
            <a:ext cx="4727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/>
              <a:t>Image</a:t>
            </a:r>
            <a:r>
              <a:rPr lang="ko-KR" altLang="en-US" sz="2800" b="1"/>
              <a:t> </a:t>
            </a:r>
            <a:r>
              <a:rPr lang="en-US" altLang="ko-KR" sz="2800" b="1"/>
              <a:t>recognition</a:t>
            </a:r>
            <a:endParaRPr lang="ko-KR" altLang="en-US" sz="2800" b="1" dirty="0"/>
          </a:p>
        </p:txBody>
      </p:sp>
      <p:sp>
        <p:nvSpPr>
          <p:cNvPr id="44" name="사다리꼴 7">
            <a:extLst>
              <a:ext uri="{FF2B5EF4-FFF2-40B4-BE49-F238E27FC236}">
                <a16:creationId xmlns:a16="http://schemas.microsoft.com/office/drawing/2014/main" id="{399D260E-FA18-4452-B180-3B872645B895}"/>
              </a:ext>
            </a:extLst>
          </p:cNvPr>
          <p:cNvSpPr/>
          <p:nvPr/>
        </p:nvSpPr>
        <p:spPr bwMode="auto">
          <a:xfrm rot="5400000">
            <a:off x="2917913" y="2269969"/>
            <a:ext cx="2273617" cy="2296325"/>
          </a:xfrm>
          <a:prstGeom prst="trapezoi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 sz="1400">
              <a:latin typeface="Arial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6376FEC-877B-4972-8EE6-83A0DB142E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45606" y="3375023"/>
            <a:ext cx="5470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내용 개체 틀 2 2 2 2 2">
            <a:extLst>
              <a:ext uri="{FF2B5EF4-FFF2-40B4-BE49-F238E27FC236}">
                <a16:creationId xmlns:a16="http://schemas.microsoft.com/office/drawing/2014/main" id="{BEC46343-DFD9-4DB7-9684-6D9C07C4F41E}"/>
              </a:ext>
            </a:extLst>
          </p:cNvPr>
          <p:cNvSpPr txBox="1">
            <a:spLocks/>
          </p:cNvSpPr>
          <p:nvPr/>
        </p:nvSpPr>
        <p:spPr bwMode="auto">
          <a:xfrm>
            <a:off x="2973702" y="3130785"/>
            <a:ext cx="2112308" cy="488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2800">
                <a:sym typeface="Wingdings" panose="05000000000000000000" pitchFamily="2" charset="2"/>
              </a:rPr>
              <a:t>model</a:t>
            </a:r>
            <a:endParaRPr lang="ko-KR" altLang="en-US" sz="28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8348E28-970F-4E41-8898-12DFBEF93AC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02884" y="3398959"/>
            <a:ext cx="59910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83D8259-B70C-4FF4-AEDF-5D731E070B07}"/>
              </a:ext>
            </a:extLst>
          </p:cNvPr>
          <p:cNvSpPr txBox="1"/>
          <p:nvPr/>
        </p:nvSpPr>
        <p:spPr>
          <a:xfrm>
            <a:off x="6198457" y="3697868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/>
              <a:t>“object class”</a:t>
            </a:r>
            <a:endParaRPr kumimoji="1" lang="ko-KR" altLang="en-US" sz="2800" dirty="0"/>
          </a:p>
        </p:txBody>
      </p:sp>
      <p:sp>
        <p:nvSpPr>
          <p:cNvPr id="49" name="위쪽 화살표 36">
            <a:extLst>
              <a:ext uri="{FF2B5EF4-FFF2-40B4-BE49-F238E27FC236}">
                <a16:creationId xmlns:a16="http://schemas.microsoft.com/office/drawing/2014/main" id="{F92AFE5F-69EC-46ED-B244-F09C65B3F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207" y="4292950"/>
            <a:ext cx="353182" cy="583196"/>
          </a:xfrm>
          <a:prstGeom prst="upArrow">
            <a:avLst>
              <a:gd name="adj1" fmla="val 50000"/>
              <a:gd name="adj2" fmla="val 49951"/>
            </a:avLst>
          </a:prstGeom>
          <a:solidFill>
            <a:schemeClr val="accent2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865E2512-E686-4407-8CCB-F65A0ECBE79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61" y="3227233"/>
            <a:ext cx="263289" cy="260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AEA01DBE-BA8B-45F0-A731-50F84CB7F2D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271" y="3060893"/>
            <a:ext cx="244483" cy="51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C112510-2240-294E-AF99-CC3F60A121A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51" y="4981135"/>
            <a:ext cx="3028391" cy="6239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9EFAB01-0CD5-47E8-A25B-1B00066DAA3F}"/>
              </a:ext>
            </a:extLst>
          </p:cNvPr>
          <p:cNvCxnSpPr>
            <a:cxnSpLocks/>
          </p:cNvCxnSpPr>
          <p:nvPr/>
        </p:nvCxnSpPr>
        <p:spPr bwMode="auto">
          <a:xfrm flipH="1">
            <a:off x="4687974" y="4116277"/>
            <a:ext cx="1477780" cy="7737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546FCCD-9820-42B4-A5D7-CF64907E1D68}"/>
              </a:ext>
            </a:extLst>
          </p:cNvPr>
          <p:cNvSpPr txBox="1"/>
          <p:nvPr/>
        </p:nvSpPr>
        <p:spPr>
          <a:xfrm>
            <a:off x="683568" y="3593057"/>
            <a:ext cx="2209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image pixels</a:t>
            </a:r>
            <a:endParaRPr lang="ko-KR" alt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79E5C5-5C4C-C64E-A36A-8D05BE3B55EA}"/>
              </a:ext>
            </a:extLst>
          </p:cNvPr>
          <p:cNvSpPr txBox="1"/>
          <p:nvPr/>
        </p:nvSpPr>
        <p:spPr>
          <a:xfrm>
            <a:off x="6208736" y="4225539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/>
              <a:t>“</a:t>
            </a:r>
            <a:r>
              <a:rPr kumimoji="1" lang="en-US" altLang="ko-KR" sz="2800">
                <a:solidFill>
                  <a:srgbClr val="FF0000"/>
                </a:solidFill>
              </a:rPr>
              <a:t>0</a:t>
            </a:r>
            <a:r>
              <a:rPr kumimoji="1" lang="en-US" altLang="ko-KR" sz="2800"/>
              <a:t>”</a:t>
            </a:r>
            <a:endParaRPr kumimoji="1" lang="ko-KR" alt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BC24D3-BDEF-A442-9D2B-6371C295249D}"/>
              </a:ext>
            </a:extLst>
          </p:cNvPr>
          <p:cNvSpPr txBox="1"/>
          <p:nvPr/>
        </p:nvSpPr>
        <p:spPr>
          <a:xfrm>
            <a:off x="6732660" y="4225539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/>
              <a:t>(</a:t>
            </a:r>
            <a:r>
              <a:rPr kumimoji="1" lang="en-US" altLang="ko-KR" sz="2800">
                <a:solidFill>
                  <a:srgbClr val="FF0000"/>
                </a:solidFill>
              </a:rPr>
              <a:t>airplane</a:t>
            </a:r>
            <a:r>
              <a:rPr kumimoji="1" lang="en-US" altLang="ko-KR" sz="2800"/>
              <a:t>)</a:t>
            </a:r>
            <a:endParaRPr kumimoji="1" lang="ko-KR" alt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17284B-6C1B-874F-AEBA-0042F296783A}"/>
              </a:ext>
            </a:extLst>
          </p:cNvPr>
          <p:cNvSpPr txBox="1"/>
          <p:nvPr/>
        </p:nvSpPr>
        <p:spPr>
          <a:xfrm>
            <a:off x="6208736" y="5786100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/>
              <a:t>“</a:t>
            </a:r>
            <a:r>
              <a:rPr kumimoji="1" lang="en-US" altLang="ko-KR" sz="2800">
                <a:solidFill>
                  <a:schemeClr val="accent2"/>
                </a:solidFill>
              </a:rPr>
              <a:t>9</a:t>
            </a:r>
            <a:r>
              <a:rPr kumimoji="1" lang="en-US" altLang="ko-KR" sz="2800"/>
              <a:t>”</a:t>
            </a:r>
            <a:endParaRPr kumimoji="1" lang="ko-KR" alt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783D9B-0851-5540-B0A8-25B671CFD870}"/>
              </a:ext>
            </a:extLst>
          </p:cNvPr>
          <p:cNvSpPr txBox="1"/>
          <p:nvPr/>
        </p:nvSpPr>
        <p:spPr>
          <a:xfrm>
            <a:off x="6732660" y="5786100"/>
            <a:ext cx="1204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/>
              <a:t>(</a:t>
            </a:r>
            <a:r>
              <a:rPr kumimoji="1" lang="en-US" altLang="ko-KR" sz="2800">
                <a:solidFill>
                  <a:schemeClr val="accent2"/>
                </a:solidFill>
              </a:rPr>
              <a:t>truck</a:t>
            </a:r>
            <a:r>
              <a:rPr kumimoji="1" lang="en-US" altLang="ko-KR" sz="2800"/>
              <a:t>)</a:t>
            </a:r>
            <a:endParaRPr kumimoji="1" lang="ko-KR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A40DC8-4339-7340-9D68-4341106288EA}"/>
              </a:ext>
            </a:extLst>
          </p:cNvPr>
          <p:cNvSpPr txBox="1"/>
          <p:nvPr/>
        </p:nvSpPr>
        <p:spPr>
          <a:xfrm rot="16200000">
            <a:off x="7033573" y="498375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/>
              <a:t>…</a:t>
            </a:r>
            <a:endParaRPr kumimoji="1"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A121F7-5A57-AB4D-9272-28C10BF848B4}"/>
              </a:ext>
            </a:extLst>
          </p:cNvPr>
          <p:cNvSpPr txBox="1"/>
          <p:nvPr/>
        </p:nvSpPr>
        <p:spPr>
          <a:xfrm>
            <a:off x="7164288" y="4633972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or</a:t>
            </a:r>
            <a:endParaRPr kumimoji="1" lang="ko-Kore-KR" altLang="en-US" sz="28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A6A53E-0714-764B-BFFA-004AD617C9F8}"/>
              </a:ext>
            </a:extLst>
          </p:cNvPr>
          <p:cNvSpPr txBox="1"/>
          <p:nvPr/>
        </p:nvSpPr>
        <p:spPr>
          <a:xfrm>
            <a:off x="7164287" y="5337890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or</a:t>
            </a:r>
            <a:endParaRPr kumimoji="1" lang="ko-Kore-KR" altLang="en-US" sz="2800"/>
          </a:p>
        </p:txBody>
      </p:sp>
    </p:spTree>
    <p:extLst>
      <p:ext uri="{BB962C8B-B14F-4D97-AF65-F5344CB8AC3E}">
        <p14:creationId xmlns:p14="http://schemas.microsoft.com/office/powerpoint/2010/main" val="38724484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16" grpId="0"/>
      <p:bldP spid="17" grpId="0"/>
      <p:bldP spid="19" grpId="0"/>
      <p:bldP spid="20" grpId="0"/>
      <p:bldP spid="21" grpId="0"/>
      <p:bldP spid="8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4">
            <a:extLst>
              <a:ext uri="{FF2B5EF4-FFF2-40B4-BE49-F238E27FC236}">
                <a16:creationId xmlns:a16="http://schemas.microsoft.com/office/drawing/2014/main" id="{719F07A9-30FA-784F-9594-659910FA71E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58000"/>
            <a:ext cx="9144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D51A8D2-C67D-45C1-8735-E923D9C47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5992" y="2565846"/>
            <a:ext cx="4428256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3200" b="1" kern="0" dirty="0">
                <a:solidFill>
                  <a:schemeClr val="accent2"/>
                </a:solidFill>
                <a:latin typeface="+mn-lt"/>
              </a:rPr>
              <a:t>Common</a:t>
            </a:r>
            <a:r>
              <a:rPr lang="en-US" altLang="ko-KR" sz="3200" b="1" kern="0" dirty="0">
                <a:solidFill>
                  <a:schemeClr val="accent4"/>
                </a:solidFill>
                <a:latin typeface="+mn-lt"/>
              </a:rPr>
              <a:t> projects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3200" b="1" kern="0" dirty="0">
                <a:solidFill>
                  <a:schemeClr val="accent4"/>
                </a:solidFill>
                <a:latin typeface="+mn-lt"/>
              </a:rPr>
              <a:t>(Days 6, 7)</a:t>
            </a:r>
          </a:p>
        </p:txBody>
      </p:sp>
    </p:spTree>
    <p:extLst>
      <p:ext uri="{BB962C8B-B14F-4D97-AF65-F5344CB8AC3E}">
        <p14:creationId xmlns:p14="http://schemas.microsoft.com/office/powerpoint/2010/main" val="365915267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7C246-27C9-4542-ADCC-1F502E2B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Dataset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E57735-4A64-40D4-BD10-ADE6A11B5B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25AAB49-A791-4D9A-B1CF-C18882CA52BB}"/>
              </a:ext>
            </a:extLst>
          </p:cNvPr>
          <p:cNvSpPr/>
          <p:nvPr/>
        </p:nvSpPr>
        <p:spPr>
          <a:xfrm>
            <a:off x="270718" y="1340768"/>
            <a:ext cx="87407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/>
              <a:t>Source: CIFAR10</a:t>
            </a:r>
            <a:endParaRPr lang="ko-KR" altLang="en-US" sz="28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7C0B28-7191-428A-BC7F-43574A76815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3" y="2080013"/>
            <a:ext cx="4973579" cy="41101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615252-5784-A54C-B6DB-FEDDABC8C10C}"/>
              </a:ext>
            </a:extLst>
          </p:cNvPr>
          <p:cNvSpPr/>
          <p:nvPr/>
        </p:nvSpPr>
        <p:spPr>
          <a:xfrm>
            <a:off x="270718" y="2991837"/>
            <a:ext cx="85788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 b="1" dirty="0">
                <a:solidFill>
                  <a:schemeClr val="accent2"/>
                </a:solidFill>
              </a:rPr>
              <a:t>Data</a:t>
            </a:r>
            <a:r>
              <a:rPr lang="en-US" altLang="ko-KR" sz="2800" b="1" dirty="0"/>
              <a:t>:</a:t>
            </a:r>
            <a:r>
              <a:rPr lang="en-US" altLang="ko-KR" sz="2800" dirty="0"/>
              <a:t>  RGB</a:t>
            </a:r>
            <a:r>
              <a:rPr lang="en-US" altLang="ko-KR" sz="2800" b="1" dirty="0"/>
              <a:t> </a:t>
            </a:r>
            <a:r>
              <a:rPr lang="en-US" altLang="ko-KR" sz="2800" dirty="0"/>
              <a:t>scale </a:t>
            </a:r>
            <a:r>
              <a:rPr lang="en-US" altLang="ko-KR" sz="2800" b="1" dirty="0"/>
              <a:t>image pixels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2B56AAA-2E73-E148-BAB3-85EAE448774C}"/>
              </a:ext>
            </a:extLst>
          </p:cNvPr>
          <p:cNvSpPr/>
          <p:nvPr/>
        </p:nvSpPr>
        <p:spPr>
          <a:xfrm>
            <a:off x="270718" y="3722056"/>
            <a:ext cx="83557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 b="1" dirty="0">
                <a:solidFill>
                  <a:srgbClr val="FF0000"/>
                </a:solidFill>
              </a:rPr>
              <a:t>Label</a:t>
            </a:r>
            <a:r>
              <a:rPr lang="en-US" altLang="ko-KR" sz="2800" b="1"/>
              <a:t>:</a:t>
            </a:r>
            <a:r>
              <a:rPr lang="en-US" altLang="ko-KR" sz="2800"/>
              <a:t> human-annotated labels  </a:t>
            </a:r>
            <a:endParaRPr lang="en-US" altLang="ko-KR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CDDB75-2898-BB49-9E77-9D67FE78704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123" y="3087320"/>
            <a:ext cx="1738235" cy="35809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내용 개체 틀 2 3">
            <a:extLst>
              <a:ext uri="{FF2B5EF4-FFF2-40B4-BE49-F238E27FC236}">
                <a16:creationId xmlns:a16="http://schemas.microsoft.com/office/drawing/2014/main" id="{FF35F401-D8B6-A241-9ED0-DE10C88C2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4188" y="4220319"/>
            <a:ext cx="2281461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ko-KR" sz="2800" kern="0">
                <a:ea typeface="굴림" panose="020B0600000101010101" pitchFamily="34" charset="-127"/>
              </a:rPr>
              <a:t>(10 classes)</a:t>
            </a:r>
            <a:endParaRPr lang="ko-KR" altLang="en-US" sz="2800" kern="0" dirty="0">
              <a:ea typeface="굴림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576" y="3804138"/>
            <a:ext cx="1872189" cy="41446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70E541D-40A1-384F-9A14-ECBAF8199C49}"/>
              </a:ext>
            </a:extLst>
          </p:cNvPr>
          <p:cNvSpPr txBox="1"/>
          <p:nvPr/>
        </p:nvSpPr>
        <p:spPr>
          <a:xfrm>
            <a:off x="268734" y="4746387"/>
            <a:ext cx="1683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Example:</a:t>
            </a:r>
            <a:endParaRPr kumimoji="1" lang="ko-Kore-KR" altLang="en-US" sz="28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4F9772-2864-564D-8E45-488A78C22235}"/>
              </a:ext>
            </a:extLst>
          </p:cNvPr>
          <p:cNvSpPr txBox="1"/>
          <p:nvPr/>
        </p:nvSpPr>
        <p:spPr>
          <a:xfrm>
            <a:off x="2705000" y="5247430"/>
            <a:ext cx="292419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5000" dirty="0"/>
              <a:t>(         , 6)</a:t>
            </a:r>
            <a:endParaRPr kumimoji="1" lang="ko-Kore-KR" altLang="en-US" sz="5000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47D2F221-7DEF-024E-989F-11898C556B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5085184"/>
            <a:ext cx="1175537" cy="1175537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699F83E-5E75-184F-8966-2A08792E1477}"/>
              </a:ext>
            </a:extLst>
          </p:cNvPr>
          <p:cNvCxnSpPr>
            <a:cxnSpLocks/>
          </p:cNvCxnSpPr>
          <p:nvPr/>
        </p:nvCxnSpPr>
        <p:spPr bwMode="auto">
          <a:xfrm flipH="1">
            <a:off x="5292080" y="5095913"/>
            <a:ext cx="448040" cy="3493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0CA016E-7ADF-7F48-9B29-3DDD0F69AFC1}"/>
              </a:ext>
            </a:extLst>
          </p:cNvPr>
          <p:cNvSpPr txBox="1"/>
          <p:nvPr/>
        </p:nvSpPr>
        <p:spPr>
          <a:xfrm>
            <a:off x="5740120" y="4834194"/>
            <a:ext cx="1045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“frog”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581880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8" grpId="0"/>
      <p:bldP spid="30" grpId="0"/>
      <p:bldP spid="31" grpId="0"/>
      <p:bldP spid="3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7C246-27C9-4542-ADCC-1F502E2B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Data organization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E57735-4A64-40D4-BD10-ADE6A11B5B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8539C6-7A43-4D88-8169-0EEBDFBCCF50}"/>
              </a:ext>
            </a:extLst>
          </p:cNvPr>
          <p:cNvSpPr txBox="1"/>
          <p:nvPr/>
        </p:nvSpPr>
        <p:spPr>
          <a:xfrm>
            <a:off x="137850" y="1331679"/>
            <a:ext cx="850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Import data from </a:t>
            </a:r>
            <a:r>
              <a:rPr lang="en-US" altLang="ko-KR" sz="2800" kern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tensorflow.keras.datasets </a:t>
            </a:r>
            <a:endParaRPr kumimoji="1" lang="ko-Kore-KR" altLang="en-US" sz="2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65EC37-2FF8-4101-9E5A-03B573D98428}"/>
              </a:ext>
            </a:extLst>
          </p:cNvPr>
          <p:cNvSpPr txBox="1"/>
          <p:nvPr/>
        </p:nvSpPr>
        <p:spPr>
          <a:xfrm>
            <a:off x="137850" y="3224487"/>
            <a:ext cx="6650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Split </a:t>
            </a:r>
            <a:r>
              <a:rPr kumimoji="1" lang="en-US" altLang="ko-Kore-KR" sz="2800" dirty="0">
                <a:solidFill>
                  <a:schemeClr val="accent2"/>
                </a:solidFill>
              </a:rPr>
              <a:t>this</a:t>
            </a:r>
            <a:r>
              <a:rPr kumimoji="1" lang="en-US" altLang="ko-Kore-KR" sz="2800" dirty="0"/>
              <a:t> </a:t>
            </a:r>
            <a:r>
              <a:rPr kumimoji="1" lang="en-US" altLang="ko-Kore-KR" sz="2800" dirty="0">
                <a:solidFill>
                  <a:schemeClr val="accent2"/>
                </a:solidFill>
              </a:rPr>
              <a:t>part </a:t>
            </a:r>
            <a:r>
              <a:rPr kumimoji="1" lang="en-US" altLang="ko-Kore-KR" sz="2800" dirty="0"/>
              <a:t>into </a:t>
            </a:r>
            <a:r>
              <a:rPr kumimoji="1" lang="en-US" altLang="ko-Kore-KR" sz="2800" b="1" dirty="0"/>
              <a:t>train/</a:t>
            </a:r>
            <a:r>
              <a:rPr kumimoji="1" lang="en-US" altLang="ko-Kore-KR" sz="2800" b="1" dirty="0" err="1"/>
              <a:t>val</a:t>
            </a:r>
            <a:r>
              <a:rPr kumimoji="1" lang="en-US" altLang="ko-Kore-KR" sz="2800" b="1" dirty="0"/>
              <a:t> </a:t>
            </a:r>
            <a:r>
              <a:rPr kumimoji="1" lang="en-US" altLang="ko-Kore-KR" sz="2800" dirty="0"/>
              <a:t>sets with:</a:t>
            </a:r>
            <a:endParaRPr kumimoji="1" lang="ko-Kore-KR" alt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9D98E2-3617-4951-98CD-F9FB82787BE3}"/>
              </a:ext>
            </a:extLst>
          </p:cNvPr>
          <p:cNvSpPr txBox="1"/>
          <p:nvPr/>
        </p:nvSpPr>
        <p:spPr>
          <a:xfrm>
            <a:off x="3732044" y="3731379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/>
              <a:t>4:1</a:t>
            </a:r>
            <a:endParaRPr kumimoji="1" lang="ko-Kore-KR" altLang="en-US" sz="36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223D09-4F46-46C9-AE01-F3543756264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277" y="2332974"/>
            <a:ext cx="4973579" cy="41101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48D62BE-F68C-404D-B628-4A3B30839DEA}"/>
              </a:ext>
            </a:extLst>
          </p:cNvPr>
          <p:cNvSpPr txBox="1"/>
          <p:nvPr/>
        </p:nvSpPr>
        <p:spPr>
          <a:xfrm>
            <a:off x="137850" y="2276872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/>
              <a:t>Recall:</a:t>
            </a:r>
            <a:endParaRPr kumimoji="1" lang="ko-Kore-KR" altLang="en-US" sz="2800" b="1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2943C27-39F7-4699-BC66-B1D1E8654B6B}"/>
              </a:ext>
            </a:extLst>
          </p:cNvPr>
          <p:cNvCxnSpPr>
            <a:cxnSpLocks/>
          </p:cNvCxnSpPr>
          <p:nvPr/>
        </p:nvCxnSpPr>
        <p:spPr bwMode="auto">
          <a:xfrm flipV="1">
            <a:off x="2051720" y="2870747"/>
            <a:ext cx="144016" cy="3910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5140D00-8D2B-48AA-96D1-29A4CC71E774}"/>
              </a:ext>
            </a:extLst>
          </p:cNvPr>
          <p:cNvCxnSpPr/>
          <p:nvPr/>
        </p:nvCxnSpPr>
        <p:spPr bwMode="auto">
          <a:xfrm>
            <a:off x="1672276" y="2792808"/>
            <a:ext cx="217964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212B4FC-1FCE-4149-BC9F-35F6F424CBC2}"/>
              </a:ext>
            </a:extLst>
          </p:cNvPr>
          <p:cNvSpPr txBox="1"/>
          <p:nvPr/>
        </p:nvSpPr>
        <p:spPr>
          <a:xfrm>
            <a:off x="137849" y="4496353"/>
            <a:ext cx="8755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Will use </a:t>
            </a:r>
            <a:r>
              <a:rPr lang="en-US" altLang="ko-Kore-KR" sz="28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StratifiedKFold</a:t>
            </a:r>
            <a:r>
              <a:rPr kumimoji="1" lang="en-US" altLang="ko-Kore-KR" sz="2800" dirty="0"/>
              <a:t> for </a:t>
            </a:r>
            <a:r>
              <a:rPr kumimoji="1" lang="en-US" altLang="ko-Kore-KR" sz="2800" b="1" dirty="0"/>
              <a:t>cross validation  </a:t>
            </a:r>
            <a:endParaRPr kumimoji="1" lang="ko-Kore-KR" altLang="en-US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5E843C-AC29-4AD8-92A5-51029D21926F}"/>
              </a:ext>
            </a:extLst>
          </p:cNvPr>
          <p:cNvSpPr txBox="1"/>
          <p:nvPr/>
        </p:nvSpPr>
        <p:spPr>
          <a:xfrm>
            <a:off x="137850" y="5517232"/>
            <a:ext cx="7358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Will check data distribution via </a:t>
            </a:r>
            <a:r>
              <a:rPr kumimoji="1" lang="en-US" altLang="ko-Kore-KR" sz="2800" b="1"/>
              <a:t>visualization </a:t>
            </a:r>
            <a:endParaRPr kumimoji="1" lang="ko-Kore-KR" altLang="en-US" sz="2800" b="1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416427C-4166-408E-9966-FF9692F418FA}"/>
              </a:ext>
            </a:extLst>
          </p:cNvPr>
          <p:cNvSpPr/>
          <p:nvPr/>
        </p:nvSpPr>
        <p:spPr>
          <a:xfrm>
            <a:off x="137850" y="5045114"/>
            <a:ext cx="83407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ko-KR" dirty="0">
                <a:solidFill>
                  <a:srgbClr val="004ED0"/>
                </a:solidFill>
                <a:latin typeface="Monaco"/>
              </a:rPr>
              <a:t>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sklearn.model_selection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ko-KR" dirty="0">
                <a:solidFill>
                  <a:srgbClr val="004ED0"/>
                </a:solidFill>
                <a:latin typeface="Monaco"/>
              </a:rPr>
              <a:t>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StratifiedKFold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ko-KR" alt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16A747-C2AC-5944-8BF1-53616C829E45}"/>
              </a:ext>
            </a:extLst>
          </p:cNvPr>
          <p:cNvSpPr/>
          <p:nvPr/>
        </p:nvSpPr>
        <p:spPr>
          <a:xfrm>
            <a:off x="152400" y="5981218"/>
            <a:ext cx="50930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ker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ko-KR">
                <a:solidFill>
                  <a:srgbClr val="004ED0"/>
                </a:solidFill>
                <a:latin typeface="Monaco"/>
              </a:rPr>
              <a:t> </a:t>
            </a:r>
            <a:r>
              <a:rPr lang="en-US" altLang="ko-KR" sz="2000" kern="0">
                <a:latin typeface="Courier New" panose="02070309020205020404" pitchFamily="49" charset="0"/>
                <a:cs typeface="Courier New" panose="02070309020205020404" pitchFamily="49" charset="0"/>
              </a:rPr>
              <a:t>matplolib.pyplot </a:t>
            </a:r>
            <a:r>
              <a:rPr lang="en-US" altLang="ko-KR" sz="2000" ker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altLang="ko-KR" sz="2000" kern="0">
                <a:latin typeface="Courier New" panose="02070309020205020404" pitchFamily="49" charset="0"/>
                <a:cs typeface="Courier New" panose="02070309020205020404" pitchFamily="49" charset="0"/>
              </a:rPr>
              <a:t>plt)</a:t>
            </a:r>
            <a:endParaRPr lang="ko-KR" altLang="en-US" sz="2000" ker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4436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20" grpId="0"/>
      <p:bldP spid="21" grpId="0"/>
      <p:bldP spid="22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7C246-27C9-4542-ADCC-1F502E2B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Visualization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E57735-4A64-40D4-BD10-ADE6A11B5B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5A2E260-8EDC-41A6-B49E-725CB8893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61" y="1301924"/>
            <a:ext cx="6138890" cy="515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37027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Model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53C77A-99B5-074B-98AA-80DC306DA9C7}"/>
              </a:ext>
            </a:extLst>
          </p:cNvPr>
          <p:cNvSpPr txBox="1"/>
          <p:nvPr/>
        </p:nvSpPr>
        <p:spPr>
          <a:xfrm>
            <a:off x="241213" y="1395588"/>
            <a:ext cx="6536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Will try</a:t>
            </a:r>
            <a:r>
              <a:rPr lang="ko-KR" altLang="en-US" sz="2800"/>
              <a:t> </a:t>
            </a:r>
            <a:r>
              <a:rPr lang="en-US" altLang="ko-KR" sz="2800" b="1"/>
              <a:t>DNN</a:t>
            </a:r>
            <a:r>
              <a:rPr lang="en-US" altLang="ko-KR" sz="2800"/>
              <a:t> and </a:t>
            </a:r>
            <a:r>
              <a:rPr lang="en-US" altLang="ko-KR" sz="2800" b="1"/>
              <a:t>CNN</a:t>
            </a:r>
            <a:r>
              <a:rPr lang="en-US" altLang="ko-KR" sz="2800"/>
              <a:t>.</a:t>
            </a:r>
            <a:endParaRPr lang="ko-KR" alt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DC6852-CBD4-6849-9626-28AF3A1F44B1}"/>
              </a:ext>
            </a:extLst>
          </p:cNvPr>
          <p:cNvSpPr txBox="1"/>
          <p:nvPr/>
        </p:nvSpPr>
        <p:spPr>
          <a:xfrm>
            <a:off x="194849" y="2170013"/>
            <a:ext cx="149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b="1"/>
              <a:t>1. DNN:</a:t>
            </a:r>
            <a:endParaRPr kumimoji="1" lang="ko-Kore-KR" altLang="en-US" sz="280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1046E0-944F-4A18-94FF-96FAA9A9BA34}"/>
              </a:ext>
            </a:extLst>
          </p:cNvPr>
          <p:cNvSpPr txBox="1"/>
          <p:nvPr/>
        </p:nvSpPr>
        <p:spPr>
          <a:xfrm>
            <a:off x="2688800" y="3239371"/>
            <a:ext cx="6419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&lt; </a:t>
            </a:r>
            <a:r>
              <a:rPr kumimoji="1" lang="en-US" altLang="ko-Kore-KR" sz="2800" dirty="0">
                <a:solidFill>
                  <a:srgbClr val="FF0000"/>
                </a:solidFill>
              </a:rPr>
              <a:t>60% (even w/ advanced techniques)</a:t>
            </a:r>
            <a:endParaRPr kumimoji="1" lang="ko-Kore-KR" altLang="en-US" sz="28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53FC54-9B2B-4337-9EE4-296AF15D163C}"/>
              </a:ext>
            </a:extLst>
          </p:cNvPr>
          <p:cNvSpPr txBox="1"/>
          <p:nvPr/>
        </p:nvSpPr>
        <p:spPr>
          <a:xfrm>
            <a:off x="539553" y="2704692"/>
            <a:ext cx="7189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/>
              <a:t>Will figure out a poor performance: </a:t>
            </a:r>
            <a:endParaRPr kumimoji="1" lang="ko-Kore-KR" altLang="en-US" sz="2800">
              <a:solidFill>
                <a:schemeClr val="accent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D957FF-A6D8-4FB3-92D1-6D519CBC924D}"/>
              </a:ext>
            </a:extLst>
          </p:cNvPr>
          <p:cNvSpPr txBox="1"/>
          <p:nvPr/>
        </p:nvSpPr>
        <p:spPr>
          <a:xfrm>
            <a:off x="167598" y="3933056"/>
            <a:ext cx="2100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b="1"/>
              <a:t>2. CNN:</a:t>
            </a:r>
            <a:endParaRPr kumimoji="1" lang="ko-Kore-KR" altLang="en-US" sz="280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820EEF-5AC0-407A-9A01-9CFA384ECF06}"/>
              </a:ext>
            </a:extLst>
          </p:cNvPr>
          <p:cNvSpPr txBox="1"/>
          <p:nvPr/>
        </p:nvSpPr>
        <p:spPr>
          <a:xfrm>
            <a:off x="1975633" y="5157192"/>
            <a:ext cx="6297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>
                <a:solidFill>
                  <a:schemeClr val="accent2"/>
                </a:solidFill>
              </a:rPr>
              <a:t>93% (w/ some techniques)</a:t>
            </a:r>
            <a:endParaRPr kumimoji="1" lang="ko-Kore-KR" altLang="en-US" sz="280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31E14-AE59-774A-A226-B94DC33E9DA1}"/>
              </a:ext>
            </a:extLst>
          </p:cNvPr>
          <p:cNvSpPr txBox="1"/>
          <p:nvPr/>
        </p:nvSpPr>
        <p:spPr>
          <a:xfrm>
            <a:off x="1043608" y="3221763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Accuracy</a:t>
            </a:r>
            <a:endParaRPr kumimoji="1" lang="ko-Kore-KR" altLang="en-US" sz="2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A0613A-53A0-D14D-BE99-4DC5CCBA2ECD}"/>
              </a:ext>
            </a:extLst>
          </p:cNvPr>
          <p:cNvSpPr txBox="1"/>
          <p:nvPr/>
        </p:nvSpPr>
        <p:spPr>
          <a:xfrm>
            <a:off x="539552" y="5157192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b="1"/>
              <a:t>Target: </a:t>
            </a:r>
            <a:r>
              <a:rPr kumimoji="1" lang="en-US" altLang="ko-Kore-KR" sz="2800"/>
              <a:t> </a:t>
            </a:r>
            <a:endParaRPr kumimoji="1" lang="ko-Kore-KR" altLang="en-US" sz="280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602E3C-A1B3-CC45-8A18-B7ECFE881AA3}"/>
              </a:ext>
            </a:extLst>
          </p:cNvPr>
          <p:cNvSpPr txBox="1"/>
          <p:nvPr/>
        </p:nvSpPr>
        <p:spPr>
          <a:xfrm>
            <a:off x="539551" y="4526327"/>
            <a:ext cx="4032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Will employ </a:t>
            </a:r>
            <a:r>
              <a:rPr kumimoji="1" lang="en-US" altLang="ko-Kore-KR" sz="2800" dirty="0" err="1"/>
              <a:t>ResNet</a:t>
            </a:r>
            <a:r>
              <a:rPr kumimoji="1" lang="en-US" altLang="ko-Kore-KR" sz="2800" dirty="0"/>
              <a:t>.</a:t>
            </a:r>
            <a:endParaRPr kumimoji="1" lang="ko-Kore-KR" alt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8598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1" grpId="0"/>
      <p:bldP spid="24" grpId="0"/>
      <p:bldP spid="25" grpId="0"/>
      <p:bldP spid="26" grpId="0"/>
      <p:bldP spid="3" grpId="0"/>
      <p:bldP spid="12" grpId="0"/>
      <p:bldP spid="2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Techniques that we will use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F58B73-B3C9-E04C-B025-F749B33D7910}"/>
              </a:ext>
            </a:extLst>
          </p:cNvPr>
          <p:cNvSpPr txBox="1"/>
          <p:nvPr/>
        </p:nvSpPr>
        <p:spPr>
          <a:xfrm>
            <a:off x="549629" y="2384805"/>
            <a:ext cx="5899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/>
              <a:t>He’s initialization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55D62E-3E95-AE40-A196-9FE2FAC8B6A3}"/>
              </a:ext>
            </a:extLst>
          </p:cNvPr>
          <p:cNvSpPr txBox="1"/>
          <p:nvPr/>
        </p:nvSpPr>
        <p:spPr>
          <a:xfrm>
            <a:off x="547020" y="2938802"/>
            <a:ext cx="735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/>
              <a:t>Hyperparameter search w/ cross validation:</a:t>
            </a:r>
            <a:endParaRPr kumimoji="1" lang="ko-Kore-KR" altLang="en-US" sz="28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76ED12-1296-0B49-BE34-95C3A7A3CC98}"/>
              </a:ext>
            </a:extLst>
          </p:cNvPr>
          <p:cNvSpPr txBox="1"/>
          <p:nvPr/>
        </p:nvSpPr>
        <p:spPr>
          <a:xfrm>
            <a:off x="976781" y="3477546"/>
            <a:ext cx="735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/>
              <a:t>#</a:t>
            </a:r>
            <a:r>
              <a:rPr kumimoji="1" lang="ko-KR" altLang="en-US" sz="2800"/>
              <a:t> </a:t>
            </a:r>
            <a:r>
              <a:rPr kumimoji="1" lang="en-US" altLang="ko-KR" sz="2800"/>
              <a:t>of layers, </a:t>
            </a:r>
            <a:r>
              <a:rPr kumimoji="1" lang="en-US" altLang="ko-Kore-KR" sz="2800"/>
              <a:t>learning rate, batch size, … </a:t>
            </a:r>
            <a:endParaRPr kumimoji="1" lang="ko-Kore-KR" altLang="en-US" sz="2800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757251-EE29-E345-A96D-5DA0D1BF7C0E}"/>
              </a:ext>
            </a:extLst>
          </p:cNvPr>
          <p:cNvSpPr txBox="1"/>
          <p:nvPr/>
        </p:nvSpPr>
        <p:spPr>
          <a:xfrm>
            <a:off x="549629" y="1813308"/>
            <a:ext cx="5059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/>
              <a:t>Regularization, early stopping</a:t>
            </a:r>
            <a:endParaRPr kumimoji="1" lang="ko-Kore-KR" altLang="en-US" sz="2800">
              <a:solidFill>
                <a:schemeClr val="accent2"/>
              </a:solidFill>
            </a:endParaRPr>
          </a:p>
        </p:txBody>
      </p:sp>
      <p:sp>
        <p:nvSpPr>
          <p:cNvPr id="16" name="사각형: 둥근 모서리 24">
            <a:extLst>
              <a:ext uri="{FF2B5EF4-FFF2-40B4-BE49-F238E27FC236}">
                <a16:creationId xmlns:a16="http://schemas.microsoft.com/office/drawing/2014/main" id="{88CF3EF4-086E-E44A-852F-08E10B184289}"/>
              </a:ext>
            </a:extLst>
          </p:cNvPr>
          <p:cNvSpPr/>
          <p:nvPr/>
        </p:nvSpPr>
        <p:spPr bwMode="auto">
          <a:xfrm>
            <a:off x="152400" y="1628800"/>
            <a:ext cx="8483322" cy="2520280"/>
          </a:xfrm>
          <a:prstGeom prst="round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7" name="사각형: 둥근 모서리 24">
            <a:extLst>
              <a:ext uri="{FF2B5EF4-FFF2-40B4-BE49-F238E27FC236}">
                <a16:creationId xmlns:a16="http://schemas.microsoft.com/office/drawing/2014/main" id="{78BA8B98-10EB-F340-A262-C6C73AF3F997}"/>
              </a:ext>
            </a:extLst>
          </p:cNvPr>
          <p:cNvSpPr/>
          <p:nvPr/>
        </p:nvSpPr>
        <p:spPr bwMode="auto">
          <a:xfrm>
            <a:off x="152400" y="4869160"/>
            <a:ext cx="8483322" cy="1246436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6F236-3F60-9C4B-98B1-32E96FB1A407}"/>
              </a:ext>
            </a:extLst>
          </p:cNvPr>
          <p:cNvSpPr txBox="1"/>
          <p:nvPr/>
        </p:nvSpPr>
        <p:spPr>
          <a:xfrm>
            <a:off x="3882974" y="4107889"/>
            <a:ext cx="514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/>
              <a:t>+</a:t>
            </a:r>
            <a:endParaRPr kumimoji="1" lang="ko-Kore-KR" altLang="en-US" sz="4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C251E4-1F71-9D46-874B-D9EF99EB9B5D}"/>
              </a:ext>
            </a:extLst>
          </p:cNvPr>
          <p:cNvSpPr txBox="1"/>
          <p:nvPr/>
        </p:nvSpPr>
        <p:spPr>
          <a:xfrm>
            <a:off x="393009" y="5017473"/>
            <a:ext cx="8069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/>
              <a:t>Learning rate decay, batch normalization, </a:t>
            </a:r>
          </a:p>
          <a:p>
            <a:r>
              <a:rPr kumimoji="1" lang="en-US" altLang="ko-KR" sz="2800" b="1"/>
              <a:t>Data augmentation, dropout</a:t>
            </a:r>
            <a:endParaRPr kumimoji="1" lang="ko-Kore-KR" altLang="en-US" sz="2800" b="1"/>
          </a:p>
        </p:txBody>
      </p:sp>
    </p:spTree>
    <p:extLst>
      <p:ext uri="{BB962C8B-B14F-4D97-AF65-F5344CB8AC3E}">
        <p14:creationId xmlns:p14="http://schemas.microsoft.com/office/powerpoint/2010/main" val="6060212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5BE75-4712-3F46-A81B-B0CBF125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Saving</a:t>
            </a:r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DB8C1A-3DD3-4B46-9BE2-268BF1041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/>
              <a:pPr>
                <a:defRPr/>
              </a:pPr>
              <a:t>34</a:t>
            </a:fld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DFDE14-DAA2-7E45-B1DF-9BF37C8C208A}"/>
              </a:ext>
            </a:extLst>
          </p:cNvPr>
          <p:cNvSpPr txBox="1"/>
          <p:nvPr/>
        </p:nvSpPr>
        <p:spPr>
          <a:xfrm>
            <a:off x="937163" y="2204864"/>
            <a:ext cx="3922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“loss” and “acc” curves</a:t>
            </a:r>
            <a:endParaRPr kumimoji="1" lang="ko-Kore-KR" altLang="en-US" sz="2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B056BF-170F-C343-82EF-3613150E82B8}"/>
              </a:ext>
            </a:extLst>
          </p:cNvPr>
          <p:cNvSpPr txBox="1"/>
          <p:nvPr/>
        </p:nvSpPr>
        <p:spPr>
          <a:xfrm>
            <a:off x="1011499" y="3276274"/>
            <a:ext cx="1404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log files</a:t>
            </a:r>
            <a:endParaRPr kumimoji="1" lang="ko-Kore-KR" alt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0EAFC3-1C0B-C949-9D52-AEB193C5A5AD}"/>
              </a:ext>
            </a:extLst>
          </p:cNvPr>
          <p:cNvSpPr txBox="1"/>
          <p:nvPr/>
        </p:nvSpPr>
        <p:spPr>
          <a:xfrm>
            <a:off x="1011656" y="4347684"/>
            <a:ext cx="521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parameters of trained models</a:t>
            </a:r>
            <a:endParaRPr kumimoji="1"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F85A14-2DC9-488D-9989-23E86C03CAEA}"/>
              </a:ext>
            </a:extLst>
          </p:cNvPr>
          <p:cNvSpPr txBox="1"/>
          <p:nvPr/>
        </p:nvSpPr>
        <p:spPr>
          <a:xfrm>
            <a:off x="475470" y="2204864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1.</a:t>
            </a:r>
            <a:endParaRPr kumimoji="1" lang="ko-Kore-KR" altLang="en-US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2F532-C263-408C-B71F-CB10B7F907C4}"/>
              </a:ext>
            </a:extLst>
          </p:cNvPr>
          <p:cNvSpPr txBox="1"/>
          <p:nvPr/>
        </p:nvSpPr>
        <p:spPr>
          <a:xfrm>
            <a:off x="487939" y="3276274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2.</a:t>
            </a:r>
            <a:endParaRPr kumimoji="1" lang="ko-Kore-KR" altLang="en-US" sz="2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76F73F-DD06-463E-B1BD-88B166BB79AC}"/>
              </a:ext>
            </a:extLst>
          </p:cNvPr>
          <p:cNvSpPr txBox="1"/>
          <p:nvPr/>
        </p:nvSpPr>
        <p:spPr>
          <a:xfrm>
            <a:off x="500408" y="4347684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3.</a:t>
            </a:r>
            <a:endParaRPr kumimoji="1" lang="ko-Kore-KR" altLang="en-US" sz="2800"/>
          </a:p>
        </p:txBody>
      </p:sp>
    </p:spTree>
    <p:extLst>
      <p:ext uri="{BB962C8B-B14F-4D97-AF65-F5344CB8AC3E}">
        <p14:creationId xmlns:p14="http://schemas.microsoft.com/office/powerpoint/2010/main" val="58064011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461F2-C809-4649-93C3-97B11263E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Checkpoints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EB3271-D334-4885-BA4C-18E0A452DA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0D3280-661C-F14D-A92B-05DBA0D51F6A}"/>
              </a:ext>
            </a:extLst>
          </p:cNvPr>
          <p:cNvSpPr/>
          <p:nvPr/>
        </p:nvSpPr>
        <p:spPr>
          <a:xfrm>
            <a:off x="223713" y="1700808"/>
            <a:ext cx="3988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 b="1"/>
              <a:t>Day 9 morning (Thur):</a:t>
            </a:r>
            <a:endParaRPr lang="en-US" altLang="ko-KR" sz="28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C1EC85-F750-9940-B82D-798EF889AA7A}"/>
              </a:ext>
            </a:extLst>
          </p:cNvPr>
          <p:cNvSpPr/>
          <p:nvPr/>
        </p:nvSpPr>
        <p:spPr>
          <a:xfrm>
            <a:off x="230612" y="3855647"/>
            <a:ext cx="4824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 b="1"/>
              <a:t>Day 10 morning (Fri):</a:t>
            </a:r>
            <a:endParaRPr lang="en-US" altLang="ko-KR" sz="28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0D7547-D294-4FA5-99AB-95CF43012E9F}"/>
              </a:ext>
            </a:extLst>
          </p:cNvPr>
          <p:cNvSpPr/>
          <p:nvPr/>
        </p:nvSpPr>
        <p:spPr>
          <a:xfrm>
            <a:off x="467544" y="2258744"/>
            <a:ext cx="4824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/>
              <a:t>Log files and saved models</a:t>
            </a:r>
            <a:endParaRPr lang="en-US" altLang="ko-KR" sz="2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AA50E3-BB88-496E-AADD-8AB95D972DF9}"/>
              </a:ext>
            </a:extLst>
          </p:cNvPr>
          <p:cNvSpPr/>
          <p:nvPr/>
        </p:nvSpPr>
        <p:spPr>
          <a:xfrm>
            <a:off x="467545" y="2842915"/>
            <a:ext cx="5832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/>
              <a:t>Performance of </a:t>
            </a:r>
            <a:r>
              <a:rPr lang="en-US" altLang="ko-KR" sz="2800" b="1"/>
              <a:t>DNN</a:t>
            </a:r>
            <a:endParaRPr lang="en-US" altLang="ko-KR" sz="28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C59C94-901B-4821-8FC1-4400D29DA306}"/>
              </a:ext>
            </a:extLst>
          </p:cNvPr>
          <p:cNvSpPr/>
          <p:nvPr/>
        </p:nvSpPr>
        <p:spPr>
          <a:xfrm>
            <a:off x="467545" y="4457879"/>
            <a:ext cx="4824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/>
              <a:t>Log files and saved models</a:t>
            </a:r>
            <a:endParaRPr lang="en-US" altLang="ko-KR" sz="2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D29919-D1CE-41BB-ADAB-9B7A395137A5}"/>
              </a:ext>
            </a:extLst>
          </p:cNvPr>
          <p:cNvSpPr/>
          <p:nvPr/>
        </p:nvSpPr>
        <p:spPr>
          <a:xfrm>
            <a:off x="467544" y="5042050"/>
            <a:ext cx="4978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/>
              <a:t>Performance of </a:t>
            </a:r>
            <a:r>
              <a:rPr lang="en-US" altLang="ko-KR" sz="2800" b="1"/>
              <a:t>CNN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73230810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84988"/>
            <a:ext cx="91440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17328" y="2328664"/>
            <a:ext cx="8839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 algn="ctr">
              <a:defRPr/>
            </a:pPr>
            <a:r>
              <a:rPr lang="en-US" altLang="ko-KR" sz="3600" b="1" kern="0">
                <a:solidFill>
                  <a:schemeClr val="tx2"/>
                </a:solidFill>
                <a:latin typeface="+mj-lt"/>
                <a:ea typeface="굴림" charset="-127"/>
                <a:cs typeface="+mj-cs"/>
              </a:rPr>
              <a:t>GP3</a:t>
            </a:r>
            <a:br>
              <a:rPr lang="en-US" altLang="ko-KR" sz="3600" b="1" kern="0">
                <a:solidFill>
                  <a:schemeClr val="tx2"/>
                </a:solidFill>
                <a:latin typeface="+mj-lt"/>
                <a:ea typeface="굴림" charset="-127"/>
                <a:cs typeface="+mj-cs"/>
              </a:rPr>
            </a:br>
            <a:r>
              <a:rPr lang="en-US" altLang="ko-KR" sz="3200" b="1" kern="0">
                <a:solidFill>
                  <a:schemeClr val="tx2"/>
                </a:solidFill>
                <a:latin typeface="+mj-lt"/>
                <a:ea typeface="굴림" charset="-127"/>
                <a:cs typeface="+mj-cs"/>
              </a:rPr>
              <a:t>(Group E)</a:t>
            </a:r>
            <a:endParaRPr lang="en-US" altLang="ko-KR" sz="3600" b="1" kern="0" dirty="0">
              <a:solidFill>
                <a:schemeClr val="tx2"/>
              </a:solidFill>
              <a:latin typeface="+mj-lt"/>
              <a:ea typeface="굴림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85241728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7C246-27C9-4542-ADCC-1F502E2B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Task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E57735-4A64-40D4-BD10-ADE6A11B5B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585399-A6E3-4241-9E41-6C8AC4123FDF}"/>
              </a:ext>
            </a:extLst>
          </p:cNvPr>
          <p:cNvSpPr txBox="1"/>
          <p:nvPr/>
        </p:nvSpPr>
        <p:spPr>
          <a:xfrm>
            <a:off x="286155" y="1304721"/>
            <a:ext cx="4727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/>
              <a:t>Weather forecasting</a:t>
            </a:r>
            <a:endParaRPr lang="ko-KR" altLang="en-US" sz="2800" b="1" dirty="0"/>
          </a:p>
        </p:txBody>
      </p:sp>
      <p:sp>
        <p:nvSpPr>
          <p:cNvPr id="44" name="사다리꼴 7">
            <a:extLst>
              <a:ext uri="{FF2B5EF4-FFF2-40B4-BE49-F238E27FC236}">
                <a16:creationId xmlns:a16="http://schemas.microsoft.com/office/drawing/2014/main" id="{399D260E-FA18-4452-B180-3B872645B895}"/>
              </a:ext>
            </a:extLst>
          </p:cNvPr>
          <p:cNvSpPr/>
          <p:nvPr/>
        </p:nvSpPr>
        <p:spPr bwMode="auto">
          <a:xfrm rot="5400000">
            <a:off x="3422492" y="2193510"/>
            <a:ext cx="2273617" cy="2296325"/>
          </a:xfrm>
          <a:prstGeom prst="trapezoi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 sz="1400">
              <a:latin typeface="Arial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6376FEC-877B-4972-8EE6-83A0DB142E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50185" y="3298564"/>
            <a:ext cx="5470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내용 개체 틀 2 2 2 2 2">
            <a:extLst>
              <a:ext uri="{FF2B5EF4-FFF2-40B4-BE49-F238E27FC236}">
                <a16:creationId xmlns:a16="http://schemas.microsoft.com/office/drawing/2014/main" id="{BEC46343-DFD9-4DB7-9684-6D9C07C4F41E}"/>
              </a:ext>
            </a:extLst>
          </p:cNvPr>
          <p:cNvSpPr txBox="1">
            <a:spLocks/>
          </p:cNvSpPr>
          <p:nvPr/>
        </p:nvSpPr>
        <p:spPr bwMode="auto">
          <a:xfrm>
            <a:off x="3478281" y="3054326"/>
            <a:ext cx="2112308" cy="488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2800">
                <a:sym typeface="Wingdings" panose="05000000000000000000" pitchFamily="2" charset="2"/>
              </a:rPr>
              <a:t>model</a:t>
            </a:r>
            <a:endParaRPr lang="ko-KR" altLang="en-US" sz="28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8348E28-970F-4E41-8898-12DFBEF93AC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07463" y="3322500"/>
            <a:ext cx="59910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83D8259-B70C-4FF4-AEDF-5D731E070B07}"/>
              </a:ext>
            </a:extLst>
          </p:cNvPr>
          <p:cNvSpPr txBox="1"/>
          <p:nvPr/>
        </p:nvSpPr>
        <p:spPr>
          <a:xfrm>
            <a:off x="5843652" y="3876744"/>
            <a:ext cx="2622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/>
              <a:t>“temperature”</a:t>
            </a:r>
            <a:endParaRPr kumimoji="1" lang="ko-KR" altLang="en-US" sz="2800" b="1" dirty="0"/>
          </a:p>
        </p:txBody>
      </p:sp>
      <p:sp>
        <p:nvSpPr>
          <p:cNvPr id="49" name="위쪽 화살표 36">
            <a:extLst>
              <a:ext uri="{FF2B5EF4-FFF2-40B4-BE49-F238E27FC236}">
                <a16:creationId xmlns:a16="http://schemas.microsoft.com/office/drawing/2014/main" id="{F92AFE5F-69EC-46ED-B244-F09C65B3F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1786" y="4216491"/>
            <a:ext cx="353182" cy="583196"/>
          </a:xfrm>
          <a:prstGeom prst="upArrow">
            <a:avLst>
              <a:gd name="adj1" fmla="val 50000"/>
              <a:gd name="adj2" fmla="val 49951"/>
            </a:avLst>
          </a:prstGeom>
          <a:solidFill>
            <a:schemeClr val="accent2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865E2512-E686-4407-8CCB-F65A0ECBE79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240" y="3150774"/>
            <a:ext cx="263289" cy="260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AEA01DBE-BA8B-45F0-A731-50F84CB7F2D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50" y="2984434"/>
            <a:ext cx="244483" cy="51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87A6F27-CC6E-4493-9306-01502CF8428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429" y="4904674"/>
            <a:ext cx="3028962" cy="6291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9EFAB01-0CD5-47E8-A25B-1B00066DAA3F}"/>
              </a:ext>
            </a:extLst>
          </p:cNvPr>
          <p:cNvCxnSpPr>
            <a:cxnSpLocks/>
          </p:cNvCxnSpPr>
          <p:nvPr/>
        </p:nvCxnSpPr>
        <p:spPr bwMode="auto">
          <a:xfrm flipH="1">
            <a:off x="5192553" y="4440137"/>
            <a:ext cx="814463" cy="3733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546FCCD-9820-42B4-A5D7-CF64907E1D68}"/>
              </a:ext>
            </a:extLst>
          </p:cNvPr>
          <p:cNvSpPr txBox="1"/>
          <p:nvPr/>
        </p:nvSpPr>
        <p:spPr>
          <a:xfrm>
            <a:off x="620343" y="3484165"/>
            <a:ext cx="27275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/>
              <a:t> whather conditions</a:t>
            </a:r>
          </a:p>
          <a:p>
            <a:pPr algn="ctr"/>
            <a:r>
              <a:rPr lang="en-US" altLang="ko-KR" sz="2800"/>
              <a:t>(numeric)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3A451C-D4F5-E740-96B9-AABF45429EE7}"/>
              </a:ext>
            </a:extLst>
          </p:cNvPr>
          <p:cNvSpPr txBox="1"/>
          <p:nvPr/>
        </p:nvSpPr>
        <p:spPr>
          <a:xfrm>
            <a:off x="6301598" y="4351860"/>
            <a:ext cx="1779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/>
              <a:t>(e.g., 27℃ )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202489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7C246-27C9-4542-ADCC-1F502E2B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Dataset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E57735-4A64-40D4-BD10-ADE6A11B5B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26D175-98C7-48DA-A872-7FCC8366FB80}"/>
              </a:ext>
            </a:extLst>
          </p:cNvPr>
          <p:cNvSpPr/>
          <p:nvPr/>
        </p:nvSpPr>
        <p:spPr>
          <a:xfrm>
            <a:off x="421351" y="2920644"/>
            <a:ext cx="79670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 dirty="0"/>
              <a:t> weather features collected from 2009 to 2016 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7D755C9-E160-7C41-9854-109896887B6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198" y="2894325"/>
            <a:ext cx="1074290" cy="44077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D25AAB49-A791-4D9A-B1CF-C18882CA52BB}"/>
              </a:ext>
            </a:extLst>
          </p:cNvPr>
          <p:cNvSpPr/>
          <p:nvPr/>
        </p:nvSpPr>
        <p:spPr>
          <a:xfrm>
            <a:off x="130250" y="1182912"/>
            <a:ext cx="87407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/>
              <a:t>Source: </a:t>
            </a:r>
            <a:r>
              <a:rPr lang="en-US" altLang="ko-KR" sz="2800" dirty="0"/>
              <a:t>Jena Climate database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C55E0C8-BA5C-2F45-B25D-2D60845D18D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690" y="5041215"/>
            <a:ext cx="739223" cy="344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E183241-DD43-2446-8FF8-3D729047554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122" y="1916832"/>
            <a:ext cx="1993135" cy="333453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1B7E16A-FDE2-1D4F-AE67-68857805ED82}"/>
              </a:ext>
            </a:extLst>
          </p:cNvPr>
          <p:cNvSpPr txBox="1"/>
          <p:nvPr/>
        </p:nvSpPr>
        <p:spPr>
          <a:xfrm>
            <a:off x="495366" y="3645024"/>
            <a:ext cx="1683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Example:</a:t>
            </a:r>
            <a:endParaRPr kumimoji="1" lang="ko-Kore-KR" altLang="en-US" sz="28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44ED10-5B0D-CE4E-BC7D-99445DF4CA26}"/>
              </a:ext>
            </a:extLst>
          </p:cNvPr>
          <p:cNvSpPr txBox="1"/>
          <p:nvPr/>
        </p:nvSpPr>
        <p:spPr>
          <a:xfrm>
            <a:off x="2178840" y="3684135"/>
            <a:ext cx="3694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Pressure, humidity, …</a:t>
            </a:r>
            <a:endParaRPr kumimoji="1" lang="ko-Kore-KR" altLang="en-US" sz="28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4C9069A-EA29-3247-9AFD-1A630C06851C}"/>
              </a:ext>
            </a:extLst>
          </p:cNvPr>
          <p:cNvSpPr/>
          <p:nvPr/>
        </p:nvSpPr>
        <p:spPr>
          <a:xfrm>
            <a:off x="130250" y="2420888"/>
            <a:ext cx="85788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Bef>
                <a:spcPct val="30000"/>
              </a:spcBef>
              <a:defRPr/>
            </a:pPr>
            <a:r>
              <a:rPr lang="en-US" altLang="ko-KR" sz="2800" b="1" dirty="0">
                <a:solidFill>
                  <a:schemeClr val="accent2"/>
                </a:solidFill>
              </a:rPr>
              <a:t>Data</a:t>
            </a:r>
            <a:r>
              <a:rPr lang="en-US" altLang="ko-KR" sz="2800" b="1" dirty="0"/>
              <a:t>: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A1B48F-F259-E84D-AA18-AC0B8B9DA867}"/>
              </a:ext>
            </a:extLst>
          </p:cNvPr>
          <p:cNvSpPr/>
          <p:nvPr/>
        </p:nvSpPr>
        <p:spPr>
          <a:xfrm>
            <a:off x="152400" y="4941168"/>
            <a:ext cx="83557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 b="1" dirty="0">
                <a:solidFill>
                  <a:srgbClr val="FF0000"/>
                </a:solidFill>
              </a:rPr>
              <a:t>Label</a:t>
            </a:r>
            <a:r>
              <a:rPr lang="en-US" altLang="ko-KR" sz="2800" b="1"/>
              <a:t>:</a:t>
            </a:r>
            <a:r>
              <a:rPr lang="en-US" altLang="ko-KR" sz="2800"/>
              <a:t> celcius temperature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0027008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/>
      <p:bldP spid="31" grpId="0"/>
      <p:bldP spid="18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461F2-C809-4649-93C3-97B11263E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EB3271-D334-4885-BA4C-18E0A452DA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9" name="사다리꼴 7">
            <a:extLst>
              <a:ext uri="{FF2B5EF4-FFF2-40B4-BE49-F238E27FC236}">
                <a16:creationId xmlns:a16="http://schemas.microsoft.com/office/drawing/2014/main" id="{5FAD388E-FE07-4189-B54B-6EABB03C4FA0}"/>
              </a:ext>
            </a:extLst>
          </p:cNvPr>
          <p:cNvSpPr/>
          <p:nvPr/>
        </p:nvSpPr>
        <p:spPr bwMode="auto">
          <a:xfrm rot="5400000">
            <a:off x="3207344" y="2392007"/>
            <a:ext cx="2448256" cy="2366763"/>
          </a:xfrm>
          <a:prstGeom prst="trapezoi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 sz="1400">
              <a:latin typeface="Arial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0251BE2-E721-4638-8039-778324F303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67365" y="3535836"/>
            <a:ext cx="59292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내용 개체 틀 2 2 2 2 2">
            <a:extLst>
              <a:ext uri="{FF2B5EF4-FFF2-40B4-BE49-F238E27FC236}">
                <a16:creationId xmlns:a16="http://schemas.microsoft.com/office/drawing/2014/main" id="{0C1A1D45-5F09-4CE7-AB09-76476EF1DCE0}"/>
              </a:ext>
            </a:extLst>
          </p:cNvPr>
          <p:cNvSpPr txBox="1">
            <a:spLocks/>
          </p:cNvSpPr>
          <p:nvPr/>
        </p:nvSpPr>
        <p:spPr bwMode="auto">
          <a:xfrm>
            <a:off x="3419872" y="3302944"/>
            <a:ext cx="1944216" cy="488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2800" dirty="0"/>
              <a:t>model</a:t>
            </a:r>
            <a:endParaRPr lang="ko-KR" altLang="en-US" sz="2800" b="1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BBA6CCB-5140-4C30-9D71-16F5F515755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52120" y="3532597"/>
            <a:ext cx="62209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위쪽 화살표 36">
            <a:extLst>
              <a:ext uri="{FF2B5EF4-FFF2-40B4-BE49-F238E27FC236}">
                <a16:creationId xmlns:a16="http://schemas.microsoft.com/office/drawing/2014/main" id="{6F0357C1-46BC-403C-AF5D-E07EC0AD3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3869" y="4581129"/>
            <a:ext cx="418821" cy="824868"/>
          </a:xfrm>
          <a:prstGeom prst="upArrow">
            <a:avLst>
              <a:gd name="adj1" fmla="val 50000"/>
              <a:gd name="adj2" fmla="val 49951"/>
            </a:avLst>
          </a:prstGeom>
          <a:solidFill>
            <a:schemeClr val="accent2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01CE73B0-A9DE-4895-800E-6B120371166C}"/>
              </a:ext>
            </a:extLst>
          </p:cNvPr>
          <p:cNvSpPr txBox="1">
            <a:spLocks/>
          </p:cNvSpPr>
          <p:nvPr/>
        </p:nvSpPr>
        <p:spPr bwMode="auto">
          <a:xfrm>
            <a:off x="607827" y="2636143"/>
            <a:ext cx="257483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2800" dirty="0"/>
              <a:t>car options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FF0D9-C25B-084C-BB94-7B160DCE5D70}"/>
              </a:ext>
            </a:extLst>
          </p:cNvPr>
          <p:cNvSpPr txBox="1"/>
          <p:nvPr/>
        </p:nvSpPr>
        <p:spPr>
          <a:xfrm>
            <a:off x="184796" y="1221561"/>
            <a:ext cx="647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Car test-time classification</a:t>
            </a:r>
            <a:endParaRPr kumimoji="1" lang="ko-Kore-KR" altLang="en-US" sz="28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7011EB-B772-0041-8C47-5195F2A4CFA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474" y="3359373"/>
            <a:ext cx="359543" cy="3195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84835B8-D35A-E84D-9489-1D5EFDD34BB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236264"/>
            <a:ext cx="271757" cy="5200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FF6474-225E-3B48-8D8A-B7D15832B6B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735" y="5502349"/>
            <a:ext cx="3028391" cy="62397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03E4F36-7C47-2F47-9434-B041CA336799}"/>
              </a:ext>
            </a:extLst>
          </p:cNvPr>
          <p:cNvSpPr txBox="1"/>
          <p:nvPr/>
        </p:nvSpPr>
        <p:spPr>
          <a:xfrm>
            <a:off x="5494046" y="4360033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/>
              <a:t>“</a:t>
            </a:r>
            <a:r>
              <a:rPr kumimoji="1" lang="en-US" altLang="ko-KR" sz="2800">
                <a:solidFill>
                  <a:schemeClr val="accent2"/>
                </a:solidFill>
              </a:rPr>
              <a:t>1</a:t>
            </a:r>
            <a:r>
              <a:rPr kumimoji="1" lang="en-US" altLang="ko-KR" sz="2800"/>
              <a:t>”</a:t>
            </a:r>
            <a:endParaRPr kumimoji="1" lang="ko-KR" alt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7694E6-0C59-934C-A301-70C438636324}"/>
              </a:ext>
            </a:extLst>
          </p:cNvPr>
          <p:cNvSpPr txBox="1"/>
          <p:nvPr/>
        </p:nvSpPr>
        <p:spPr>
          <a:xfrm>
            <a:off x="5971087" y="4357771"/>
            <a:ext cx="3212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/>
              <a:t>(</a:t>
            </a:r>
            <a:r>
              <a:rPr kumimoji="1" lang="en-US" altLang="ko-KR" sz="2800">
                <a:solidFill>
                  <a:schemeClr val="accent2"/>
                </a:solidFill>
              </a:rPr>
              <a:t>&lt; a certain thres.</a:t>
            </a:r>
            <a:r>
              <a:rPr kumimoji="1" lang="en-US" altLang="ko-KR" sz="2800"/>
              <a:t>)</a:t>
            </a:r>
            <a:endParaRPr kumimoji="1" lang="ko-KR" alt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1F231C-D66A-554F-8469-F1E0712D001D}"/>
              </a:ext>
            </a:extLst>
          </p:cNvPr>
          <p:cNvSpPr txBox="1"/>
          <p:nvPr/>
        </p:nvSpPr>
        <p:spPr>
          <a:xfrm>
            <a:off x="5530684" y="5166192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/>
              <a:t>“</a:t>
            </a:r>
            <a:r>
              <a:rPr kumimoji="1" lang="en-US" altLang="ko-KR" sz="2800">
                <a:solidFill>
                  <a:srgbClr val="FF0000"/>
                </a:solidFill>
              </a:rPr>
              <a:t>0</a:t>
            </a:r>
            <a:r>
              <a:rPr kumimoji="1" lang="en-US" altLang="ko-KR" sz="2800"/>
              <a:t>”</a:t>
            </a:r>
            <a:endParaRPr kumimoji="1" lang="ko-KR" alt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F53EEE-0DCA-B449-8756-729907AF2A0C}"/>
              </a:ext>
            </a:extLst>
          </p:cNvPr>
          <p:cNvSpPr txBox="1"/>
          <p:nvPr/>
        </p:nvSpPr>
        <p:spPr>
          <a:xfrm>
            <a:off x="6006245" y="5166192"/>
            <a:ext cx="3212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/>
              <a:t>(</a:t>
            </a:r>
            <a:r>
              <a:rPr kumimoji="1" lang="en-US" altLang="ko-KR" sz="2800">
                <a:solidFill>
                  <a:srgbClr val="FF0000"/>
                </a:solidFill>
              </a:rPr>
              <a:t>&gt; a certain thres.</a:t>
            </a:r>
            <a:r>
              <a:rPr kumimoji="1" lang="en-US" altLang="ko-KR" sz="2800"/>
              <a:t>)</a:t>
            </a:r>
            <a:endParaRPr kumimoji="1" lang="ko-KR" alt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B5BA42-E604-F544-90F4-3594C7FD5CA6}"/>
              </a:ext>
            </a:extLst>
          </p:cNvPr>
          <p:cNvSpPr txBox="1"/>
          <p:nvPr/>
        </p:nvSpPr>
        <p:spPr>
          <a:xfrm>
            <a:off x="7177538" y="4717811"/>
            <a:ext cx="850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or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759BC5B-30BC-6E4D-B5A5-5B6D5E7A0272}"/>
              </a:ext>
            </a:extLst>
          </p:cNvPr>
          <p:cNvCxnSpPr>
            <a:cxnSpLocks/>
            <a:stCxn id="5" idx="1"/>
          </p:cNvCxnSpPr>
          <p:nvPr/>
        </p:nvCxnSpPr>
        <p:spPr bwMode="auto">
          <a:xfrm flipH="1">
            <a:off x="4913088" y="4194666"/>
            <a:ext cx="775500" cy="12331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3FDC15-D763-5E41-9359-036E2F470536}"/>
              </a:ext>
            </a:extLst>
          </p:cNvPr>
          <p:cNvSpPr txBox="1"/>
          <p:nvPr/>
        </p:nvSpPr>
        <p:spPr>
          <a:xfrm>
            <a:off x="5688588" y="3933056"/>
            <a:ext cx="2122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testing time:</a:t>
            </a:r>
            <a:endParaRPr kumimoji="1" lang="ko-Kore-KR" altLang="en-US" sz="2800"/>
          </a:p>
        </p:txBody>
      </p:sp>
    </p:spTree>
    <p:extLst>
      <p:ext uri="{BB962C8B-B14F-4D97-AF65-F5344CB8AC3E}">
        <p14:creationId xmlns:p14="http://schemas.microsoft.com/office/powerpoint/2010/main" val="23809261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/>
      <p:bldP spid="17" grpId="0"/>
      <p:bldP spid="18" grpId="0"/>
      <p:bldP spid="19" grpId="0"/>
      <p:bldP spid="22" grpId="0"/>
      <p:bldP spid="23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21CFD-3C83-4048-9FEE-0204EC99C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Data organization</a:t>
            </a:r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126BD5-9902-EF42-8CC3-88B058694F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/>
              <a:pPr>
                <a:defRPr/>
              </a:pPr>
              <a:t>39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A0294A-A7B4-9F46-B98C-9F0133FE7744}"/>
              </a:ext>
            </a:extLst>
          </p:cNvPr>
          <p:cNvSpPr txBox="1"/>
          <p:nvPr/>
        </p:nvSpPr>
        <p:spPr>
          <a:xfrm>
            <a:off x="178182" y="1196752"/>
            <a:ext cx="9578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Load data in </a:t>
            </a:r>
            <a:r>
              <a:rPr kumimoji="1" lang="en-US" altLang="ko-Kore-KR" sz="2800" b="1" dirty="0"/>
              <a:t>csv</a:t>
            </a:r>
            <a:r>
              <a:rPr kumimoji="1" lang="en-US" altLang="ko-Kore-KR" sz="2800" dirty="0"/>
              <a:t> file using pandas.</a:t>
            </a:r>
            <a:endParaRPr kumimoji="1" lang="ko-Kore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99F8E-A9E5-F44C-9944-EC4428567906}"/>
              </a:ext>
            </a:extLst>
          </p:cNvPr>
          <p:cNvSpPr txBox="1"/>
          <p:nvPr/>
        </p:nvSpPr>
        <p:spPr>
          <a:xfrm>
            <a:off x="137850" y="4437112"/>
            <a:ext cx="5298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Will use </a:t>
            </a:r>
            <a:r>
              <a:rPr lang="en-US" altLang="ko-Kore-KR" sz="28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train_test_split</a:t>
            </a:r>
            <a:endParaRPr kumimoji="1" lang="ko-Kore-KR" altLang="en-US" sz="2800" b="1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B2396C-9E0D-094B-9C35-95C8FF7EB572}"/>
              </a:ext>
            </a:extLst>
          </p:cNvPr>
          <p:cNvSpPr txBox="1"/>
          <p:nvPr/>
        </p:nvSpPr>
        <p:spPr>
          <a:xfrm>
            <a:off x="137849" y="3140968"/>
            <a:ext cx="8783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/>
              <a:t>Split this into </a:t>
            </a:r>
            <a:r>
              <a:rPr kumimoji="1" lang="en-US" altLang="ko-Kore-KR" sz="2800" b="1" dirty="0"/>
              <a:t>train</a:t>
            </a:r>
            <a:r>
              <a:rPr kumimoji="1" lang="en-US" altLang="ko-Kore-KR" sz="2800" b="1"/>
              <a:t>/val/test </a:t>
            </a:r>
            <a:r>
              <a:rPr kumimoji="1" lang="en-US" altLang="ko-Kore-KR" sz="2800"/>
              <a:t>sets with:</a:t>
            </a:r>
            <a:endParaRPr kumimoji="1" lang="ko-Kore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BDD747-E6B0-084B-9B78-F2638C65A792}"/>
              </a:ext>
            </a:extLst>
          </p:cNvPr>
          <p:cNvSpPr txBox="1"/>
          <p:nvPr/>
        </p:nvSpPr>
        <p:spPr>
          <a:xfrm>
            <a:off x="2790043" y="3777221"/>
            <a:ext cx="4491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/>
              <a:t>7:2:1 </a:t>
            </a:r>
            <a:r>
              <a:rPr kumimoji="1" lang="en-US" altLang="ko-Kore-KR" sz="2400"/>
              <a:t>(in </a:t>
            </a:r>
            <a:r>
              <a:rPr kumimoji="1" lang="en-US" altLang="ko-Kore-KR" sz="2400" i="1"/>
              <a:t>chronological</a:t>
            </a:r>
            <a:r>
              <a:rPr kumimoji="1" lang="en-US" altLang="ko-Kore-KR" sz="2400"/>
              <a:t> order)</a:t>
            </a:r>
            <a:endParaRPr kumimoji="1" lang="ko-Kore-KR" altLang="en-US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88CEFD-B9ED-2642-A323-77272EC1C160}"/>
              </a:ext>
            </a:extLst>
          </p:cNvPr>
          <p:cNvSpPr txBox="1"/>
          <p:nvPr/>
        </p:nvSpPr>
        <p:spPr>
          <a:xfrm>
            <a:off x="178183" y="5426060"/>
            <a:ext cx="7358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Will check data distribution via </a:t>
            </a:r>
            <a:r>
              <a:rPr kumimoji="1" lang="en-US" altLang="ko-Kore-KR" sz="2800" b="1"/>
              <a:t>visualization </a:t>
            </a:r>
            <a:endParaRPr kumimoji="1" lang="ko-Kore-KR" altLang="en-US" sz="2800" b="1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42F29E4-5960-FC42-98C9-F3C79528122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1" y="2204864"/>
            <a:ext cx="1993135" cy="33345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8AAA8CB-C778-E746-AEB9-20CCCD4BB791}"/>
              </a:ext>
            </a:extLst>
          </p:cNvPr>
          <p:cNvSpPr txBox="1"/>
          <p:nvPr/>
        </p:nvSpPr>
        <p:spPr>
          <a:xfrm>
            <a:off x="137850" y="213432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/>
              <a:t>Recall:</a:t>
            </a:r>
            <a:endParaRPr kumimoji="1" lang="ko-Kore-KR" altLang="en-US" sz="2800" b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F8F1652-C85A-9A43-AAF2-9EAD1013A158}"/>
              </a:ext>
            </a:extLst>
          </p:cNvPr>
          <p:cNvCxnSpPr>
            <a:cxnSpLocks/>
          </p:cNvCxnSpPr>
          <p:nvPr/>
        </p:nvCxnSpPr>
        <p:spPr bwMode="auto">
          <a:xfrm flipV="1">
            <a:off x="1403648" y="2708920"/>
            <a:ext cx="864096" cy="5117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6D47269-71CB-6144-B78B-98CB9E15B610}"/>
              </a:ext>
            </a:extLst>
          </p:cNvPr>
          <p:cNvCxnSpPr/>
          <p:nvPr/>
        </p:nvCxnSpPr>
        <p:spPr bwMode="auto">
          <a:xfrm>
            <a:off x="1713938" y="2648792"/>
            <a:ext cx="217964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9914E4B-569D-0647-AD5A-5758044608C0}"/>
              </a:ext>
            </a:extLst>
          </p:cNvPr>
          <p:cNvSpPr/>
          <p:nvPr/>
        </p:nvSpPr>
        <p:spPr>
          <a:xfrm>
            <a:off x="137850" y="4941168"/>
            <a:ext cx="84625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ker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ko-KR">
                <a:solidFill>
                  <a:srgbClr val="004ED0"/>
                </a:solidFill>
                <a:latin typeface="Monaco"/>
              </a:rPr>
              <a:t> </a:t>
            </a:r>
            <a:r>
              <a:rPr lang="en-US" altLang="ko-KR" sz="2000" kern="0">
                <a:latin typeface="Courier New" panose="02070309020205020404" pitchFamily="49" charset="0"/>
                <a:cs typeface="Courier New" panose="02070309020205020404" pitchFamily="49" charset="0"/>
              </a:rPr>
              <a:t>sklearn.model_selection </a:t>
            </a:r>
            <a:r>
              <a:rPr lang="en-US" altLang="ko-KR" sz="2000" ker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ko-KR">
                <a:solidFill>
                  <a:srgbClr val="004ED0"/>
                </a:solidFill>
                <a:latin typeface="Monaco"/>
              </a:rPr>
              <a:t> </a:t>
            </a:r>
            <a:r>
              <a:rPr lang="en-US" altLang="ko-KR" sz="2000" kern="0">
                <a:latin typeface="Courier New" panose="02070309020205020404" pitchFamily="49" charset="0"/>
                <a:cs typeface="Courier New" panose="02070309020205020404" pitchFamily="49" charset="0"/>
              </a:rPr>
              <a:t>train_test_split)</a:t>
            </a:r>
            <a:endParaRPr lang="ko-KR" altLang="en-US" sz="2000" ker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B312AE-80C4-F242-BED8-564BE999D22B}"/>
              </a:ext>
            </a:extLst>
          </p:cNvPr>
          <p:cNvSpPr/>
          <p:nvPr/>
        </p:nvSpPr>
        <p:spPr>
          <a:xfrm>
            <a:off x="152400" y="5981218"/>
            <a:ext cx="50930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ker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ko-KR">
                <a:solidFill>
                  <a:srgbClr val="004ED0"/>
                </a:solidFill>
                <a:latin typeface="Monaco"/>
              </a:rPr>
              <a:t> </a:t>
            </a:r>
            <a:r>
              <a:rPr lang="en-US" altLang="ko-KR" sz="2000" kern="0">
                <a:latin typeface="Courier New" panose="02070309020205020404" pitchFamily="49" charset="0"/>
                <a:cs typeface="Courier New" panose="02070309020205020404" pitchFamily="49" charset="0"/>
              </a:rPr>
              <a:t>matplolib.pyplot </a:t>
            </a:r>
            <a:r>
              <a:rPr lang="en-US" altLang="ko-KR" sz="2000" ker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altLang="ko-KR" sz="2000" kern="0">
                <a:latin typeface="Courier New" panose="02070309020205020404" pitchFamily="49" charset="0"/>
                <a:cs typeface="Courier New" panose="02070309020205020404" pitchFamily="49" charset="0"/>
              </a:rPr>
              <a:t>plt)</a:t>
            </a:r>
            <a:endParaRPr lang="ko-KR" altLang="en-US" sz="2000" ker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9047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4" grpId="0"/>
      <p:bldP spid="17" grpId="0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7C246-27C9-4542-ADCC-1F502E2B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Visualization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E57735-4A64-40D4-BD10-ADE6A11B5B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A2C84B-EA23-7A4A-AE36-7AA3D5848EA6}"/>
              </a:ext>
            </a:extLst>
          </p:cNvPr>
          <p:cNvSpPr/>
          <p:nvPr/>
        </p:nvSpPr>
        <p:spPr>
          <a:xfrm rot="16200000">
            <a:off x="-99901" y="1908214"/>
            <a:ext cx="20901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/>
              <a:t>temerature</a:t>
            </a:r>
            <a:endParaRPr lang="en-US" altLang="ko-KR" sz="28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FB3D4A-1A82-9641-9E0D-FCA3EDD832DE}"/>
              </a:ext>
            </a:extLst>
          </p:cNvPr>
          <p:cNvSpPr/>
          <p:nvPr/>
        </p:nvSpPr>
        <p:spPr>
          <a:xfrm>
            <a:off x="4139952" y="5870121"/>
            <a:ext cx="20901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/>
              <a:t>date</a:t>
            </a:r>
            <a:endParaRPr lang="en-US" altLang="ko-KR" sz="28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D397720-36FA-AC45-B406-C8653C8D6B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583" b="7637"/>
          <a:stretch/>
        </p:blipFill>
        <p:spPr>
          <a:xfrm>
            <a:off x="1208209" y="1268761"/>
            <a:ext cx="6984776" cy="223224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B14A9C4-5B36-454A-A764-436BB4FA83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440" b="8756"/>
          <a:stretch/>
        </p:blipFill>
        <p:spPr>
          <a:xfrm>
            <a:off x="1277807" y="3643555"/>
            <a:ext cx="6915178" cy="219245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8BA202-0FBC-CE46-A433-59F07094B3FA}"/>
              </a:ext>
            </a:extLst>
          </p:cNvPr>
          <p:cNvSpPr/>
          <p:nvPr/>
        </p:nvSpPr>
        <p:spPr>
          <a:xfrm rot="16200000">
            <a:off x="68092" y="4117035"/>
            <a:ext cx="1755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/>
              <a:t>humidity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172371337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71295-B8DF-BC42-B33C-D906831D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A measure</a:t>
            </a:r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500A2A-3617-4D4A-AAAE-7D11165E6D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/>
              <a:pPr>
                <a:defRPr/>
              </a:pPr>
              <a:t>41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EEEC4-C4AB-FB46-8F2C-E416DB167AB2}"/>
              </a:ext>
            </a:extLst>
          </p:cNvPr>
          <p:cNvSpPr txBox="1"/>
          <p:nvPr/>
        </p:nvSpPr>
        <p:spPr>
          <a:xfrm>
            <a:off x="215152" y="2526872"/>
            <a:ext cx="5836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/>
              <a:t>Root-mean-square error (RMSE):</a:t>
            </a:r>
            <a:endParaRPr kumimoji="1" lang="ko-Kore-KR" altLang="en-US" sz="2800" b="1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91089E9-AA75-B941-9101-A32716E7F86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493839"/>
            <a:ext cx="5871581" cy="19513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6483CE-CD79-8949-90E1-5FDEDADB43FE}"/>
              </a:ext>
            </a:extLst>
          </p:cNvPr>
          <p:cNvSpPr txBox="1"/>
          <p:nvPr/>
        </p:nvSpPr>
        <p:spPr>
          <a:xfrm>
            <a:off x="215152" y="1484784"/>
            <a:ext cx="766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Will use another measure instead of accuracy:</a:t>
            </a:r>
            <a:endParaRPr kumimoji="1" lang="ko-Kore-KR" altLang="en-US" sz="2800"/>
          </a:p>
        </p:txBody>
      </p:sp>
    </p:spTree>
    <p:extLst>
      <p:ext uri="{BB962C8B-B14F-4D97-AF65-F5344CB8AC3E}">
        <p14:creationId xmlns:p14="http://schemas.microsoft.com/office/powerpoint/2010/main" val="16281424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Model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53C77A-99B5-074B-98AA-80DC306DA9C7}"/>
              </a:ext>
            </a:extLst>
          </p:cNvPr>
          <p:cNvSpPr txBox="1"/>
          <p:nvPr/>
        </p:nvSpPr>
        <p:spPr>
          <a:xfrm>
            <a:off x="241213" y="1395588"/>
            <a:ext cx="6536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Will try</a:t>
            </a:r>
            <a:r>
              <a:rPr lang="ko-KR" altLang="en-US" sz="2800"/>
              <a:t> </a:t>
            </a:r>
            <a:r>
              <a:rPr lang="en-US" altLang="ko-KR" sz="2800" b="1"/>
              <a:t>DNN</a:t>
            </a:r>
            <a:r>
              <a:rPr lang="en-US" altLang="ko-KR" sz="2800"/>
              <a:t>, </a:t>
            </a:r>
            <a:r>
              <a:rPr lang="en-US" altLang="ko-KR" sz="2800" b="1"/>
              <a:t>CNN </a:t>
            </a:r>
            <a:r>
              <a:rPr lang="en-US" altLang="ko-KR" sz="2800"/>
              <a:t>and</a:t>
            </a:r>
            <a:r>
              <a:rPr lang="en-US" altLang="ko-KR" sz="2800" b="1"/>
              <a:t> RNN</a:t>
            </a:r>
            <a:r>
              <a:rPr lang="en-US" altLang="ko-KR" sz="2800"/>
              <a:t>.</a:t>
            </a:r>
            <a:endParaRPr lang="ko-KR" alt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DC6852-CBD4-6849-9626-28AF3A1F44B1}"/>
              </a:ext>
            </a:extLst>
          </p:cNvPr>
          <p:cNvSpPr txBox="1"/>
          <p:nvPr/>
        </p:nvSpPr>
        <p:spPr>
          <a:xfrm>
            <a:off x="194848" y="2170013"/>
            <a:ext cx="4377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b="1"/>
              <a:t>1. DNN </a:t>
            </a:r>
            <a:r>
              <a:rPr kumimoji="1" lang="en-US" altLang="ko-Kore-KR" sz="2800"/>
              <a:t>and</a:t>
            </a:r>
            <a:r>
              <a:rPr kumimoji="1" lang="en-US" altLang="ko-Kore-KR" sz="2800" b="1"/>
              <a:t> CNN:</a:t>
            </a:r>
            <a:endParaRPr kumimoji="1" lang="ko-Kore-KR" altLang="en-US" sz="280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1046E0-944F-4A18-94FF-96FAA9A9BA34}"/>
              </a:ext>
            </a:extLst>
          </p:cNvPr>
          <p:cNvSpPr txBox="1"/>
          <p:nvPr/>
        </p:nvSpPr>
        <p:spPr>
          <a:xfrm>
            <a:off x="2400768" y="3239371"/>
            <a:ext cx="656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&gt; </a:t>
            </a:r>
            <a:r>
              <a:rPr kumimoji="1" lang="en-US" altLang="ko-Kore-KR" sz="2800" dirty="0">
                <a:solidFill>
                  <a:srgbClr val="FF0000"/>
                </a:solidFill>
              </a:rPr>
              <a:t>0.70 (even w/ advanced techniques)</a:t>
            </a:r>
            <a:endParaRPr kumimoji="1" lang="ko-Kore-KR" altLang="en-US" sz="28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53FC54-9B2B-4337-9EE4-296AF15D163C}"/>
              </a:ext>
            </a:extLst>
          </p:cNvPr>
          <p:cNvSpPr txBox="1"/>
          <p:nvPr/>
        </p:nvSpPr>
        <p:spPr>
          <a:xfrm>
            <a:off x="539553" y="2704692"/>
            <a:ext cx="7189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/>
              <a:t>Will figure out a poor performance: </a:t>
            </a:r>
            <a:endParaRPr kumimoji="1" lang="ko-Kore-KR" altLang="en-US" sz="2800">
              <a:solidFill>
                <a:schemeClr val="accent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D957FF-A6D8-4FB3-92D1-6D519CBC924D}"/>
              </a:ext>
            </a:extLst>
          </p:cNvPr>
          <p:cNvSpPr txBox="1"/>
          <p:nvPr/>
        </p:nvSpPr>
        <p:spPr>
          <a:xfrm>
            <a:off x="167598" y="3933056"/>
            <a:ext cx="2100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b="1"/>
              <a:t>2. RNN:</a:t>
            </a:r>
            <a:endParaRPr kumimoji="1" lang="ko-Kore-KR" altLang="en-US" sz="280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820EEF-5AC0-407A-9A01-9CFA384ECF06}"/>
              </a:ext>
            </a:extLst>
          </p:cNvPr>
          <p:cNvSpPr txBox="1"/>
          <p:nvPr/>
        </p:nvSpPr>
        <p:spPr>
          <a:xfrm>
            <a:off x="1975633" y="5157192"/>
            <a:ext cx="6297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>
                <a:solidFill>
                  <a:schemeClr val="accent2"/>
                </a:solidFill>
              </a:rPr>
              <a:t>0.6</a:t>
            </a:r>
            <a:r>
              <a:rPr kumimoji="1" lang="en-US" altLang="ko-KR" sz="2800">
                <a:solidFill>
                  <a:schemeClr val="accent2"/>
                </a:solidFill>
              </a:rPr>
              <a:t>4</a:t>
            </a:r>
            <a:r>
              <a:rPr kumimoji="1" lang="en-US" altLang="ko-Kore-KR" sz="2800">
                <a:solidFill>
                  <a:schemeClr val="accent2"/>
                </a:solidFill>
              </a:rPr>
              <a:t> (w/ some techniques)</a:t>
            </a:r>
            <a:endParaRPr kumimoji="1" lang="ko-Kore-KR" altLang="en-US" sz="280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31E14-AE59-774A-A226-B94DC33E9DA1}"/>
              </a:ext>
            </a:extLst>
          </p:cNvPr>
          <p:cNvSpPr txBox="1"/>
          <p:nvPr/>
        </p:nvSpPr>
        <p:spPr>
          <a:xfrm>
            <a:off x="1063583" y="3239371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RMSE</a:t>
            </a:r>
            <a:endParaRPr kumimoji="1" lang="ko-Kore-KR" altLang="en-US" sz="2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A0613A-53A0-D14D-BE99-4DC5CCBA2ECD}"/>
              </a:ext>
            </a:extLst>
          </p:cNvPr>
          <p:cNvSpPr txBox="1"/>
          <p:nvPr/>
        </p:nvSpPr>
        <p:spPr>
          <a:xfrm>
            <a:off x="539552" y="5157192"/>
            <a:ext cx="1436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b="1"/>
              <a:t>Target: </a:t>
            </a:r>
            <a:r>
              <a:rPr kumimoji="1" lang="en-US" altLang="ko-Kore-KR" sz="2800"/>
              <a:t> </a:t>
            </a:r>
            <a:endParaRPr kumimoji="1" lang="ko-Kore-KR" altLang="en-US" sz="280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602E3C-A1B3-CC45-8A18-B7ECFE881AA3}"/>
              </a:ext>
            </a:extLst>
          </p:cNvPr>
          <p:cNvSpPr txBox="1"/>
          <p:nvPr/>
        </p:nvSpPr>
        <p:spPr>
          <a:xfrm>
            <a:off x="539551" y="4526327"/>
            <a:ext cx="4032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Will employ LSTM.</a:t>
            </a:r>
            <a:endParaRPr kumimoji="1" lang="ko-Kore-KR" alt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4231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1" grpId="0"/>
      <p:bldP spid="24" grpId="0"/>
      <p:bldP spid="25" grpId="0"/>
      <p:bldP spid="26" grpId="0"/>
      <p:bldP spid="3" grpId="0"/>
      <p:bldP spid="12" grpId="0"/>
      <p:bldP spid="2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Techniques that we will use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F58B73-B3C9-E04C-B025-F749B33D7910}"/>
              </a:ext>
            </a:extLst>
          </p:cNvPr>
          <p:cNvSpPr txBox="1"/>
          <p:nvPr/>
        </p:nvSpPr>
        <p:spPr>
          <a:xfrm>
            <a:off x="549629" y="2272305"/>
            <a:ext cx="5899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Weight initialization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55D62E-3E95-AE40-A196-9FE2FAC8B6A3}"/>
              </a:ext>
            </a:extLst>
          </p:cNvPr>
          <p:cNvSpPr txBox="1"/>
          <p:nvPr/>
        </p:nvSpPr>
        <p:spPr>
          <a:xfrm>
            <a:off x="547020" y="2826302"/>
            <a:ext cx="735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 err="1"/>
              <a:t>Hyperparameter</a:t>
            </a:r>
            <a:r>
              <a:rPr kumimoji="1" lang="en-US" altLang="ko-Kore-KR" sz="2800" dirty="0"/>
              <a:t> search:</a:t>
            </a:r>
            <a:endParaRPr kumimoji="1" lang="ko-Kore-KR" altLang="en-US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76ED12-1296-0B49-BE34-95C3A7A3CC98}"/>
              </a:ext>
            </a:extLst>
          </p:cNvPr>
          <p:cNvSpPr txBox="1"/>
          <p:nvPr/>
        </p:nvSpPr>
        <p:spPr>
          <a:xfrm>
            <a:off x="976781" y="3356992"/>
            <a:ext cx="735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i="1" dirty="0"/>
              <a:t>T</a:t>
            </a:r>
            <a:r>
              <a:rPr kumimoji="1" lang="en-US" altLang="ko-KR" sz="2800" dirty="0"/>
              <a:t> (window size), </a:t>
            </a:r>
            <a:r>
              <a:rPr kumimoji="1" lang="en-US" altLang="ko-Kore-KR" sz="2800" dirty="0"/>
              <a:t>learning rate, batch size, … </a:t>
            </a:r>
            <a:endParaRPr kumimoji="1" lang="ko-Kore-KR" altLang="en-US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757251-EE29-E345-A96D-5DA0D1BF7C0E}"/>
              </a:ext>
            </a:extLst>
          </p:cNvPr>
          <p:cNvSpPr txBox="1"/>
          <p:nvPr/>
        </p:nvSpPr>
        <p:spPr>
          <a:xfrm>
            <a:off x="549629" y="1700808"/>
            <a:ext cx="5059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/>
              <a:t>Regularization, early stopping</a:t>
            </a:r>
            <a:endParaRPr kumimoji="1" lang="ko-Kore-KR" altLang="en-US" sz="2800">
              <a:solidFill>
                <a:schemeClr val="accent2"/>
              </a:solidFill>
            </a:endParaRPr>
          </a:p>
        </p:txBody>
      </p:sp>
      <p:sp>
        <p:nvSpPr>
          <p:cNvPr id="16" name="사각형: 둥근 모서리 24">
            <a:extLst>
              <a:ext uri="{FF2B5EF4-FFF2-40B4-BE49-F238E27FC236}">
                <a16:creationId xmlns:a16="http://schemas.microsoft.com/office/drawing/2014/main" id="{88CF3EF4-086E-E44A-852F-08E10B184289}"/>
              </a:ext>
            </a:extLst>
          </p:cNvPr>
          <p:cNvSpPr/>
          <p:nvPr/>
        </p:nvSpPr>
        <p:spPr bwMode="auto">
          <a:xfrm>
            <a:off x="152400" y="1700808"/>
            <a:ext cx="8483322" cy="2335772"/>
          </a:xfrm>
          <a:prstGeom prst="round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7" name="사각형: 둥근 모서리 24">
            <a:extLst>
              <a:ext uri="{FF2B5EF4-FFF2-40B4-BE49-F238E27FC236}">
                <a16:creationId xmlns:a16="http://schemas.microsoft.com/office/drawing/2014/main" id="{78BA8B98-10EB-F340-A262-C6C73AF3F997}"/>
              </a:ext>
            </a:extLst>
          </p:cNvPr>
          <p:cNvSpPr/>
          <p:nvPr/>
        </p:nvSpPr>
        <p:spPr bwMode="auto">
          <a:xfrm>
            <a:off x="152400" y="4575050"/>
            <a:ext cx="8483322" cy="1246436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6F236-3F60-9C4B-98B1-32E96FB1A407}"/>
              </a:ext>
            </a:extLst>
          </p:cNvPr>
          <p:cNvSpPr txBox="1"/>
          <p:nvPr/>
        </p:nvSpPr>
        <p:spPr>
          <a:xfrm>
            <a:off x="3913099" y="3892564"/>
            <a:ext cx="514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/>
              <a:t>+</a:t>
            </a:r>
            <a:endParaRPr kumimoji="1" lang="ko-Kore-KR" altLang="en-US" sz="4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C251E4-1F71-9D46-874B-D9EF99EB9B5D}"/>
              </a:ext>
            </a:extLst>
          </p:cNvPr>
          <p:cNvSpPr txBox="1"/>
          <p:nvPr/>
        </p:nvSpPr>
        <p:spPr>
          <a:xfrm>
            <a:off x="547019" y="4894996"/>
            <a:ext cx="6833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/>
              <a:t>learning rate decay, batch normalization </a:t>
            </a:r>
            <a:endParaRPr kumimoji="1" lang="ko-Kore-KR" altLang="en-US" sz="2800" b="1"/>
          </a:p>
        </p:txBody>
      </p:sp>
    </p:spTree>
    <p:extLst>
      <p:ext uri="{BB962C8B-B14F-4D97-AF65-F5344CB8AC3E}">
        <p14:creationId xmlns:p14="http://schemas.microsoft.com/office/powerpoint/2010/main" val="24543287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8301F-DA2B-B34D-92F8-8794FE6C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Hyperparameter</a:t>
            </a:r>
            <a:r>
              <a:rPr kumimoji="1" lang="en-US" altLang="ko-Kore-KR" dirty="0"/>
              <a:t>: time window </a:t>
            </a:r>
            <a:r>
              <a:rPr kumimoji="1" lang="en-US" altLang="ko-Kore-KR" i="1" dirty="0"/>
              <a:t>T</a:t>
            </a:r>
            <a:endParaRPr kumimoji="1" lang="ko-Kore-KR" altLang="en-US" i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DA9518-29B4-FA46-9209-7AE1C9467A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/>
              <a:pPr>
                <a:defRPr/>
              </a:pPr>
              <a:t>44</a:t>
            </a:fld>
            <a:endParaRPr lang="en-US" altLang="ko-KR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87DF841-466D-9840-AE24-07C1967F666E}"/>
              </a:ext>
            </a:extLst>
          </p:cNvPr>
          <p:cNvCxnSpPr>
            <a:cxnSpLocks/>
          </p:cNvCxnSpPr>
          <p:nvPr/>
        </p:nvCxnSpPr>
        <p:spPr bwMode="auto">
          <a:xfrm>
            <a:off x="899592" y="3158837"/>
            <a:ext cx="0" cy="1545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7B9C185-9A22-A54E-990C-38BD807514BD}"/>
              </a:ext>
            </a:extLst>
          </p:cNvPr>
          <p:cNvSpPr txBox="1"/>
          <p:nvPr/>
        </p:nvSpPr>
        <p:spPr>
          <a:xfrm rot="16200000">
            <a:off x="-673200" y="3779499"/>
            <a:ext cx="2084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14</a:t>
            </a:r>
            <a:r>
              <a:rPr lang="ko-KR" altLang="en-US" sz="2800" dirty="0"/>
              <a:t> </a:t>
            </a:r>
            <a:r>
              <a:rPr lang="en-US" altLang="ko-KR" sz="2800" dirty="0"/>
              <a:t>features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D9C2CC-C9B3-E249-AD0E-1EBB0A816F4B}"/>
              </a:ext>
            </a:extLst>
          </p:cNvPr>
          <p:cNvSpPr txBox="1"/>
          <p:nvPr/>
        </p:nvSpPr>
        <p:spPr>
          <a:xfrm>
            <a:off x="3563888" y="5842760"/>
            <a:ext cx="2839821" cy="53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# of examples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B0959B-703C-3040-957C-F516A5973BDD}"/>
              </a:ext>
            </a:extLst>
          </p:cNvPr>
          <p:cNvCxnSpPr>
            <a:cxnSpLocks/>
          </p:cNvCxnSpPr>
          <p:nvPr/>
        </p:nvCxnSpPr>
        <p:spPr bwMode="auto">
          <a:xfrm flipH="1">
            <a:off x="1048917" y="5825937"/>
            <a:ext cx="748883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447BA00-745B-FA49-9175-01FFA1728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708337"/>
              </p:ext>
            </p:extLst>
          </p:nvPr>
        </p:nvGraphicFramePr>
        <p:xfrm>
          <a:off x="1004711" y="3240890"/>
          <a:ext cx="76047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194">
                  <a:extLst>
                    <a:ext uri="{9D8B030D-6E8A-4147-A177-3AD203B41FA5}">
                      <a16:colId xmlns:a16="http://schemas.microsoft.com/office/drawing/2014/main" val="4083721405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972556819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3718778977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911749989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2581947951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4242277901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3684233067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2286258357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964461450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930936077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572022712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2777563361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68691715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2750042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74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417626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6C458CB-9E66-DB46-8E03-A4791B360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796428"/>
              </p:ext>
            </p:extLst>
          </p:nvPr>
        </p:nvGraphicFramePr>
        <p:xfrm>
          <a:off x="999732" y="4365482"/>
          <a:ext cx="76047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194">
                  <a:extLst>
                    <a:ext uri="{9D8B030D-6E8A-4147-A177-3AD203B41FA5}">
                      <a16:colId xmlns:a16="http://schemas.microsoft.com/office/drawing/2014/main" val="4083721405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972556819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3718778977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911749989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2581947951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4242277901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3684233067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2286258357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964461450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930936077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572022712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2777563361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68691715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2750042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74428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D4625B5-CEC4-184D-AD5A-0B274DE458A8}"/>
              </a:ext>
            </a:extLst>
          </p:cNvPr>
          <p:cNvSpPr txBox="1"/>
          <p:nvPr/>
        </p:nvSpPr>
        <p:spPr>
          <a:xfrm>
            <a:off x="152400" y="1206928"/>
            <a:ext cx="7953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Will generate time series dataset according to </a:t>
            </a:r>
            <a:r>
              <a:rPr kumimoji="1" lang="en-US" altLang="ko-Kore-KR" sz="2800" i="1"/>
              <a:t>T:</a:t>
            </a:r>
            <a:r>
              <a:rPr kumimoji="1" lang="en-US" altLang="ko-Kore-KR" sz="2800"/>
              <a:t> </a:t>
            </a:r>
            <a:endParaRPr kumimoji="1" lang="ko-Kore-KR" altLang="en-US" sz="280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252EF08-0231-A543-9EE8-B4D6E44A29CF}"/>
              </a:ext>
            </a:extLst>
          </p:cNvPr>
          <p:cNvCxnSpPr>
            <a:cxnSpLocks/>
          </p:cNvCxnSpPr>
          <p:nvPr/>
        </p:nvCxnSpPr>
        <p:spPr bwMode="auto">
          <a:xfrm flipH="1">
            <a:off x="933033" y="3158837"/>
            <a:ext cx="165765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A10D89ED-8CDE-AE41-8871-98F47E06F70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514" y="4052688"/>
            <a:ext cx="26416" cy="227584"/>
          </a:xfrm>
          <a:prstGeom prst="rect">
            <a:avLst/>
          </a:prstGeom>
        </p:spPr>
      </p:pic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AD729666-1C10-1942-9E1D-A5C955E45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003789"/>
              </p:ext>
            </p:extLst>
          </p:nvPr>
        </p:nvGraphicFramePr>
        <p:xfrm>
          <a:off x="933033" y="5336995"/>
          <a:ext cx="76047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194">
                  <a:extLst>
                    <a:ext uri="{9D8B030D-6E8A-4147-A177-3AD203B41FA5}">
                      <a16:colId xmlns:a16="http://schemas.microsoft.com/office/drawing/2014/main" val="4083721405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972556819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3718778977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911749989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2581947951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4242277901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3684233067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2286258357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964461450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930936077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572022712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2777563361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68691715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2750042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74428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9" y="1844824"/>
            <a:ext cx="3047571" cy="72841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18A2E38-67AE-2B4F-98F6-27721F197F9A}"/>
              </a:ext>
            </a:extLst>
          </p:cNvPr>
          <p:cNvSpPr txBox="1"/>
          <p:nvPr/>
        </p:nvSpPr>
        <p:spPr>
          <a:xfrm>
            <a:off x="933033" y="2430577"/>
            <a:ext cx="98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>
                <a:solidFill>
                  <a:schemeClr val="accent2"/>
                </a:solidFill>
              </a:rPr>
              <a:t>data:</a:t>
            </a:r>
            <a:endParaRPr kumimoji="1" lang="ko-Kore-KR" altLang="en-US" sz="2800" dirty="0">
              <a:solidFill>
                <a:schemeClr val="accent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733F25-F5E5-B94C-A7E3-223FA3058082}"/>
              </a:ext>
            </a:extLst>
          </p:cNvPr>
          <p:cNvSpPr txBox="1"/>
          <p:nvPr/>
        </p:nvSpPr>
        <p:spPr>
          <a:xfrm>
            <a:off x="899592" y="4759325"/>
            <a:ext cx="1045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>
                <a:solidFill>
                  <a:srgbClr val="FF0000"/>
                </a:solidFill>
              </a:rPr>
              <a:t>label:</a:t>
            </a:r>
            <a:endParaRPr kumimoji="1" lang="ko-Kore-KR" altLang="en-US" sz="2800">
              <a:solidFill>
                <a:srgbClr val="FF0000"/>
              </a:solidFill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9F2FD417-26DA-E743-AE6B-3E23652BA7A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915398"/>
            <a:ext cx="228255" cy="225570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A4A716BE-4FF6-574D-A619-093C030774D4}"/>
              </a:ext>
            </a:extLst>
          </p:cNvPr>
          <p:cNvGrpSpPr/>
          <p:nvPr/>
        </p:nvGrpSpPr>
        <p:grpSpPr>
          <a:xfrm>
            <a:off x="999732" y="3251810"/>
            <a:ext cx="1591709" cy="1480190"/>
            <a:chOff x="999732" y="3251810"/>
            <a:chExt cx="1591709" cy="148019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B8950FA-8945-5E4D-BAFF-E74D72826CB1}"/>
                </a:ext>
              </a:extLst>
            </p:cNvPr>
            <p:cNvSpPr/>
            <p:nvPr/>
          </p:nvSpPr>
          <p:spPr bwMode="auto">
            <a:xfrm>
              <a:off x="999732" y="3251810"/>
              <a:ext cx="1591709" cy="1480190"/>
            </a:xfrm>
            <a:prstGeom prst="rect">
              <a:avLst/>
            </a:prstGeom>
            <a:solidFill>
              <a:srgbClr val="95A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23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2289A195-7DDB-2442-9DB0-05C113B26B7E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1240" y="3687015"/>
              <a:ext cx="608695" cy="543244"/>
            </a:xfrm>
            <a:prstGeom prst="rect">
              <a:avLst/>
            </a:prstGeom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3A0217A-BCF1-C144-88FC-E9166FE0BCCD}"/>
              </a:ext>
            </a:extLst>
          </p:cNvPr>
          <p:cNvGrpSpPr/>
          <p:nvPr/>
        </p:nvGrpSpPr>
        <p:grpSpPr>
          <a:xfrm>
            <a:off x="1587957" y="3259070"/>
            <a:ext cx="1591709" cy="1480190"/>
            <a:chOff x="7918690" y="2315900"/>
            <a:chExt cx="1591709" cy="148019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0C46682-786F-7F44-A669-3A3DD6CDE539}"/>
                </a:ext>
              </a:extLst>
            </p:cNvPr>
            <p:cNvSpPr/>
            <p:nvPr/>
          </p:nvSpPr>
          <p:spPr bwMode="auto">
            <a:xfrm>
              <a:off x="7918690" y="2315900"/>
              <a:ext cx="1591709" cy="1480190"/>
            </a:xfrm>
            <a:prstGeom prst="rect">
              <a:avLst/>
            </a:prstGeom>
            <a:solidFill>
              <a:srgbClr val="95A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23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7DAED20A-2570-714B-8FCF-ABB0A5D57B5C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1217" y="2713393"/>
              <a:ext cx="608695" cy="543244"/>
            </a:xfrm>
            <a:prstGeom prst="rect">
              <a:avLst/>
            </a:prstGeom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5CE1CD7-0F65-3548-B2DC-D485AACCF0BE}"/>
              </a:ext>
            </a:extLst>
          </p:cNvPr>
          <p:cNvGrpSpPr/>
          <p:nvPr/>
        </p:nvGrpSpPr>
        <p:grpSpPr>
          <a:xfrm>
            <a:off x="2586464" y="5332673"/>
            <a:ext cx="523778" cy="375162"/>
            <a:chOff x="2586464" y="5332673"/>
            <a:chExt cx="523778" cy="37516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54151C3-CDCC-6141-B637-CD17B62C3710}"/>
                </a:ext>
              </a:extLst>
            </p:cNvPr>
            <p:cNvSpPr/>
            <p:nvPr/>
          </p:nvSpPr>
          <p:spPr bwMode="auto">
            <a:xfrm>
              <a:off x="2586464" y="5332673"/>
              <a:ext cx="523778" cy="37516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23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ore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6D113F04-B657-004D-B95D-E9B8B7391299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2474" y="5349735"/>
              <a:ext cx="365760" cy="337312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FAC5D66-5F5E-D544-92E4-9F19F006930D}"/>
              </a:ext>
            </a:extLst>
          </p:cNvPr>
          <p:cNvGrpSpPr/>
          <p:nvPr/>
        </p:nvGrpSpPr>
        <p:grpSpPr>
          <a:xfrm>
            <a:off x="3110242" y="5330810"/>
            <a:ext cx="523778" cy="377025"/>
            <a:chOff x="8512718" y="4852175"/>
            <a:chExt cx="523778" cy="37702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6556EE6-F4E1-624A-A017-B05D72268E74}"/>
                </a:ext>
              </a:extLst>
            </p:cNvPr>
            <p:cNvSpPr/>
            <p:nvPr/>
          </p:nvSpPr>
          <p:spPr bwMode="auto">
            <a:xfrm>
              <a:off x="8512718" y="4852175"/>
              <a:ext cx="523778" cy="37516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23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ore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1083490F-1DB8-BB49-A4CD-34BFBD6D6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591710" y="4877928"/>
              <a:ext cx="372778" cy="3512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98628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2" grpId="0"/>
      <p:bldP spid="41" grpId="0"/>
      <p:bldP spid="4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5BE75-4712-3F46-A81B-B0CBF125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Saving</a:t>
            </a:r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DB8C1A-3DD3-4B46-9BE2-268BF1041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/>
              <a:pPr>
                <a:defRPr/>
              </a:pPr>
              <a:t>45</a:t>
            </a:fld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DFDE14-DAA2-7E45-B1DF-9BF37C8C208A}"/>
              </a:ext>
            </a:extLst>
          </p:cNvPr>
          <p:cNvSpPr txBox="1"/>
          <p:nvPr/>
        </p:nvSpPr>
        <p:spPr>
          <a:xfrm>
            <a:off x="937163" y="2204864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“loss” curves</a:t>
            </a:r>
            <a:endParaRPr kumimoji="1" lang="ko-Kore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B056BF-170F-C343-82EF-3613150E82B8}"/>
              </a:ext>
            </a:extLst>
          </p:cNvPr>
          <p:cNvSpPr txBox="1"/>
          <p:nvPr/>
        </p:nvSpPr>
        <p:spPr>
          <a:xfrm>
            <a:off x="1011499" y="3276274"/>
            <a:ext cx="1404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log files</a:t>
            </a:r>
            <a:endParaRPr kumimoji="1" lang="ko-Kore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0EAFC3-1C0B-C949-9D52-AEB193C5A5AD}"/>
              </a:ext>
            </a:extLst>
          </p:cNvPr>
          <p:cNvSpPr txBox="1"/>
          <p:nvPr/>
        </p:nvSpPr>
        <p:spPr>
          <a:xfrm>
            <a:off x="1011656" y="4347684"/>
            <a:ext cx="4865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parameters of trained models</a:t>
            </a:r>
            <a:endParaRPr kumimoji="1"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F85A14-2DC9-488D-9989-23E86C03CAEA}"/>
              </a:ext>
            </a:extLst>
          </p:cNvPr>
          <p:cNvSpPr txBox="1"/>
          <p:nvPr/>
        </p:nvSpPr>
        <p:spPr>
          <a:xfrm>
            <a:off x="475470" y="2204864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1.</a:t>
            </a:r>
            <a:endParaRPr kumimoji="1" lang="ko-Kore-KR" altLang="en-US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2F532-C263-408C-B71F-CB10B7F907C4}"/>
              </a:ext>
            </a:extLst>
          </p:cNvPr>
          <p:cNvSpPr txBox="1"/>
          <p:nvPr/>
        </p:nvSpPr>
        <p:spPr>
          <a:xfrm>
            <a:off x="487939" y="3276274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2.</a:t>
            </a:r>
            <a:endParaRPr kumimoji="1" lang="ko-Kore-KR" altLang="en-US" sz="2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76F73F-DD06-463E-B1BD-88B166BB79AC}"/>
              </a:ext>
            </a:extLst>
          </p:cNvPr>
          <p:cNvSpPr txBox="1"/>
          <p:nvPr/>
        </p:nvSpPr>
        <p:spPr>
          <a:xfrm>
            <a:off x="500408" y="4347684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3.</a:t>
            </a:r>
            <a:endParaRPr kumimoji="1" lang="ko-Kore-KR" altLang="en-US" sz="2800"/>
          </a:p>
        </p:txBody>
      </p:sp>
    </p:spTree>
    <p:extLst>
      <p:ext uri="{BB962C8B-B14F-4D97-AF65-F5344CB8AC3E}">
        <p14:creationId xmlns:p14="http://schemas.microsoft.com/office/powerpoint/2010/main" val="293390420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461F2-C809-4649-93C3-97B11263E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Checkpoints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EB3271-D334-4885-BA4C-18E0A452DA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46</a:t>
            </a:fld>
            <a:endParaRPr lang="en-US" altLang="ko-KR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0D3280-661C-F14D-A92B-05DBA0D51F6A}"/>
              </a:ext>
            </a:extLst>
          </p:cNvPr>
          <p:cNvSpPr/>
          <p:nvPr/>
        </p:nvSpPr>
        <p:spPr>
          <a:xfrm>
            <a:off x="223713" y="1700808"/>
            <a:ext cx="3988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 b="1"/>
              <a:t>Day 9 morning (Thur):</a:t>
            </a:r>
            <a:endParaRPr lang="en-US" altLang="ko-KR" sz="28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C1EC85-F750-9940-B82D-798EF889AA7A}"/>
              </a:ext>
            </a:extLst>
          </p:cNvPr>
          <p:cNvSpPr/>
          <p:nvPr/>
        </p:nvSpPr>
        <p:spPr>
          <a:xfrm>
            <a:off x="230612" y="3855647"/>
            <a:ext cx="4824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 b="1"/>
              <a:t>Day 10 morning (Fri):</a:t>
            </a:r>
            <a:endParaRPr lang="en-US" altLang="ko-KR" sz="28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0D7547-D294-4FA5-99AB-95CF43012E9F}"/>
              </a:ext>
            </a:extLst>
          </p:cNvPr>
          <p:cNvSpPr/>
          <p:nvPr/>
        </p:nvSpPr>
        <p:spPr>
          <a:xfrm>
            <a:off x="467544" y="2258744"/>
            <a:ext cx="4824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/>
              <a:t>Log files and saved models</a:t>
            </a:r>
            <a:endParaRPr lang="en-US" altLang="ko-KR" sz="2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AA50E3-BB88-496E-AADD-8AB95D972DF9}"/>
              </a:ext>
            </a:extLst>
          </p:cNvPr>
          <p:cNvSpPr/>
          <p:nvPr/>
        </p:nvSpPr>
        <p:spPr>
          <a:xfrm>
            <a:off x="467545" y="2842915"/>
            <a:ext cx="5832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/>
              <a:t>Performance of </a:t>
            </a:r>
            <a:r>
              <a:rPr lang="en-US" altLang="ko-KR" sz="2800" b="1"/>
              <a:t>DNN </a:t>
            </a:r>
            <a:r>
              <a:rPr lang="en-US" altLang="ko-KR" sz="2800"/>
              <a:t>and</a:t>
            </a:r>
            <a:r>
              <a:rPr lang="en-US" altLang="ko-KR" sz="2800" b="1"/>
              <a:t> CNN</a:t>
            </a:r>
            <a:endParaRPr lang="en-US" altLang="ko-KR" sz="28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C59C94-901B-4821-8FC1-4400D29DA306}"/>
              </a:ext>
            </a:extLst>
          </p:cNvPr>
          <p:cNvSpPr/>
          <p:nvPr/>
        </p:nvSpPr>
        <p:spPr>
          <a:xfrm>
            <a:off x="467545" y="4457879"/>
            <a:ext cx="4824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/>
              <a:t>Log files and saved models</a:t>
            </a:r>
            <a:endParaRPr lang="en-US" altLang="ko-KR" sz="2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D29919-D1CE-41BB-ADAB-9B7A395137A5}"/>
              </a:ext>
            </a:extLst>
          </p:cNvPr>
          <p:cNvSpPr/>
          <p:nvPr/>
        </p:nvSpPr>
        <p:spPr>
          <a:xfrm>
            <a:off x="467544" y="5042050"/>
            <a:ext cx="4978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/>
              <a:t>Performance of </a:t>
            </a:r>
            <a:r>
              <a:rPr lang="en-US" altLang="ko-KR" sz="2800" b="1"/>
              <a:t>RNN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77955537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84988"/>
            <a:ext cx="91440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17328" y="2276872"/>
            <a:ext cx="8839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 algn="ctr">
              <a:defRPr/>
            </a:pPr>
            <a:r>
              <a:rPr lang="en-US" altLang="ko-KR" sz="3600" b="1" kern="0" dirty="0">
                <a:solidFill>
                  <a:srgbClr val="00B050"/>
                </a:solidFill>
                <a:latin typeface="+mj-lt"/>
                <a:ea typeface="굴림" charset="-127"/>
                <a:cs typeface="+mj-cs"/>
              </a:rPr>
              <a:t>Proposal</a:t>
            </a:r>
          </a:p>
          <a:p>
            <a:pPr algn="ctr">
              <a:defRPr/>
            </a:pPr>
            <a:r>
              <a:rPr lang="en-US" altLang="ko-KR" sz="3600" b="1" kern="0" dirty="0">
                <a:latin typeface="+mj-lt"/>
                <a:ea typeface="굴림" charset="-127"/>
                <a:cs typeface="+mj-cs"/>
              </a:rPr>
              <a:t>(Days 9, 10)</a:t>
            </a:r>
          </a:p>
        </p:txBody>
      </p:sp>
    </p:spTree>
    <p:extLst>
      <p:ext uri="{BB962C8B-B14F-4D97-AF65-F5344CB8AC3E}">
        <p14:creationId xmlns:p14="http://schemas.microsoft.com/office/powerpoint/2010/main" val="2966738409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480B6-B81B-4501-A82D-6446D7B7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Guideline: Follow six steps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1D397E-A9DE-47C4-B938-7D1ECBCBA1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48</a:t>
            </a:fld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8C112B-EA97-4958-B38F-44D1E9CDD55C}"/>
              </a:ext>
            </a:extLst>
          </p:cNvPr>
          <p:cNvSpPr txBox="1"/>
          <p:nvPr/>
        </p:nvSpPr>
        <p:spPr>
          <a:xfrm>
            <a:off x="539552" y="2028283"/>
            <a:ext cx="85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Choose </a:t>
            </a:r>
            <a:r>
              <a:rPr lang="en-US" altLang="ko-KR" sz="2800" dirty="0">
                <a:solidFill>
                  <a:schemeClr val="accent2"/>
                </a:solidFill>
              </a:rPr>
              <a:t>one challenge</a:t>
            </a:r>
            <a:r>
              <a:rPr lang="en-US" altLang="ko-KR" sz="2800" dirty="0"/>
              <a:t> that you wish to address.</a:t>
            </a:r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6733F-FA8C-4521-876A-F9AE732211C1}"/>
              </a:ext>
            </a:extLst>
          </p:cNvPr>
          <p:cNvSpPr txBox="1"/>
          <p:nvPr/>
        </p:nvSpPr>
        <p:spPr>
          <a:xfrm>
            <a:off x="517237" y="5562801"/>
            <a:ext cx="823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Plan </a:t>
            </a:r>
            <a:r>
              <a:rPr lang="en-US" altLang="ko-KR" sz="2800">
                <a:solidFill>
                  <a:schemeClr val="accent2"/>
                </a:solidFill>
              </a:rPr>
              <a:t>how to collect data </a:t>
            </a:r>
            <a:r>
              <a:rPr lang="en-US" altLang="ko-KR" sz="2800"/>
              <a:t>for the chosen task. </a:t>
            </a:r>
            <a:endParaRPr lang="ko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400748-D17C-4013-BD70-CB9856F33E8F}"/>
              </a:ext>
            </a:extLst>
          </p:cNvPr>
          <p:cNvSpPr txBox="1"/>
          <p:nvPr/>
        </p:nvSpPr>
        <p:spPr>
          <a:xfrm>
            <a:off x="323528" y="1416062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/>
              <a:t>Step 1:</a:t>
            </a:r>
            <a:endParaRPr lang="en-US" altLang="ko-KR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ED70C-57DD-43E6-8DB0-3FAE2D0186DA}"/>
              </a:ext>
            </a:extLst>
          </p:cNvPr>
          <p:cNvSpPr txBox="1"/>
          <p:nvPr/>
        </p:nvSpPr>
        <p:spPr>
          <a:xfrm>
            <a:off x="323528" y="292494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/>
              <a:t>Step 2: </a:t>
            </a:r>
            <a:endParaRPr lang="en-US" altLang="ko-KR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A489CB-C994-492A-A41B-F195F9A792AD}"/>
              </a:ext>
            </a:extLst>
          </p:cNvPr>
          <p:cNvSpPr txBox="1"/>
          <p:nvPr/>
        </p:nvSpPr>
        <p:spPr>
          <a:xfrm>
            <a:off x="323529" y="4797152"/>
            <a:ext cx="151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/>
              <a:t>Step 3:</a:t>
            </a:r>
            <a:endParaRPr lang="en-US" altLang="ko-KR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F479AE-0105-4451-8D7B-D29F1A4B0D07}"/>
              </a:ext>
            </a:extLst>
          </p:cNvPr>
          <p:cNvSpPr txBox="1"/>
          <p:nvPr/>
        </p:nvSpPr>
        <p:spPr>
          <a:xfrm>
            <a:off x="520705" y="3563864"/>
            <a:ext cx="8596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Come up with </a:t>
            </a:r>
            <a:r>
              <a:rPr lang="en-US" altLang="ko-KR" sz="2800" dirty="0">
                <a:solidFill>
                  <a:schemeClr val="accent2"/>
                </a:solidFill>
              </a:rPr>
              <a:t>a specific task </a:t>
            </a:r>
            <a:r>
              <a:rPr lang="en-US" altLang="ko-KR" sz="2800" dirty="0"/>
              <a:t>with which you can address the challenge.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606425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1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제목 1">
            <a:extLst>
              <a:ext uri="{FF2B5EF4-FFF2-40B4-BE49-F238E27FC236}">
                <a16:creationId xmlns:a16="http://schemas.microsoft.com/office/drawing/2014/main" id="{49DE7FF1-76D6-5D4D-B3EB-9B27A69571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Dataset</a:t>
            </a:r>
            <a:endParaRPr lang="ko-KR" altLang="en-US" dirty="0">
              <a:ea typeface="굴림" panose="020B0600000101010101" pitchFamily="34" charset="-127"/>
            </a:endParaRPr>
          </a:p>
        </p:txBody>
      </p:sp>
      <p:sp>
        <p:nvSpPr>
          <p:cNvPr id="15363" name="슬라이드 번호 개체 틀 3">
            <a:extLst>
              <a:ext uri="{FF2B5EF4-FFF2-40B4-BE49-F238E27FC236}">
                <a16:creationId xmlns:a16="http://schemas.microsoft.com/office/drawing/2014/main" id="{43FECB6C-36C2-6348-B427-01F1EEE340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CAECDA-1C01-9548-B325-8DE9442560E2}" type="slidenum">
              <a:rPr lang="en-US" altLang="ko-KR" sz="1300" smtClean="0">
                <a:ea typeface="굴림" panose="020B0600000101010101" pitchFamily="34" charset="-127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300">
              <a:ea typeface="굴림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30A758-D858-45A9-875B-F2039F081E98}"/>
              </a:ext>
            </a:extLst>
          </p:cNvPr>
          <p:cNvSpPr/>
          <p:nvPr/>
        </p:nvSpPr>
        <p:spPr>
          <a:xfrm>
            <a:off x="601635" y="1772816"/>
            <a:ext cx="85788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 b="1" dirty="0">
                <a:solidFill>
                  <a:schemeClr val="accent2"/>
                </a:solidFill>
              </a:rPr>
              <a:t>Data</a:t>
            </a:r>
            <a:r>
              <a:rPr lang="en-US" altLang="ko-KR" sz="2800" b="1" dirty="0"/>
              <a:t>:</a:t>
            </a:r>
            <a:r>
              <a:rPr lang="en-US" altLang="ko-KR" sz="2800" dirty="0"/>
              <a:t> </a:t>
            </a:r>
            <a:r>
              <a:rPr lang="en-US" altLang="ko-KR" sz="2800" i="1" dirty="0"/>
              <a:t>anonymized</a:t>
            </a:r>
            <a:r>
              <a:rPr lang="en-US" altLang="ko-KR" sz="2800" dirty="0"/>
              <a:t> </a:t>
            </a:r>
            <a:r>
              <a:rPr lang="en-US" altLang="ko-KR" sz="2800" b="1" dirty="0"/>
              <a:t>376</a:t>
            </a:r>
            <a:r>
              <a:rPr lang="en-US" altLang="ko-KR" sz="2800" dirty="0"/>
              <a:t> car options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4DF33B-06FD-4182-9604-68A806F472C3}"/>
              </a:ext>
            </a:extLst>
          </p:cNvPr>
          <p:cNvSpPr/>
          <p:nvPr/>
        </p:nvSpPr>
        <p:spPr>
          <a:xfrm>
            <a:off x="601635" y="2420888"/>
            <a:ext cx="83557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 b="1" dirty="0">
                <a:solidFill>
                  <a:srgbClr val="FF0000"/>
                </a:solidFill>
              </a:rPr>
              <a:t>Label</a:t>
            </a:r>
            <a:r>
              <a:rPr lang="en-US" altLang="ko-KR" sz="2800" b="1"/>
              <a:t>:</a:t>
            </a:r>
            <a:r>
              <a:rPr lang="en-US" altLang="ko-KR" sz="2800"/>
              <a:t> testing time</a:t>
            </a:r>
            <a:endParaRPr lang="en-US" altLang="ko-KR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177588"/>
            <a:ext cx="907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Source: Mercedes-Benz provides </a:t>
            </a:r>
            <a:r>
              <a:rPr lang="en-US" altLang="ko-KR" sz="2800" b="1" dirty="0"/>
              <a:t>4209</a:t>
            </a:r>
            <a:r>
              <a:rPr lang="en-US" altLang="ko-KR" sz="2800" dirty="0"/>
              <a:t> </a:t>
            </a:r>
            <a:r>
              <a:rPr lang="en-US" altLang="ko-KR" sz="2800" i="1" dirty="0"/>
              <a:t>examples</a:t>
            </a:r>
            <a:endParaRPr lang="ko-KR" altLang="en-US" sz="2800" dirty="0"/>
          </a:p>
        </p:txBody>
      </p:sp>
      <p:sp>
        <p:nvSpPr>
          <p:cNvPr id="5" name="AutoShape 2" descr="Microsoft Excel mobile can convert photos of data tables to spreadsheets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Microsoft Excel mobile can convert photos of data tables to spreadsheets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6" descr="Microsoft Excel mobile can convert photos of data tables to spreadsheets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6" name="Picture 8" descr="Microsoft Excel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726" y="3820445"/>
            <a:ext cx="1464420" cy="136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lick button with hand pointer clicking. Click here web button. Isolated  website hand finger clicking cursor ¨C stock vector , #AFFILIA… | Buttons,  Pointers, Vector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74" y="3590762"/>
            <a:ext cx="1296144" cy="129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508506" y="5168017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dataset.csv</a:t>
            </a:r>
            <a:endParaRPr lang="ko-KR" altLang="en-US" sz="2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53A1C1-D5B9-E544-8433-E6F83A9FB883}"/>
              </a:ext>
            </a:extLst>
          </p:cNvPr>
          <p:cNvSpPr/>
          <p:nvPr/>
        </p:nvSpPr>
        <p:spPr>
          <a:xfrm>
            <a:off x="152400" y="3140968"/>
            <a:ext cx="42755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 dirty="0"/>
              <a:t>Raw data is in </a:t>
            </a:r>
            <a:r>
              <a:rPr lang="en-US" altLang="ko-KR" sz="2800" b="1" dirty="0"/>
              <a:t>csv </a:t>
            </a:r>
            <a:r>
              <a:rPr lang="en-US" altLang="ko-KR" sz="2800" dirty="0"/>
              <a:t>file.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AF6C69B-DE3F-C049-B810-82078623196C}"/>
              </a:ext>
            </a:extLst>
          </p:cNvPr>
          <p:cNvSpPr/>
          <p:nvPr/>
        </p:nvSpPr>
        <p:spPr>
          <a:xfrm>
            <a:off x="107504" y="5879843"/>
            <a:ext cx="87693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/>
              <a:t>How to</a:t>
            </a:r>
            <a:r>
              <a:rPr lang="en-US" altLang="ko-KR" sz="2800" b="1"/>
              <a:t> load</a:t>
            </a:r>
            <a:r>
              <a:rPr lang="en-US" altLang="ko-KR" sz="2800"/>
              <a:t> </a:t>
            </a:r>
            <a:r>
              <a:rPr lang="en-US" altLang="ko-KR" sz="2800" b="1"/>
              <a:t>data in csv file</a:t>
            </a:r>
            <a:r>
              <a:rPr lang="en-US" altLang="ko-KR" sz="2800"/>
              <a:t>?</a:t>
            </a:r>
            <a:endParaRPr lang="en-US" altLang="ko-KR" sz="280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199136"/>
              </p:ext>
            </p:extLst>
          </p:nvPr>
        </p:nvGraphicFramePr>
        <p:xfrm>
          <a:off x="4406172" y="3889748"/>
          <a:ext cx="4200128" cy="148336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050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130.81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av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88.53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az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76.26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2182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28" grpId="0"/>
      <p:bldP spid="16" grpId="0"/>
      <p:bldP spid="2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480B6-B81B-4501-A82D-6446D7B7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Guideline: Follow six steps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1D397E-A9DE-47C4-B938-7D1ECBCBA1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49</a:t>
            </a:fld>
            <a:endParaRPr lang="en-US" altLang="ko-K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929550-819E-4073-80A5-5424D085DB90}"/>
              </a:ext>
            </a:extLst>
          </p:cNvPr>
          <p:cNvSpPr txBox="1"/>
          <p:nvPr/>
        </p:nvSpPr>
        <p:spPr>
          <a:xfrm>
            <a:off x="510134" y="2065524"/>
            <a:ext cx="823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Plan </a:t>
            </a:r>
            <a:r>
              <a:rPr lang="en-US" altLang="ko-KR" sz="2800" dirty="0">
                <a:solidFill>
                  <a:schemeClr val="accent2"/>
                </a:solidFill>
              </a:rPr>
              <a:t>what models </a:t>
            </a:r>
            <a:r>
              <a:rPr lang="en-US" altLang="ko-KR" sz="2800" dirty="0"/>
              <a:t>that you will employ for the task.</a:t>
            </a:r>
            <a:endParaRPr lang="ko-KR" alt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0E3D2C-5C8F-48A3-995A-C3D0CB617995}"/>
              </a:ext>
            </a:extLst>
          </p:cNvPr>
          <p:cNvSpPr txBox="1"/>
          <p:nvPr/>
        </p:nvSpPr>
        <p:spPr>
          <a:xfrm>
            <a:off x="496482" y="3739869"/>
            <a:ext cx="4656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Set a </a:t>
            </a:r>
            <a:r>
              <a:rPr lang="en-US" altLang="ko-KR" sz="2800">
                <a:solidFill>
                  <a:schemeClr val="accent2"/>
                </a:solidFill>
              </a:rPr>
              <a:t>target performance</a:t>
            </a:r>
            <a:r>
              <a:rPr lang="en-US" altLang="ko-KR" sz="2800"/>
              <a:t>.</a:t>
            </a:r>
            <a:endParaRPr lang="ko-KR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23CFAD-AA6B-4171-8046-1FF5518847C2}"/>
              </a:ext>
            </a:extLst>
          </p:cNvPr>
          <p:cNvSpPr txBox="1"/>
          <p:nvPr/>
        </p:nvSpPr>
        <p:spPr>
          <a:xfrm>
            <a:off x="481674" y="5364557"/>
            <a:ext cx="651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Enumerate </a:t>
            </a:r>
            <a:r>
              <a:rPr lang="en-US" altLang="ko-KR" sz="2800">
                <a:solidFill>
                  <a:schemeClr val="accent2"/>
                </a:solidFill>
              </a:rPr>
              <a:t>impacts</a:t>
            </a:r>
            <a:r>
              <a:rPr lang="en-US" altLang="ko-KR" sz="2800"/>
              <a:t> of your solution.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02829-3978-4F39-AB94-DE2165204168}"/>
              </a:ext>
            </a:extLst>
          </p:cNvPr>
          <p:cNvSpPr txBox="1"/>
          <p:nvPr/>
        </p:nvSpPr>
        <p:spPr>
          <a:xfrm>
            <a:off x="323528" y="1416062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/>
              <a:t>Step 4:</a:t>
            </a:r>
            <a:endParaRPr lang="en-US" altLang="ko-KR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6BEA0D-5C9D-4C37-B877-DE16F019FFD9}"/>
              </a:ext>
            </a:extLst>
          </p:cNvPr>
          <p:cNvSpPr txBox="1"/>
          <p:nvPr/>
        </p:nvSpPr>
        <p:spPr>
          <a:xfrm>
            <a:off x="323528" y="292494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/>
              <a:t>Step 5: </a:t>
            </a:r>
            <a:endParaRPr lang="en-US" altLang="ko-KR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B7A26-F45F-436D-85DE-76622B024BF1}"/>
              </a:ext>
            </a:extLst>
          </p:cNvPr>
          <p:cNvSpPr txBox="1"/>
          <p:nvPr/>
        </p:nvSpPr>
        <p:spPr>
          <a:xfrm>
            <a:off x="323529" y="4797152"/>
            <a:ext cx="151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/>
              <a:t>Step 6: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40609614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11" grpId="0"/>
      <p:bldP spid="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480B6-B81B-4501-A82D-6446D7B7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Checkpoints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1D397E-A9DE-47C4-B938-7D1ECBCBA1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50</a:t>
            </a:fld>
            <a:endParaRPr lang="en-US" altLang="ko-KR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C3F8C2-5B68-4462-89F8-0ACA3CADEFDF}"/>
              </a:ext>
            </a:extLst>
          </p:cNvPr>
          <p:cNvSpPr/>
          <p:nvPr/>
        </p:nvSpPr>
        <p:spPr>
          <a:xfrm>
            <a:off x="218743" y="2132856"/>
            <a:ext cx="43532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 b="1" dirty="0"/>
              <a:t>Day 10 (Fri): </a:t>
            </a:r>
            <a:endParaRPr lang="en-US" altLang="ko-KR" sz="2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446AC3-2925-414F-B301-C90F32282380}"/>
              </a:ext>
            </a:extLst>
          </p:cNvPr>
          <p:cNvSpPr/>
          <p:nvPr/>
        </p:nvSpPr>
        <p:spPr>
          <a:xfrm>
            <a:off x="2843808" y="2966036"/>
            <a:ext cx="26642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 dirty="0"/>
              <a:t>Proposal slides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A701A5-DDDD-4C0F-BD81-98A34CAA19B7}"/>
              </a:ext>
            </a:extLst>
          </p:cNvPr>
          <p:cNvSpPr/>
          <p:nvPr/>
        </p:nvSpPr>
        <p:spPr>
          <a:xfrm>
            <a:off x="245565" y="4370050"/>
            <a:ext cx="41206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/>
              <a:t>Will give advice if any.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6254445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Data load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5" name="그래픽 4" descr="공장">
            <a:extLst>
              <a:ext uri="{FF2B5EF4-FFF2-40B4-BE49-F238E27FC236}">
                <a16:creationId xmlns:a16="http://schemas.microsoft.com/office/drawing/2014/main" id="{52B0B946-7441-4842-8B5F-34D1539F9C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7351" y="1468231"/>
            <a:ext cx="1568066" cy="1568066"/>
          </a:xfrm>
          <a:prstGeom prst="rect">
            <a:avLst/>
          </a:prstGeom>
        </p:spPr>
      </p:pic>
      <p:pic>
        <p:nvPicPr>
          <p:cNvPr id="7" name="그래픽 4" descr="공장">
            <a:extLst>
              <a:ext uri="{FF2B5EF4-FFF2-40B4-BE49-F238E27FC236}">
                <a16:creationId xmlns:a16="http://schemas.microsoft.com/office/drawing/2014/main" id="{52B0B946-7441-4842-8B5F-34D1539F9C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9805" y="1468231"/>
            <a:ext cx="1568066" cy="1568066"/>
          </a:xfrm>
          <a:prstGeom prst="rect">
            <a:avLst/>
          </a:prstGeom>
        </p:spPr>
      </p:pic>
      <p:pic>
        <p:nvPicPr>
          <p:cNvPr id="8" name="그래픽 4" descr="공장">
            <a:extLst>
              <a:ext uri="{FF2B5EF4-FFF2-40B4-BE49-F238E27FC236}">
                <a16:creationId xmlns:a16="http://schemas.microsoft.com/office/drawing/2014/main" id="{52B0B946-7441-4842-8B5F-34D1539F9C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98473" y="1468231"/>
            <a:ext cx="1568066" cy="15680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2247" y="2877547"/>
            <a:ext cx="202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tensorflow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376435" y="2877547"/>
            <a:ext cx="1491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keras</a:t>
            </a:r>
            <a:endParaRPr lang="ko-KR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6870481" y="2877547"/>
            <a:ext cx="202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datasets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327768" y="3284984"/>
            <a:ext cx="826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>
                <a:solidFill>
                  <a:srgbClr val="009900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from </a:t>
            </a:r>
            <a:r>
              <a:rPr lang="en-US" altLang="ko-KR" sz="20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tensorflow.keras.datasets</a:t>
            </a:r>
            <a:r>
              <a:rPr lang="en-US" altLang="ko-KR" sz="20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r>
              <a:rPr lang="en-US" altLang="ko-KR" sz="20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ko-KR" sz="3600" dirty="0"/>
              <a:t> </a:t>
            </a:r>
            <a:r>
              <a:rPr lang="en-US" altLang="ko-KR" sz="20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mnist</a:t>
            </a:r>
            <a:r>
              <a:rPr lang="en-US" altLang="ko-KR" sz="3600" dirty="0"/>
              <a:t> </a:t>
            </a:r>
            <a:endParaRPr lang="ko-KR" alt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251520" y="3999028"/>
            <a:ext cx="8697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(</a:t>
            </a:r>
            <a:r>
              <a:rPr lang="en-US" altLang="ko-KR" sz="20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X_</a:t>
            </a:r>
            <a:r>
              <a:rPr lang="en-US" altLang="ko-KR" sz="2000" kern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train</a:t>
            </a:r>
            <a:r>
              <a:rPr lang="en-US" altLang="ko-KR" sz="2000" kern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,y</a:t>
            </a:r>
            <a:r>
              <a:rPr lang="en-US" altLang="ko-KR" sz="20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_</a:t>
            </a:r>
            <a:r>
              <a:rPr lang="en-US" altLang="ko-KR" sz="2000" kern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train</a:t>
            </a:r>
            <a:r>
              <a:rPr lang="en-US" altLang="ko-KR" sz="2000" kern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),(</a:t>
            </a:r>
            <a:r>
              <a:rPr lang="en-US" altLang="ko-KR" sz="20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X_</a:t>
            </a:r>
            <a:r>
              <a:rPr lang="en-US" altLang="ko-KR" sz="2000" kern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test</a:t>
            </a:r>
            <a:r>
              <a:rPr lang="en-US" altLang="ko-KR" sz="2000" kern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,y</a:t>
            </a:r>
            <a:r>
              <a:rPr lang="en-US" altLang="ko-KR" sz="20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_test</a:t>
            </a:r>
            <a:r>
              <a:rPr lang="en-US" altLang="ko-KR" sz="20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) = </a:t>
            </a:r>
            <a:r>
              <a:rPr lang="en-US" altLang="ko-KR" sz="20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mnist.load_data</a:t>
            </a:r>
            <a:r>
              <a:rPr lang="en-US" altLang="ko-KR" sz="20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()</a:t>
            </a:r>
            <a:endParaRPr lang="ko-KR" altLang="en-US" sz="2000" kern="0" dirty="0">
              <a:latin typeface="Courier New" panose="02070309020205020404" pitchFamily="49" charset="0"/>
              <a:ea typeface="Arial" charset="0"/>
              <a:cs typeface="Courier New" panose="02070309020205020404" pitchFamily="49" charset="0"/>
            </a:endParaRPr>
          </a:p>
        </p:txBody>
      </p:sp>
      <p:cxnSp>
        <p:nvCxnSpPr>
          <p:cNvPr id="19" name="직선 연결선 18"/>
          <p:cNvCxnSpPr>
            <a:cxnSpLocks/>
          </p:cNvCxnSpPr>
          <p:nvPr/>
        </p:nvCxnSpPr>
        <p:spPr bwMode="auto">
          <a:xfrm flipV="1">
            <a:off x="389269" y="1534734"/>
            <a:ext cx="8158113" cy="276243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/>
          <p:cNvCxnSpPr>
            <a:cxnSpLocks/>
          </p:cNvCxnSpPr>
          <p:nvPr/>
        </p:nvCxnSpPr>
        <p:spPr bwMode="auto">
          <a:xfrm>
            <a:off x="347533" y="1557668"/>
            <a:ext cx="8497639" cy="2920689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20824" y="4955269"/>
            <a:ext cx="8734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Instead will employ a</a:t>
            </a:r>
            <a:r>
              <a:rPr lang="en-US" altLang="ko-KR" sz="2800" i="1"/>
              <a:t>nother library</a:t>
            </a:r>
            <a:r>
              <a:rPr lang="en-US" altLang="ko-KR" sz="2800"/>
              <a:t> useful for csv data:</a:t>
            </a:r>
            <a:endParaRPr lang="ko-KR" altLang="en-US" sz="2800" dirty="0"/>
          </a:p>
        </p:txBody>
      </p:sp>
      <p:pic>
        <p:nvPicPr>
          <p:cNvPr id="21" name="Picture 2" descr="The Ultimate Guide to the Pandas Library for Data Science in Python">
            <a:extLst>
              <a:ext uri="{FF2B5EF4-FFF2-40B4-BE49-F238E27FC236}">
                <a16:creationId xmlns:a16="http://schemas.microsoft.com/office/drawing/2014/main" id="{4547F325-A342-4543-99D5-23F252205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002" y="5399526"/>
            <a:ext cx="3310865" cy="133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A3B9BF5-1D2F-4EEF-94B8-195213E81EE3}"/>
              </a:ext>
            </a:extLst>
          </p:cNvPr>
          <p:cNvSpPr txBox="1"/>
          <p:nvPr/>
        </p:nvSpPr>
        <p:spPr>
          <a:xfrm>
            <a:off x="208193" y="1195135"/>
            <a:ext cx="136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/>
              <a:t>Recall:</a:t>
            </a:r>
            <a:endParaRPr lang="ko-KR" altLang="en-US" sz="28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C45130D-4669-40BF-92B3-CB71148D57C6}"/>
              </a:ext>
            </a:extLst>
          </p:cNvPr>
          <p:cNvSpPr/>
          <p:nvPr/>
        </p:nvSpPr>
        <p:spPr bwMode="auto">
          <a:xfrm>
            <a:off x="77644" y="1140953"/>
            <a:ext cx="8966576" cy="3628117"/>
          </a:xfrm>
          <a:prstGeom prst="round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4" name="오른쪽 화살표 21">
            <a:extLst>
              <a:ext uri="{FF2B5EF4-FFF2-40B4-BE49-F238E27FC236}">
                <a16:creationId xmlns:a16="http://schemas.microsoft.com/office/drawing/2014/main" id="{DCFAF792-83FF-495F-AB5D-90E530DB4AD6}"/>
              </a:ext>
            </a:extLst>
          </p:cNvPr>
          <p:cNvSpPr/>
          <p:nvPr/>
        </p:nvSpPr>
        <p:spPr bwMode="auto">
          <a:xfrm>
            <a:off x="3247281" y="2115359"/>
            <a:ext cx="726873" cy="36004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6" name="오른쪽 화살표 21">
            <a:extLst>
              <a:ext uri="{FF2B5EF4-FFF2-40B4-BE49-F238E27FC236}">
                <a16:creationId xmlns:a16="http://schemas.microsoft.com/office/drawing/2014/main" id="{CA3CDA07-34DC-444A-A075-0DBDCAAC1B96}"/>
              </a:ext>
            </a:extLst>
          </p:cNvPr>
          <p:cNvSpPr/>
          <p:nvPr/>
        </p:nvSpPr>
        <p:spPr bwMode="auto">
          <a:xfrm>
            <a:off x="5849984" y="2043045"/>
            <a:ext cx="726873" cy="36004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90285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25" grpId="0"/>
      <p:bldP spid="23" grpId="0"/>
      <p:bldP spid="3" grpId="0" animBg="1"/>
      <p:bldP spid="24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Pre-processing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5" name="Picture 2" descr="The Ultimate Guide to the Pandas Library for Data Science in Pyth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3310865" cy="133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09829" y="1561748"/>
            <a:ext cx="5487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for </a:t>
            </a:r>
            <a:r>
              <a:rPr lang="en-US" altLang="ko-KR" sz="2800" dirty="0"/>
              <a:t>data manipulation </a:t>
            </a:r>
            <a:r>
              <a:rPr lang="en-US" altLang="ko-KR" sz="2800"/>
              <a:t>&amp; analysis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9966" y="2492896"/>
            <a:ext cx="7556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Will next do pre-processing: </a:t>
            </a:r>
            <a:endParaRPr lang="ko-KR" altLang="en-US" sz="280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082481"/>
              </p:ext>
            </p:extLst>
          </p:nvPr>
        </p:nvGraphicFramePr>
        <p:xfrm>
          <a:off x="197768" y="4713768"/>
          <a:ext cx="3150096" cy="111252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050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y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130.81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88.53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14868"/>
              </p:ext>
            </p:extLst>
          </p:nvPr>
        </p:nvGraphicFramePr>
        <p:xfrm>
          <a:off x="4662264" y="4713752"/>
          <a:ext cx="4336780" cy="1113112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867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226">
                  <a:extLst>
                    <a:ext uri="{9D8B030D-6E8A-4147-A177-3AD203B41FA5}">
                      <a16:colId xmlns:a16="http://schemas.microsoft.com/office/drawing/2014/main" val="867090742"/>
                    </a:ext>
                  </a:extLst>
                </a:gridCol>
                <a:gridCol w="70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297">
                  <a:extLst>
                    <a:ext uri="{9D8B030D-6E8A-4147-A177-3AD203B41FA5}">
                      <a16:colId xmlns:a16="http://schemas.microsoft.com/office/drawing/2014/main" val="213434190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8298039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496213200"/>
                    </a:ext>
                  </a:extLst>
                </a:gridCol>
                <a:gridCol w="538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x1_aa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x1_K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x1_z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y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오른쪽 화살표 21"/>
          <p:cNvSpPr/>
          <p:nvPr/>
        </p:nvSpPr>
        <p:spPr bwMode="auto">
          <a:xfrm>
            <a:off x="3662973" y="5063414"/>
            <a:ext cx="726873" cy="36004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724172-48A3-3D47-9D77-C04DBF9AE9F4}"/>
              </a:ext>
            </a:extLst>
          </p:cNvPr>
          <p:cNvSpPr/>
          <p:nvPr/>
        </p:nvSpPr>
        <p:spPr bwMode="auto">
          <a:xfrm>
            <a:off x="197768" y="4713752"/>
            <a:ext cx="1055172" cy="349662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ore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F96C48-6A27-B74B-BFFD-22D8AF21B22C}"/>
              </a:ext>
            </a:extLst>
          </p:cNvPr>
          <p:cNvSpPr txBox="1"/>
          <p:nvPr/>
        </p:nvSpPr>
        <p:spPr>
          <a:xfrm>
            <a:off x="35496" y="3068960"/>
            <a:ext cx="6563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1. </a:t>
            </a:r>
            <a:r>
              <a:rPr kumimoji="1" lang="en-US" altLang="ko-Kore-KR" sz="2800">
                <a:solidFill>
                  <a:schemeClr val="accent2"/>
                </a:solidFill>
              </a:rPr>
              <a:t>One hot encoding </a:t>
            </a:r>
            <a:r>
              <a:rPr kumimoji="1" lang="en-US" altLang="ko-Kore-KR" sz="2800"/>
              <a:t>of categorical data </a:t>
            </a:r>
            <a:endParaRPr kumimoji="1" lang="ko-Kore-KR" altLang="en-US" sz="2800"/>
          </a:p>
        </p:txBody>
      </p:sp>
      <p:pic>
        <p:nvPicPr>
          <p:cNvPr id="6" name="그림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288" y="3126100"/>
            <a:ext cx="2499757" cy="44812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CF2437-69E4-2147-BF80-424AB9B8F630}"/>
              </a:ext>
            </a:extLst>
          </p:cNvPr>
          <p:cNvSpPr/>
          <p:nvPr/>
        </p:nvSpPr>
        <p:spPr bwMode="auto">
          <a:xfrm>
            <a:off x="4658458" y="4731712"/>
            <a:ext cx="3225910" cy="349662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ore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137AFE-A6E9-8A4A-B73D-81E9AD286B34}"/>
              </a:ext>
            </a:extLst>
          </p:cNvPr>
          <p:cNvSpPr txBox="1"/>
          <p:nvPr/>
        </p:nvSpPr>
        <p:spPr>
          <a:xfrm>
            <a:off x="35496" y="3772980"/>
            <a:ext cx="5783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2. </a:t>
            </a:r>
            <a:r>
              <a:rPr kumimoji="1" lang="en-US" altLang="ko-Kore-KR" sz="2800" dirty="0">
                <a:solidFill>
                  <a:srgbClr val="FF0000"/>
                </a:solidFill>
              </a:rPr>
              <a:t>Binary label </a:t>
            </a:r>
            <a:r>
              <a:rPr kumimoji="1" lang="en-US" altLang="ko-Kore-KR" sz="2800" dirty="0"/>
              <a:t>w/ median threshold</a:t>
            </a:r>
            <a:endParaRPr kumimoji="1" lang="ko-Kore-KR" altLang="en-US" sz="28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26B51B3-5E96-8143-9291-C2D29C1E92FE}"/>
              </a:ext>
            </a:extLst>
          </p:cNvPr>
          <p:cNvSpPr/>
          <p:nvPr/>
        </p:nvSpPr>
        <p:spPr bwMode="auto">
          <a:xfrm>
            <a:off x="2292692" y="4713752"/>
            <a:ext cx="1055172" cy="34966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ore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BCCD16-7D05-1144-87A7-1677F78780E7}"/>
              </a:ext>
            </a:extLst>
          </p:cNvPr>
          <p:cNvSpPr/>
          <p:nvPr/>
        </p:nvSpPr>
        <p:spPr bwMode="auto">
          <a:xfrm>
            <a:off x="8461586" y="4713752"/>
            <a:ext cx="537458" cy="34966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ore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0850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 animBg="1"/>
      <p:bldP spid="3" grpId="0" animBg="1"/>
      <p:bldP spid="8" grpId="0"/>
      <p:bldP spid="23" grpId="0" animBg="1"/>
      <p:bldP spid="24" grpId="0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Train/val/test sets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0407572-93E5-9E44-8853-7DF367B4DE0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429440"/>
            <a:ext cx="3412648" cy="35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내용 개체 틀 2 1 1">
            <a:extLst>
              <a:ext uri="{FF2B5EF4-FFF2-40B4-BE49-F238E27FC236}">
                <a16:creationId xmlns:a16="http://schemas.microsoft.com/office/drawing/2014/main" id="{DE584ED6-652B-C142-A81A-A2A9F398057E}"/>
              </a:ext>
            </a:extLst>
          </p:cNvPr>
          <p:cNvSpPr txBox="1">
            <a:spLocks/>
          </p:cNvSpPr>
          <p:nvPr/>
        </p:nvSpPr>
        <p:spPr bwMode="auto">
          <a:xfrm>
            <a:off x="3102647" y="5005833"/>
            <a:ext cx="1656184" cy="55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/>
              <a:t>80:10:10</a:t>
            </a:r>
            <a:endParaRPr lang="ko-KR" altLang="en-US" sz="2800" kern="0" dirty="0"/>
          </a:p>
        </p:txBody>
      </p:sp>
      <p:sp>
        <p:nvSpPr>
          <p:cNvPr id="17" name="내용 개체 틀 2 1 2">
            <a:extLst>
              <a:ext uri="{FF2B5EF4-FFF2-40B4-BE49-F238E27FC236}">
                <a16:creationId xmlns:a16="http://schemas.microsoft.com/office/drawing/2014/main" id="{3A260043-1C15-AE4B-82A7-8D12850AECFC}"/>
              </a:ext>
            </a:extLst>
          </p:cNvPr>
          <p:cNvSpPr txBox="1">
            <a:spLocks/>
          </p:cNvSpPr>
          <p:nvPr/>
        </p:nvSpPr>
        <p:spPr bwMode="auto">
          <a:xfrm>
            <a:off x="202730" y="4281849"/>
            <a:ext cx="7465613" cy="55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b="1" kern="0"/>
              <a:t>Hence: </a:t>
            </a:r>
            <a:r>
              <a:rPr lang="en-US" altLang="ko-KR" sz="2800" kern="0"/>
              <a:t>Will take the following split ratio:</a:t>
            </a:r>
            <a:endParaRPr lang="ko-KR" altLang="en-US" sz="2800" kern="0" dirty="0"/>
          </a:p>
        </p:txBody>
      </p:sp>
      <p:sp>
        <p:nvSpPr>
          <p:cNvPr id="18" name="내용 개체 틀 2 1 2">
            <a:extLst>
              <a:ext uri="{FF2B5EF4-FFF2-40B4-BE49-F238E27FC236}">
                <a16:creationId xmlns:a16="http://schemas.microsoft.com/office/drawing/2014/main" id="{5FF2D290-1580-874E-9842-AF957C29C9CD}"/>
              </a:ext>
            </a:extLst>
          </p:cNvPr>
          <p:cNvSpPr txBox="1">
            <a:spLocks/>
          </p:cNvSpPr>
          <p:nvPr/>
        </p:nvSpPr>
        <p:spPr bwMode="auto">
          <a:xfrm>
            <a:off x="202731" y="1575359"/>
            <a:ext cx="4341953" cy="55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/>
              <a:t># of examples: </a:t>
            </a:r>
            <a:r>
              <a:rPr lang="en-US" altLang="ko-KR" sz="2800" b="1" kern="0" dirty="0"/>
              <a:t>4209 </a:t>
            </a:r>
            <a:endParaRPr lang="ko-KR" altLang="en-US" sz="2800" b="1" kern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80478F-C9C1-C248-8D83-605B5BD9EFC1}"/>
              </a:ext>
            </a:extLst>
          </p:cNvPr>
          <p:cNvSpPr txBox="1"/>
          <p:nvPr/>
        </p:nvSpPr>
        <p:spPr>
          <a:xfrm>
            <a:off x="202730" y="2485753"/>
            <a:ext cx="7105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b="1"/>
              <a:t>Recall: </a:t>
            </a:r>
            <a:r>
              <a:rPr kumimoji="1" lang="en-US" altLang="ko-Kore-KR" sz="2800"/>
              <a:t>It belongs to the </a:t>
            </a:r>
            <a:r>
              <a:rPr kumimoji="1" lang="en-US" altLang="ko-Kore-KR" sz="2800" i="1"/>
              <a:t>middle</a:t>
            </a:r>
            <a:r>
              <a:rPr kumimoji="1" lang="en-US" altLang="ko-Kore-KR" sz="2800"/>
              <a:t> range: </a:t>
            </a:r>
            <a:endParaRPr kumimoji="1" lang="ko-Kore-KR" altLang="en-US" sz="2800"/>
          </a:p>
        </p:txBody>
      </p:sp>
    </p:spTree>
    <p:extLst>
      <p:ext uri="{BB962C8B-B14F-4D97-AF65-F5344CB8AC3E}">
        <p14:creationId xmlns:p14="http://schemas.microsoft.com/office/powerpoint/2010/main" val="6059192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Transformation to numpy array data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14" name="오른쪽 화살표 21">
            <a:extLst>
              <a:ext uri="{FF2B5EF4-FFF2-40B4-BE49-F238E27FC236}">
                <a16:creationId xmlns:a16="http://schemas.microsoft.com/office/drawing/2014/main" id="{B0CA2933-604B-4578-BDD1-B49DB75A7278}"/>
              </a:ext>
            </a:extLst>
          </p:cNvPr>
          <p:cNvSpPr/>
          <p:nvPr/>
        </p:nvSpPr>
        <p:spPr bwMode="auto">
          <a:xfrm>
            <a:off x="4515702" y="4296380"/>
            <a:ext cx="679615" cy="30594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CCF20F2-DC66-244F-ABF9-DBDCEB0FE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865322"/>
              </p:ext>
            </p:extLst>
          </p:nvPr>
        </p:nvGraphicFramePr>
        <p:xfrm>
          <a:off x="111178" y="3959539"/>
          <a:ext cx="4014190" cy="1125645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802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838">
                  <a:extLst>
                    <a:ext uri="{9D8B030D-6E8A-4147-A177-3AD203B41FA5}">
                      <a16:colId xmlns:a16="http://schemas.microsoft.com/office/drawing/2014/main" val="867090742"/>
                    </a:ext>
                  </a:extLst>
                </a:gridCol>
                <a:gridCol w="80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838">
                  <a:extLst>
                    <a:ext uri="{9D8B030D-6E8A-4147-A177-3AD203B41FA5}">
                      <a16:colId xmlns:a16="http://schemas.microsoft.com/office/drawing/2014/main" val="2134341909"/>
                    </a:ext>
                  </a:extLst>
                </a:gridCol>
                <a:gridCol w="80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x1_aa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x1_K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y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616736" y="3419928"/>
            <a:ext cx="3007397" cy="1050131"/>
            <a:chOff x="5616736" y="2627840"/>
            <a:chExt cx="3007397" cy="105013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9A387F7-B0FF-FF42-9D79-EF054A021917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736" y="3218058"/>
              <a:ext cx="696162" cy="274896"/>
            </a:xfrm>
            <a:prstGeom prst="rect">
              <a:avLst/>
            </a:prstGeom>
          </p:spPr>
        </p:pic>
        <p:sp>
          <p:nvSpPr>
            <p:cNvPr id="15" name="양쪽 대괄호 14">
              <a:extLst>
                <a:ext uri="{FF2B5EF4-FFF2-40B4-BE49-F238E27FC236}">
                  <a16:creationId xmlns:a16="http://schemas.microsoft.com/office/drawing/2014/main" id="{BFD8752E-6BC6-7F42-9BC0-D39D34B318EA}"/>
                </a:ext>
              </a:extLst>
            </p:cNvPr>
            <p:cNvSpPr/>
            <p:nvPr/>
          </p:nvSpPr>
          <p:spPr bwMode="auto">
            <a:xfrm>
              <a:off x="6490533" y="2627840"/>
              <a:ext cx="2133600" cy="1050131"/>
            </a:xfrm>
            <a:prstGeom prst="bracketPair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23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ore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4155" y="2843555"/>
              <a:ext cx="1746880" cy="282222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A6573A8-048B-E94C-B709-DE1977F40B19}"/>
              </a:ext>
            </a:extLst>
          </p:cNvPr>
          <p:cNvSpPr txBox="1"/>
          <p:nvPr/>
        </p:nvSpPr>
        <p:spPr>
          <a:xfrm>
            <a:off x="805830" y="2320643"/>
            <a:ext cx="776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for large, multi-dimensional </a:t>
            </a:r>
            <a:r>
              <a:rPr kumimoji="1" lang="en-US" altLang="ko-Kore-KR" sz="2800" i="1"/>
              <a:t>arrays</a:t>
            </a:r>
            <a:r>
              <a:rPr kumimoji="1" lang="en-US" altLang="ko-Kore-KR" sz="2800"/>
              <a:t> and </a:t>
            </a:r>
            <a:r>
              <a:rPr kumimoji="1" lang="en-US" altLang="ko-Kore-KR" sz="2800" i="1"/>
              <a:t>matrices</a:t>
            </a:r>
            <a:endParaRPr kumimoji="1" lang="ko-Kore-KR" altLang="en-US" sz="2800" i="1"/>
          </a:p>
        </p:txBody>
      </p:sp>
      <p:pic>
        <p:nvPicPr>
          <p:cNvPr id="1026" name="Picture 2 1">
            <a:extLst>
              <a:ext uri="{FF2B5EF4-FFF2-40B4-BE49-F238E27FC236}">
                <a16:creationId xmlns:a16="http://schemas.microsoft.com/office/drawing/2014/main" id="{D7566E56-B487-A24E-9336-EBC1AA22A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2648691" cy="119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294" y="4782672"/>
            <a:ext cx="1536029" cy="391432"/>
          </a:xfrm>
          <a:prstGeom prst="rect">
            <a:avLst/>
          </a:prstGeom>
        </p:spPr>
      </p:pic>
      <p:sp>
        <p:nvSpPr>
          <p:cNvPr id="44" name="양쪽 대괄호 43">
            <a:extLst>
              <a:ext uri="{FF2B5EF4-FFF2-40B4-BE49-F238E27FC236}">
                <a16:creationId xmlns:a16="http://schemas.microsoft.com/office/drawing/2014/main" id="{D30199EA-3665-3C41-93A3-B6C9B33588FB}"/>
              </a:ext>
            </a:extLst>
          </p:cNvPr>
          <p:cNvSpPr/>
          <p:nvPr/>
        </p:nvSpPr>
        <p:spPr bwMode="auto">
          <a:xfrm>
            <a:off x="6490533" y="4725144"/>
            <a:ext cx="889779" cy="452124"/>
          </a:xfrm>
          <a:prstGeom prst="bracketPai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ore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155" y="4052028"/>
            <a:ext cx="1746880" cy="28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197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587.1766"/>
  <p:tag name="LATEXADDIN" val="\documentclass{article}&#10;\usepackage{amsmath}&#10;\pagestyle{empty}&#10;\begin{document}&#10;\begin{equation*}&#10;0\ \cdots\ 1\ \cdots&#10;\end{equation*}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"/>
  <p:tag name="ORIGINALWIDTH" val="234"/>
  <p:tag name="LATEXADDIN" val="\documentclass{article}&#10;\usepackage{amsmath}&#10;\pagestyle{empty}&#10;\begin{document}&#10;\begin{equation*}&#10;X=&#10;\end{equation*}&#10;\end{document}"/>
  <p:tag name="IGUANATEXSIZE" val="20"/>
  <p:tag name="IGUANATEXCURSOR" val="100"/>
  <p:tag name="TRANSPARENCY" val="True"/>
  <p:tag name="FILENAME" val=""/>
  <p:tag name="LATEXENGINEID" val="0"/>
  <p:tag name="TEMPFOLDER" val="/private/var/folders/7_/tm9mvk7d6p1dzjznn30k206h0000gn/T/com.microsoft.Powerpoint/TemporaryItems/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587.1766"/>
  <p:tag name="LATEXADDIN" val="\documentclass{article}&#10;\usepackage{amsmath}&#10;\pagestyle{empty}&#10;\begin{document}&#10;\begin{equation*}&#10;0\ \cdots\ 1\ \cdots&#10;\end{equation*}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8.4926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"/>
  <p:tag name="ORIGINALWIDTH" val="79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{ (x^{(i)}, y^{(i)}) \}_{i=1}^{m}&#10;\end{align*}&#10;&#10;&#10;\end{document}"/>
  <p:tag name="IGUANATEXSIZE" val="20"/>
  <p:tag name="IGUANATEXCURSOR" val="353"/>
  <p:tag name="TRANSPARENCY" val="True"/>
  <p:tag name="FILENAME" val=""/>
  <p:tag name="LATEXENGINEID" val="0"/>
  <p:tag name="TEMPFOLDER" val="/private/var/folders/7_/tm9mvk7d6p1dzjznn30k206h0000gn/T/com.microsoft.Powerpoint/TemporaryItems/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1439.8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m = 60000, \;\; m_{\sf test} = 10000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4856"/>
  <p:tag name="ORIGINALWIDTH" val="486.689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in {\bf R}^{28 \times 28}&#10;\end{align*}&#10;&#10;&#10;\end{document}"/>
  <p:tag name="IGUANATEXSIZE" val="20"/>
  <p:tag name="IGUANATEXCURSOR" val="3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623.92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in\{0,\ldots, 9\}&#10;\end{align*}&#10;&#10;&#10;\end{document}"/>
  <p:tag name="IGUANATEXSIZE" val="20"/>
  <p:tag name="IGUANATEXCURSOR" val="3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1439.8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m = 60000, \;\; m_{\sf test} = 10000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8.4926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"/>
  <p:tag name="ORIGINALWIDTH" val="79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{ (x^{(i)}, y^{(i)}) \}_{i=1}^{m}&#10;\end{align*}&#10;&#10;&#10;\end{document}"/>
  <p:tag name="IGUANATEXSIZE" val="20"/>
  <p:tag name="IGUANATEXCURSOR" val="353"/>
  <p:tag name="TRANSPARENCY" val="True"/>
  <p:tag name="FILENAME" val=""/>
  <p:tag name="LATEXENGINEID" val="0"/>
  <p:tag name="TEMPFOLDER" val="/private/var/folders/7_/tm9mvk7d6p1dzjznn30k206h0000gn/T/com.microsoft.Powerpoint/TemporaryItems/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1439.8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m = 50000, \;\; m_{\sf test} = 10000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"/>
  <p:tag name="ORIGINALWIDTH" val="61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in {\bf R}^{32 \times 32 \times 3}&#10;\end{align*}&#10;&#10;&#10;\end{document}"/>
  <p:tag name="IGUANATEXSIZE" val="20"/>
  <p:tag name="IGUANATEXCURSOR" val="354"/>
  <p:tag name="TRANSPARENCY" val="True"/>
  <p:tag name="FILENAME" val=""/>
  <p:tag name="LATEXENGINEID" val="0"/>
  <p:tag name="TEMPFOLDER" val="/private/var/folders/7_/tm9mvk7d6p1dzjznn30k206h0000gn/T/com.microsoft.Powerpoint/TemporaryItems/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623.92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in\{0,\ldots, 9\}&#10;\end{align*}&#10;&#10;&#10;\end{document}"/>
  <p:tag name="IGUANATEXSIZE" val="20"/>
  <p:tag name="IGUANATEXCURSOR" val="3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1439.8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m = 50000, \;\; m_{\sf test} = 10000&#10;\end{align*}&#10;&#10;&#10;\end{document}"/>
  <p:tag name="IGUANATEXSIZE" val="20"/>
  <p:tag name="IGUANATEXCURSOR" val="3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8.4926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97.150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{ (x^{(i)}, y^{(i)}) \}_{i=1}^{m}&#10;\end{align*}&#10;&#10;&#10;\end{document}"/>
  <p:tag name="IGUANATEXSIZE" val="20"/>
  <p:tag name="IGUANATEXCURSOR" val="3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"/>
  <p:tag name="ORIGINALWIDTH" val="31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in {\bf R}^{14}&#10;\end{align*}&#10;&#10;&#10;\end{document}"/>
  <p:tag name="IGUANATEXSIZE" val="20"/>
  <p:tag name="IGUANATEXCURSOR" val="335"/>
  <p:tag name="TRANSPARENCY" val="True"/>
  <p:tag name="FILENAME" val=""/>
  <p:tag name="LATEXENGINEID" val="0"/>
  <p:tag name="TEMPFOLDER" val="/private/var/folders/7_/tm9mvk7d6p1dzjznn30k206h0000gn/T/com.microsoft.Powerpoint/TemporaryItems/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"/>
  <p:tag name="ORIGINALWIDTH" val="21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in\bf{R}&#10;\end{align*}&#10;&#10;&#10;\end{document}"/>
  <p:tag name="IGUANATEXSIZE" val="20"/>
  <p:tag name="IGUANATEXCURSOR" val="326"/>
  <p:tag name="TRANSPARENCY" val="True"/>
  <p:tag name="FILENAME" val=""/>
  <p:tag name="LATEXENGINEID" val="0"/>
  <p:tag name="TEMPFOLDER" val="/private/var/folders/7_/tm9mvk7d6p1dzjznn30k206h0000gn/T/com.microsoft.Powerpoint/TemporaryItems/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"/>
  <p:tag name="ORIGINALWIDTH" val="57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m = 70092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/private/var/folders/7_/tm9mvk7d6p1dzjznn30k206h0000gn/T/com.microsoft.Powerpoint/TemporaryItems/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"/>
  <p:tag name="ORIGINALWIDTH" val="57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m = 70092 \;\; &#10;\end{align*}&#10;&#10;&#10;\end{document}"/>
  <p:tag name="IGUANATEXSIZE" val="20"/>
  <p:tag name="IGUANATEXCURSOR" val="348"/>
  <p:tag name="TRANSPARENCY" val="True"/>
  <p:tag name="FILENAME" val=""/>
  <p:tag name="LATEXENGINEID" val="0"/>
  <p:tag name="TEMPFOLDER" val="/private/var/folders/7_/tm9mvk7d6p1dzjznn30k206h0000gn/T/com.microsoft.Powerpoint/TemporaryItems/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8"/>
  <p:tag name="ORIGINALWIDTH" val="1348"/>
  <p:tag name="LATEXADDIN" val="\documentclass{article}&#10;\usepackage{amsmath}&#10;\pagestyle{empty}&#10;\begin{document}&#10;\begin{equation*}&#10;\sqrt{\frac{1}{m_{\sf test}}\sum_{i=1}^{m_{\sf test}} &#10;\|y^{(i)}-\hat{y}^{(i)}\|^2}&#10;\end{equation*}&#10;\end{document}"/>
  <p:tag name="IGUANATEXSIZE" val="20"/>
  <p:tag name="IGUANATEXCURSOR" val="180"/>
  <p:tag name="TRANSPARENCY" val="True"/>
  <p:tag name="FILENAME" val=""/>
  <p:tag name="LATEXENGINEID" val="0"/>
  <p:tag name="TEMPFOLDER" val="/private/var/folders/7_/tm9mvk7d6p1dzjznn30k206h0000gn/T/com.microsoft.Powerpoint/TemporaryItems/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"/>
  <p:tag name="ORIGINALWIDTH" val="13"/>
  <p:tag name="LATEXADDIN" val="\documentclass{article}&#10;\usepackage{amsmath}&#10;\pagestyle{empty}&#10;\begin{document}&#10;\begin{equation*}&#10;\vdots&#10;\end{equation*}&#10;\end{document}"/>
  <p:tag name="IGUANATEXSIZE" val="20"/>
  <p:tag name="IGUANATEXCURSOR" val="104"/>
  <p:tag name="TRANSPARENCY" val="True"/>
  <p:tag name="FILENAME" val=""/>
  <p:tag name="LATEXENGINEID" val="0"/>
  <p:tag name="TEMPFOLDER" val="/private/var/folders/7_/tm9mvk7d6p1dzjznn30k206h0000gn/T/com.microsoft.Powerpoint/TemporaryItems/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"/>
  <p:tag name="ORIGINALWIDTH" val="63"/>
  <p:tag name="LATEXADDIN" val="\documentclass{article}&#10;\usepackage{amsmath}&#10;\pagestyle{empty}&#10;\begin{document}&#10;\begin{equation*}&#10;x&#10;\end{equation*}&#10;\end{document}"/>
  <p:tag name="IGUANATEXSIZE" val="20"/>
  <p:tag name="IGUANATEXCURSOR" val="99"/>
  <p:tag name="TRANSPARENCY" val="True"/>
  <p:tag name="FILENAME" val=""/>
  <p:tag name="LATEXENGINEID" val="0"/>
  <p:tag name="TEMPFOLDER" val="/private/var/folders/7_/tm9mvk7d6p1dzjznn30k206h0000gn/T/com.microsoft.Powerpoint/TemporaryItems/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.2291"/>
  <p:tag name="ORIGINALWIDTH" val="699.6625"/>
  <p:tag name="LATEXADDIN" val="\documentclass{article}&#10;\usepackage{amsmath}&#10;\pagestyle{empty}&#10;\begin{document}&#10;\begin{equation*}&#10;\{x_T^{(i)}, y_T^{(i)}\}_{i=1}^{m_T}&#10;\end{equation*}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"/>
  <p:tag name="ORIGINALWIDTH" val="85"/>
  <p:tag name="LATEXADDIN" val="\documentclass{article}&#10;\usepackage{amsmath}&#10;\pagestyle{empty}&#10;\begin{document}&#10;\begin{equation*}&#10;T&#10;\end{equation*}&#10;\end{document}"/>
  <p:tag name="IGUANATEXSIZE" val="20"/>
  <p:tag name="IGUANATEXCURSOR" val="99"/>
  <p:tag name="TRANSPARENCY" val="True"/>
  <p:tag name="FILENAME" val=""/>
  <p:tag name="LATEXENGINEID" val="0"/>
  <p:tag name="TEMPFOLDER" val="/private/var/folders/7_/tm9mvk7d6p1dzjznn30k206h0000gn/T/com.microsoft.Powerpoint/TemporaryItems/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6"/>
  <p:tag name="ORIGINALWIDTH" val="180"/>
  <p:tag name="LATEXADDIN" val="\documentclass{article}&#10;\usepackage{amsmath}&#10;\pagestyle{empty}&#10;\begin{document}&#10;\begin{equation*}&#10;y_T^{(1)}&#10;\end{equation*}&#10;\end{document}"/>
  <p:tag name="IGUANATEXSIZE" val="20"/>
  <p:tag name="IGUANATEXCURSOR" val="106"/>
  <p:tag name="TRANSPARENCY" val="True"/>
  <p:tag name="FILENAME" val=""/>
  <p:tag name="LATEXENGINEID" val="0"/>
  <p:tag name="TEMPFOLDER" val="/private/var/folders/7_/tm9mvk7d6p1dzjznn30k206h0000gn/T/com.microsoft.Powerpoint/TemporaryItems/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6"/>
  <p:tag name="ORIGINALWIDTH" val="186"/>
  <p:tag name="LATEXADDIN" val="\documentclass{article}&#10;\usepackage{amsmath}&#10;\pagestyle{empty}&#10;\begin{document}&#10;\begin{equation*}&#10;x^{(2)}_T&#10;\end{equation*}&#10;\end{document}"/>
  <p:tag name="IGUANATEXSIZE" val="20"/>
  <p:tag name="IGUANATEXCURSOR" val="103"/>
  <p:tag name="TRANSPARENCY" val="True"/>
  <p:tag name="FILENAME" val=""/>
  <p:tag name="LATEXENGINEID" val="0"/>
  <p:tag name="TEMPFOLDER" val="/private/var/folders/7_/tm9mvk7d6p1dzjznn30k206h0000gn/T/com.microsoft.Powerpoint/TemporaryItems/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6"/>
  <p:tag name="ORIGINALWIDTH" val="186"/>
  <p:tag name="LATEXADDIN" val="\documentclass{article}&#10;\usepackage{amsmath}&#10;\pagestyle{empty}&#10;\begin{document}&#10;\begin{equation*}&#10;x^{(1)}_T&#10;\end{equation*}&#10;\end{document}"/>
  <p:tag name="IGUANATEXSIZE" val="20"/>
  <p:tag name="IGUANATEXCURSOR" val="107"/>
  <p:tag name="TRANSPARENCY" val="True"/>
  <p:tag name="FILENAME" val=""/>
  <p:tag name="LATEXENGINEID" val="0"/>
  <p:tag name="TEMPFOLDER" val="/private/var/folders/7_/tm9mvk7d6p1dzjznn30k206h0000gn/T/com.microsoft.Powerpoint/TemporaryItems/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"/>
  <p:tag name="ORIGINALWIDTH" val="58"/>
  <p:tag name="LATEXADDIN" val="\documentclass{article}&#10;\usepackage{amsmath}&#10;\pagestyle{empty}&#10;\begin{document}&#10;\begin{equation*}&#10;\hat{y}&#10;\end{equation*}&#10;\end{document}"/>
  <p:tag name="IGUANATEXSIZE" val="20"/>
  <p:tag name="IGUANATEXCURSOR" val="105"/>
  <p:tag name="TRANSPARENCY" val="True"/>
  <p:tag name="FILENAME" val=""/>
  <p:tag name="LATEXENGINEID" val="0"/>
  <p:tag name="TEMPFOLDER" val="/private/var/folders/7_/tm9mvk7d6p1dzjznn30k206h0000gn/T/com.microsoft.Powerpoint/TemporaryItems/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"/>
  <p:tag name="ORIGINALWIDTH" val="79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{ (x^{(i)}, y^{(i)}) \}_{i=1}^{m}&#10;\end{align*}&#10;&#10;&#10;\end{document}"/>
  <p:tag name="IGUANATEXSIZE" val="20"/>
  <p:tag name="IGUANATEXCURSOR" val="353"/>
  <p:tag name="TRANSPARENCY" val="True"/>
  <p:tag name="FILENAME" val=""/>
  <p:tag name="LATEXENGINEID" val="0"/>
  <p:tag name="TEMPFOLDER" val="/private/var/folders/7_/tm9mvk7d6p1dzjznn30k206h0000gn/T/com.microsoft.Powerpoint/TemporaryItems/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694.4132"/>
  <p:tag name="LATEXADDIN" val="\documentclass{article}&#10;\usepackage{amsmath}&#10;\pagestyle{empty}&#10;\begin{document}&#10;\begin{equation*}&#10;\in\{aa, \dots, z \}&#10;\end{equation*}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1097.1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1,000 \leq m \leq 10,000 &#10;\end{align*}&#10;&#10;&#10;\end{document}"/>
  <p:tag name="IGUANATEXSIZE" val="20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426.6967"/>
  <p:tag name="LATEXADDIN" val="\documentclass{article}&#10;\usepackage{amsmath}&#10;\pagestyle{empty}&#10;\begin{document}&#10;\begin{equation*}&#10;y = \ 0\ 1\ \end{equation*}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1_JobTalk3">
  <a:themeElements>
    <a:clrScheme name="">
      <a:dk1>
        <a:srgbClr val="000000"/>
      </a:dk1>
      <a:lt1>
        <a:srgbClr val="FFCC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E2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JobTalk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8239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8239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1_JobTalk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obTalk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deterministic_it</Template>
  <TotalTime>314461</TotalTime>
  <Words>2223</Words>
  <Application>Microsoft Macintosh PowerPoint</Application>
  <PresentationFormat>화면 슬라이드 쇼(4:3)</PresentationFormat>
  <Paragraphs>547</Paragraphs>
  <Slides>51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25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77" baseType="lpstr">
      <vt:lpstr>cmbx10</vt:lpstr>
      <vt:lpstr>cmbx7</vt:lpstr>
      <vt:lpstr>cmex10</vt:lpstr>
      <vt:lpstr>cmmi10</vt:lpstr>
      <vt:lpstr>cmmi5</vt:lpstr>
      <vt:lpstr>cmmi7</vt:lpstr>
      <vt:lpstr>cmmib10</vt:lpstr>
      <vt:lpstr>cmr10</vt:lpstr>
      <vt:lpstr>cmr5</vt:lpstr>
      <vt:lpstr>cmr7</vt:lpstr>
      <vt:lpstr>cmss10</vt:lpstr>
      <vt:lpstr>cmss8</vt:lpstr>
      <vt:lpstr>cmsy10orig</vt:lpstr>
      <vt:lpstr>cmsy5</vt:lpstr>
      <vt:lpstr>cmsy7</vt:lpstr>
      <vt:lpstr>CMTI10</vt:lpstr>
      <vt:lpstr>굴림</vt:lpstr>
      <vt:lpstr>msam10</vt:lpstr>
      <vt:lpstr>msam7</vt:lpstr>
      <vt:lpstr>MSBM10</vt:lpstr>
      <vt:lpstr>msbm7</vt:lpstr>
      <vt:lpstr>Arial</vt:lpstr>
      <vt:lpstr>Courier New</vt:lpstr>
      <vt:lpstr>Monaco</vt:lpstr>
      <vt:lpstr>Times New Roman</vt:lpstr>
      <vt:lpstr>1_JobTalk3</vt:lpstr>
      <vt:lpstr>PowerPoint 프레젠테이션</vt:lpstr>
      <vt:lpstr>Three components</vt:lpstr>
      <vt:lpstr>PowerPoint 프레젠테이션</vt:lpstr>
      <vt:lpstr>Task</vt:lpstr>
      <vt:lpstr>Dataset</vt:lpstr>
      <vt:lpstr>Data load</vt:lpstr>
      <vt:lpstr>Pre-processing</vt:lpstr>
      <vt:lpstr>Train/val/test sets</vt:lpstr>
      <vt:lpstr>Transformation to numpy array data</vt:lpstr>
      <vt:lpstr>Model</vt:lpstr>
      <vt:lpstr>Model</vt:lpstr>
      <vt:lpstr>Plotting</vt:lpstr>
      <vt:lpstr>Logging</vt:lpstr>
      <vt:lpstr>Saving</vt:lpstr>
      <vt:lpstr>Checkpoints</vt:lpstr>
      <vt:lpstr>Summary</vt:lpstr>
      <vt:lpstr>PowerPoint 프레젠테이션</vt:lpstr>
      <vt:lpstr>5 groups</vt:lpstr>
      <vt:lpstr>PowerPoint 프레젠테이션</vt:lpstr>
      <vt:lpstr>Task</vt:lpstr>
      <vt:lpstr>Dataset</vt:lpstr>
      <vt:lpstr>Data organization</vt:lpstr>
      <vt:lpstr>Visualization</vt:lpstr>
      <vt:lpstr>Model</vt:lpstr>
      <vt:lpstr>Techniques that we will use</vt:lpstr>
      <vt:lpstr>Saving</vt:lpstr>
      <vt:lpstr>Checkpoints</vt:lpstr>
      <vt:lpstr>PowerPoint 프레젠테이션</vt:lpstr>
      <vt:lpstr>Task</vt:lpstr>
      <vt:lpstr>Dataset</vt:lpstr>
      <vt:lpstr>Data organization</vt:lpstr>
      <vt:lpstr>Visualization</vt:lpstr>
      <vt:lpstr>Model</vt:lpstr>
      <vt:lpstr>Techniques that we will use</vt:lpstr>
      <vt:lpstr>Saving</vt:lpstr>
      <vt:lpstr>Checkpoints</vt:lpstr>
      <vt:lpstr>PowerPoint 프레젠테이션</vt:lpstr>
      <vt:lpstr>Task</vt:lpstr>
      <vt:lpstr>Dataset</vt:lpstr>
      <vt:lpstr>Data organization</vt:lpstr>
      <vt:lpstr>Visualization</vt:lpstr>
      <vt:lpstr>A measure</vt:lpstr>
      <vt:lpstr>Model</vt:lpstr>
      <vt:lpstr>Techniques that we will use</vt:lpstr>
      <vt:lpstr>Hyperparameter: time window T</vt:lpstr>
      <vt:lpstr>Saving</vt:lpstr>
      <vt:lpstr>Checkpoints</vt:lpstr>
      <vt:lpstr>PowerPoint 프레젠테이션</vt:lpstr>
      <vt:lpstr>Guideline: Follow six steps </vt:lpstr>
      <vt:lpstr>Guideline: Follow six steps </vt:lpstr>
      <vt:lpstr>Checkpoints</vt:lpstr>
    </vt:vector>
  </TitlesOfParts>
  <Company>UC-Berkeley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Interference Management for WiMax System</dc:title>
  <dc:creator>Changho Suh</dc:creator>
  <cp:lastModifiedBy>cho jaewoong</cp:lastModifiedBy>
  <cp:revision>5515</cp:revision>
  <cp:lastPrinted>2020-10-14T02:42:08Z</cp:lastPrinted>
  <dcterms:created xsi:type="dcterms:W3CDTF">2006-01-25T19:50:38Z</dcterms:created>
  <dcterms:modified xsi:type="dcterms:W3CDTF">2020-10-25T23:31:24Z</dcterms:modified>
</cp:coreProperties>
</file>