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6"/>
  </p:notesMasterIdLst>
  <p:handoutMasterIdLst>
    <p:handoutMasterId r:id="rId17"/>
  </p:handoutMasterIdLst>
  <p:sldIdLst>
    <p:sldId id="2143" r:id="rId2"/>
    <p:sldId id="2152" r:id="rId3"/>
    <p:sldId id="2233" r:id="rId4"/>
    <p:sldId id="2250" r:id="rId5"/>
    <p:sldId id="2232" r:id="rId6"/>
    <p:sldId id="2252" r:id="rId7"/>
    <p:sldId id="2247" r:id="rId8"/>
    <p:sldId id="2249" r:id="rId9"/>
    <p:sldId id="2253" r:id="rId10"/>
    <p:sldId id="2254" r:id="rId11"/>
    <p:sldId id="2255" r:id="rId12"/>
    <p:sldId id="2248" r:id="rId13"/>
    <p:sldId id="2244" r:id="rId14"/>
    <p:sldId id="2245" r:id="rId15"/>
  </p:sldIdLst>
  <p:sldSz cx="9144000" cy="6858000" type="screen4x3"/>
  <p:notesSz cx="6881813" cy="9296400"/>
  <p:custDataLst>
    <p:tags r:id="rId1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9900"/>
    <a:srgbClr val="95A9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72612" autoAdjust="0"/>
  </p:normalViewPr>
  <p:slideViewPr>
    <p:cSldViewPr snapToObjects="1">
      <p:cViewPr varScale="1">
        <p:scale>
          <a:sx n="88" d="100"/>
          <a:sy n="88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3776" y="184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BEA28CB5-30B7-4179-8556-B55F52A8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6A10030E-BB7F-41FC-94C0-CE89DB05F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192ED4F0-0274-4122-9E48-C1B668B63A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C621AE55-86C4-4229-88D6-E2ACED458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692FC6-3480-5142-B306-5BF00E651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5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4D5AFA-654A-42A7-B29B-C26FC93FB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CB149B-AA81-47EE-9E3E-43C2F1DFE5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C72C64-2907-A54E-80E1-A3245DF1C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9299B5F-BF35-4DA2-9D7E-D2E28CA92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A1A6623-470A-4FA1-BF32-07F3C302F8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274466C-6AC2-4876-AFE2-C4A0CF1A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11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93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12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2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4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3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4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Alpha: regularization parameter for LS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c: regularization parameter for LR</a:t>
            </a: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4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44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Alpha: regularization parameter for LS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c: regularization parameter for LR</a:t>
            </a: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5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44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Alpha: regularization parameter for LS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c: regularization parameter for LR</a:t>
            </a: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6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0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Alpha: regularization parameter for LS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c: regularization parameter for LR</a:t>
            </a: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7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61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8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0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83061A-9FAE-2D4F-B45B-BD10D123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99AB2-F9B9-6641-AEB2-996B067D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576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976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FD9ABA-9E32-5842-BEE3-3E590155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F79D3F-DD02-354B-8BB5-220870CC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CC2AC4B-1939-5743-BD07-939379885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68602924-665D-4A0D-8482-80AA3E825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2ADE899-9D54-524F-9697-6B7926089E8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esktop/Hyundai/C_score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263430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Oct. 27, 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54868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Common project: </a:t>
            </a:r>
          </a:p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Daily check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57313" y="2410818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35051901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Today’s contents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55562-615C-7D43-952C-0635E4BA2B38}"/>
              </a:ext>
            </a:extLst>
          </p:cNvPr>
          <p:cNvSpPr txBox="1"/>
          <p:nvPr/>
        </p:nvSpPr>
        <p:spPr>
          <a:xfrm>
            <a:off x="235422" y="1268760"/>
            <a:ext cx="217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DNN: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C7F2C-1639-4742-B401-8FCDDB5B41C6}"/>
              </a:ext>
            </a:extLst>
          </p:cNvPr>
          <p:cNvSpPr txBox="1"/>
          <p:nvPr/>
        </p:nvSpPr>
        <p:spPr>
          <a:xfrm>
            <a:off x="352453" y="1846209"/>
            <a:ext cx="835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/>
              <a:t>Target:</a:t>
            </a:r>
            <a:r>
              <a:rPr kumimoji="1" lang="en-US" altLang="x-none" sz="2800" b="1"/>
              <a:t> </a:t>
            </a:r>
            <a:r>
              <a:rPr kumimoji="1" lang="en-US" altLang="x-none" sz="2800"/>
              <a:t>88% (w/o any advanced techniques)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FAD1C-694F-9E48-90CE-51341FA35A44}"/>
              </a:ext>
            </a:extLst>
          </p:cNvPr>
          <p:cNvSpPr txBox="1"/>
          <p:nvPr/>
        </p:nvSpPr>
        <p:spPr>
          <a:xfrm>
            <a:off x="520133" y="4528003"/>
            <a:ext cx="58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He’s initialization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ED914-690F-8E4B-A3A2-984FCE6430C4}"/>
              </a:ext>
            </a:extLst>
          </p:cNvPr>
          <p:cNvSpPr txBox="1"/>
          <p:nvPr/>
        </p:nvSpPr>
        <p:spPr>
          <a:xfrm>
            <a:off x="517524" y="5082000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Hyperparameter search w/ cross validation:</a:t>
            </a:r>
            <a:endParaRPr kumimoji="1" lang="x-none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E0935-A0A1-0A40-B332-205CD4DDA85C}"/>
              </a:ext>
            </a:extLst>
          </p:cNvPr>
          <p:cNvSpPr txBox="1"/>
          <p:nvPr/>
        </p:nvSpPr>
        <p:spPr>
          <a:xfrm>
            <a:off x="947285" y="5620744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#</a:t>
            </a:r>
            <a:r>
              <a:rPr kumimoji="1" lang="ko-KR" altLang="en-US" sz="2800"/>
              <a:t> </a:t>
            </a:r>
            <a:r>
              <a:rPr kumimoji="1" lang="en-US" altLang="ko-KR" sz="2800"/>
              <a:t>of layers, </a:t>
            </a:r>
            <a:r>
              <a:rPr kumimoji="1" lang="en-US" altLang="x-none" sz="2800"/>
              <a:t>learning rate, batch size, … </a:t>
            </a:r>
            <a:endParaRPr kumimoji="1" lang="x-none" altLang="en-US" sz="2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15F03F-A05D-44EA-8312-2F53B7B426D5}"/>
              </a:ext>
            </a:extLst>
          </p:cNvPr>
          <p:cNvSpPr txBox="1"/>
          <p:nvPr/>
        </p:nvSpPr>
        <p:spPr>
          <a:xfrm>
            <a:off x="1547664" y="2376668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>
                <a:solidFill>
                  <a:schemeClr val="accent2"/>
                </a:solidFill>
              </a:rPr>
              <a:t>89% (w/ some techniques)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BDF74-7198-4185-8840-821710C862CE}"/>
              </a:ext>
            </a:extLst>
          </p:cNvPr>
          <p:cNvSpPr txBox="1"/>
          <p:nvPr/>
        </p:nvSpPr>
        <p:spPr>
          <a:xfrm>
            <a:off x="210211" y="3399202"/>
            <a:ext cx="536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/>
              <a:t>Techniques that we will employ: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5AF75B-FE71-4D0F-8B77-7ED966839AF2}"/>
              </a:ext>
            </a:extLst>
          </p:cNvPr>
          <p:cNvSpPr txBox="1"/>
          <p:nvPr/>
        </p:nvSpPr>
        <p:spPr>
          <a:xfrm>
            <a:off x="520132" y="3956506"/>
            <a:ext cx="671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Regularization, </a:t>
            </a:r>
            <a:r>
              <a:rPr kumimoji="1" lang="en-US" altLang="x-none" sz="2800" dirty="0">
                <a:solidFill>
                  <a:schemeClr val="tx2"/>
                </a:solidFill>
              </a:rPr>
              <a:t>early stopping</a:t>
            </a:r>
            <a:endParaRPr kumimoji="1" lang="x-none" altLang="en-US" sz="2800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B19E210-4491-4679-996F-6BF3F0391E2C}"/>
              </a:ext>
            </a:extLst>
          </p:cNvPr>
          <p:cNvSpPr/>
          <p:nvPr/>
        </p:nvSpPr>
        <p:spPr bwMode="auto">
          <a:xfrm>
            <a:off x="122904" y="3267941"/>
            <a:ext cx="8638522" cy="3086251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61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DNN architecture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7" name="모서리가 둥근 직사각형 4">
            <a:extLst>
              <a:ext uri="{FF2B5EF4-FFF2-40B4-BE49-F238E27FC236}">
                <a16:creationId xmlns:a16="http://schemas.microsoft.com/office/drawing/2014/main" id="{2AF7A598-C039-4496-9AE6-DC866387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710" y="1983741"/>
            <a:ext cx="649287" cy="390330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9" name="모서리가 둥근 직사각형 6">
            <a:extLst>
              <a:ext uri="{FF2B5EF4-FFF2-40B4-BE49-F238E27FC236}">
                <a16:creationId xmlns:a16="http://schemas.microsoft.com/office/drawing/2014/main" id="{A741034A-175B-469F-B06C-E2F7B26C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636911"/>
            <a:ext cx="649287" cy="2601581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A2ED05A4-FF3D-4443-B088-9941A8E41C64}"/>
              </a:ext>
            </a:extLst>
          </p:cNvPr>
          <p:cNvSpPr/>
          <p:nvPr/>
        </p:nvSpPr>
        <p:spPr bwMode="auto">
          <a:xfrm rot="5400000">
            <a:off x="2603273" y="1225969"/>
            <a:ext cx="4537075" cy="5486754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sp>
        <p:nvSpPr>
          <p:cNvPr id="73" name="타원 10">
            <a:extLst>
              <a:ext uri="{FF2B5EF4-FFF2-40B4-BE49-F238E27FC236}">
                <a16:creationId xmlns:a16="http://schemas.microsoft.com/office/drawing/2014/main" id="{C5023A2F-DBD2-4D7E-930A-AA4ED42B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2105619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4" name="타원 11">
            <a:extLst>
              <a:ext uri="{FF2B5EF4-FFF2-40B4-BE49-F238E27FC236}">
                <a16:creationId xmlns:a16="http://schemas.microsoft.com/office/drawing/2014/main" id="{B14ECCD8-3423-4734-A8D9-C8D66CF9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2724744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5" name="타원 12">
            <a:extLst>
              <a:ext uri="{FF2B5EF4-FFF2-40B4-BE49-F238E27FC236}">
                <a16:creationId xmlns:a16="http://schemas.microsoft.com/office/drawing/2014/main" id="{8B082F31-F253-43B0-A2A9-821F7BF6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343276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6" name="타원 13">
            <a:extLst>
              <a:ext uri="{FF2B5EF4-FFF2-40B4-BE49-F238E27FC236}">
                <a16:creationId xmlns:a16="http://schemas.microsoft.com/office/drawing/2014/main" id="{B4A25939-AFC8-45C0-B67C-D636D56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4051894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7" name="타원 14">
            <a:extLst>
              <a:ext uri="{FF2B5EF4-FFF2-40B4-BE49-F238E27FC236}">
                <a16:creationId xmlns:a16="http://schemas.microsoft.com/office/drawing/2014/main" id="{F7A9DAA0-4AA5-4D3B-9E7B-A26793CB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4644032"/>
            <a:ext cx="404813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8" name="타원 15">
            <a:extLst>
              <a:ext uri="{FF2B5EF4-FFF2-40B4-BE49-F238E27FC236}">
                <a16:creationId xmlns:a16="http://schemas.microsoft.com/office/drawing/2014/main" id="{AB626CB6-FD9F-4AD1-93F7-F0366F66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526156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9" name="직선 연결선 16">
            <a:extLst>
              <a:ext uri="{FF2B5EF4-FFF2-40B4-BE49-F238E27FC236}">
                <a16:creationId xmlns:a16="http://schemas.microsoft.com/office/drawing/2014/main" id="{B4242F1A-8282-403A-8AFC-BDDCD2AB43E7}"/>
              </a:ext>
            </a:extLst>
          </p:cNvPr>
          <p:cNvCxnSpPr>
            <a:cxnSpLocks noChangeShapeType="1"/>
            <a:stCxn id="73" idx="6"/>
            <a:endCxn id="116" idx="2"/>
          </p:cNvCxnSpPr>
          <p:nvPr/>
        </p:nvCxnSpPr>
        <p:spPr bwMode="auto">
          <a:xfrm>
            <a:off x="2953935" y="2304851"/>
            <a:ext cx="1766027" cy="6594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연결선 17">
            <a:extLst>
              <a:ext uri="{FF2B5EF4-FFF2-40B4-BE49-F238E27FC236}">
                <a16:creationId xmlns:a16="http://schemas.microsoft.com/office/drawing/2014/main" id="{C23E37FB-94B0-4778-BC09-F8F9C06451A3}"/>
              </a:ext>
            </a:extLst>
          </p:cNvPr>
          <p:cNvCxnSpPr>
            <a:cxnSpLocks noChangeShapeType="1"/>
            <a:stCxn id="74" idx="6"/>
            <a:endCxn id="116" idx="2"/>
          </p:cNvCxnSpPr>
          <p:nvPr/>
        </p:nvCxnSpPr>
        <p:spPr bwMode="auto">
          <a:xfrm>
            <a:off x="2953935" y="2923976"/>
            <a:ext cx="1766027" cy="4030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직선 연결선 18">
            <a:extLst>
              <a:ext uri="{FF2B5EF4-FFF2-40B4-BE49-F238E27FC236}">
                <a16:creationId xmlns:a16="http://schemas.microsoft.com/office/drawing/2014/main" id="{EC835C5D-2BF0-458F-9416-36DBD0B4F710}"/>
              </a:ext>
            </a:extLst>
          </p:cNvPr>
          <p:cNvCxnSpPr>
            <a:cxnSpLocks noChangeShapeType="1"/>
            <a:stCxn id="75" idx="6"/>
            <a:endCxn id="116" idx="2"/>
          </p:cNvCxnSpPr>
          <p:nvPr/>
        </p:nvCxnSpPr>
        <p:spPr bwMode="auto">
          <a:xfrm flipV="1">
            <a:off x="2953935" y="2964284"/>
            <a:ext cx="1766027" cy="66851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19">
            <a:extLst>
              <a:ext uri="{FF2B5EF4-FFF2-40B4-BE49-F238E27FC236}">
                <a16:creationId xmlns:a16="http://schemas.microsoft.com/office/drawing/2014/main" id="{3012100D-189E-40EE-8C4C-2F5F9863CCAB}"/>
              </a:ext>
            </a:extLst>
          </p:cNvPr>
          <p:cNvCxnSpPr>
            <a:cxnSpLocks noChangeShapeType="1"/>
            <a:endCxn id="116" idx="2"/>
          </p:cNvCxnSpPr>
          <p:nvPr/>
        </p:nvCxnSpPr>
        <p:spPr bwMode="auto">
          <a:xfrm flipV="1">
            <a:off x="3283275" y="2964284"/>
            <a:ext cx="1436687" cy="129874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타원 24">
            <a:extLst>
              <a:ext uri="{FF2B5EF4-FFF2-40B4-BE49-F238E27FC236}">
                <a16:creationId xmlns:a16="http://schemas.microsoft.com/office/drawing/2014/main" id="{A6C7D7FE-B3B1-4BBB-ABC8-DA7929B2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42" y="4034258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8" name="타원 25">
            <a:extLst>
              <a:ext uri="{FF2B5EF4-FFF2-40B4-BE49-F238E27FC236}">
                <a16:creationId xmlns:a16="http://schemas.microsoft.com/office/drawing/2014/main" id="{082BE568-DDFA-44C5-9C89-FF3A654B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036" y="4686721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90" name="직선 연결선 27">
            <a:extLst>
              <a:ext uri="{FF2B5EF4-FFF2-40B4-BE49-F238E27FC236}">
                <a16:creationId xmlns:a16="http://schemas.microsoft.com/office/drawing/2014/main" id="{8063D1DB-8359-44CE-841E-9C1496B1D328}"/>
              </a:ext>
            </a:extLst>
          </p:cNvPr>
          <p:cNvCxnSpPr>
            <a:cxnSpLocks noChangeShapeType="1"/>
            <a:stCxn id="73" idx="6"/>
            <a:endCxn id="115" idx="2"/>
          </p:cNvCxnSpPr>
          <p:nvPr/>
        </p:nvCxnSpPr>
        <p:spPr bwMode="auto">
          <a:xfrm>
            <a:off x="2953935" y="2304851"/>
            <a:ext cx="1773171" cy="12938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직선 연결선 28">
            <a:extLst>
              <a:ext uri="{FF2B5EF4-FFF2-40B4-BE49-F238E27FC236}">
                <a16:creationId xmlns:a16="http://schemas.microsoft.com/office/drawing/2014/main" id="{D6141C05-AE97-485E-AD13-1AB8064DCF66}"/>
              </a:ext>
            </a:extLst>
          </p:cNvPr>
          <p:cNvCxnSpPr>
            <a:cxnSpLocks noChangeShapeType="1"/>
            <a:stCxn id="73" idx="6"/>
            <a:endCxn id="87" idx="2"/>
          </p:cNvCxnSpPr>
          <p:nvPr/>
        </p:nvCxnSpPr>
        <p:spPr bwMode="auto">
          <a:xfrm>
            <a:off x="2953935" y="2304851"/>
            <a:ext cx="1797407" cy="192943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직선 연결선 29">
            <a:extLst>
              <a:ext uri="{FF2B5EF4-FFF2-40B4-BE49-F238E27FC236}">
                <a16:creationId xmlns:a16="http://schemas.microsoft.com/office/drawing/2014/main" id="{53C5F6B5-8A93-4AEF-81C7-1AF0321ABB3A}"/>
              </a:ext>
            </a:extLst>
          </p:cNvPr>
          <p:cNvCxnSpPr>
            <a:cxnSpLocks noChangeShapeType="1"/>
            <a:stCxn id="73" idx="6"/>
            <a:endCxn id="88" idx="2"/>
          </p:cNvCxnSpPr>
          <p:nvPr/>
        </p:nvCxnSpPr>
        <p:spPr bwMode="auto">
          <a:xfrm>
            <a:off x="2953935" y="2304851"/>
            <a:ext cx="1808101" cy="258110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직선 연결선 31">
            <a:extLst>
              <a:ext uri="{FF2B5EF4-FFF2-40B4-BE49-F238E27FC236}">
                <a16:creationId xmlns:a16="http://schemas.microsoft.com/office/drawing/2014/main" id="{266779B0-DDDB-48FF-8EF9-43316C6AB73C}"/>
              </a:ext>
            </a:extLst>
          </p:cNvPr>
          <p:cNvCxnSpPr>
            <a:cxnSpLocks noChangeShapeType="1"/>
            <a:stCxn id="74" idx="6"/>
            <a:endCxn id="115" idx="2"/>
          </p:cNvCxnSpPr>
          <p:nvPr/>
        </p:nvCxnSpPr>
        <p:spPr bwMode="auto">
          <a:xfrm>
            <a:off x="2953935" y="2923976"/>
            <a:ext cx="1773171" cy="674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32">
            <a:extLst>
              <a:ext uri="{FF2B5EF4-FFF2-40B4-BE49-F238E27FC236}">
                <a16:creationId xmlns:a16="http://schemas.microsoft.com/office/drawing/2014/main" id="{7368C833-9593-4282-8A81-B47568ECB060}"/>
              </a:ext>
            </a:extLst>
          </p:cNvPr>
          <p:cNvCxnSpPr>
            <a:cxnSpLocks noChangeShapeType="1"/>
            <a:stCxn id="74" idx="6"/>
            <a:endCxn id="87" idx="2"/>
          </p:cNvCxnSpPr>
          <p:nvPr/>
        </p:nvCxnSpPr>
        <p:spPr bwMode="auto">
          <a:xfrm>
            <a:off x="2953935" y="2923976"/>
            <a:ext cx="1797407" cy="131030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33">
            <a:extLst>
              <a:ext uri="{FF2B5EF4-FFF2-40B4-BE49-F238E27FC236}">
                <a16:creationId xmlns:a16="http://schemas.microsoft.com/office/drawing/2014/main" id="{B4766156-F247-4835-91E3-1CD4B90C34DB}"/>
              </a:ext>
            </a:extLst>
          </p:cNvPr>
          <p:cNvCxnSpPr>
            <a:cxnSpLocks noChangeShapeType="1"/>
            <a:stCxn id="74" idx="6"/>
            <a:endCxn id="88" idx="2"/>
          </p:cNvCxnSpPr>
          <p:nvPr/>
        </p:nvCxnSpPr>
        <p:spPr bwMode="auto">
          <a:xfrm>
            <a:off x="2953935" y="2923976"/>
            <a:ext cx="1808101" cy="196197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직선 연결선 35">
            <a:extLst>
              <a:ext uri="{FF2B5EF4-FFF2-40B4-BE49-F238E27FC236}">
                <a16:creationId xmlns:a16="http://schemas.microsoft.com/office/drawing/2014/main" id="{A193729F-3462-416E-84E9-F7621F634D0C}"/>
              </a:ext>
            </a:extLst>
          </p:cNvPr>
          <p:cNvCxnSpPr>
            <a:cxnSpLocks noChangeShapeType="1"/>
            <a:stCxn id="75" idx="6"/>
            <a:endCxn id="115" idx="2"/>
          </p:cNvCxnSpPr>
          <p:nvPr/>
        </p:nvCxnSpPr>
        <p:spPr bwMode="auto">
          <a:xfrm flipV="1">
            <a:off x="2953935" y="3598663"/>
            <a:ext cx="1773171" cy="341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36">
            <a:extLst>
              <a:ext uri="{FF2B5EF4-FFF2-40B4-BE49-F238E27FC236}">
                <a16:creationId xmlns:a16="http://schemas.microsoft.com/office/drawing/2014/main" id="{2723065F-DF32-42D4-A41C-3B749B6E7F80}"/>
              </a:ext>
            </a:extLst>
          </p:cNvPr>
          <p:cNvCxnSpPr>
            <a:cxnSpLocks noChangeShapeType="1"/>
            <a:stCxn id="75" idx="6"/>
            <a:endCxn id="87" idx="2"/>
          </p:cNvCxnSpPr>
          <p:nvPr/>
        </p:nvCxnSpPr>
        <p:spPr bwMode="auto">
          <a:xfrm>
            <a:off x="2953935" y="3632794"/>
            <a:ext cx="1797407" cy="60148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직선 연결선 37">
            <a:extLst>
              <a:ext uri="{FF2B5EF4-FFF2-40B4-BE49-F238E27FC236}">
                <a16:creationId xmlns:a16="http://schemas.microsoft.com/office/drawing/2014/main" id="{EBDB4C01-C482-4152-BF43-8B9488F6C0D5}"/>
              </a:ext>
            </a:extLst>
          </p:cNvPr>
          <p:cNvCxnSpPr>
            <a:cxnSpLocks noChangeShapeType="1"/>
            <a:stCxn id="75" idx="6"/>
            <a:endCxn id="88" idx="2"/>
          </p:cNvCxnSpPr>
          <p:nvPr/>
        </p:nvCxnSpPr>
        <p:spPr bwMode="auto">
          <a:xfrm>
            <a:off x="2953935" y="3632794"/>
            <a:ext cx="1808101" cy="125315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38">
            <a:extLst>
              <a:ext uri="{FF2B5EF4-FFF2-40B4-BE49-F238E27FC236}">
                <a16:creationId xmlns:a16="http://schemas.microsoft.com/office/drawing/2014/main" id="{077B2407-BE8B-405A-BEBE-20D102C58752}"/>
              </a:ext>
            </a:extLst>
          </p:cNvPr>
          <p:cNvCxnSpPr>
            <a:cxnSpLocks noChangeShapeType="1"/>
            <a:stCxn id="76" idx="6"/>
            <a:endCxn id="115" idx="2"/>
          </p:cNvCxnSpPr>
          <p:nvPr/>
        </p:nvCxnSpPr>
        <p:spPr bwMode="auto">
          <a:xfrm flipV="1">
            <a:off x="2953935" y="3598663"/>
            <a:ext cx="1773171" cy="6524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39">
            <a:extLst>
              <a:ext uri="{FF2B5EF4-FFF2-40B4-BE49-F238E27FC236}">
                <a16:creationId xmlns:a16="http://schemas.microsoft.com/office/drawing/2014/main" id="{8C8EA0AF-6654-447D-A8B0-6D134B9C3482}"/>
              </a:ext>
            </a:extLst>
          </p:cNvPr>
          <p:cNvCxnSpPr>
            <a:cxnSpLocks noChangeShapeType="1"/>
            <a:stCxn id="76" idx="6"/>
            <a:endCxn id="87" idx="2"/>
          </p:cNvCxnSpPr>
          <p:nvPr/>
        </p:nvCxnSpPr>
        <p:spPr bwMode="auto">
          <a:xfrm flipV="1">
            <a:off x="2953935" y="4234283"/>
            <a:ext cx="1797407" cy="168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연결선 40">
            <a:extLst>
              <a:ext uri="{FF2B5EF4-FFF2-40B4-BE49-F238E27FC236}">
                <a16:creationId xmlns:a16="http://schemas.microsoft.com/office/drawing/2014/main" id="{49168674-940E-451C-857D-021A7D9833FA}"/>
              </a:ext>
            </a:extLst>
          </p:cNvPr>
          <p:cNvCxnSpPr>
            <a:cxnSpLocks noChangeShapeType="1"/>
            <a:stCxn id="76" idx="6"/>
            <a:endCxn id="88" idx="2"/>
          </p:cNvCxnSpPr>
          <p:nvPr/>
        </p:nvCxnSpPr>
        <p:spPr bwMode="auto">
          <a:xfrm>
            <a:off x="2953935" y="4251126"/>
            <a:ext cx="1808101" cy="6348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42">
            <a:extLst>
              <a:ext uri="{FF2B5EF4-FFF2-40B4-BE49-F238E27FC236}">
                <a16:creationId xmlns:a16="http://schemas.microsoft.com/office/drawing/2014/main" id="{359E896F-8D0A-431B-9705-81D3E07C56A7}"/>
              </a:ext>
            </a:extLst>
          </p:cNvPr>
          <p:cNvCxnSpPr>
            <a:cxnSpLocks noChangeShapeType="1"/>
            <a:stCxn id="77" idx="6"/>
            <a:endCxn id="116" idx="2"/>
          </p:cNvCxnSpPr>
          <p:nvPr/>
        </p:nvCxnSpPr>
        <p:spPr bwMode="auto">
          <a:xfrm flipV="1">
            <a:off x="2953935" y="2964284"/>
            <a:ext cx="1766027" cy="18789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직선 연결선 43">
            <a:extLst>
              <a:ext uri="{FF2B5EF4-FFF2-40B4-BE49-F238E27FC236}">
                <a16:creationId xmlns:a16="http://schemas.microsoft.com/office/drawing/2014/main" id="{661F205E-69D1-4759-B945-D02F59E620E3}"/>
              </a:ext>
            </a:extLst>
          </p:cNvPr>
          <p:cNvCxnSpPr>
            <a:cxnSpLocks noChangeShapeType="1"/>
            <a:stCxn id="77" idx="6"/>
            <a:endCxn id="115" idx="2"/>
          </p:cNvCxnSpPr>
          <p:nvPr/>
        </p:nvCxnSpPr>
        <p:spPr bwMode="auto">
          <a:xfrm flipV="1">
            <a:off x="2953935" y="3598663"/>
            <a:ext cx="1773171" cy="12446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직선 연결선 44">
            <a:extLst>
              <a:ext uri="{FF2B5EF4-FFF2-40B4-BE49-F238E27FC236}">
                <a16:creationId xmlns:a16="http://schemas.microsoft.com/office/drawing/2014/main" id="{0562F772-4B30-458F-A2B8-E66AECF5442B}"/>
              </a:ext>
            </a:extLst>
          </p:cNvPr>
          <p:cNvCxnSpPr>
            <a:cxnSpLocks noChangeShapeType="1"/>
            <a:stCxn id="77" idx="6"/>
            <a:endCxn id="87" idx="2"/>
          </p:cNvCxnSpPr>
          <p:nvPr/>
        </p:nvCxnSpPr>
        <p:spPr bwMode="auto">
          <a:xfrm flipV="1">
            <a:off x="2953935" y="4234283"/>
            <a:ext cx="1797407" cy="6089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45">
            <a:extLst>
              <a:ext uri="{FF2B5EF4-FFF2-40B4-BE49-F238E27FC236}">
                <a16:creationId xmlns:a16="http://schemas.microsoft.com/office/drawing/2014/main" id="{44EAF20E-28E3-400A-8786-E2B254AA19A4}"/>
              </a:ext>
            </a:extLst>
          </p:cNvPr>
          <p:cNvCxnSpPr>
            <a:cxnSpLocks noChangeShapeType="1"/>
            <a:stCxn id="77" idx="6"/>
            <a:endCxn id="88" idx="2"/>
          </p:cNvCxnSpPr>
          <p:nvPr/>
        </p:nvCxnSpPr>
        <p:spPr bwMode="auto">
          <a:xfrm>
            <a:off x="2953935" y="4843263"/>
            <a:ext cx="1808101" cy="426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연결선 47">
            <a:extLst>
              <a:ext uri="{FF2B5EF4-FFF2-40B4-BE49-F238E27FC236}">
                <a16:creationId xmlns:a16="http://schemas.microsoft.com/office/drawing/2014/main" id="{6C198EEA-BE86-4ECE-A0B9-3739B4E488ED}"/>
              </a:ext>
            </a:extLst>
          </p:cNvPr>
          <p:cNvCxnSpPr>
            <a:cxnSpLocks noChangeShapeType="1"/>
            <a:endCxn id="116" idx="2"/>
          </p:cNvCxnSpPr>
          <p:nvPr/>
        </p:nvCxnSpPr>
        <p:spPr bwMode="auto">
          <a:xfrm flipV="1">
            <a:off x="2953935" y="2964284"/>
            <a:ext cx="1766027" cy="249731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48">
            <a:extLst>
              <a:ext uri="{FF2B5EF4-FFF2-40B4-BE49-F238E27FC236}">
                <a16:creationId xmlns:a16="http://schemas.microsoft.com/office/drawing/2014/main" id="{0118508A-EEDD-4BAF-A1F8-9F45D97FEA8A}"/>
              </a:ext>
            </a:extLst>
          </p:cNvPr>
          <p:cNvCxnSpPr>
            <a:cxnSpLocks noChangeShapeType="1"/>
            <a:stCxn id="78" idx="6"/>
            <a:endCxn id="115" idx="2"/>
          </p:cNvCxnSpPr>
          <p:nvPr/>
        </p:nvCxnSpPr>
        <p:spPr bwMode="auto">
          <a:xfrm flipV="1">
            <a:off x="2953935" y="3598663"/>
            <a:ext cx="1773171" cy="18629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연결선 49">
            <a:extLst>
              <a:ext uri="{FF2B5EF4-FFF2-40B4-BE49-F238E27FC236}">
                <a16:creationId xmlns:a16="http://schemas.microsoft.com/office/drawing/2014/main" id="{DC8DAF77-BBAA-4ED8-8A49-E163AF4C741B}"/>
              </a:ext>
            </a:extLst>
          </p:cNvPr>
          <p:cNvCxnSpPr>
            <a:cxnSpLocks noChangeShapeType="1"/>
            <a:stCxn id="78" idx="6"/>
            <a:endCxn id="87" idx="2"/>
          </p:cNvCxnSpPr>
          <p:nvPr/>
        </p:nvCxnSpPr>
        <p:spPr bwMode="auto">
          <a:xfrm flipV="1">
            <a:off x="2953935" y="4234283"/>
            <a:ext cx="1797407" cy="122731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연결선 50">
            <a:extLst>
              <a:ext uri="{FF2B5EF4-FFF2-40B4-BE49-F238E27FC236}">
                <a16:creationId xmlns:a16="http://schemas.microsoft.com/office/drawing/2014/main" id="{E121EC97-7A91-418C-B3F8-05CAC7DD95A6}"/>
              </a:ext>
            </a:extLst>
          </p:cNvPr>
          <p:cNvCxnSpPr>
            <a:cxnSpLocks noChangeShapeType="1"/>
            <a:stCxn id="78" idx="6"/>
            <a:endCxn id="88" idx="2"/>
          </p:cNvCxnSpPr>
          <p:nvPr/>
        </p:nvCxnSpPr>
        <p:spPr bwMode="auto">
          <a:xfrm flipV="1">
            <a:off x="2953935" y="4885953"/>
            <a:ext cx="1808101" cy="57564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타원 52">
            <a:extLst>
              <a:ext uri="{FF2B5EF4-FFF2-40B4-BE49-F238E27FC236}">
                <a16:creationId xmlns:a16="http://schemas.microsoft.com/office/drawing/2014/main" id="{5188C1B6-74E7-46B2-80C1-B0884293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06" y="339863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6" name="타원 53">
            <a:extLst>
              <a:ext uri="{FF2B5EF4-FFF2-40B4-BE49-F238E27FC236}">
                <a16:creationId xmlns:a16="http://schemas.microsoft.com/office/drawing/2014/main" id="{6EC060E3-8695-47AB-B42B-A6A3A4F2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62" y="276425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7" name="그림 54">
            <a:extLst>
              <a:ext uri="{FF2B5EF4-FFF2-40B4-BE49-F238E27FC236}">
                <a16:creationId xmlns:a16="http://schemas.microsoft.com/office/drawing/2014/main" id="{38B77DFD-4DC2-4F35-BFB1-6897C03F09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41" y="3758126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19749" y="3922014"/>
            <a:ext cx="4320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모서리가 둥근 직사각형 5">
            <a:extLst>
              <a:ext uri="{FF2B5EF4-FFF2-40B4-BE49-F238E27FC236}">
                <a16:creationId xmlns:a16="http://schemas.microsoft.com/office/drawing/2014/main" id="{C03BAB33-DAB6-4F99-91FD-B340A98A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76" y="3553709"/>
            <a:ext cx="589673" cy="73450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3" name="타원 59">
            <a:extLst>
              <a:ext uri="{FF2B5EF4-FFF2-40B4-BE49-F238E27FC236}">
                <a16:creationId xmlns:a16="http://schemas.microsoft.com/office/drawing/2014/main" id="{ECFE37DF-17B1-4B7E-A5B6-A03E8E06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31" y="3733004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91" name="직선 연결선 64">
            <a:extLst>
              <a:ext uri="{FF2B5EF4-FFF2-40B4-BE49-F238E27FC236}">
                <a16:creationId xmlns:a16="http://schemas.microsoft.com/office/drawing/2014/main" id="{819CC1C0-507A-4A4D-905F-5E65A4794321}"/>
              </a:ext>
            </a:extLst>
          </p:cNvPr>
          <p:cNvCxnSpPr>
            <a:cxnSpLocks noChangeShapeType="1"/>
            <a:stCxn id="88" idx="6"/>
            <a:endCxn id="253" idx="2"/>
          </p:cNvCxnSpPr>
          <p:nvPr/>
        </p:nvCxnSpPr>
        <p:spPr bwMode="auto">
          <a:xfrm flipV="1">
            <a:off x="5166849" y="3933029"/>
            <a:ext cx="1728582" cy="95292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직선 연결선 64">
            <a:extLst>
              <a:ext uri="{FF2B5EF4-FFF2-40B4-BE49-F238E27FC236}">
                <a16:creationId xmlns:a16="http://schemas.microsoft.com/office/drawing/2014/main" id="{A8BF971B-6A3E-4BF0-9C3A-ADC6310AF5A3}"/>
              </a:ext>
            </a:extLst>
          </p:cNvPr>
          <p:cNvCxnSpPr>
            <a:cxnSpLocks noChangeShapeType="1"/>
            <a:stCxn id="253" idx="2"/>
            <a:endCxn id="115" idx="6"/>
          </p:cNvCxnSpPr>
          <p:nvPr/>
        </p:nvCxnSpPr>
        <p:spPr bwMode="auto">
          <a:xfrm flipH="1" flipV="1">
            <a:off x="5131918" y="3598663"/>
            <a:ext cx="1763513" cy="33436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직선 연결선 64">
            <a:extLst>
              <a:ext uri="{FF2B5EF4-FFF2-40B4-BE49-F238E27FC236}">
                <a16:creationId xmlns:a16="http://schemas.microsoft.com/office/drawing/2014/main" id="{3BF00327-7916-4D38-9972-BC2AFB2C8541}"/>
              </a:ext>
            </a:extLst>
          </p:cNvPr>
          <p:cNvCxnSpPr>
            <a:cxnSpLocks noChangeShapeType="1"/>
            <a:stCxn id="253" idx="2"/>
            <a:endCxn id="116" idx="6"/>
          </p:cNvCxnSpPr>
          <p:nvPr/>
        </p:nvCxnSpPr>
        <p:spPr bwMode="auto">
          <a:xfrm flipH="1" flipV="1">
            <a:off x="5124775" y="2964284"/>
            <a:ext cx="1770656" cy="96874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직선 연결선 64">
            <a:extLst>
              <a:ext uri="{FF2B5EF4-FFF2-40B4-BE49-F238E27FC236}">
                <a16:creationId xmlns:a16="http://schemas.microsoft.com/office/drawing/2014/main" id="{8996FFEA-4E69-474F-AF03-06D7DD56A67D}"/>
              </a:ext>
            </a:extLst>
          </p:cNvPr>
          <p:cNvCxnSpPr>
            <a:cxnSpLocks noChangeShapeType="1"/>
            <a:stCxn id="253" idx="2"/>
            <a:endCxn id="87" idx="6"/>
          </p:cNvCxnSpPr>
          <p:nvPr/>
        </p:nvCxnSpPr>
        <p:spPr bwMode="auto">
          <a:xfrm flipH="1">
            <a:off x="5156155" y="3933029"/>
            <a:ext cx="1739276" cy="30125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83568" y="37537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563</a:t>
            </a:r>
            <a:endParaRPr lang="ko-KR" alt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160963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128</a:t>
            </a:r>
            <a:endParaRPr lang="ko-KR" altLang="en-US" sz="2800" dirty="0"/>
          </a:p>
        </p:txBody>
      </p:sp>
      <p:cxnSp>
        <p:nvCxnSpPr>
          <p:cNvPr id="93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0905" y="3952929"/>
            <a:ext cx="5750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195640" y="3227425"/>
            <a:ext cx="185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size: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85775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Coding for early stopping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075" y="5201905"/>
            <a:ext cx="769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Model_NN.fit(X_train,y_train,                 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validation_data=(X_val,y_val),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epochs=50, batch_size=512,                 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ES_callback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075" y="3951631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endParaRPr lang="en-US" altLang="ko-K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075" y="4344190"/>
            <a:ext cx="826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ES_callback = EarlyStopping(monitor=‘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				    </a:t>
            </a:r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patience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mode=‘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075" y="123177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Sequential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075" y="1601653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Dense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75" y="197152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Sequential()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075" y="2341403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model_NN.add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(Dense(16, activation=‘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3075" y="3140968"/>
            <a:ext cx="826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model_NN.compile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loss=‘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metrics=[‘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075" y="271127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model_NN.add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activation=‘sigmoid’))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400719" y="1231777"/>
            <a:ext cx="8411991" cy="2670361"/>
          </a:xfrm>
          <a:prstGeom prst="rect">
            <a:avLst/>
          </a:prstGeom>
          <a:solidFill>
            <a:srgbClr val="FFFFFF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43385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ES_callback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8881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9" grpId="0"/>
      <p:bldP spid="21" grpId="0"/>
      <p:bldP spid="22" grpId="0"/>
      <p:bldP spid="24" grpId="0"/>
      <p:bldP spid="25" grpId="0"/>
      <p:bldP spid="2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A5D7-8ACD-4CFA-B856-6DC5298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for regularization &amp; He’s </a:t>
            </a:r>
            <a:r>
              <a:rPr lang="en-US" altLang="ko-KR" dirty="0" err="1"/>
              <a:t>init.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C7C2D-72CB-40A6-96AE-6FF8F654E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8370E0-8DA4-434B-A272-443CB0B580AA}"/>
              </a:ext>
            </a:extLst>
          </p:cNvPr>
          <p:cNvSpPr/>
          <p:nvPr/>
        </p:nvSpPr>
        <p:spPr>
          <a:xfrm>
            <a:off x="111999" y="1777171"/>
            <a:ext cx="8809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9900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keras.regularizers </a:t>
            </a:r>
            <a:r>
              <a:rPr lang="en-US" altLang="ko-KR" sz="2400" dirty="0">
                <a:solidFill>
                  <a:srgbClr val="0099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l2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00" y="2290519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altLang="ko-KR" sz="2400" dirty="0">
                <a:latin typeface="Courier New" panose="02070309020205020404" pitchFamily="49" charset="0"/>
              </a:rPr>
              <a:t>16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ko-K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=l2(</a:t>
            </a:r>
            <a:r>
              <a:rPr lang="en-US" altLang="ko-KR" sz="2400" dirty="0">
                <a:latin typeface="Courier New" panose="02070309020205020404" pitchFamily="49" charset="0"/>
              </a:rPr>
              <a:t>0.01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ko-K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bias_regularizer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=l2(</a:t>
            </a:r>
            <a:r>
              <a:rPr lang="en-US" altLang="ko-KR" sz="2400" dirty="0">
                <a:latin typeface="Courier New" panose="02070309020205020404" pitchFamily="49" charset="0"/>
              </a:rPr>
              <a:t>0.01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activation=‘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’))</a:t>
            </a:r>
          </a:p>
          <a:p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030028" y="3371060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kernel_initializer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=‘</a:t>
            </a:r>
            <a:r>
              <a:rPr lang="en-US" altLang="ko-KR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he_normal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’,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145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A5D7-8ACD-4CFA-B856-6DC5298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Coding for cross validation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C7C2D-72CB-40A6-96AE-6FF8F654E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107504" y="2667175"/>
            <a:ext cx="548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skf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StratifiedKFold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n_splits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latin typeface="Courier New" panose="020703090202050204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DDC5AC-1CF3-4554-A700-ABDA20D6A0BF}"/>
              </a:ext>
            </a:extLst>
          </p:cNvPr>
          <p:cNvSpPr/>
          <p:nvPr/>
        </p:nvSpPr>
        <p:spPr>
          <a:xfrm>
            <a:off x="107504" y="3222927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split_idx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train_id,val_id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ko-KR" dirty="0">
                <a:solidFill>
                  <a:srgbClr val="00990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latin typeface="Courier New" panose="02070309020205020404" pitchFamily="49" charset="0"/>
              </a:rPr>
              <a:t>enumerate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skf.split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)):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3A45D0-F6E2-459C-B74A-E4E8088DF6A4}"/>
              </a:ext>
            </a:extLst>
          </p:cNvPr>
          <p:cNvSpPr/>
          <p:nvPr/>
        </p:nvSpPr>
        <p:spPr>
          <a:xfrm>
            <a:off x="107504" y="2100403"/>
            <a:ext cx="8492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 dirty="0">
                <a:solidFill>
                  <a:srgbClr val="AF00DB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StratifiedKFold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284" y="3726917"/>
            <a:ext cx="715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284" y="4181018"/>
            <a:ext cx="583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768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9" name="사다리꼴 7">
            <a:extLst>
              <a:ext uri="{FF2B5EF4-FFF2-40B4-BE49-F238E27FC236}">
                <a16:creationId xmlns:a16="http://schemas.microsoft.com/office/drawing/2014/main" id="{5FAD388E-FE07-4189-B54B-6EABB03C4FA0}"/>
              </a:ext>
            </a:extLst>
          </p:cNvPr>
          <p:cNvSpPr/>
          <p:nvPr/>
        </p:nvSpPr>
        <p:spPr bwMode="auto">
          <a:xfrm rot="5400000">
            <a:off x="3207344" y="2392007"/>
            <a:ext cx="2448256" cy="236676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251BE2-E721-4638-8039-778324F303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365" y="3535836"/>
            <a:ext cx="59292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내용 개체 틀 2 2 2 2 2">
            <a:extLst>
              <a:ext uri="{FF2B5EF4-FFF2-40B4-BE49-F238E27FC236}">
                <a16:creationId xmlns:a16="http://schemas.microsoft.com/office/drawing/2014/main" id="{0C1A1D45-5F09-4CE7-AB09-76476EF1DCE0}"/>
              </a:ext>
            </a:extLst>
          </p:cNvPr>
          <p:cNvSpPr txBox="1">
            <a:spLocks/>
          </p:cNvSpPr>
          <p:nvPr/>
        </p:nvSpPr>
        <p:spPr bwMode="auto">
          <a:xfrm>
            <a:off x="3419872" y="3302944"/>
            <a:ext cx="1944216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model</a:t>
            </a:r>
            <a:endParaRPr lang="ko-KR" altLang="en-US" sz="28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BA6CCB-5140-4C30-9D71-16F5F51575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2120" y="3532597"/>
            <a:ext cx="62209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위쪽 화살표 36">
            <a:extLst>
              <a:ext uri="{FF2B5EF4-FFF2-40B4-BE49-F238E27FC236}">
                <a16:creationId xmlns:a16="http://schemas.microsoft.com/office/drawing/2014/main" id="{6F0357C1-46BC-403C-AF5D-E07EC0AD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69" y="4581129"/>
            <a:ext cx="418821" cy="824868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1CE73B0-A9DE-4895-800E-6B120371166C}"/>
              </a:ext>
            </a:extLst>
          </p:cNvPr>
          <p:cNvSpPr txBox="1">
            <a:spLocks/>
          </p:cNvSpPr>
          <p:nvPr/>
        </p:nvSpPr>
        <p:spPr bwMode="auto">
          <a:xfrm>
            <a:off x="607827" y="2636143"/>
            <a:ext cx="257483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car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FF0D9-C25B-084C-BB94-7B160DCE5D70}"/>
              </a:ext>
            </a:extLst>
          </p:cNvPr>
          <p:cNvSpPr txBox="1"/>
          <p:nvPr/>
        </p:nvSpPr>
        <p:spPr>
          <a:xfrm>
            <a:off x="184796" y="1221561"/>
            <a:ext cx="647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Car test-time classification</a:t>
            </a:r>
            <a:endParaRPr kumimoji="1" lang="x-none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011EB-B772-0041-8C47-5195F2A4CF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74" y="3359373"/>
            <a:ext cx="359543" cy="3195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4835B8-D35A-E84D-9489-1D5EFDD34B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36264"/>
            <a:ext cx="271757" cy="520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FF6474-225E-3B48-8D8A-B7D15832B6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35" y="5502349"/>
            <a:ext cx="3028391" cy="62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3E4F36-7C47-2F47-9434-B041CA336799}"/>
              </a:ext>
            </a:extLst>
          </p:cNvPr>
          <p:cNvSpPr txBox="1"/>
          <p:nvPr/>
        </p:nvSpPr>
        <p:spPr>
          <a:xfrm>
            <a:off x="5494046" y="436003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1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694E6-0C59-934C-A301-70C438636324}"/>
              </a:ext>
            </a:extLst>
          </p:cNvPr>
          <p:cNvSpPr txBox="1"/>
          <p:nvPr/>
        </p:nvSpPr>
        <p:spPr>
          <a:xfrm>
            <a:off x="5971087" y="4357771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chemeClr val="accent2"/>
                </a:solidFill>
              </a:rPr>
              <a:t>&lt;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F231C-D66A-554F-8469-F1E0712D001D}"/>
              </a:ext>
            </a:extLst>
          </p:cNvPr>
          <p:cNvSpPr txBox="1"/>
          <p:nvPr/>
        </p:nvSpPr>
        <p:spPr>
          <a:xfrm>
            <a:off x="5530684" y="516619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53EEE-0DCA-B449-8756-729907AF2A0C}"/>
              </a:ext>
            </a:extLst>
          </p:cNvPr>
          <p:cNvSpPr txBox="1"/>
          <p:nvPr/>
        </p:nvSpPr>
        <p:spPr>
          <a:xfrm>
            <a:off x="6006245" y="5166192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rgbClr val="FF0000"/>
                </a:solidFill>
              </a:rPr>
              <a:t>&gt;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5BA42-E604-F544-90F4-3594C7FD5CA6}"/>
              </a:ext>
            </a:extLst>
          </p:cNvPr>
          <p:cNvSpPr txBox="1"/>
          <p:nvPr/>
        </p:nvSpPr>
        <p:spPr>
          <a:xfrm>
            <a:off x="7177538" y="4717811"/>
            <a:ext cx="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or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59BC5B-30BC-6E4D-B5A5-5B6D5E7A0272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4913088" y="4194666"/>
            <a:ext cx="775500" cy="123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3FDC15-D763-5E41-9359-036E2F470536}"/>
              </a:ext>
            </a:extLst>
          </p:cNvPr>
          <p:cNvSpPr txBox="1"/>
          <p:nvPr/>
        </p:nvSpPr>
        <p:spPr>
          <a:xfrm>
            <a:off x="5688588" y="3933056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testing time:</a:t>
            </a:r>
            <a:endParaRPr kumimoji="1" lang="x-none" altLang="en-US" sz="2800"/>
          </a:p>
        </p:txBody>
      </p:sp>
    </p:spTree>
    <p:extLst>
      <p:ext uri="{BB962C8B-B14F-4D97-AF65-F5344CB8AC3E}">
        <p14:creationId xmlns:p14="http://schemas.microsoft.com/office/powerpoint/2010/main" val="238092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data organization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07504" y="119675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load: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07504" y="2642697"/>
            <a:ext cx="288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Pre-processing: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82365" y="1510674"/>
            <a:ext cx="82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3600" dirty="0"/>
              <a:t> 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365" y="2098571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("./downloads/train.csv")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364" y="3467233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select_dtypes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(include=['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']).</a:t>
            </a:r>
            <a:r>
              <a:rPr lang="en-US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2364" y="3918806"/>
            <a:ext cx="546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dummies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get_dummies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8275" y="6181273"/>
            <a:ext cx="83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np.median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517501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3600" dirty="0"/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364" y="4805235"/>
            <a:ext cx="711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data_del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dummies], axis=1)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767071" y="3916495"/>
            <a:ext cx="320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hot encoding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364" y="3138762"/>
            <a:ext cx="575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choose categorical data columns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364" y="4369580"/>
            <a:ext cx="523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data_del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data.drop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axis=1)</a:t>
            </a:r>
            <a:endParaRPr lang="ko-KR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364" y="5261138"/>
            <a:ext cx="806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data.drop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([’y’]), data[‘y’]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5136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0" grpId="0"/>
      <p:bldP spid="11" grpId="0"/>
      <p:bldP spid="12" grpId="0"/>
      <p:bldP spid="13" grpId="0"/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data organization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65833" y="2924944"/>
            <a:ext cx="512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Train/</a:t>
            </a:r>
            <a:r>
              <a:rPr lang="en-US" altLang="ko-KR" sz="2800" dirty="0" err="1"/>
              <a:t>val</a:t>
            </a:r>
            <a:r>
              <a:rPr lang="en-US" altLang="ko-KR" sz="2800" dirty="0"/>
              <a:t>/test split:</a:t>
            </a:r>
            <a:endParaRPr lang="ko-KR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389" y="4209787"/>
            <a:ext cx="6837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=\</a:t>
            </a:r>
          </a:p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X,y,test_size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=0.1)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8389" y="5172603"/>
            <a:ext cx="777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=\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X_train,y_train,test_size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=1/9)</a:t>
            </a:r>
            <a:endParaRPr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389" y="3645024"/>
            <a:ext cx="8622386" cy="3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07504" y="1412776"/>
            <a:ext cx="512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Transformation to </a:t>
            </a:r>
            <a:r>
              <a:rPr lang="en-US" altLang="ko-KR" sz="2800" dirty="0" err="1"/>
              <a:t>numpy</a:t>
            </a:r>
            <a:r>
              <a:rPr lang="en-US" altLang="ko-KR" sz="2800" dirty="0"/>
              <a:t> data: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42" y="1954555"/>
            <a:ext cx="505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X_df.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y_df.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47349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LS and LR models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84290" y="136046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LS: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84290" y="3930724"/>
            <a:ext cx="98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LR: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196752"/>
            <a:ext cx="82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3600" dirty="0"/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RidgeClassifier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0475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[0.001,0.01,0.1,1,10,100,1000,10000]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220486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alpha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2564904"/>
            <a:ext cx="54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RidgeClassifier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(alpha)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778985"/>
            <a:ext cx="82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3600" dirty="0"/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757082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9672" y="5152551"/>
            <a:ext cx="595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(C=c)</a:t>
            </a:r>
            <a:endParaRPr lang="ko-KR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436510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[0.001,0.01,0.1,1,10,100,1000,10000]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19672" y="2976917"/>
            <a:ext cx="54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model_LS.fit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672" y="338893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model_LS.score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5616537"/>
            <a:ext cx="54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model_LR.fit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9672" y="605322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model_LR.score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043608" y="4425316"/>
            <a:ext cx="7704856" cy="727235"/>
          </a:xfrm>
          <a:prstGeom prst="rect">
            <a:avLst/>
          </a:prstGeom>
          <a:solidFill>
            <a:srgbClr val="FFFFFF">
              <a:alpha val="6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5635614"/>
            <a:ext cx="7704856" cy="813081"/>
          </a:xfrm>
          <a:prstGeom prst="rect">
            <a:avLst/>
          </a:prstGeom>
          <a:solidFill>
            <a:srgbClr val="FFFFFF">
              <a:alpha val="6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167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34" charset="-127"/>
              </a:rPr>
              <a:t>logging</a:t>
            </a:r>
            <a:r>
              <a:rPr lang="en-US" altLang="ko-KR" dirty="0">
                <a:ea typeface="굴림" panose="020B0600000101010101" pitchFamily="34" charset="-127"/>
              </a:rPr>
              <a:t> &amp;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saving</a:t>
            </a:r>
            <a:r>
              <a:rPr lang="en-US" altLang="ko-KR" dirty="0">
                <a:ea typeface="굴림" panose="020B0600000101010101" pitchFamily="34" charset="-127"/>
              </a:rPr>
              <a:t> model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dirty="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2077050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[0.001,0.01,0.1,1,10,100,1000,10000]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2445222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alpha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alpha_list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724" y="2805262"/>
            <a:ext cx="54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RidgeClassifier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(alpha)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7724" y="3217275"/>
            <a:ext cx="54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model_LS.fit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7724" y="362928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model_LS.score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17010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alpha_score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560" y="4029398"/>
            <a:ext cx="777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alpha_score_data = pd.DataFrame([[alpha,score]],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columns=['alpha','score'])</a:t>
            </a:r>
            <a:endParaRPr lang="ko-KR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62926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alpha_score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alpha_score.append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alpha_score_data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512" y="5757590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alpha_score.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ko-KR" sz="20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./model_ls.csv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576" y="502937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dump(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model_LS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20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model_lS_alpha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0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joblib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‘.</a:t>
            </a:r>
            <a:r>
              <a:rPr lang="en-US" altLang="ko-KR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(alpha)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1397040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joblib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3923928" y="1597095"/>
            <a:ext cx="504056" cy="147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flipH="1">
            <a:off x="5652120" y="1917065"/>
            <a:ext cx="4471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flipH="1">
            <a:off x="8472664" y="4829323"/>
            <a:ext cx="4918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flipH="1">
            <a:off x="8472664" y="5541566"/>
            <a:ext cx="4918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8472664" y="4245422"/>
            <a:ext cx="4918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 flipH="1">
            <a:off x="5796136" y="5957645"/>
            <a:ext cx="4918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182844" y="2119913"/>
            <a:ext cx="8493612" cy="1889159"/>
          </a:xfrm>
          <a:prstGeom prst="rect">
            <a:avLst/>
          </a:prstGeom>
          <a:solidFill>
            <a:srgbClr val="FFFFFF">
              <a:alpha val="6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473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Checkpoint: Log files &amp; saved model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85760" y="1196752"/>
            <a:ext cx="268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 files: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85760" y="4365104"/>
            <a:ext cx="255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Saved models:</a:t>
            </a:r>
            <a:endParaRPr lang="ko-KR" altLang="en-US" sz="2800" dirty="0"/>
          </a:p>
        </p:txBody>
      </p:sp>
      <p:pic>
        <p:nvPicPr>
          <p:cNvPr id="14" name="Picture 8" descr="Microsoft Excel - Wikipedia">
            <a:hlinkClick r:id="rId3" action="ppaction://hlinkfile"/>
            <a:extLst>
              <a:ext uri="{FF2B5EF4-FFF2-40B4-BE49-F238E27FC236}">
                <a16:creationId xmlns:a16="http://schemas.microsoft.com/office/drawing/2014/main" id="{267FD3E8-88F5-4431-B99E-8CF1EA46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32" y="2957736"/>
            <a:ext cx="722505" cy="6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4239"/>
              </p:ext>
            </p:extLst>
          </p:nvPr>
        </p:nvGraphicFramePr>
        <p:xfrm>
          <a:off x="4860032" y="1420193"/>
          <a:ext cx="2829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alpha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85972"/>
              </p:ext>
            </p:extLst>
          </p:nvPr>
        </p:nvGraphicFramePr>
        <p:xfrm>
          <a:off x="4824472" y="2936222"/>
          <a:ext cx="2829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utoShape 2" descr="페이지 무료 아이콘 의 Icomoon free 1 Icons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페이지 무료 아이콘 의 Icomoon free 1 Icons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7744" y="210990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model_ls.csv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358391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model_lr.csv</a:t>
            </a:r>
            <a:endParaRPr lang="ko-KR" altLang="en-US" sz="2400" dirty="0"/>
          </a:p>
        </p:txBody>
      </p:sp>
      <p:pic>
        <p:nvPicPr>
          <p:cNvPr id="1030" name="Picture 6" descr="텍스트, 문서, 페이지 무료 아이콘 의 Picol 1 Icon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51" y="4489956"/>
            <a:ext cx="751153" cy="7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07904" y="465313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model_ls_alpha_0.001.joblib</a:t>
            </a:r>
            <a:endParaRPr lang="ko-KR" altLang="en-US" sz="2400" dirty="0"/>
          </a:p>
        </p:txBody>
      </p:sp>
      <p:pic>
        <p:nvPicPr>
          <p:cNvPr id="29" name="Picture 6" descr="텍스트, 문서, 페이지 무료 아이콘 의 Picol 1 Icon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51" y="5453934"/>
            <a:ext cx="751153" cy="7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07904" y="563163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model_lr_c_0.001.joblib</a:t>
            </a:r>
            <a:endParaRPr lang="ko-KR" altLang="en-US" sz="2400" dirty="0"/>
          </a:p>
        </p:txBody>
      </p:sp>
      <p:pic>
        <p:nvPicPr>
          <p:cNvPr id="32" name="Picture 8" descr="Microsoft Excel - Wikipedia">
            <a:hlinkClick r:id="rId3" action="ppaction://hlinkfile"/>
            <a:extLst>
              <a:ext uri="{FF2B5EF4-FFF2-40B4-BE49-F238E27FC236}">
                <a16:creationId xmlns:a16="http://schemas.microsoft.com/office/drawing/2014/main" id="{267FD3E8-88F5-4431-B99E-8CF1EA46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35" y="1435413"/>
            <a:ext cx="722505" cy="6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lick button with hand pointer clicking. Click here web button. Isolated  website hand finger clicking cursor ¨C stock vector , #AFFILIA… | Buttons,  Pointers,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70" y="1368975"/>
            <a:ext cx="804805" cy="8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Click button with hand pointer clicking. Click here web button. Isolated  website hand finger clicking cursor ¨C stock vector , #AFFILIA… | Buttons,  Pointers,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70" y="2874806"/>
            <a:ext cx="804805" cy="8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93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Checkpoint: Performance of LS &amp; LR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5BA124-3A70-46AC-8789-733BBF01C3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2347" y="2181225"/>
            <a:ext cx="4486820" cy="28326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E2C8A2-2FAE-42E3-A275-D23BACA16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807" b="6901"/>
          <a:stretch/>
        </p:blipFill>
        <p:spPr>
          <a:xfrm>
            <a:off x="351697" y="2142591"/>
            <a:ext cx="4400650" cy="2871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6DCE08-37BA-4475-BB33-B6E9A5D1A258}"/>
              </a:ext>
            </a:extLst>
          </p:cNvPr>
          <p:cNvSpPr txBox="1"/>
          <p:nvPr/>
        </p:nvSpPr>
        <p:spPr>
          <a:xfrm rot="16200000">
            <a:off x="-1131441" y="284351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accuracy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3899" y="1706190"/>
            <a:ext cx="112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LS: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1700808"/>
            <a:ext cx="112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LR: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2C352-9D21-4096-84C6-43B8A4DE437E}"/>
              </a:ext>
            </a:extLst>
          </p:cNvPr>
          <p:cNvSpPr txBox="1"/>
          <p:nvPr/>
        </p:nvSpPr>
        <p:spPr>
          <a:xfrm>
            <a:off x="1392416" y="5013176"/>
            <a:ext cx="364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regularization factor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6478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121707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문성균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181520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유건호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241333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김주완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1222390"/>
            <a:ext cx="473208" cy="446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3011466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정경훈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3609598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이창병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420773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최선호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480586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한국진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540399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서정호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600212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방인완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121707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정은총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181486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장용석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241265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이재원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301044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오규환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360823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엄기문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420602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안성호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480381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김대영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8899" y="5401598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김도희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1853092"/>
            <a:ext cx="473208" cy="4467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2379738"/>
            <a:ext cx="473208" cy="4467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3010440"/>
            <a:ext cx="473208" cy="4467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3593431"/>
            <a:ext cx="473208" cy="4467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4224133"/>
            <a:ext cx="473208" cy="44675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4773292"/>
            <a:ext cx="473208" cy="44675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5403994"/>
            <a:ext cx="473208" cy="4467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5381" y="5927214"/>
            <a:ext cx="473208" cy="44675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1222390"/>
            <a:ext cx="473208" cy="44675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1853092"/>
            <a:ext cx="473208" cy="44675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2379738"/>
            <a:ext cx="473208" cy="4467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3010440"/>
            <a:ext cx="473208" cy="44675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3593431"/>
            <a:ext cx="473208" cy="44675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4224133"/>
            <a:ext cx="473208" cy="44675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4773292"/>
            <a:ext cx="473208" cy="44675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5403994"/>
            <a:ext cx="473208" cy="4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917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63"/>
  <p:tag name="LATEXADDIN" val="\documentclass{article}&#10;\usepackage{amsmath}&#10;\pagestyle{empty}&#10;\begin{document}&#10;\begin{equation*}&#10;x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58"/>
  <p:tag name="LATEXADDIN" val="\documentclass{article}&#10;\usepackage{amsmath}&#10;\pagestyle{empty}&#10;\begin{document}&#10;\begin{equation*}&#10;\hat{y}&#10;\end{equation*}&#10;\end{document}"/>
  <p:tag name="IGUANATEXSIZE" val="20"/>
  <p:tag name="IGUANATEXCURSOR" val="105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315074</TotalTime>
  <Words>1117</Words>
  <Application>Microsoft Macintosh PowerPoint</Application>
  <PresentationFormat>화면 슬라이드 쇼(4:3)</PresentationFormat>
  <Paragraphs>188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9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굴림</vt:lpstr>
      <vt:lpstr>msam10</vt:lpstr>
      <vt:lpstr>msam7</vt:lpstr>
      <vt:lpstr>MSBM10</vt:lpstr>
      <vt:lpstr>msbm7</vt:lpstr>
      <vt:lpstr>Arial</vt:lpstr>
      <vt:lpstr>Courier New</vt:lpstr>
      <vt:lpstr>Times New Roman</vt:lpstr>
      <vt:lpstr>1_JobTalk3</vt:lpstr>
      <vt:lpstr>PowerPoint 프레젠테이션</vt:lpstr>
      <vt:lpstr>Recap: Task</vt:lpstr>
      <vt:lpstr>Recap: Coding for data organization</vt:lpstr>
      <vt:lpstr>Recap: Coding for data organization</vt:lpstr>
      <vt:lpstr>Recap: Coding for LS and LR models</vt:lpstr>
      <vt:lpstr>Recap: Coding for logging &amp; saving model</vt:lpstr>
      <vt:lpstr>Checkpoint: Log files &amp; saved model</vt:lpstr>
      <vt:lpstr>Checkpoint: Performance of LS &amp; LR</vt:lpstr>
      <vt:lpstr>Checkpoint</vt:lpstr>
      <vt:lpstr>Today’s contents</vt:lpstr>
      <vt:lpstr>DNN architecture</vt:lpstr>
      <vt:lpstr>Coding for early stopping</vt:lpstr>
      <vt:lpstr>Coding for regularization &amp; He’s init.</vt:lpstr>
      <vt:lpstr>Coding for cross validation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cho jaewoong</cp:lastModifiedBy>
  <cp:revision>5704</cp:revision>
  <cp:lastPrinted>2020-10-14T02:42:08Z</cp:lastPrinted>
  <dcterms:created xsi:type="dcterms:W3CDTF">2006-01-25T19:50:38Z</dcterms:created>
  <dcterms:modified xsi:type="dcterms:W3CDTF">2020-10-26T23:28:17Z</dcterms:modified>
</cp:coreProperties>
</file>