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28"/>
  </p:notesMasterIdLst>
  <p:handoutMasterIdLst>
    <p:handoutMasterId r:id="rId29"/>
  </p:handoutMasterIdLst>
  <p:sldIdLst>
    <p:sldId id="973" r:id="rId2"/>
    <p:sldId id="1579" r:id="rId3"/>
    <p:sldId id="1990" r:id="rId4"/>
    <p:sldId id="2007" r:id="rId5"/>
    <p:sldId id="2008" r:id="rId6"/>
    <p:sldId id="2010" r:id="rId7"/>
    <p:sldId id="2011" r:id="rId8"/>
    <p:sldId id="2009" r:id="rId9"/>
    <p:sldId id="2012" r:id="rId10"/>
    <p:sldId id="1988" r:id="rId11"/>
    <p:sldId id="1991" r:id="rId12"/>
    <p:sldId id="2013" r:id="rId13"/>
    <p:sldId id="2041" r:id="rId14"/>
    <p:sldId id="1965" r:id="rId15"/>
    <p:sldId id="2042" r:id="rId16"/>
    <p:sldId id="2043" r:id="rId17"/>
    <p:sldId id="2044" r:id="rId18"/>
    <p:sldId id="2045" r:id="rId19"/>
    <p:sldId id="1994" r:id="rId20"/>
    <p:sldId id="2046" r:id="rId21"/>
    <p:sldId id="1998" r:id="rId22"/>
    <p:sldId id="1999" r:id="rId23"/>
    <p:sldId id="2000" r:id="rId24"/>
    <p:sldId id="2002" r:id="rId25"/>
    <p:sldId id="2003" r:id="rId26"/>
    <p:sldId id="2004" r:id="rId27"/>
  </p:sldIdLst>
  <p:sldSz cx="9144000" cy="6858000" type="screen4x3"/>
  <p:notesSz cx="6881813" cy="9296400"/>
  <p:custDataLst>
    <p:tags r:id="rId30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57" autoAdjust="0"/>
    <p:restoredTop sz="77242" autoAdjust="0"/>
  </p:normalViewPr>
  <p:slideViewPr>
    <p:cSldViewPr snapToObjects="1">
      <p:cViewPr varScale="1">
        <p:scale>
          <a:sx n="68" d="100"/>
          <a:sy n="68" d="100"/>
        </p:scale>
        <p:origin x="964" y="6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fld id="{FC68B8E1-71A9-4A6B-8049-07BDA6DA13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fld id="{1E49C771-3D68-494E-B2D2-51660AFB7EF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7469E16-D879-40CE-98A9-F9FE13A25A64}" type="slidenum">
              <a:rPr lang="en-US" altLang="ko-KR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6F13879-4ECA-48FA-8B24-FC4822422021}" type="slidenum">
              <a:rPr lang="en-US" altLang="ko-KR">
                <a:latin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173BFE1-177B-4A3F-BD09-717C7674E356}" type="slidenum">
              <a:rPr lang="en-US" altLang="ko-KR">
                <a:latin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4270DB64-CDB3-4F9E-90C3-8C9AFEB91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B932A604-962E-43F3-927C-39E58BA19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E7F87B32-94F2-49AF-AECB-0914B89AE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223CD65-DA32-4D26-A01B-03CA99D66A54}" type="slidenum">
              <a:rPr lang="en-US" altLang="ko-KR" smtClean="0">
                <a:latin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6D66121E-88EA-4989-B137-646EC52C2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02723634-B5C9-4A57-8C52-631F3FE3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6B3BD4A7-8AEF-46B1-81D3-146AB2437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8E34DC24-4421-4A69-9A6C-2C307042524E}" type="slidenum">
              <a:rPr lang="en-US" altLang="ko-KR" smtClean="0">
                <a:latin typeface="굴림" panose="020B0600000101010101" pitchFamily="50" charset="-127"/>
              </a:rPr>
              <a:pPr/>
              <a:t>12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2CAAA34-8F6E-49FA-98D7-E8A9355E12A8}" type="slidenum">
              <a:rPr lang="en-US" altLang="ko-KR">
                <a:latin typeface="굴림" panose="020B0600000101010101" pitchFamily="50" charset="-127"/>
              </a:rPr>
              <a:pPr/>
              <a:t>13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9B4A6160-37F1-411A-9D4E-52C9C3A60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0BC88456-8C55-41CC-B527-E5BE72973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18180866-8F04-4DF5-928F-B40C633E5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D2503A8-B9F3-4F35-89C6-5AE37323E81B}" type="slidenum">
              <a:rPr lang="en-US" altLang="ko-KR" smtClean="0">
                <a:latin typeface="굴림" panose="020B0600000101010101" pitchFamily="50" charset="-127"/>
              </a:rPr>
              <a:pPr/>
              <a:t>14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>
            <a:extLst>
              <a:ext uri="{FF2B5EF4-FFF2-40B4-BE49-F238E27FC236}">
                <a16:creationId xmlns:a16="http://schemas.microsoft.com/office/drawing/2014/main" id="{0DC3AE14-C465-4071-8003-61FD5F9B25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>
            <a:extLst>
              <a:ext uri="{FF2B5EF4-FFF2-40B4-BE49-F238E27FC236}">
                <a16:creationId xmlns:a16="http://schemas.microsoft.com/office/drawing/2014/main" id="{5FAC4AD7-1232-4668-A887-DF16266AF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870F6BBA-6D3B-4212-8F6C-AD69B930A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455E748-8437-44C3-8224-A47743AE8780}" type="slidenum">
              <a:rPr lang="en-US" altLang="ko-KR" smtClean="0">
                <a:latin typeface="굴림" panose="020B0600000101010101" pitchFamily="50" charset="-127"/>
              </a:rPr>
              <a:pPr/>
              <a:t>15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C419B38E-1FC1-435A-88D6-E970F745D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844F305C-BE70-4FBC-8649-53BCA876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1BE84906-70BE-4A96-A5CC-815E1AA8D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A4FD32A-129E-4E1A-A64C-BFCABF1881B2}" type="slidenum">
              <a:rPr lang="en-US" altLang="ko-KR" smtClean="0">
                <a:latin typeface="굴림" panose="020B0600000101010101" pitchFamily="50" charset="-127"/>
              </a:rPr>
              <a:pPr/>
              <a:t>16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6CFFBAF5-974A-4283-9229-53DA2E78A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81677539-8C9D-4F13-8567-7D7E73C5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8D7C4F44-67E6-4860-8E52-F183F083C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E8A8F8F-A5C1-4BBE-BC43-AFE409DB116A}" type="slidenum">
              <a:rPr lang="en-US" altLang="ko-KR" smtClean="0">
                <a:latin typeface="굴림" panose="020B0600000101010101" pitchFamily="50" charset="-127"/>
              </a:rPr>
              <a:pPr/>
              <a:t>17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84D9715-C0A4-4FD2-A1B4-F8B446219576}" type="slidenum">
              <a:rPr lang="en-US" altLang="ko-KR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DF8C73F-2A7E-4C35-BFC5-B45D96BC3D61}" type="slidenum">
              <a:rPr lang="en-US" altLang="ko-KR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D00F1160-B9BE-41E5-9B65-5A9C0EEC15FE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4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9C771-3D68-494E-B2D2-51660AFB7EF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07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9C771-3D68-494E-B2D2-51660AFB7EF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07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9C771-3D68-494E-B2D2-51660AFB7EF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8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0191C1D-3139-4B3A-9F32-4885A65C693C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4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0191C1D-3139-4B3A-9F32-4885A65C693C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41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3774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CEEC18-5CB9-4CFC-8AD8-36EE10A8E2E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25154174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/>
            </a:lvl1pPr>
          </a:lstStyle>
          <a:p>
            <a:fld id="{DF33148E-6057-474C-94E3-469D3F1792DD}" type="slidenum">
              <a:rPr lang="en-US" altLang="ko-KR"/>
              <a:pPr/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3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png"/><Relationship Id="rId4" Type="http://schemas.openxmlformats.org/officeDocument/2006/relationships/tags" Target="../tags/tag14.xml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5.png"/><Relationship Id="rId2" Type="http://schemas.openxmlformats.org/officeDocument/2006/relationships/tags" Target="../tags/tag16.xml"/><Relationship Id="rId16" Type="http://schemas.openxmlformats.org/officeDocument/2006/relationships/image" Target="../media/image8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4.png"/><Relationship Id="rId5" Type="http://schemas.openxmlformats.org/officeDocument/2006/relationships/tags" Target="../tags/tag19.xml"/><Relationship Id="rId1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tags" Target="../tags/tag18.xml"/><Relationship Id="rId9" Type="http://schemas.openxmlformats.org/officeDocument/2006/relationships/notesSlide" Target="../notesSlides/notesSlide18.xml"/><Relationship Id="rId1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4.xml"/><Relationship Id="rId7" Type="http://schemas.openxmlformats.org/officeDocument/2006/relationships/image" Target="../media/image1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2.png"/><Relationship Id="rId5" Type="http://schemas.openxmlformats.org/officeDocument/2006/relationships/tags" Target="../tags/tag30.xml"/><Relationship Id="rId10" Type="http://schemas.openxmlformats.org/officeDocument/2006/relationships/image" Target="../media/image10.png"/><Relationship Id="rId4" Type="http://schemas.openxmlformats.org/officeDocument/2006/relationships/tags" Target="../tags/tag29.xml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5.xml"/><Relationship Id="rId7" Type="http://schemas.openxmlformats.org/officeDocument/2006/relationships/image" Target="../media/image1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4248150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Suh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Oct. 19, 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836712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Machine </a:t>
            </a:r>
            <a:r>
              <a:rPr lang="en-US" altLang="ko-KR" sz="32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learning basics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57313" y="2967038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Lecture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References</a:t>
            </a:r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650875" y="2078038"/>
            <a:ext cx="3273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kern="0" dirty="0">
                <a:latin typeface="+mn-lt"/>
                <a:ea typeface="+mn-ea"/>
              </a:rPr>
              <a:t>Lecture Slides (LS)</a:t>
            </a:r>
            <a:endParaRPr lang="ko-KR" altLang="en-US" sz="2800" kern="0" dirty="0">
              <a:latin typeface="+mn-lt"/>
              <a:ea typeface="+mn-ea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BA1C-86F8-4B8D-8F5F-50D2ED8C2D91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/>
          </a:p>
        </p:txBody>
      </p:sp>
      <p:sp>
        <p:nvSpPr>
          <p:cNvPr id="17412" name="내용 개체 틀 2 2 2 3"/>
          <p:cNvSpPr txBox="1">
            <a:spLocks/>
          </p:cNvSpPr>
          <p:nvPr/>
        </p:nvSpPr>
        <p:spPr bwMode="auto">
          <a:xfrm>
            <a:off x="182563" y="2078038"/>
            <a:ext cx="8953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 bwMode="auto">
          <a:xfrm>
            <a:off x="647700" y="3805238"/>
            <a:ext cx="6388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kern="0">
                <a:latin typeface="+mn-lt"/>
                <a:ea typeface="+mn-ea"/>
              </a:rPr>
              <a:t>Websites for PSs</a:t>
            </a:r>
            <a:endParaRPr lang="ko-KR" altLang="en-US" sz="2800" kern="0" dirty="0">
              <a:latin typeface="+mn-lt"/>
              <a:ea typeface="+mn-ea"/>
            </a:endParaRPr>
          </a:p>
        </p:txBody>
      </p:sp>
      <p:sp>
        <p:nvSpPr>
          <p:cNvPr id="17414" name="내용 개체 틀 2 2 2 3"/>
          <p:cNvSpPr txBox="1">
            <a:spLocks/>
          </p:cNvSpPr>
          <p:nvPr/>
        </p:nvSpPr>
        <p:spPr bwMode="auto">
          <a:xfrm>
            <a:off x="182563" y="3789363"/>
            <a:ext cx="5016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92150" y="2852738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Machine learning and optimization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9AAA822-0DEB-4DCE-B551-EEFCDE13B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Machine learning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8D193-A94C-49AC-A980-3C3E70C77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213" y="1717675"/>
            <a:ext cx="3889375" cy="5302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A field about </a:t>
            </a:r>
            <a:r>
              <a:rPr lang="en-US" altLang="ko-KR" sz="2800" i="1">
                <a:ea typeface="굴림" panose="020B0600000101010101" pitchFamily="50" charset="-127"/>
              </a:rPr>
              <a:t>algorithm</a:t>
            </a:r>
            <a:endParaRPr lang="ko-KR" altLang="en-US" sz="2800" i="1">
              <a:ea typeface="굴림" panose="020B0600000101010101" pitchFamily="50" charset="-127"/>
            </a:endParaRP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4A2ADEDB-447F-4836-8CCB-579BCDAED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62D34B-8AED-4E9C-A370-A6CFCF9D36A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/>
          </a:p>
        </p:txBody>
      </p:sp>
      <p:sp>
        <p:nvSpPr>
          <p:cNvPr id="27" name="내용 개체 틀 2 3 1">
            <a:extLst>
              <a:ext uri="{FF2B5EF4-FFF2-40B4-BE49-F238E27FC236}">
                <a16:creationId xmlns:a16="http://schemas.microsoft.com/office/drawing/2014/main" id="{8ABB493E-8FBF-4385-BD71-262DF7305AEE}"/>
              </a:ext>
            </a:extLst>
          </p:cNvPr>
          <p:cNvSpPr txBox="1">
            <a:spLocks/>
          </p:cNvSpPr>
          <p:nvPr/>
        </p:nvSpPr>
        <p:spPr bwMode="auto">
          <a:xfrm>
            <a:off x="1681163" y="1128713"/>
            <a:ext cx="74628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collection of </a:t>
            </a:r>
            <a:r>
              <a:rPr lang="en-US" altLang="ko-KR" sz="2800" b="1">
                <a:solidFill>
                  <a:schemeClr val="tx2"/>
                </a:solidFill>
              </a:rPr>
              <a:t>instructions</a:t>
            </a:r>
            <a:r>
              <a:rPr lang="en-US" altLang="ko-KR" sz="2800">
                <a:solidFill>
                  <a:schemeClr val="tx2"/>
                </a:solidFill>
              </a:rPr>
              <a:t> given to computers</a:t>
            </a:r>
            <a:endParaRPr lang="ko-KR" altLang="en-US" sz="2800">
              <a:solidFill>
                <a:schemeClr val="tx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555DCF5-F592-4AAB-B58B-A0DE81D0B149}"/>
              </a:ext>
            </a:extLst>
          </p:cNvPr>
          <p:cNvCxnSpPr>
            <a:cxnSpLocks/>
          </p:cNvCxnSpPr>
          <p:nvPr/>
        </p:nvCxnSpPr>
        <p:spPr bwMode="auto">
          <a:xfrm>
            <a:off x="2700338" y="1606550"/>
            <a:ext cx="0" cy="219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BE577FBD-C126-4BAF-AD0D-F3E59839E973}"/>
              </a:ext>
            </a:extLst>
          </p:cNvPr>
          <p:cNvSpPr txBox="1">
            <a:spLocks/>
          </p:cNvSpPr>
          <p:nvPr/>
        </p:nvSpPr>
        <p:spPr bwMode="auto">
          <a:xfrm>
            <a:off x="176213" y="3090863"/>
            <a:ext cx="82248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Why give instructions to computers?</a:t>
            </a:r>
            <a:endParaRPr lang="ko-KR" altLang="en-US" sz="2800" i="1" kern="0" dirty="0">
              <a:ea typeface="굴림" panose="020B0600000101010101" pitchFamily="50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555D51E4-4E23-4C99-8261-396D0CD7EB47}"/>
              </a:ext>
            </a:extLst>
          </p:cNvPr>
          <p:cNvSpPr txBox="1">
            <a:spLocks/>
          </p:cNvSpPr>
          <p:nvPr/>
        </p:nvSpPr>
        <p:spPr bwMode="auto">
          <a:xfrm>
            <a:off x="176213" y="4564063"/>
            <a:ext cx="8716962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So that computers can do a specific task of interest </a:t>
            </a:r>
            <a:r>
              <a:rPr lang="en-US" altLang="ko-KR" sz="2800" kern="0" dirty="0">
                <a:solidFill>
                  <a:schemeClr val="accent2"/>
                </a:solidFill>
                <a:ea typeface="굴림" panose="020B0600000101010101" pitchFamily="50" charset="-127"/>
              </a:rPr>
              <a:t>like human beings</a:t>
            </a:r>
            <a:r>
              <a:rPr lang="en-US" altLang="ko-KR" sz="2800" kern="0" dirty="0">
                <a:ea typeface="굴림" panose="020B0600000101010101" pitchFamily="50" charset="-127"/>
              </a:rPr>
              <a:t>.</a:t>
            </a:r>
            <a:endParaRPr lang="ko-KR" altLang="en-US" sz="2800" i="1" kern="0" dirty="0">
              <a:ea typeface="굴림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FB6E6DB-5975-4B51-85E1-90362AB694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98700" y="2247900"/>
            <a:ext cx="1511300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EBDE8350-619E-4208-BCF7-6BE8A807B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Machine learning in picture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68802097-B97B-42C8-A4C9-DAEEB9AF4A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84B70-4D97-496B-8C1F-89DD33D3833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8B7EB023-55A9-4808-BD54-F1DA2AEC30C6}"/>
              </a:ext>
            </a:extLst>
          </p:cNvPr>
          <p:cNvSpPr/>
          <p:nvPr/>
        </p:nvSpPr>
        <p:spPr bwMode="auto">
          <a:xfrm rot="5400000">
            <a:off x="3178176" y="1293812"/>
            <a:ext cx="2665412" cy="3046413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2293" name="내용 개체 틀 2 1">
            <a:extLst>
              <a:ext uri="{FF2B5EF4-FFF2-40B4-BE49-F238E27FC236}">
                <a16:creationId xmlns:a16="http://schemas.microsoft.com/office/drawing/2014/main" id="{DDE4F2F8-73CB-4B98-AEB1-00AF29F23E1C}"/>
              </a:ext>
            </a:extLst>
          </p:cNvPr>
          <p:cNvSpPr txBox="1">
            <a:spLocks/>
          </p:cNvSpPr>
          <p:nvPr/>
        </p:nvSpPr>
        <p:spPr bwMode="auto">
          <a:xfrm>
            <a:off x="3738563" y="2335213"/>
            <a:ext cx="1873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computer</a:t>
            </a:r>
            <a:endParaRPr lang="ko-KR" altLang="en-US" sz="2800"/>
          </a:p>
        </p:txBody>
      </p:sp>
      <p:sp>
        <p:nvSpPr>
          <p:cNvPr id="12294" name="내용 개체 틀 2 2">
            <a:extLst>
              <a:ext uri="{FF2B5EF4-FFF2-40B4-BE49-F238E27FC236}">
                <a16:creationId xmlns:a16="http://schemas.microsoft.com/office/drawing/2014/main" id="{92956042-DA6A-42C7-A096-606A38DB43CD}"/>
              </a:ext>
            </a:extLst>
          </p:cNvPr>
          <p:cNvSpPr txBox="1">
            <a:spLocks/>
          </p:cNvSpPr>
          <p:nvPr/>
        </p:nvSpPr>
        <p:spPr bwMode="auto">
          <a:xfrm>
            <a:off x="3625850" y="2809875"/>
            <a:ext cx="187325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(</a:t>
            </a:r>
            <a:r>
              <a:rPr lang="en-US" altLang="ko-KR" sz="2800" b="1"/>
              <a:t>machine</a:t>
            </a:r>
            <a:r>
              <a:rPr lang="en-US" altLang="ko-KR" sz="2800"/>
              <a:t>)</a:t>
            </a:r>
            <a:endParaRPr lang="ko-KR" altLang="en-US" sz="28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D29F8B-5191-4B30-B4FC-DCC524CB0B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79613" y="2817813"/>
            <a:ext cx="1008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267247-2622-40C7-A156-AE4229D586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4088" y="2786063"/>
            <a:ext cx="1008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내용 개체 틀 2 3 1">
            <a:extLst>
              <a:ext uri="{FF2B5EF4-FFF2-40B4-BE49-F238E27FC236}">
                <a16:creationId xmlns:a16="http://schemas.microsoft.com/office/drawing/2014/main" id="{A39BEF80-638B-4617-B599-1913A6845E05}"/>
              </a:ext>
            </a:extLst>
          </p:cNvPr>
          <p:cNvSpPr txBox="1">
            <a:spLocks/>
          </p:cNvSpPr>
          <p:nvPr/>
        </p:nvSpPr>
        <p:spPr bwMode="auto">
          <a:xfrm>
            <a:off x="1163638" y="2098675"/>
            <a:ext cx="1035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input</a:t>
            </a:r>
            <a:endParaRPr lang="ko-KR" altLang="en-US" sz="2800">
              <a:solidFill>
                <a:schemeClr val="tx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D5010B-6A2C-4DAA-B587-84360FFAE8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728913"/>
            <a:ext cx="1984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3 2">
            <a:extLst>
              <a:ext uri="{FF2B5EF4-FFF2-40B4-BE49-F238E27FC236}">
                <a16:creationId xmlns:a16="http://schemas.microsoft.com/office/drawing/2014/main" id="{78A6522C-2BC9-4CD8-BFC6-2BE9F9596FEF}"/>
              </a:ext>
            </a:extLst>
          </p:cNvPr>
          <p:cNvSpPr txBox="1">
            <a:spLocks/>
          </p:cNvSpPr>
          <p:nvPr/>
        </p:nvSpPr>
        <p:spPr bwMode="auto">
          <a:xfrm>
            <a:off x="468313" y="3065463"/>
            <a:ext cx="258445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information employed to perform a task</a:t>
            </a:r>
            <a:endParaRPr lang="ko-KR" altLang="en-US" sz="2800">
              <a:solidFill>
                <a:schemeClr val="tx2"/>
              </a:solidFill>
            </a:endParaRPr>
          </a:p>
        </p:txBody>
      </p:sp>
      <p:sp>
        <p:nvSpPr>
          <p:cNvPr id="16" name="내용 개체 틀 2 3 3">
            <a:extLst>
              <a:ext uri="{FF2B5EF4-FFF2-40B4-BE49-F238E27FC236}">
                <a16:creationId xmlns:a16="http://schemas.microsoft.com/office/drawing/2014/main" id="{543D2162-EB0A-479F-A8EC-85AEC4CD454B}"/>
              </a:ext>
            </a:extLst>
          </p:cNvPr>
          <p:cNvSpPr txBox="1">
            <a:spLocks/>
          </p:cNvSpPr>
          <p:nvPr/>
        </p:nvSpPr>
        <p:spPr bwMode="auto">
          <a:xfrm>
            <a:off x="6784975" y="2028825"/>
            <a:ext cx="14589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output</a:t>
            </a:r>
            <a:endParaRPr lang="ko-KR" altLang="en-US" sz="2800">
              <a:solidFill>
                <a:schemeClr val="tx2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03320E8-0323-473E-BA04-8016092482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5" y="2660650"/>
            <a:ext cx="1841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내용 개체 틀 2 3 2">
            <a:extLst>
              <a:ext uri="{FF2B5EF4-FFF2-40B4-BE49-F238E27FC236}">
                <a16:creationId xmlns:a16="http://schemas.microsoft.com/office/drawing/2014/main" id="{A921D7CF-13C7-415C-87E1-2F229AC55191}"/>
              </a:ext>
            </a:extLst>
          </p:cNvPr>
          <p:cNvSpPr txBox="1">
            <a:spLocks/>
          </p:cNvSpPr>
          <p:nvPr/>
        </p:nvSpPr>
        <p:spPr bwMode="auto">
          <a:xfrm>
            <a:off x="6708775" y="3033713"/>
            <a:ext cx="2060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task result</a:t>
            </a:r>
            <a:endParaRPr lang="ko-KR" altLang="en-US" sz="2800">
              <a:solidFill>
                <a:schemeClr val="tx2"/>
              </a:solidFill>
            </a:endParaRPr>
          </a:p>
        </p:txBody>
      </p:sp>
      <p:sp>
        <p:nvSpPr>
          <p:cNvPr id="20" name="내용 개체 틀 2 3 1">
            <a:extLst>
              <a:ext uri="{FF2B5EF4-FFF2-40B4-BE49-F238E27FC236}">
                <a16:creationId xmlns:a16="http://schemas.microsoft.com/office/drawing/2014/main" id="{5D343C42-8D82-4E32-AEE9-70B5D84211BB}"/>
              </a:ext>
            </a:extLst>
          </p:cNvPr>
          <p:cNvSpPr txBox="1">
            <a:spLocks/>
          </p:cNvSpPr>
          <p:nvPr/>
        </p:nvSpPr>
        <p:spPr bwMode="auto">
          <a:xfrm>
            <a:off x="3582988" y="4608513"/>
            <a:ext cx="18272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chemeClr val="tx2"/>
                </a:solidFill>
              </a:rPr>
              <a:t>algorithm</a:t>
            </a:r>
            <a:endParaRPr lang="ko-KR" altLang="en-US" sz="2800" b="1">
              <a:solidFill>
                <a:schemeClr val="tx2"/>
              </a:solidFill>
            </a:endParaRPr>
          </a:p>
        </p:txBody>
      </p:sp>
      <p:sp>
        <p:nvSpPr>
          <p:cNvPr id="21" name="위쪽 화살표 20">
            <a:extLst>
              <a:ext uri="{FF2B5EF4-FFF2-40B4-BE49-F238E27FC236}">
                <a16:creationId xmlns:a16="http://schemas.microsoft.com/office/drawing/2014/main" id="{CF8FFE46-3A50-4452-A2DF-5AC69BBAA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895725"/>
            <a:ext cx="360363" cy="712788"/>
          </a:xfrm>
          <a:prstGeom prst="upArrow">
            <a:avLst>
              <a:gd name="adj1" fmla="val 50000"/>
              <a:gd name="adj2" fmla="val 49935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8" name="내용 개체 틀 2 3 1">
            <a:extLst>
              <a:ext uri="{FF2B5EF4-FFF2-40B4-BE49-F238E27FC236}">
                <a16:creationId xmlns:a16="http://schemas.microsoft.com/office/drawing/2014/main" id="{791D7C27-F5E1-4C14-BEDC-5E54F32A0D0C}"/>
              </a:ext>
            </a:extLst>
          </p:cNvPr>
          <p:cNvSpPr txBox="1">
            <a:spLocks/>
          </p:cNvSpPr>
          <p:nvPr/>
        </p:nvSpPr>
        <p:spPr bwMode="auto">
          <a:xfrm>
            <a:off x="5295900" y="4608513"/>
            <a:ext cx="18272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with </a:t>
            </a:r>
            <a:r>
              <a:rPr lang="en-US" altLang="ko-KR" sz="2800" b="1">
                <a:solidFill>
                  <a:schemeClr val="tx2"/>
                </a:solidFill>
              </a:rPr>
              <a:t>data</a:t>
            </a:r>
            <a:endParaRPr lang="ko-KR" altLang="en-US" sz="2800" b="1">
              <a:solidFill>
                <a:schemeClr val="tx2"/>
              </a:solidFill>
            </a:endParaRPr>
          </a:p>
        </p:txBody>
      </p:sp>
      <p:sp>
        <p:nvSpPr>
          <p:cNvPr id="27" name="내용 개체 틀 2 3 1">
            <a:extLst>
              <a:ext uri="{FF2B5EF4-FFF2-40B4-BE49-F238E27FC236}">
                <a16:creationId xmlns:a16="http://schemas.microsoft.com/office/drawing/2014/main" id="{2241A7D1-E837-424B-B57B-6BD4FA19826B}"/>
              </a:ext>
            </a:extLst>
          </p:cNvPr>
          <p:cNvSpPr txBox="1">
            <a:spLocks/>
          </p:cNvSpPr>
          <p:nvPr/>
        </p:nvSpPr>
        <p:spPr bwMode="auto">
          <a:xfrm>
            <a:off x="2628900" y="5046663"/>
            <a:ext cx="44942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(collection of instructions)</a:t>
            </a:r>
            <a:endParaRPr lang="ko-KR" altLang="en-US" sz="2800">
              <a:solidFill>
                <a:schemeClr val="tx2"/>
              </a:solidFill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F2D9AEE8-7D20-46A5-AB5A-DEB211852498}"/>
              </a:ext>
            </a:extLst>
          </p:cNvPr>
          <p:cNvSpPr txBox="1">
            <a:spLocks/>
          </p:cNvSpPr>
          <p:nvPr/>
        </p:nvSpPr>
        <p:spPr bwMode="auto">
          <a:xfrm>
            <a:off x="261938" y="5849938"/>
            <a:ext cx="86312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>
                <a:ea typeface="굴림" panose="020B0600000101010101" pitchFamily="50" charset="-127"/>
              </a:rPr>
              <a:t>Note: </a:t>
            </a:r>
            <a:r>
              <a:rPr lang="en-US" altLang="ko-KR" sz="2800" kern="0" dirty="0">
                <a:ea typeface="굴림" panose="020B0600000101010101" pitchFamily="50" charset="-127"/>
              </a:rPr>
              <a:t>Trained machine should be like </a:t>
            </a:r>
            <a:r>
              <a:rPr lang="en-US" altLang="ko-KR" sz="2800" i="1" kern="0" dirty="0">
                <a:ea typeface="굴림" panose="020B0600000101010101" pitchFamily="50" charset="-127"/>
              </a:rPr>
              <a:t>human beings</a:t>
            </a:r>
            <a:r>
              <a:rPr lang="en-US" altLang="ko-KR" sz="2800" kern="0" dirty="0">
                <a:ea typeface="굴림" panose="020B0600000101010101" pitchFamily="50" charset="-127"/>
              </a:rPr>
              <a:t>.</a:t>
            </a:r>
            <a:endParaRPr lang="ko-KR" altLang="en-US" sz="2800" i="1" kern="0" dirty="0">
              <a:ea typeface="굴림" panose="020B0600000101010101" pitchFamily="50" charset="-127"/>
            </a:endParaRPr>
          </a:p>
        </p:txBody>
      </p:sp>
      <p:pic>
        <p:nvPicPr>
          <p:cNvPr id="30" name="그림 23">
            <a:extLst>
              <a:ext uri="{FF2B5EF4-FFF2-40B4-BE49-F238E27FC236}">
                <a16:creationId xmlns:a16="http://schemas.microsoft.com/office/drawing/2014/main" id="{23AA87E0-9A23-4CD3-B289-90AED050337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3946525"/>
            <a:ext cx="26082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F89B2F-9C97-4D1F-A3C7-E09EAFF13B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4450" y="4498975"/>
            <a:ext cx="144463" cy="219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1" grpId="0" animBg="1"/>
      <p:bldP spid="28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Machine learning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95288" y="1314450"/>
            <a:ext cx="8569325" cy="10080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The study of </a:t>
            </a:r>
            <a:r>
              <a:rPr lang="en-US" altLang="ko-KR" sz="2800" i="1">
                <a:ea typeface="굴림" panose="020B0600000101010101" pitchFamily="50" charset="-127"/>
              </a:rPr>
              <a:t>algorithms</a:t>
            </a:r>
            <a:r>
              <a:rPr lang="en-US" altLang="ko-KR" sz="2800">
                <a:ea typeface="굴림" panose="020B0600000101010101" pitchFamily="50" charset="-127"/>
              </a:rPr>
              <a:t> that train a </a:t>
            </a:r>
            <a:r>
              <a:rPr lang="en-US" altLang="ko-KR" sz="2800" i="1">
                <a:ea typeface="굴림" panose="020B0600000101010101" pitchFamily="50" charset="-127"/>
              </a:rPr>
              <a:t>computer system </a:t>
            </a:r>
            <a:r>
              <a:rPr lang="en-US" altLang="ko-KR" sz="2800">
                <a:ea typeface="굴림" panose="020B0600000101010101" pitchFamily="50" charset="-127"/>
              </a:rPr>
              <a:t>so that it can perform a specific </a:t>
            </a:r>
            <a:r>
              <a:rPr lang="en-US" altLang="ko-KR" sz="2800" i="1">
                <a:ea typeface="굴림" panose="020B0600000101010101" pitchFamily="50" charset="-127"/>
              </a:rPr>
              <a:t>task</a:t>
            </a:r>
            <a:r>
              <a:rPr lang="en-US" altLang="ko-KR" sz="2800">
                <a:ea typeface="굴림" panose="020B0600000101010101" pitchFamily="50" charset="-127"/>
              </a:rPr>
              <a:t>. 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2150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18F8D-7C56-4BAF-A0CB-8B2AF6B88E89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/>
          </a:p>
        </p:txBody>
      </p:sp>
      <p:sp>
        <p:nvSpPr>
          <p:cNvPr id="5" name="사다리꼴 4"/>
          <p:cNvSpPr/>
          <p:nvPr/>
        </p:nvSpPr>
        <p:spPr bwMode="auto">
          <a:xfrm rot="5400000">
            <a:off x="3178175" y="2517775"/>
            <a:ext cx="2665413" cy="3046413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" name="내용 개체 틀 2 1"/>
          <p:cNvSpPr txBox="1">
            <a:spLocks/>
          </p:cNvSpPr>
          <p:nvPr/>
        </p:nvSpPr>
        <p:spPr bwMode="auto">
          <a:xfrm>
            <a:off x="3059113" y="3559175"/>
            <a:ext cx="30972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computer system</a:t>
            </a:r>
            <a:endParaRPr lang="ko-KR" altLang="en-US" sz="2800"/>
          </a:p>
        </p:txBody>
      </p:sp>
      <p:sp>
        <p:nvSpPr>
          <p:cNvPr id="7" name="내용 개체 틀 2 2"/>
          <p:cNvSpPr txBox="1">
            <a:spLocks/>
          </p:cNvSpPr>
          <p:nvPr/>
        </p:nvSpPr>
        <p:spPr bwMode="auto">
          <a:xfrm>
            <a:off x="3625850" y="4033838"/>
            <a:ext cx="187325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(</a:t>
            </a:r>
            <a:r>
              <a:rPr lang="en-US" altLang="ko-KR" sz="2800" b="1"/>
              <a:t>machine</a:t>
            </a:r>
            <a:r>
              <a:rPr lang="en-US" altLang="ko-KR" sz="2800"/>
              <a:t>)</a:t>
            </a:r>
            <a:endParaRPr lang="ko-KR" altLang="en-US" sz="2800"/>
          </a:p>
        </p:txBody>
      </p:sp>
      <p:cxnSp>
        <p:nvCxnSpPr>
          <p:cNvPr id="9" name="직선 화살표 연결선 8"/>
          <p:cNvCxnSpPr>
            <a:cxnSpLocks noChangeShapeType="1"/>
          </p:cNvCxnSpPr>
          <p:nvPr/>
        </p:nvCxnSpPr>
        <p:spPr bwMode="auto">
          <a:xfrm>
            <a:off x="1979613" y="4041775"/>
            <a:ext cx="1008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화살표 연결선 10"/>
          <p:cNvCxnSpPr>
            <a:cxnSpLocks noChangeShapeType="1"/>
          </p:cNvCxnSpPr>
          <p:nvPr/>
        </p:nvCxnSpPr>
        <p:spPr bwMode="auto">
          <a:xfrm>
            <a:off x="6034088" y="4010025"/>
            <a:ext cx="1008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내용 개체 틀 2 3 1"/>
          <p:cNvSpPr txBox="1">
            <a:spLocks/>
          </p:cNvSpPr>
          <p:nvPr/>
        </p:nvSpPr>
        <p:spPr bwMode="auto">
          <a:xfrm>
            <a:off x="1163638" y="3322638"/>
            <a:ext cx="1035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input</a:t>
            </a:r>
            <a:endParaRPr lang="ko-KR" altLang="en-US" sz="2800">
              <a:solidFill>
                <a:schemeClr val="tx2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952875"/>
            <a:ext cx="1984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3 2"/>
          <p:cNvSpPr txBox="1">
            <a:spLocks/>
          </p:cNvSpPr>
          <p:nvPr/>
        </p:nvSpPr>
        <p:spPr bwMode="auto">
          <a:xfrm>
            <a:off x="468313" y="4289425"/>
            <a:ext cx="25844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tx2"/>
                </a:solidFill>
              </a:rPr>
              <a:t>(information employed to perform a task)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6" name="내용 개체 틀 2 3 3"/>
          <p:cNvSpPr txBox="1">
            <a:spLocks/>
          </p:cNvSpPr>
          <p:nvPr/>
        </p:nvSpPr>
        <p:spPr bwMode="auto">
          <a:xfrm>
            <a:off x="6784975" y="3252788"/>
            <a:ext cx="14589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output</a:t>
            </a:r>
            <a:endParaRPr lang="ko-KR" altLang="en-US" sz="2800">
              <a:solidFill>
                <a:schemeClr val="tx2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5" y="3884613"/>
            <a:ext cx="1841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내용 개체 틀 2 3 2"/>
          <p:cNvSpPr txBox="1">
            <a:spLocks/>
          </p:cNvSpPr>
          <p:nvPr/>
        </p:nvSpPr>
        <p:spPr bwMode="auto">
          <a:xfrm>
            <a:off x="6708775" y="4257675"/>
            <a:ext cx="18954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tx2"/>
                </a:solidFill>
              </a:rPr>
              <a:t>(task result)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0" name="내용 개체 틀 2 3 1"/>
          <p:cNvSpPr txBox="1">
            <a:spLocks/>
          </p:cNvSpPr>
          <p:nvPr/>
        </p:nvSpPr>
        <p:spPr bwMode="auto">
          <a:xfrm>
            <a:off x="3671888" y="5832475"/>
            <a:ext cx="18272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algorithm</a:t>
            </a:r>
            <a:endParaRPr lang="ko-KR" altLang="en-US" sz="2800">
              <a:solidFill>
                <a:schemeClr val="tx2"/>
              </a:solidFill>
            </a:endParaRPr>
          </a:p>
        </p:txBody>
      </p:sp>
      <p:sp>
        <p:nvSpPr>
          <p:cNvPr id="21" name="위쪽 화살표 20"/>
          <p:cNvSpPr>
            <a:spLocks noChangeArrowheads="1"/>
          </p:cNvSpPr>
          <p:nvPr/>
        </p:nvSpPr>
        <p:spPr bwMode="auto">
          <a:xfrm>
            <a:off x="4356100" y="5119688"/>
            <a:ext cx="360363" cy="712787"/>
          </a:xfrm>
          <a:prstGeom prst="upArrow">
            <a:avLst>
              <a:gd name="adj1" fmla="val 50000"/>
              <a:gd name="adj2" fmla="val 49935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2" name="내용 개체 틀 2 3 1"/>
          <p:cNvSpPr txBox="1">
            <a:spLocks/>
          </p:cNvSpPr>
          <p:nvPr/>
        </p:nvSpPr>
        <p:spPr bwMode="auto">
          <a:xfrm>
            <a:off x="4787900" y="5178425"/>
            <a:ext cx="1584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training</a:t>
            </a:r>
            <a:endParaRPr lang="ko-KR" altLang="en-US" sz="280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>
            <a:cxnSpLocks noChangeShapeType="1"/>
          </p:cNvCxnSpPr>
          <p:nvPr/>
        </p:nvCxnSpPr>
        <p:spPr bwMode="auto">
          <a:xfrm>
            <a:off x="6034088" y="1798638"/>
            <a:ext cx="2735262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25"/>
          <p:cNvCxnSpPr>
            <a:cxnSpLocks noChangeShapeType="1"/>
          </p:cNvCxnSpPr>
          <p:nvPr/>
        </p:nvCxnSpPr>
        <p:spPr bwMode="auto">
          <a:xfrm>
            <a:off x="2555875" y="1811338"/>
            <a:ext cx="1673225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내용 개체 틀 2 3 1"/>
          <p:cNvSpPr txBox="1">
            <a:spLocks/>
          </p:cNvSpPr>
          <p:nvPr/>
        </p:nvSpPr>
        <p:spPr bwMode="auto">
          <a:xfrm>
            <a:off x="5295900" y="5832475"/>
            <a:ext cx="38163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</a:rPr>
              <a:t>(together w/ data)</a:t>
            </a:r>
            <a:endParaRPr lang="ko-KR" altLang="en-US" sz="2800">
              <a:solidFill>
                <a:schemeClr val="tx2"/>
              </a:solidFill>
            </a:endParaRPr>
          </a:p>
        </p:txBody>
      </p:sp>
      <p:cxnSp>
        <p:nvCxnSpPr>
          <p:cNvPr id="23" name="직선 연결선 22"/>
          <p:cNvCxnSpPr>
            <a:cxnSpLocks noChangeShapeType="1"/>
          </p:cNvCxnSpPr>
          <p:nvPr/>
        </p:nvCxnSpPr>
        <p:spPr bwMode="auto">
          <a:xfrm>
            <a:off x="5478463" y="2251075"/>
            <a:ext cx="728662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/>
      <p:bldP spid="15" grpId="0"/>
      <p:bldP spid="16" grpId="0"/>
      <p:bldP spid="19" grpId="0"/>
      <p:bldP spid="20" grpId="0"/>
      <p:bldP spid="21" grpId="0" animBg="1"/>
      <p:bldP spid="22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322D4595-EA20-49F9-8975-90C36E05D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Machine learning vs AI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304E9477-4A4B-4A4E-98FD-72C2F8ECF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7772400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>
                <a:ea typeface="굴림" panose="020B0600000101010101" pitchFamily="50" charset="-127"/>
              </a:rPr>
              <a:t>Mission of machine learning: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CDF5EBDC-96D2-4E78-B82D-F8845ED57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411717-3796-492D-AEA2-2495D3FD95F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0ACB363-94B6-4DE1-9DA5-837326399BBA}"/>
              </a:ext>
            </a:extLst>
          </p:cNvPr>
          <p:cNvSpPr txBox="1">
            <a:spLocks/>
          </p:cNvSpPr>
          <p:nvPr/>
        </p:nvSpPr>
        <p:spPr bwMode="auto">
          <a:xfrm>
            <a:off x="1476375" y="2141538"/>
            <a:ext cx="64087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Creating “</a:t>
            </a:r>
            <a:r>
              <a:rPr lang="en-US" altLang="ko-KR" sz="2800" b="1" kern="0" dirty="0">
                <a:ea typeface="굴림" panose="020B0600000101010101" pitchFamily="50" charset="-127"/>
              </a:rPr>
              <a:t>Artificial Intelligence</a:t>
            </a:r>
            <a:r>
              <a:rPr lang="en-US" altLang="ko-KR" sz="2800" kern="0" dirty="0">
                <a:ea typeface="굴림" panose="020B0600000101010101" pitchFamily="50" charset="-127"/>
              </a:rPr>
              <a:t>”!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4342" name="타원 1">
            <a:extLst>
              <a:ext uri="{FF2B5EF4-FFF2-40B4-BE49-F238E27FC236}">
                <a16:creationId xmlns:a16="http://schemas.microsoft.com/office/drawing/2014/main" id="{8184C01C-31AB-4CAE-A6DD-09B84B9D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160713"/>
            <a:ext cx="7196137" cy="299720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343" name="타원 7">
            <a:extLst>
              <a:ext uri="{FF2B5EF4-FFF2-40B4-BE49-F238E27FC236}">
                <a16:creationId xmlns:a16="http://schemas.microsoft.com/office/drawing/2014/main" id="{2C88D85E-B93E-4B73-9716-AAA05C59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3819525"/>
            <a:ext cx="4492625" cy="1768475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344" name="내용 개체 틀 2">
            <a:extLst>
              <a:ext uri="{FF2B5EF4-FFF2-40B4-BE49-F238E27FC236}">
                <a16:creationId xmlns:a16="http://schemas.microsoft.com/office/drawing/2014/main" id="{2AF60673-13B1-4A91-8F55-2E0A640E3098}"/>
              </a:ext>
            </a:extLst>
          </p:cNvPr>
          <p:cNvSpPr txBox="1">
            <a:spLocks/>
          </p:cNvSpPr>
          <p:nvPr/>
        </p:nvSpPr>
        <p:spPr bwMode="auto">
          <a:xfrm>
            <a:off x="3059113" y="4362450"/>
            <a:ext cx="35131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/>
              <a:t>Machine learning</a:t>
            </a:r>
            <a:endParaRPr lang="ko-KR" altLang="en-US" sz="3200"/>
          </a:p>
        </p:txBody>
      </p:sp>
      <p:sp>
        <p:nvSpPr>
          <p:cNvPr id="14345" name="모서리가 둥근 직사각형 16">
            <a:extLst>
              <a:ext uri="{FF2B5EF4-FFF2-40B4-BE49-F238E27FC236}">
                <a16:creationId xmlns:a16="http://schemas.microsoft.com/office/drawing/2014/main" id="{E80A83BA-0CDD-4706-A86F-ED0F752F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2830513"/>
            <a:ext cx="1439863" cy="6921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FFFFFF"/>
                </a:solidFill>
              </a:rPr>
              <a:t>AI</a:t>
            </a:r>
            <a:endParaRPr lang="ko-KR" altLang="en-US" sz="4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16D3D930-6BD9-4E97-84EB-9B3C981D9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to train machine?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58029E10-AF3E-41EC-808E-1306ABEB28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9A3CF-A9EC-430E-B8E7-1ADD2E7B206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300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F982D3F4-F41E-4895-B840-7474BF2E883A}"/>
              </a:ext>
            </a:extLst>
          </p:cNvPr>
          <p:cNvSpPr/>
          <p:nvPr/>
        </p:nvSpPr>
        <p:spPr bwMode="auto">
          <a:xfrm rot="5400000">
            <a:off x="2957513" y="1323975"/>
            <a:ext cx="2141538" cy="2319337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16389" name="직선 화살표 연결선 6">
            <a:extLst>
              <a:ext uri="{FF2B5EF4-FFF2-40B4-BE49-F238E27FC236}">
                <a16:creationId xmlns:a16="http://schemas.microsoft.com/office/drawing/2014/main" id="{0E7C3DA8-5AB8-4D7E-BC23-C52718B563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01850" y="2484438"/>
            <a:ext cx="7667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직선 화살표 연결선 7">
            <a:extLst>
              <a:ext uri="{FF2B5EF4-FFF2-40B4-BE49-F238E27FC236}">
                <a16:creationId xmlns:a16="http://schemas.microsoft.com/office/drawing/2014/main" id="{5FE13F4E-2B76-43F0-8529-67BB7F125A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7950" y="2459038"/>
            <a:ext cx="7683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391" name="그림 8">
            <a:extLst>
              <a:ext uri="{FF2B5EF4-FFF2-40B4-BE49-F238E27FC236}">
                <a16:creationId xmlns:a16="http://schemas.microsoft.com/office/drawing/2014/main" id="{C58C1140-3571-42F3-BE7F-BBEA7F035D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79663"/>
            <a:ext cx="22066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위쪽 화살표 10">
            <a:extLst>
              <a:ext uri="{FF2B5EF4-FFF2-40B4-BE49-F238E27FC236}">
                <a16:creationId xmlns:a16="http://schemas.microsoft.com/office/drawing/2014/main" id="{93EE9689-2A20-4B6E-8119-12BD8AA7F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3351213"/>
            <a:ext cx="273050" cy="573087"/>
          </a:xfrm>
          <a:prstGeom prst="upArrow">
            <a:avLst>
              <a:gd name="adj1" fmla="val 50000"/>
              <a:gd name="adj2" fmla="val 50168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16393" name="그림 12">
            <a:extLst>
              <a:ext uri="{FF2B5EF4-FFF2-40B4-BE49-F238E27FC236}">
                <a16:creationId xmlns:a16="http://schemas.microsoft.com/office/drawing/2014/main" id="{594CEF71-1737-4319-83E7-3D9B429891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2508250"/>
            <a:ext cx="600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그림 14">
            <a:extLst>
              <a:ext uri="{FF2B5EF4-FFF2-40B4-BE49-F238E27FC236}">
                <a16:creationId xmlns:a16="http://schemas.microsoft.com/office/drawing/2014/main" id="{CD8F6456-5992-497F-AF6F-4A452240FC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255838"/>
            <a:ext cx="6492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 3">
            <a:extLst>
              <a:ext uri="{FF2B5EF4-FFF2-40B4-BE49-F238E27FC236}">
                <a16:creationId xmlns:a16="http://schemas.microsoft.com/office/drawing/2014/main" id="{0E470CB9-82CB-4A05-A908-9E43B8E21588}"/>
              </a:ext>
            </a:extLst>
          </p:cNvPr>
          <p:cNvSpPr txBox="1">
            <a:spLocks/>
          </p:cNvSpPr>
          <p:nvPr/>
        </p:nvSpPr>
        <p:spPr bwMode="auto">
          <a:xfrm>
            <a:off x="312738" y="5092700"/>
            <a:ext cx="764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Through </a:t>
            </a:r>
            <a:r>
              <a:rPr lang="en-US" altLang="ko-KR" sz="2800" b="1"/>
              <a:t>optimization</a:t>
            </a:r>
            <a:r>
              <a:rPr lang="en-US" altLang="ko-KR" sz="2800"/>
              <a:t>!</a:t>
            </a:r>
            <a:endParaRPr lang="ko-KR" altLang="en-US" sz="2800"/>
          </a:p>
        </p:txBody>
      </p:sp>
      <p:pic>
        <p:nvPicPr>
          <p:cNvPr id="16396" name="그림 16">
            <a:extLst>
              <a:ext uri="{FF2B5EF4-FFF2-40B4-BE49-F238E27FC236}">
                <a16:creationId xmlns:a16="http://schemas.microsoft.com/office/drawing/2014/main" id="{B228D389-2A5A-49CA-A96E-392AF27D0E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997325"/>
            <a:ext cx="25384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내용 개체 틀 2 2">
            <a:extLst>
              <a:ext uri="{FF2B5EF4-FFF2-40B4-BE49-F238E27FC236}">
                <a16:creationId xmlns:a16="http://schemas.microsoft.com/office/drawing/2014/main" id="{A0BE8335-19A9-4E51-8BF6-F1FCF7E8C602}"/>
              </a:ext>
            </a:extLst>
          </p:cNvPr>
          <p:cNvSpPr txBox="1">
            <a:spLocks/>
          </p:cNvSpPr>
          <p:nvPr/>
        </p:nvSpPr>
        <p:spPr bwMode="auto">
          <a:xfrm>
            <a:off x="3289300" y="2035175"/>
            <a:ext cx="1790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machine</a:t>
            </a: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91B57643-C1D5-40C6-8904-988B98F11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Optimization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8435" name="슬라이드 번호 개체 틀 3">
            <a:extLst>
              <a:ext uri="{FF2B5EF4-FFF2-40B4-BE49-F238E27FC236}">
                <a16:creationId xmlns:a16="http://schemas.microsoft.com/office/drawing/2014/main" id="{E3244274-07B4-4DDD-BA7B-498CAE2750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14BE55-6927-4FCD-8230-78F1CAF9055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30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379EF28-0D4D-4004-A3F2-39FA958850ED}"/>
              </a:ext>
            </a:extLst>
          </p:cNvPr>
          <p:cNvSpPr txBox="1">
            <a:spLocks/>
          </p:cNvSpPr>
          <p:nvPr/>
        </p:nvSpPr>
        <p:spPr bwMode="auto">
          <a:xfrm>
            <a:off x="508000" y="4918075"/>
            <a:ext cx="77089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Definition:</a:t>
            </a:r>
            <a:r>
              <a:rPr lang="en-US" altLang="ko-KR" sz="2800"/>
              <a:t> Finding an </a:t>
            </a:r>
            <a:r>
              <a:rPr lang="en-US" altLang="ko-KR" sz="2800" b="1"/>
              <a:t>optimization variable </a:t>
            </a:r>
            <a:r>
              <a:rPr lang="en-US" altLang="ko-KR" sz="2800"/>
              <a:t>that minimizes (or maximizes) the </a:t>
            </a:r>
            <a:r>
              <a:rPr lang="en-US" altLang="ko-KR" sz="2800" b="1"/>
              <a:t>objective function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DE0D49B-F36D-449D-B9B0-6141DA5C627D}"/>
              </a:ext>
            </a:extLst>
          </p:cNvPr>
          <p:cNvSpPr txBox="1">
            <a:spLocks/>
          </p:cNvSpPr>
          <p:nvPr/>
        </p:nvSpPr>
        <p:spPr bwMode="auto">
          <a:xfrm>
            <a:off x="647700" y="2224088"/>
            <a:ext cx="812006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 certain quantity of interest: </a:t>
            </a:r>
            <a:r>
              <a:rPr lang="en-US" altLang="ko-KR" sz="2800" b="1"/>
              <a:t>objective function</a:t>
            </a:r>
            <a:endParaRPr lang="ko-KR" altLang="en-US" sz="2800" b="1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8FEBB5D-3F60-464C-A018-349636B2B9AC}"/>
              </a:ext>
            </a:extLst>
          </p:cNvPr>
          <p:cNvSpPr txBox="1">
            <a:spLocks/>
          </p:cNvSpPr>
          <p:nvPr/>
        </p:nvSpPr>
        <p:spPr bwMode="auto">
          <a:xfrm>
            <a:off x="684213" y="3660775"/>
            <a:ext cx="468471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Optimization variable</a:t>
            </a:r>
            <a:endParaRPr lang="ko-KR" altLang="en-US" sz="2800" b="1"/>
          </a:p>
        </p:txBody>
      </p:sp>
      <p:sp>
        <p:nvSpPr>
          <p:cNvPr id="17" name="모서리가 둥근 직사각형 6 2">
            <a:extLst>
              <a:ext uri="{FF2B5EF4-FFF2-40B4-BE49-F238E27FC236}">
                <a16:creationId xmlns:a16="http://schemas.microsoft.com/office/drawing/2014/main" id="{48FA4A5F-CD0F-4D3D-A70D-F6980344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795838"/>
            <a:ext cx="8281988" cy="16383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45E54BB-2580-4C6D-8392-B40DF64A789A}"/>
              </a:ext>
            </a:extLst>
          </p:cNvPr>
          <p:cNvSpPr txBox="1">
            <a:spLocks/>
          </p:cNvSpPr>
          <p:nvPr/>
        </p:nvSpPr>
        <p:spPr bwMode="auto">
          <a:xfrm>
            <a:off x="5599113" y="2676525"/>
            <a:ext cx="32512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(a real number)</a:t>
            </a:r>
            <a:endParaRPr lang="ko-KR" altLang="en-US" sz="2800" b="1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CDA430E-7B2F-46D0-9FA9-349134D9F9D5}"/>
              </a:ext>
            </a:extLst>
          </p:cNvPr>
          <p:cNvSpPr txBox="1">
            <a:spLocks/>
          </p:cNvSpPr>
          <p:nvPr/>
        </p:nvSpPr>
        <p:spPr bwMode="auto">
          <a:xfrm>
            <a:off x="4392613" y="3652838"/>
            <a:ext cx="50038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(collection of real numbers)</a:t>
            </a:r>
            <a:endParaRPr lang="ko-KR" altLang="en-US" sz="2800" b="1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1D09387-A734-48E0-82AE-99551A4EAB72}"/>
              </a:ext>
            </a:extLst>
          </p:cNvPr>
          <p:cNvSpPr txBox="1">
            <a:spLocks/>
          </p:cNvSpPr>
          <p:nvPr/>
        </p:nvSpPr>
        <p:spPr bwMode="auto">
          <a:xfrm>
            <a:off x="6178550" y="4122738"/>
            <a:ext cx="136842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vector</a:t>
            </a:r>
            <a:endParaRPr lang="ko-KR" altLang="en-US" sz="2800" b="1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4ADEAD4-CC7F-43E9-B1D7-B0CE1DF25D93}"/>
              </a:ext>
            </a:extLst>
          </p:cNvPr>
          <p:cNvSpPr txBox="1">
            <a:spLocks/>
          </p:cNvSpPr>
          <p:nvPr/>
        </p:nvSpPr>
        <p:spPr bwMode="auto">
          <a:xfrm>
            <a:off x="6178550" y="3086100"/>
            <a:ext cx="13684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scalar</a:t>
            </a:r>
            <a:endParaRPr lang="ko-KR" altLang="en-US" sz="2800" b="1"/>
          </a:p>
        </p:txBody>
      </p:sp>
      <p:sp>
        <p:nvSpPr>
          <p:cNvPr id="18444" name="내용 개체 틀 2">
            <a:extLst>
              <a:ext uri="{FF2B5EF4-FFF2-40B4-BE49-F238E27FC236}">
                <a16:creationId xmlns:a16="http://schemas.microsoft.com/office/drawing/2014/main" id="{1E1E367F-5858-4869-A3FF-FFF9A202A5D3}"/>
              </a:ext>
            </a:extLst>
          </p:cNvPr>
          <p:cNvSpPr txBox="1">
            <a:spLocks/>
          </p:cNvSpPr>
          <p:nvPr/>
        </p:nvSpPr>
        <p:spPr bwMode="auto">
          <a:xfrm>
            <a:off x="393700" y="1406525"/>
            <a:ext cx="812006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Two concepts required to define optimization</a:t>
            </a:r>
            <a:endParaRPr lang="ko-KR" altLang="en-US" sz="2800" b="1"/>
          </a:p>
        </p:txBody>
      </p:sp>
      <p:sp>
        <p:nvSpPr>
          <p:cNvPr id="18445" name="내용 개체 틀 2">
            <a:extLst>
              <a:ext uri="{FF2B5EF4-FFF2-40B4-BE49-F238E27FC236}">
                <a16:creationId xmlns:a16="http://schemas.microsoft.com/office/drawing/2014/main" id="{F40EDD14-7976-45AF-97B8-E8F0FD68E435}"/>
              </a:ext>
            </a:extLst>
          </p:cNvPr>
          <p:cNvSpPr txBox="1">
            <a:spLocks/>
          </p:cNvSpPr>
          <p:nvPr/>
        </p:nvSpPr>
        <p:spPr bwMode="auto">
          <a:xfrm>
            <a:off x="287338" y="2230438"/>
            <a:ext cx="79216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</a:t>
            </a:r>
            <a:endParaRPr lang="ko-KR" altLang="en-US" sz="2800"/>
          </a:p>
        </p:txBody>
      </p:sp>
      <p:sp>
        <p:nvSpPr>
          <p:cNvPr id="18446" name="내용 개체 틀 2">
            <a:extLst>
              <a:ext uri="{FF2B5EF4-FFF2-40B4-BE49-F238E27FC236}">
                <a16:creationId xmlns:a16="http://schemas.microsoft.com/office/drawing/2014/main" id="{C1641A9D-B83E-43B0-B8BF-39CF6992E53D}"/>
              </a:ext>
            </a:extLst>
          </p:cNvPr>
          <p:cNvSpPr txBox="1">
            <a:spLocks/>
          </p:cNvSpPr>
          <p:nvPr/>
        </p:nvSpPr>
        <p:spPr bwMode="auto">
          <a:xfrm>
            <a:off x="287338" y="3644900"/>
            <a:ext cx="7921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 animBg="1"/>
      <p:bldP spid="10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98E56BA7-CE8E-4492-A087-543725073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Objective function?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>
            <a:extLst>
              <a:ext uri="{FF2B5EF4-FFF2-40B4-BE49-F238E27FC236}">
                <a16:creationId xmlns:a16="http://schemas.microsoft.com/office/drawing/2014/main" id="{3B236AD3-4CA6-483B-8574-92ED6A494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71937-9289-4610-A0FC-37BD1598B23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300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9219BF76-5870-45FD-891F-BA1D78AB10C2}"/>
              </a:ext>
            </a:extLst>
          </p:cNvPr>
          <p:cNvSpPr/>
          <p:nvPr/>
        </p:nvSpPr>
        <p:spPr bwMode="auto">
          <a:xfrm rot="5400000">
            <a:off x="2957513" y="1179513"/>
            <a:ext cx="2141537" cy="2319337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20485" name="직선 화살표 연결선 5">
            <a:extLst>
              <a:ext uri="{FF2B5EF4-FFF2-40B4-BE49-F238E27FC236}">
                <a16:creationId xmlns:a16="http://schemas.microsoft.com/office/drawing/2014/main" id="{E35B6208-D303-4268-B7C7-AF70F7E33E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01850" y="2339975"/>
            <a:ext cx="7667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직선 화살표 연결선 6">
            <a:extLst>
              <a:ext uri="{FF2B5EF4-FFF2-40B4-BE49-F238E27FC236}">
                <a16:creationId xmlns:a16="http://schemas.microsoft.com/office/drawing/2014/main" id="{FEDE063F-9D0A-4A2A-9CA8-7B7EEA4232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7950" y="2314575"/>
            <a:ext cx="7683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7" name="그림 7">
            <a:extLst>
              <a:ext uri="{FF2B5EF4-FFF2-40B4-BE49-F238E27FC236}">
                <a16:creationId xmlns:a16="http://schemas.microsoft.com/office/drawing/2014/main" id="{9C0D58C3-56FE-46EC-925C-2015BDCC46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35200"/>
            <a:ext cx="220662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위쪽 화살표 8">
            <a:extLst>
              <a:ext uri="{FF2B5EF4-FFF2-40B4-BE49-F238E27FC236}">
                <a16:creationId xmlns:a16="http://schemas.microsoft.com/office/drawing/2014/main" id="{7D4D9BEE-39DD-4902-B98B-DCA15C2C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3162300"/>
            <a:ext cx="273050" cy="500063"/>
          </a:xfrm>
          <a:prstGeom prst="upArrow">
            <a:avLst>
              <a:gd name="adj1" fmla="val 50000"/>
              <a:gd name="adj2" fmla="val 50168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20489" name="그림 10">
            <a:extLst>
              <a:ext uri="{FF2B5EF4-FFF2-40B4-BE49-F238E27FC236}">
                <a16:creationId xmlns:a16="http://schemas.microsoft.com/office/drawing/2014/main" id="{959679D4-7FA7-4AEF-B38E-E2775EFC924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2112963"/>
            <a:ext cx="600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그림 11">
            <a:extLst>
              <a:ext uri="{FF2B5EF4-FFF2-40B4-BE49-F238E27FC236}">
                <a16:creationId xmlns:a16="http://schemas.microsoft.com/office/drawing/2014/main" id="{85B08192-FC36-4A5F-95CF-7568DE9EC9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111375"/>
            <a:ext cx="6492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2 3 1">
            <a:extLst>
              <a:ext uri="{FF2B5EF4-FFF2-40B4-BE49-F238E27FC236}">
                <a16:creationId xmlns:a16="http://schemas.microsoft.com/office/drawing/2014/main" id="{C5679D8E-DD30-4BB2-B797-4351EF2D602C}"/>
              </a:ext>
            </a:extLst>
          </p:cNvPr>
          <p:cNvSpPr txBox="1">
            <a:spLocks/>
          </p:cNvSpPr>
          <p:nvPr/>
        </p:nvSpPr>
        <p:spPr bwMode="auto">
          <a:xfrm>
            <a:off x="311150" y="4016375"/>
            <a:ext cx="28924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What we want:</a:t>
            </a:r>
            <a:endParaRPr lang="ko-KR" altLang="en-US" sz="28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DC21E0-ED5E-4901-8320-B7CEB5D6C7D9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4025900"/>
            <a:ext cx="37401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 3 2 1">
            <a:extLst>
              <a:ext uri="{FF2B5EF4-FFF2-40B4-BE49-F238E27FC236}">
                <a16:creationId xmlns:a16="http://schemas.microsoft.com/office/drawing/2014/main" id="{092DDEAB-3617-4DD9-A1A4-31BEF8B0A2E4}"/>
              </a:ext>
            </a:extLst>
          </p:cNvPr>
          <p:cNvSpPr txBox="1">
            <a:spLocks/>
          </p:cNvSpPr>
          <p:nvPr/>
        </p:nvSpPr>
        <p:spPr bwMode="auto">
          <a:xfrm>
            <a:off x="311150" y="4975225"/>
            <a:ext cx="50593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How to </a:t>
            </a:r>
            <a:r>
              <a:rPr lang="en-US" altLang="ko-KR" sz="2800" b="1"/>
              <a:t>quantify closeness</a:t>
            </a:r>
            <a:r>
              <a:rPr lang="en-US" altLang="ko-KR" sz="2800"/>
              <a:t>?</a:t>
            </a:r>
            <a:endParaRPr lang="ko-KR" altLang="en-US" sz="2800"/>
          </a:p>
        </p:txBody>
      </p:sp>
      <p:pic>
        <p:nvPicPr>
          <p:cNvPr id="20494" name="그림 20">
            <a:extLst>
              <a:ext uri="{FF2B5EF4-FFF2-40B4-BE49-F238E27FC236}">
                <a16:creationId xmlns:a16="http://schemas.microsoft.com/office/drawing/2014/main" id="{0A3B2CB8-44B2-4CAA-AA9F-48EED8FED0E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3206750"/>
            <a:ext cx="2538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내용 개체 틀 2 3 3 1">
            <a:extLst>
              <a:ext uri="{FF2B5EF4-FFF2-40B4-BE49-F238E27FC236}">
                <a16:creationId xmlns:a16="http://schemas.microsoft.com/office/drawing/2014/main" id="{AD8C7DB7-8280-4E43-A6A9-076BB674DCAB}"/>
              </a:ext>
            </a:extLst>
          </p:cNvPr>
          <p:cNvSpPr txBox="1">
            <a:spLocks/>
          </p:cNvSpPr>
          <p:nvPr/>
        </p:nvSpPr>
        <p:spPr bwMode="auto">
          <a:xfrm>
            <a:off x="311150" y="5480050"/>
            <a:ext cx="7867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One way is to employ a </a:t>
            </a:r>
            <a:r>
              <a:rPr lang="en-US" altLang="ko-KR" sz="2800">
                <a:solidFill>
                  <a:srgbClr val="FF0000"/>
                </a:solidFill>
              </a:rPr>
              <a:t>loss</a:t>
            </a:r>
            <a:r>
              <a:rPr lang="en-US" altLang="ko-KR" sz="2800"/>
              <a:t> function:</a:t>
            </a:r>
            <a:endParaRPr lang="ko-KR" altLang="en-US" sz="28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EBC2B83-099D-4F97-B3A7-17027A4095C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497513"/>
            <a:ext cx="23510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내용 개체 틀 2 3 2 2 1">
            <a:extLst>
              <a:ext uri="{FF2B5EF4-FFF2-40B4-BE49-F238E27FC236}">
                <a16:creationId xmlns:a16="http://schemas.microsoft.com/office/drawing/2014/main" id="{96E4E972-2F7D-43AC-9CCC-DDE6F04DE12C}"/>
              </a:ext>
            </a:extLst>
          </p:cNvPr>
          <p:cNvSpPr txBox="1">
            <a:spLocks/>
          </p:cNvSpPr>
          <p:nvPr/>
        </p:nvSpPr>
        <p:spPr bwMode="auto">
          <a:xfrm>
            <a:off x="4633913" y="4465638"/>
            <a:ext cx="21367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true answer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23" name="내용 개체 틀 2 3 2 2 2">
            <a:extLst>
              <a:ext uri="{FF2B5EF4-FFF2-40B4-BE49-F238E27FC236}">
                <a16:creationId xmlns:a16="http://schemas.microsoft.com/office/drawing/2014/main" id="{13CBF198-5482-45C0-8EA0-BBF6BB46FA19}"/>
              </a:ext>
            </a:extLst>
          </p:cNvPr>
          <p:cNvSpPr txBox="1">
            <a:spLocks/>
          </p:cNvSpPr>
          <p:nvPr/>
        </p:nvSpPr>
        <p:spPr bwMode="auto">
          <a:xfrm>
            <a:off x="2373313" y="4491038"/>
            <a:ext cx="21367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prediction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4" name="내용 개체 틀 2 3 3 2">
            <a:extLst>
              <a:ext uri="{FF2B5EF4-FFF2-40B4-BE49-F238E27FC236}">
                <a16:creationId xmlns:a16="http://schemas.microsoft.com/office/drawing/2014/main" id="{CE32EB03-78EE-4517-ABC3-834AFA019201}"/>
              </a:ext>
            </a:extLst>
          </p:cNvPr>
          <p:cNvSpPr txBox="1">
            <a:spLocks/>
          </p:cNvSpPr>
          <p:nvPr/>
        </p:nvSpPr>
        <p:spPr bwMode="auto">
          <a:xfrm>
            <a:off x="311150" y="6086475"/>
            <a:ext cx="2133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Example:</a:t>
            </a:r>
            <a:endParaRPr lang="ko-KR" altLang="en-US" sz="2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25B761-8FA7-40EA-A893-1C3C97B0D202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6105525"/>
            <a:ext cx="2946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1" name="내용 개체 틀 2 3 2 2 2">
            <a:extLst>
              <a:ext uri="{FF2B5EF4-FFF2-40B4-BE49-F238E27FC236}">
                <a16:creationId xmlns:a16="http://schemas.microsoft.com/office/drawing/2014/main" id="{49A9050E-9921-499F-8848-AD3D701066D8}"/>
              </a:ext>
            </a:extLst>
          </p:cNvPr>
          <p:cNvSpPr txBox="1">
            <a:spLocks/>
          </p:cNvSpPr>
          <p:nvPr/>
        </p:nvSpPr>
        <p:spPr bwMode="auto">
          <a:xfrm>
            <a:off x="5942013" y="1584325"/>
            <a:ext cx="21367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prediction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0502" name="내용 개체 틀 2 3 2 2 1">
            <a:extLst>
              <a:ext uri="{FF2B5EF4-FFF2-40B4-BE49-F238E27FC236}">
                <a16:creationId xmlns:a16="http://schemas.microsoft.com/office/drawing/2014/main" id="{99057656-0D68-4DD2-A722-D5088E0EDBA2}"/>
              </a:ext>
            </a:extLst>
          </p:cNvPr>
          <p:cNvSpPr txBox="1">
            <a:spLocks/>
          </p:cNvSpPr>
          <p:nvPr/>
        </p:nvSpPr>
        <p:spPr bwMode="auto">
          <a:xfrm>
            <a:off x="5835650" y="3535363"/>
            <a:ext cx="21367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true answer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cxnSp>
        <p:nvCxnSpPr>
          <p:cNvPr id="20503" name="직선 화살표 연결선 6">
            <a:extLst>
              <a:ext uri="{FF2B5EF4-FFF2-40B4-BE49-F238E27FC236}">
                <a16:creationId xmlns:a16="http://schemas.microsoft.com/office/drawing/2014/main" id="{99723DC6-297A-4BAE-9B7D-0E78C7E07E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67388" y="3592513"/>
            <a:ext cx="80962" cy="188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7" grpId="0" build="p"/>
      <p:bldP spid="19" grpId="0" build="p"/>
      <p:bldP spid="21" grpId="0" build="p"/>
      <p:bldP spid="23" grpId="0" build="p"/>
      <p:bldP spid="2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041F8D89-06AA-479F-8218-DEC166ED4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Optimization variable?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1" name="슬라이드 번호 개체 틀 3">
            <a:extLst>
              <a:ext uri="{FF2B5EF4-FFF2-40B4-BE49-F238E27FC236}">
                <a16:creationId xmlns:a16="http://schemas.microsoft.com/office/drawing/2014/main" id="{D5572C2E-71EA-477A-B090-1BD45731E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B8481-FADD-467F-90D9-DB22FBA9455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300"/>
          </a:p>
        </p:txBody>
      </p:sp>
      <p:pic>
        <p:nvPicPr>
          <p:cNvPr id="22532" name="그림 1 1">
            <a:extLst>
              <a:ext uri="{FF2B5EF4-FFF2-40B4-BE49-F238E27FC236}">
                <a16:creationId xmlns:a16="http://schemas.microsoft.com/office/drawing/2014/main" id="{B864A028-6F4E-4F59-80E9-26F5FC2563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28775"/>
            <a:ext cx="370681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2E3D6CA-8FF3-40AF-BF9F-221A85A6E6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2346325"/>
            <a:ext cx="495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내용 개체 틀 2 3 3 1">
            <a:extLst>
              <a:ext uri="{FF2B5EF4-FFF2-40B4-BE49-F238E27FC236}">
                <a16:creationId xmlns:a16="http://schemas.microsoft.com/office/drawing/2014/main" id="{A52CF4B2-9AB2-4185-AE1C-0BF45BE3F2C8}"/>
              </a:ext>
            </a:extLst>
          </p:cNvPr>
          <p:cNvSpPr txBox="1">
            <a:spLocks/>
          </p:cNvSpPr>
          <p:nvPr/>
        </p:nvSpPr>
        <p:spPr bwMode="auto">
          <a:xfrm>
            <a:off x="1625600" y="4162425"/>
            <a:ext cx="41449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Prediction function</a:t>
            </a:r>
            <a:endParaRPr lang="ko-KR" altLang="en-US" sz="2800"/>
          </a:p>
        </p:txBody>
      </p:sp>
      <p:sp>
        <p:nvSpPr>
          <p:cNvPr id="22535" name="모서리가 둥근 직사각형 6 2">
            <a:extLst>
              <a:ext uri="{FF2B5EF4-FFF2-40B4-BE49-F238E27FC236}">
                <a16:creationId xmlns:a16="http://schemas.microsoft.com/office/drawing/2014/main" id="{70FD189A-FECA-4AD6-94F7-E479C778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293813"/>
            <a:ext cx="8281988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8" name="내용 개체 틀 2 3 3 3">
            <a:extLst>
              <a:ext uri="{FF2B5EF4-FFF2-40B4-BE49-F238E27FC236}">
                <a16:creationId xmlns:a16="http://schemas.microsoft.com/office/drawing/2014/main" id="{89D3861C-2D99-4F32-8F14-ED118C7B2D53}"/>
              </a:ext>
            </a:extLst>
          </p:cNvPr>
          <p:cNvSpPr txBox="1">
            <a:spLocks/>
          </p:cNvSpPr>
          <p:nvPr/>
        </p:nvSpPr>
        <p:spPr bwMode="auto">
          <a:xfrm>
            <a:off x="323850" y="3521075"/>
            <a:ext cx="8588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What affects the objective function is:</a:t>
            </a:r>
            <a:endParaRPr lang="ko-KR" altLang="en-US" sz="28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2E0BCB4-2C8A-4B0C-BB68-03A7BEF1492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4252913"/>
            <a:ext cx="495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1112CB-02B6-4C39-A604-750EB2FE654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1989138"/>
            <a:ext cx="2000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 3 3 3">
            <a:extLst>
              <a:ext uri="{FF2B5EF4-FFF2-40B4-BE49-F238E27FC236}">
                <a16:creationId xmlns:a16="http://schemas.microsoft.com/office/drawing/2014/main" id="{8B023201-F309-45B7-B5EC-D338B0BCB037}"/>
              </a:ext>
            </a:extLst>
          </p:cNvPr>
          <p:cNvSpPr txBox="1">
            <a:spLocks/>
          </p:cNvSpPr>
          <p:nvPr/>
        </p:nvSpPr>
        <p:spPr bwMode="auto">
          <a:xfrm>
            <a:off x="323850" y="5232400"/>
            <a:ext cx="8588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Challenge: </a:t>
            </a:r>
            <a:r>
              <a:rPr lang="en-US" altLang="ko-KR" sz="2800"/>
              <a:t>There are </a:t>
            </a:r>
            <a:r>
              <a:rPr lang="en-US" altLang="ko-KR" sz="2800" i="1"/>
              <a:t>so many </a:t>
            </a:r>
            <a:r>
              <a:rPr lang="en-US" altLang="ko-KR" sz="2800"/>
              <a:t>choices for function.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8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650" y="2278063"/>
            <a:ext cx="76327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1. Logistics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2. Machine learning and optimization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3. Overview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DC157CF7-3CCD-44A3-9931-FFEE38816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to deal with function optimization?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55" name="슬라이드 번호 개체 틀 3">
            <a:extLst>
              <a:ext uri="{FF2B5EF4-FFF2-40B4-BE49-F238E27FC236}">
                <a16:creationId xmlns:a16="http://schemas.microsoft.com/office/drawing/2014/main" id="{2595C9A4-050A-4F36-8789-384BDA5BC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47F0ED-89A7-4C0F-B07F-1E8D9D3BE83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300"/>
          </a:p>
        </p:txBody>
      </p:sp>
      <p:pic>
        <p:nvPicPr>
          <p:cNvPr id="23556" name="그림 1">
            <a:extLst>
              <a:ext uri="{FF2B5EF4-FFF2-40B4-BE49-F238E27FC236}">
                <a16:creationId xmlns:a16="http://schemas.microsoft.com/office/drawing/2014/main" id="{907A5C01-C8E8-465E-92EE-7F67862A8B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28775"/>
            <a:ext cx="370681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그림 14">
            <a:extLst>
              <a:ext uri="{FF2B5EF4-FFF2-40B4-BE49-F238E27FC236}">
                <a16:creationId xmlns:a16="http://schemas.microsoft.com/office/drawing/2014/main" id="{380BBF14-C993-4A7D-BEF3-B7F0E0A902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2346325"/>
            <a:ext cx="495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모서리가 둥근 직사각형 6 2">
            <a:extLst>
              <a:ext uri="{FF2B5EF4-FFF2-40B4-BE49-F238E27FC236}">
                <a16:creationId xmlns:a16="http://schemas.microsoft.com/office/drawing/2014/main" id="{5FDA3C58-F0AB-4E38-92CB-242B43E2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293813"/>
            <a:ext cx="8281988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D864D9A-D58C-4D21-BB0D-45ACF051015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06638"/>
            <a:ext cx="1651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CEA8CD-4F08-4A4B-AC28-FA9F1E2E5AF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2620963"/>
            <a:ext cx="136525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내용 개체 틀 2 3 3 1">
            <a:extLst>
              <a:ext uri="{FF2B5EF4-FFF2-40B4-BE49-F238E27FC236}">
                <a16:creationId xmlns:a16="http://schemas.microsoft.com/office/drawing/2014/main" id="{EE32FF1A-077F-445C-A226-149A04AF804D}"/>
              </a:ext>
            </a:extLst>
          </p:cNvPr>
          <p:cNvSpPr txBox="1">
            <a:spLocks/>
          </p:cNvSpPr>
          <p:nvPr/>
        </p:nvSpPr>
        <p:spPr bwMode="auto">
          <a:xfrm>
            <a:off x="165100" y="3400425"/>
            <a:ext cx="2854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 common way:</a:t>
            </a:r>
            <a:endParaRPr lang="ko-KR" altLang="en-US" sz="28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F7FDFA7-2C31-4807-A9A8-3EEB23E1E5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829175"/>
            <a:ext cx="495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 3 3 2 1">
            <a:extLst>
              <a:ext uri="{FF2B5EF4-FFF2-40B4-BE49-F238E27FC236}">
                <a16:creationId xmlns:a16="http://schemas.microsoft.com/office/drawing/2014/main" id="{0C8202E1-2B56-46BE-9406-BE90E3F9F09F}"/>
              </a:ext>
            </a:extLst>
          </p:cNvPr>
          <p:cNvSpPr txBox="1">
            <a:spLocks/>
          </p:cNvSpPr>
          <p:nvPr/>
        </p:nvSpPr>
        <p:spPr bwMode="auto">
          <a:xfrm>
            <a:off x="357188" y="4740275"/>
            <a:ext cx="81375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Represent       with parameters</a:t>
            </a:r>
            <a:endParaRPr lang="ko-KR" altLang="en-US" sz="2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B54F25-3DE9-4AAC-BB9D-8794C3F2E4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4949825"/>
            <a:ext cx="265112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내용 개체 틀 2 3 3 2 2">
            <a:extLst>
              <a:ext uri="{FF2B5EF4-FFF2-40B4-BE49-F238E27FC236}">
                <a16:creationId xmlns:a16="http://schemas.microsoft.com/office/drawing/2014/main" id="{CD5AD15A-9221-4643-9347-C91FB164200A}"/>
              </a:ext>
            </a:extLst>
          </p:cNvPr>
          <p:cNvSpPr txBox="1">
            <a:spLocks/>
          </p:cNvSpPr>
          <p:nvPr/>
        </p:nvSpPr>
        <p:spPr bwMode="auto">
          <a:xfrm>
            <a:off x="357188" y="5381625"/>
            <a:ext cx="84550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Consider the parameters as optimization variable.</a:t>
            </a:r>
            <a:endParaRPr lang="ko-KR" altLang="en-US" sz="2800"/>
          </a:p>
        </p:txBody>
      </p:sp>
      <p:sp>
        <p:nvSpPr>
          <p:cNvPr id="21" name="내용 개체 틀 2 3 3 2 1">
            <a:extLst>
              <a:ext uri="{FF2B5EF4-FFF2-40B4-BE49-F238E27FC236}">
                <a16:creationId xmlns:a16="http://schemas.microsoft.com/office/drawing/2014/main" id="{4E364C35-2018-4CC8-B93F-A703F962BE25}"/>
              </a:ext>
            </a:extLst>
          </p:cNvPr>
          <p:cNvSpPr txBox="1">
            <a:spLocks/>
          </p:cNvSpPr>
          <p:nvPr/>
        </p:nvSpPr>
        <p:spPr bwMode="auto">
          <a:xfrm>
            <a:off x="357188" y="4086225"/>
            <a:ext cx="853598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Specify a </a:t>
            </a:r>
            <a:r>
              <a:rPr lang="en-US" altLang="ko-KR" sz="2800" b="1"/>
              <a:t>function class </a:t>
            </a:r>
            <a:r>
              <a:rPr lang="en-US" altLang="ko-KR" sz="2800"/>
              <a:t>(e.g., linear, quadratic …)</a:t>
            </a:r>
            <a:endParaRPr lang="ko-KR" altLang="en-US" sz="2800"/>
          </a:p>
        </p:txBody>
      </p:sp>
      <p:pic>
        <p:nvPicPr>
          <p:cNvPr id="23567" name="그림 19">
            <a:extLst>
              <a:ext uri="{FF2B5EF4-FFF2-40B4-BE49-F238E27FC236}">
                <a16:creationId xmlns:a16="http://schemas.microsoft.com/office/drawing/2014/main" id="{1A514CEF-832D-4DA8-A7A1-9CA7F0431448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1989138"/>
            <a:ext cx="2000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Optimization of interest</a:t>
            </a:r>
            <a:endParaRPr lang="ko-KR" altLang="en-US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440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111CE-2B84-45E5-BF91-0D0F198AF934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300"/>
          </a:p>
        </p:txBody>
      </p:sp>
      <p:pic>
        <p:nvPicPr>
          <p:cNvPr id="44035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511300"/>
            <a:ext cx="39163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그림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05050"/>
            <a:ext cx="21907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모서리가 둥근 직사각형 6 2"/>
          <p:cNvSpPr>
            <a:spLocks noChangeArrowheads="1"/>
          </p:cNvSpPr>
          <p:nvPr/>
        </p:nvSpPr>
        <p:spPr bwMode="auto">
          <a:xfrm>
            <a:off x="371475" y="1268413"/>
            <a:ext cx="8281988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" name="내용 개체 틀 2 3 3 1 1 1"/>
          <p:cNvSpPr txBox="1">
            <a:spLocks/>
          </p:cNvSpPr>
          <p:nvPr/>
        </p:nvSpPr>
        <p:spPr bwMode="auto">
          <a:xfrm>
            <a:off x="211138" y="3189288"/>
            <a:ext cx="6189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The objective function depends on:  </a:t>
            </a:r>
            <a:endParaRPr lang="ko-KR" altLang="en-US" sz="2800"/>
          </a:p>
        </p:txBody>
      </p:sp>
      <p:pic>
        <p:nvPicPr>
          <p:cNvPr id="37" name="그림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4554538"/>
            <a:ext cx="3417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3833813"/>
            <a:ext cx="16684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 3 3 1 1 2"/>
          <p:cNvSpPr txBox="1">
            <a:spLocks/>
          </p:cNvSpPr>
          <p:nvPr/>
        </p:nvSpPr>
        <p:spPr bwMode="auto">
          <a:xfrm>
            <a:off x="211138" y="5200650"/>
            <a:ext cx="8537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In machine learning: Lots of works have been done for the choice of such functions.  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A variety of problems depending on choices </a:t>
            </a:r>
            <a:endParaRPr lang="ko-KR" altLang="en-US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450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D3DF7-E9A8-4E31-B068-F00A27946DFB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300"/>
          </a:p>
        </p:txBody>
      </p:sp>
      <p:pic>
        <p:nvPicPr>
          <p:cNvPr id="45059" name="그림 16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05050"/>
            <a:ext cx="21907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모서리가 둥근 직사각형 6 2"/>
          <p:cNvSpPr>
            <a:spLocks noChangeArrowheads="1"/>
          </p:cNvSpPr>
          <p:nvPr/>
        </p:nvSpPr>
        <p:spPr bwMode="auto">
          <a:xfrm>
            <a:off x="371475" y="1268413"/>
            <a:ext cx="8281988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" name="내용 개체 틀 2 3 3 1 1 1"/>
          <p:cNvSpPr txBox="1">
            <a:spLocks/>
          </p:cNvSpPr>
          <p:nvPr/>
        </p:nvSpPr>
        <p:spPr bwMode="auto">
          <a:xfrm>
            <a:off x="395288" y="3213100"/>
            <a:ext cx="4770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Three prominent problems:</a:t>
            </a:r>
            <a:endParaRPr lang="ko-KR" altLang="en-US" sz="2800"/>
          </a:p>
        </p:txBody>
      </p:sp>
      <p:sp>
        <p:nvSpPr>
          <p:cNvPr id="14" name="내용 개체 틀 2 3 3 1 1 2"/>
          <p:cNvSpPr txBox="1">
            <a:spLocks/>
          </p:cNvSpPr>
          <p:nvPr/>
        </p:nvSpPr>
        <p:spPr bwMode="auto">
          <a:xfrm>
            <a:off x="476250" y="3995738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1" name="내용 개체 틀 2 3 3 1 1 3"/>
          <p:cNvSpPr txBox="1">
            <a:spLocks/>
          </p:cNvSpPr>
          <p:nvPr/>
        </p:nvSpPr>
        <p:spPr bwMode="auto">
          <a:xfrm>
            <a:off x="477838" y="4843463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12" name="내용 개체 틀 2 3 3 1 1 4"/>
          <p:cNvSpPr txBox="1">
            <a:spLocks/>
          </p:cNvSpPr>
          <p:nvPr/>
        </p:nvSpPr>
        <p:spPr bwMode="auto">
          <a:xfrm>
            <a:off x="476250" y="5691188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endParaRPr lang="ko-KR" altLang="en-US" sz="2800"/>
          </a:p>
        </p:txBody>
      </p:sp>
      <p:sp>
        <p:nvSpPr>
          <p:cNvPr id="13" name="내용 개체 틀 2 3 3 1 1 5"/>
          <p:cNvSpPr txBox="1">
            <a:spLocks/>
          </p:cNvSpPr>
          <p:nvPr/>
        </p:nvSpPr>
        <p:spPr bwMode="auto">
          <a:xfrm>
            <a:off x="900113" y="3995738"/>
            <a:ext cx="302381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Least Squares</a:t>
            </a:r>
            <a:endParaRPr lang="ko-KR" altLang="en-US" sz="2800"/>
          </a:p>
        </p:txBody>
      </p:sp>
      <p:sp>
        <p:nvSpPr>
          <p:cNvPr id="15" name="내용 개체 틀 2 3 3 1 1 6"/>
          <p:cNvSpPr txBox="1">
            <a:spLocks/>
          </p:cNvSpPr>
          <p:nvPr/>
        </p:nvSpPr>
        <p:spPr bwMode="auto">
          <a:xfrm>
            <a:off x="900113" y="4843463"/>
            <a:ext cx="3455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Logistic regression</a:t>
            </a:r>
            <a:endParaRPr lang="ko-KR" altLang="en-US" sz="2800"/>
          </a:p>
        </p:txBody>
      </p:sp>
      <p:sp>
        <p:nvSpPr>
          <p:cNvPr id="16" name="내용 개체 틀 2 3 3 1 1 7"/>
          <p:cNvSpPr txBox="1">
            <a:spLocks/>
          </p:cNvSpPr>
          <p:nvPr/>
        </p:nvSpPr>
        <p:spPr bwMode="auto">
          <a:xfrm>
            <a:off x="900113" y="5691188"/>
            <a:ext cx="3455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Deep learning</a:t>
            </a:r>
            <a:endParaRPr lang="ko-KR" altLang="en-US" sz="2800"/>
          </a:p>
        </p:txBody>
      </p:sp>
      <p:pic>
        <p:nvPicPr>
          <p:cNvPr id="45068" name="그림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511300"/>
            <a:ext cx="39163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4" grpId="0" build="p"/>
      <p:bldP spid="11" grpId="0" build="p"/>
      <p:bldP spid="12" grpId="0" build="p"/>
      <p:bldP spid="13" grpId="0" build="p"/>
      <p:bldP spid="15" grpId="0" build="p"/>
      <p:bldP spid="1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Why such problems are prominent?</a:t>
            </a:r>
            <a:endParaRPr lang="ko-KR" altLang="en-US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460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C092FD-F6D5-40DB-9125-50A74F53634F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300"/>
          </a:p>
        </p:txBody>
      </p:sp>
      <p:sp>
        <p:nvSpPr>
          <p:cNvPr id="46083" name="내용 개체 틀 2 3 3 1 1"/>
          <p:cNvSpPr txBox="1">
            <a:spLocks/>
          </p:cNvSpPr>
          <p:nvPr/>
        </p:nvSpPr>
        <p:spPr bwMode="auto">
          <a:xfrm>
            <a:off x="134938" y="1311275"/>
            <a:ext cx="657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46084" name="내용 개체 틀 2 3 3 1 1"/>
          <p:cNvSpPr txBox="1">
            <a:spLocks/>
          </p:cNvSpPr>
          <p:nvPr/>
        </p:nvSpPr>
        <p:spPr bwMode="auto">
          <a:xfrm>
            <a:off x="136525" y="3022600"/>
            <a:ext cx="657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46085" name="내용 개체 틀 2 3 3 1 1"/>
          <p:cNvSpPr txBox="1">
            <a:spLocks/>
          </p:cNvSpPr>
          <p:nvPr/>
        </p:nvSpPr>
        <p:spPr bwMode="auto">
          <a:xfrm>
            <a:off x="142875" y="4643438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endParaRPr lang="ko-KR" altLang="en-US" sz="2800"/>
          </a:p>
        </p:txBody>
      </p:sp>
      <p:sp>
        <p:nvSpPr>
          <p:cNvPr id="46086" name="내용 개체 틀 2 3 3 1 1"/>
          <p:cNvSpPr txBox="1">
            <a:spLocks/>
          </p:cNvSpPr>
          <p:nvPr/>
        </p:nvSpPr>
        <p:spPr bwMode="auto">
          <a:xfrm>
            <a:off x="558800" y="1311275"/>
            <a:ext cx="47704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Least Squares</a:t>
            </a:r>
            <a:endParaRPr lang="ko-KR" altLang="en-US" sz="2800"/>
          </a:p>
        </p:txBody>
      </p:sp>
      <p:sp>
        <p:nvSpPr>
          <p:cNvPr id="46087" name="내용 개체 틀 2 3 3 1 1"/>
          <p:cNvSpPr txBox="1">
            <a:spLocks/>
          </p:cNvSpPr>
          <p:nvPr/>
        </p:nvSpPr>
        <p:spPr bwMode="auto">
          <a:xfrm>
            <a:off x="558800" y="3022600"/>
            <a:ext cx="34559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Logistic regression</a:t>
            </a:r>
            <a:endParaRPr lang="ko-KR" altLang="en-US" sz="2800"/>
          </a:p>
        </p:txBody>
      </p:sp>
      <p:sp>
        <p:nvSpPr>
          <p:cNvPr id="46088" name="내용 개체 틀 2 3 3 1 1"/>
          <p:cNvSpPr txBox="1">
            <a:spLocks/>
          </p:cNvSpPr>
          <p:nvPr/>
        </p:nvSpPr>
        <p:spPr bwMode="auto">
          <a:xfrm>
            <a:off x="566738" y="4643438"/>
            <a:ext cx="2736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Deep learning</a:t>
            </a:r>
            <a:endParaRPr lang="ko-KR" altLang="en-US" sz="2800"/>
          </a:p>
        </p:txBody>
      </p:sp>
      <p:sp>
        <p:nvSpPr>
          <p:cNvPr id="18" name="내용 개체 틀 2 3 3 1 1"/>
          <p:cNvSpPr txBox="1">
            <a:spLocks/>
          </p:cNvSpPr>
          <p:nvPr/>
        </p:nvSpPr>
        <p:spPr bwMode="auto">
          <a:xfrm>
            <a:off x="350838" y="1873250"/>
            <a:ext cx="3495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Convex</a:t>
            </a:r>
            <a:r>
              <a:rPr lang="en-US" altLang="ko-KR" sz="2800"/>
              <a:t> optimization</a:t>
            </a:r>
            <a:endParaRPr lang="ko-KR" altLang="en-US" sz="2800"/>
          </a:p>
        </p:txBody>
      </p:sp>
      <p:sp>
        <p:nvSpPr>
          <p:cNvPr id="19" name="내용 개체 틀 2 3 3 1 1"/>
          <p:cNvSpPr txBox="1">
            <a:spLocks/>
          </p:cNvSpPr>
          <p:nvPr/>
        </p:nvSpPr>
        <p:spPr bwMode="auto">
          <a:xfrm>
            <a:off x="350838" y="2395538"/>
            <a:ext cx="3495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Closed-form </a:t>
            </a:r>
            <a:r>
              <a:rPr lang="en-US" altLang="ko-KR" sz="2800"/>
              <a:t>solution</a:t>
            </a:r>
            <a:endParaRPr lang="ko-KR" altLang="en-US" sz="2800"/>
          </a:p>
        </p:txBody>
      </p:sp>
      <p:sp>
        <p:nvSpPr>
          <p:cNvPr id="20" name="내용 개체 틀 2 3 3 1 1"/>
          <p:cNvSpPr txBox="1">
            <a:spLocks/>
          </p:cNvSpPr>
          <p:nvPr/>
        </p:nvSpPr>
        <p:spPr bwMode="auto">
          <a:xfrm>
            <a:off x="3632200" y="1873250"/>
            <a:ext cx="5511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(efficiently solved on a computer)</a:t>
            </a:r>
            <a:endParaRPr lang="ko-KR" altLang="en-US" sz="2800"/>
          </a:p>
        </p:txBody>
      </p:sp>
      <p:sp>
        <p:nvSpPr>
          <p:cNvPr id="22" name="내용 개체 틀 2 3 3 1 1"/>
          <p:cNvSpPr txBox="1">
            <a:spLocks/>
          </p:cNvSpPr>
          <p:nvPr/>
        </p:nvSpPr>
        <p:spPr bwMode="auto">
          <a:xfrm>
            <a:off x="336550" y="3549650"/>
            <a:ext cx="3495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Convex </a:t>
            </a:r>
            <a:r>
              <a:rPr lang="en-US" altLang="ko-KR" sz="2800"/>
              <a:t>optimization</a:t>
            </a:r>
            <a:endParaRPr lang="ko-KR" altLang="en-US" sz="2800"/>
          </a:p>
        </p:txBody>
      </p:sp>
      <p:sp>
        <p:nvSpPr>
          <p:cNvPr id="23" name="내용 개체 틀 2 3 3 1 1"/>
          <p:cNvSpPr txBox="1">
            <a:spLocks/>
          </p:cNvSpPr>
          <p:nvPr/>
        </p:nvSpPr>
        <p:spPr bwMode="auto">
          <a:xfrm>
            <a:off x="336550" y="4033838"/>
            <a:ext cx="789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No closed-form </a:t>
            </a:r>
            <a:r>
              <a:rPr lang="en-US" altLang="ko-KR" sz="2800"/>
              <a:t>solution but </a:t>
            </a:r>
            <a:r>
              <a:rPr lang="en-US" altLang="ko-KR" sz="2800">
                <a:solidFill>
                  <a:schemeClr val="accent2"/>
                </a:solidFill>
              </a:rPr>
              <a:t>efficient algorithms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24" name="내용 개체 틀 2 3 3 1 1"/>
          <p:cNvSpPr txBox="1">
            <a:spLocks/>
          </p:cNvSpPr>
          <p:nvPr/>
        </p:nvSpPr>
        <p:spPr bwMode="auto">
          <a:xfrm>
            <a:off x="328613" y="5184775"/>
            <a:ext cx="6064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Achieve </a:t>
            </a:r>
            <a:r>
              <a:rPr lang="en-US" altLang="ko-KR" sz="2800" i="1"/>
              <a:t>human-level performances</a:t>
            </a:r>
            <a:endParaRPr lang="ko-KR" altLang="en-US" sz="2800" i="1"/>
          </a:p>
        </p:txBody>
      </p:sp>
      <p:sp>
        <p:nvSpPr>
          <p:cNvPr id="26" name="내용 개체 틀 2 3 3 1 1"/>
          <p:cNvSpPr txBox="1">
            <a:spLocks/>
          </p:cNvSpPr>
          <p:nvPr/>
        </p:nvSpPr>
        <p:spPr bwMode="auto">
          <a:xfrm>
            <a:off x="328613" y="5688013"/>
            <a:ext cx="8080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Non-convex</a:t>
            </a:r>
            <a:r>
              <a:rPr lang="en-US" altLang="ko-KR" sz="2800"/>
              <a:t> optimization but </a:t>
            </a:r>
            <a:r>
              <a:rPr lang="en-US" altLang="ko-KR" sz="2800">
                <a:solidFill>
                  <a:schemeClr val="accent2"/>
                </a:solidFill>
              </a:rPr>
              <a:t>efficient algorithms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build="p"/>
      <p:bldP spid="20" grpId="0" build="p"/>
      <p:bldP spid="22" grpId="0" build="p"/>
      <p:bldP spid="23" grpId="0" build="p"/>
      <p:bldP spid="24" grpId="0" build="p"/>
      <p:bldP spid="2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Outline of Lecture 2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71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16F4F-BF74-4B58-B6FF-6A249DC99B72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300"/>
          </a:p>
        </p:txBody>
      </p:sp>
      <p:sp>
        <p:nvSpPr>
          <p:cNvPr id="47107" name="내용 개체 틀 2 3 3 1 1"/>
          <p:cNvSpPr txBox="1">
            <a:spLocks/>
          </p:cNvSpPr>
          <p:nvPr/>
        </p:nvSpPr>
        <p:spPr bwMode="auto">
          <a:xfrm>
            <a:off x="182563" y="1412875"/>
            <a:ext cx="8910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Focus on the Least Squares (LS) problem.</a:t>
            </a:r>
            <a:endParaRPr lang="ko-KR" altLang="en-US" sz="2800"/>
          </a:p>
        </p:txBody>
      </p:sp>
      <p:sp>
        <p:nvSpPr>
          <p:cNvPr id="11" name="내용 개체 틀 2 3 3 1 1"/>
          <p:cNvSpPr txBox="1">
            <a:spLocks/>
          </p:cNvSpPr>
          <p:nvPr/>
        </p:nvSpPr>
        <p:spPr bwMode="auto">
          <a:xfrm>
            <a:off x="539750" y="2970213"/>
            <a:ext cx="7831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Study what the LS problem is;</a:t>
            </a:r>
            <a:endParaRPr lang="ko-KR" altLang="en-US" sz="2800"/>
          </a:p>
        </p:txBody>
      </p:sp>
      <p:sp>
        <p:nvSpPr>
          <p:cNvPr id="12" name="내용 개체 틀 2 3 3 1 1"/>
          <p:cNvSpPr txBox="1">
            <a:spLocks/>
          </p:cNvSpPr>
          <p:nvPr/>
        </p:nvSpPr>
        <p:spPr bwMode="auto">
          <a:xfrm>
            <a:off x="107950" y="2162175"/>
            <a:ext cx="47704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Specifically we will:</a:t>
            </a:r>
            <a:endParaRPr lang="ko-KR" altLang="en-US" sz="2800"/>
          </a:p>
        </p:txBody>
      </p:sp>
      <p:sp>
        <p:nvSpPr>
          <p:cNvPr id="13" name="내용 개체 틀 2 3 3 1 1"/>
          <p:cNvSpPr txBox="1">
            <a:spLocks/>
          </p:cNvSpPr>
          <p:nvPr/>
        </p:nvSpPr>
        <p:spPr bwMode="auto">
          <a:xfrm>
            <a:off x="539750" y="3743325"/>
            <a:ext cx="8928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Study what convex opt. is &amp; why LS is convex; </a:t>
            </a:r>
            <a:endParaRPr lang="ko-KR" altLang="en-US" sz="2800"/>
          </a:p>
        </p:txBody>
      </p:sp>
      <p:sp>
        <p:nvSpPr>
          <p:cNvPr id="14" name="내용 개체 틀 2 3 3 1 1"/>
          <p:cNvSpPr txBox="1">
            <a:spLocks/>
          </p:cNvSpPr>
          <p:nvPr/>
        </p:nvSpPr>
        <p:spPr bwMode="auto">
          <a:xfrm>
            <a:off x="565150" y="4573588"/>
            <a:ext cx="6670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Investigate how to solve the problem;</a:t>
            </a:r>
            <a:endParaRPr lang="ko-KR" altLang="en-US" sz="2800"/>
          </a:p>
        </p:txBody>
      </p:sp>
      <p:sp>
        <p:nvSpPr>
          <p:cNvPr id="15" name="내용 개체 틀 2 3 3 1 1"/>
          <p:cNvSpPr txBox="1">
            <a:spLocks/>
          </p:cNvSpPr>
          <p:nvPr/>
        </p:nvSpPr>
        <p:spPr bwMode="auto">
          <a:xfrm>
            <a:off x="565150" y="5340350"/>
            <a:ext cx="4375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Discuss on optimality.</a:t>
            </a:r>
            <a:endParaRPr lang="ko-KR" altLang="en-US" sz="2800"/>
          </a:p>
        </p:txBody>
      </p:sp>
      <p:sp>
        <p:nvSpPr>
          <p:cNvPr id="16" name="내용 개체 틀 2 3 3 1 1"/>
          <p:cNvSpPr txBox="1">
            <a:spLocks/>
          </p:cNvSpPr>
          <p:nvPr/>
        </p:nvSpPr>
        <p:spPr bwMode="auto">
          <a:xfrm>
            <a:off x="146050" y="2987675"/>
            <a:ext cx="657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7" name="내용 개체 틀 2 3 3 1 1"/>
          <p:cNvSpPr txBox="1">
            <a:spLocks/>
          </p:cNvSpPr>
          <p:nvPr/>
        </p:nvSpPr>
        <p:spPr bwMode="auto">
          <a:xfrm>
            <a:off x="153988" y="3743325"/>
            <a:ext cx="655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18" name="내용 개체 틀 2 3 3 1 1"/>
          <p:cNvSpPr txBox="1">
            <a:spLocks/>
          </p:cNvSpPr>
          <p:nvPr/>
        </p:nvSpPr>
        <p:spPr bwMode="auto">
          <a:xfrm>
            <a:off x="153988" y="4575175"/>
            <a:ext cx="655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endParaRPr lang="ko-KR" altLang="en-US" sz="2800"/>
          </a:p>
        </p:txBody>
      </p:sp>
      <p:sp>
        <p:nvSpPr>
          <p:cNvPr id="19" name="내용 개체 틀 2 3 3 1 1"/>
          <p:cNvSpPr txBox="1">
            <a:spLocks/>
          </p:cNvSpPr>
          <p:nvPr/>
        </p:nvSpPr>
        <p:spPr bwMode="auto">
          <a:xfrm>
            <a:off x="133350" y="5338763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4. 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Outline of Lecture 3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81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5AAC0-F1DC-40C1-B3CB-4777AE914500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300"/>
          </a:p>
        </p:txBody>
      </p:sp>
      <p:sp>
        <p:nvSpPr>
          <p:cNvPr id="48131" name="내용 개체 틀 2 3 3 1 1"/>
          <p:cNvSpPr txBox="1">
            <a:spLocks/>
          </p:cNvSpPr>
          <p:nvPr/>
        </p:nvSpPr>
        <p:spPr bwMode="auto">
          <a:xfrm>
            <a:off x="133350" y="1341438"/>
            <a:ext cx="8909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Move onto logistic regression.</a:t>
            </a:r>
            <a:endParaRPr lang="ko-KR" altLang="en-US" sz="2800"/>
          </a:p>
        </p:txBody>
      </p:sp>
      <p:sp>
        <p:nvSpPr>
          <p:cNvPr id="11" name="내용 개체 틀 2 3 3 1 1"/>
          <p:cNvSpPr txBox="1">
            <a:spLocks/>
          </p:cNvSpPr>
          <p:nvPr/>
        </p:nvSpPr>
        <p:spPr bwMode="auto">
          <a:xfrm>
            <a:off x="563563" y="2924175"/>
            <a:ext cx="78311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Study what logistic regression is;</a:t>
            </a:r>
            <a:endParaRPr lang="ko-KR" altLang="en-US" sz="2800"/>
          </a:p>
        </p:txBody>
      </p:sp>
      <p:sp>
        <p:nvSpPr>
          <p:cNvPr id="13" name="내용 개체 틀 2 3 3 1 1"/>
          <p:cNvSpPr txBox="1">
            <a:spLocks/>
          </p:cNvSpPr>
          <p:nvPr/>
        </p:nvSpPr>
        <p:spPr bwMode="auto">
          <a:xfrm>
            <a:off x="563563" y="3686175"/>
            <a:ext cx="66214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Show why it is convex optimization;</a:t>
            </a:r>
            <a:endParaRPr lang="ko-KR" altLang="en-US" sz="2800"/>
          </a:p>
        </p:txBody>
      </p:sp>
      <p:sp>
        <p:nvSpPr>
          <p:cNvPr id="14" name="내용 개체 틀 2 3 3 1 1"/>
          <p:cNvSpPr txBox="1">
            <a:spLocks/>
          </p:cNvSpPr>
          <p:nvPr/>
        </p:nvSpPr>
        <p:spPr bwMode="auto">
          <a:xfrm>
            <a:off x="563563" y="4503738"/>
            <a:ext cx="4008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Discuss on optimality;</a:t>
            </a:r>
            <a:endParaRPr lang="ko-KR" altLang="en-US" sz="2800"/>
          </a:p>
        </p:txBody>
      </p:sp>
      <p:sp>
        <p:nvSpPr>
          <p:cNvPr id="15" name="내용 개체 틀 2 3 3 1 1"/>
          <p:cNvSpPr txBox="1">
            <a:spLocks/>
          </p:cNvSpPr>
          <p:nvPr/>
        </p:nvSpPr>
        <p:spPr bwMode="auto">
          <a:xfrm>
            <a:off x="452438" y="5243513"/>
            <a:ext cx="5775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 Investigate an efficient algorithm:</a:t>
            </a:r>
            <a:endParaRPr lang="ko-KR" altLang="en-US" sz="2800"/>
          </a:p>
        </p:txBody>
      </p:sp>
      <p:sp>
        <p:nvSpPr>
          <p:cNvPr id="10" name="내용 개체 틀 2 3 3 1 1"/>
          <p:cNvSpPr txBox="1">
            <a:spLocks/>
          </p:cNvSpPr>
          <p:nvPr/>
        </p:nvSpPr>
        <p:spPr bwMode="auto">
          <a:xfrm>
            <a:off x="2339752" y="5889096"/>
            <a:ext cx="34146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Gradient descent</a:t>
            </a:r>
            <a:endParaRPr lang="ko-KR" altLang="en-US" sz="2800" b="1"/>
          </a:p>
        </p:txBody>
      </p:sp>
      <p:sp>
        <p:nvSpPr>
          <p:cNvPr id="21" name="내용 개체 틀 2 3 3 1 1"/>
          <p:cNvSpPr txBox="1">
            <a:spLocks/>
          </p:cNvSpPr>
          <p:nvPr/>
        </p:nvSpPr>
        <p:spPr bwMode="auto">
          <a:xfrm>
            <a:off x="107950" y="2090738"/>
            <a:ext cx="4770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Specifically we will:</a:t>
            </a:r>
            <a:endParaRPr lang="ko-KR" altLang="en-US" sz="2800"/>
          </a:p>
        </p:txBody>
      </p:sp>
      <p:sp>
        <p:nvSpPr>
          <p:cNvPr id="22" name="내용 개체 틀 2 3 3 1 1"/>
          <p:cNvSpPr txBox="1">
            <a:spLocks/>
          </p:cNvSpPr>
          <p:nvPr/>
        </p:nvSpPr>
        <p:spPr bwMode="auto">
          <a:xfrm>
            <a:off x="146050" y="2916238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23" name="내용 개체 틀 2 3 3 1 1"/>
          <p:cNvSpPr txBox="1">
            <a:spLocks/>
          </p:cNvSpPr>
          <p:nvPr/>
        </p:nvSpPr>
        <p:spPr bwMode="auto">
          <a:xfrm>
            <a:off x="153988" y="3671888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24" name="내용 개체 틀 2 3 3 1 1"/>
          <p:cNvSpPr txBox="1">
            <a:spLocks/>
          </p:cNvSpPr>
          <p:nvPr/>
        </p:nvSpPr>
        <p:spPr bwMode="auto">
          <a:xfrm>
            <a:off x="153988" y="4503738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endParaRPr lang="ko-KR" altLang="en-US" sz="2800"/>
          </a:p>
        </p:txBody>
      </p:sp>
      <p:sp>
        <p:nvSpPr>
          <p:cNvPr id="25" name="내용 개체 틀 2 3 3 1 1"/>
          <p:cNvSpPr txBox="1">
            <a:spLocks/>
          </p:cNvSpPr>
          <p:nvPr/>
        </p:nvSpPr>
        <p:spPr bwMode="auto">
          <a:xfrm>
            <a:off x="133350" y="5267325"/>
            <a:ext cx="6556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4. 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0" grpId="0"/>
      <p:bldP spid="21" grpId="0"/>
      <p:bldP spid="22" grpId="0"/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Outline of other lectures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91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16AD1D-271B-4617-AFB0-B32CD190922A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300"/>
          </a:p>
        </p:txBody>
      </p:sp>
      <p:sp>
        <p:nvSpPr>
          <p:cNvPr id="49156" name="내용 개체 틀 2 3 3 1 1"/>
          <p:cNvSpPr txBox="1">
            <a:spLocks/>
          </p:cNvSpPr>
          <p:nvPr/>
        </p:nvSpPr>
        <p:spPr bwMode="auto">
          <a:xfrm>
            <a:off x="1855424" y="4182086"/>
            <a:ext cx="1923641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RNN (1/2)</a:t>
            </a:r>
            <a:endParaRPr lang="ko-KR" altLang="en-US" sz="2800"/>
          </a:p>
        </p:txBody>
      </p:sp>
      <p:sp>
        <p:nvSpPr>
          <p:cNvPr id="11" name="내용 개체 틀 2 3 3 1 1"/>
          <p:cNvSpPr txBox="1">
            <a:spLocks/>
          </p:cNvSpPr>
          <p:nvPr/>
        </p:nvSpPr>
        <p:spPr bwMode="auto">
          <a:xfrm>
            <a:off x="1846733" y="1420713"/>
            <a:ext cx="2590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Deep learning</a:t>
            </a:r>
            <a:endParaRPr lang="ko-KR" altLang="en-US" sz="2800"/>
          </a:p>
        </p:txBody>
      </p:sp>
      <p:sp>
        <p:nvSpPr>
          <p:cNvPr id="49157" name="내용 개체 틀 2 3 3 1 1"/>
          <p:cNvSpPr txBox="1">
            <a:spLocks/>
          </p:cNvSpPr>
          <p:nvPr/>
        </p:nvSpPr>
        <p:spPr bwMode="auto">
          <a:xfrm>
            <a:off x="274314" y="1412776"/>
            <a:ext cx="1539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Day 2:</a:t>
            </a:r>
            <a:endParaRPr lang="ko-KR" altLang="en-US" sz="2800" b="1" dirty="0"/>
          </a:p>
        </p:txBody>
      </p:sp>
      <p:sp>
        <p:nvSpPr>
          <p:cNvPr id="49158" name="내용 개체 틀 2 3 3 1 1"/>
          <p:cNvSpPr txBox="1">
            <a:spLocks/>
          </p:cNvSpPr>
          <p:nvPr/>
        </p:nvSpPr>
        <p:spPr bwMode="auto">
          <a:xfrm>
            <a:off x="274314" y="2451794"/>
            <a:ext cx="1560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Day 3: </a:t>
            </a:r>
            <a:endParaRPr lang="ko-KR" altLang="en-US" sz="2800" b="1" dirty="0"/>
          </a:p>
        </p:txBody>
      </p:sp>
      <p:sp>
        <p:nvSpPr>
          <p:cNvPr id="49159" name="내용 개체 틀 2 3 3 1 1"/>
          <p:cNvSpPr txBox="1">
            <a:spLocks/>
          </p:cNvSpPr>
          <p:nvPr/>
        </p:nvSpPr>
        <p:spPr bwMode="auto">
          <a:xfrm>
            <a:off x="274314" y="3645024"/>
            <a:ext cx="1584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Day 4: </a:t>
            </a:r>
            <a:endParaRPr lang="ko-KR" altLang="en-US" sz="2800" b="1" dirty="0"/>
          </a:p>
        </p:txBody>
      </p:sp>
      <p:sp>
        <p:nvSpPr>
          <p:cNvPr id="12" name="내용 개체 틀 2 3 3 1 1"/>
          <p:cNvSpPr txBox="1">
            <a:spLocks/>
          </p:cNvSpPr>
          <p:nvPr/>
        </p:nvSpPr>
        <p:spPr bwMode="auto">
          <a:xfrm>
            <a:off x="1839983" y="3097907"/>
            <a:ext cx="61198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CNN (1/2)</a:t>
            </a:r>
            <a:endParaRPr lang="ko-KR" altLang="en-US" sz="2800"/>
          </a:p>
        </p:txBody>
      </p:sp>
      <p:sp>
        <p:nvSpPr>
          <p:cNvPr id="10" name="내용 개체 틀 2 3 3 1 1">
            <a:extLst>
              <a:ext uri="{FF2B5EF4-FFF2-40B4-BE49-F238E27FC236}">
                <a16:creationId xmlns:a16="http://schemas.microsoft.com/office/drawing/2014/main" id="{758E829B-D2A6-422D-B56B-558990770ECD}"/>
              </a:ext>
            </a:extLst>
          </p:cNvPr>
          <p:cNvSpPr txBox="1">
            <a:spLocks/>
          </p:cNvSpPr>
          <p:nvPr/>
        </p:nvSpPr>
        <p:spPr bwMode="auto">
          <a:xfrm>
            <a:off x="1842841" y="2498006"/>
            <a:ext cx="61198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Advanced techniques (2/2)</a:t>
            </a:r>
            <a:endParaRPr lang="ko-KR" altLang="en-US" sz="2800"/>
          </a:p>
        </p:txBody>
      </p:sp>
      <p:sp>
        <p:nvSpPr>
          <p:cNvPr id="13" name="내용 개체 틀 2 3 3 1 1">
            <a:extLst>
              <a:ext uri="{FF2B5EF4-FFF2-40B4-BE49-F238E27FC236}">
                <a16:creationId xmlns:a16="http://schemas.microsoft.com/office/drawing/2014/main" id="{2FCAA536-36A6-4E82-B47B-4E04BB4C7323}"/>
              </a:ext>
            </a:extLst>
          </p:cNvPr>
          <p:cNvSpPr txBox="1">
            <a:spLocks/>
          </p:cNvSpPr>
          <p:nvPr/>
        </p:nvSpPr>
        <p:spPr bwMode="auto">
          <a:xfrm>
            <a:off x="274314" y="4775841"/>
            <a:ext cx="1584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Day 5: </a:t>
            </a:r>
            <a:endParaRPr lang="ko-KR" altLang="en-US" sz="2800" b="1" dirty="0"/>
          </a:p>
        </p:txBody>
      </p:sp>
      <p:sp>
        <p:nvSpPr>
          <p:cNvPr id="14" name="내용 개체 틀 2 3 3 1 1">
            <a:extLst>
              <a:ext uri="{FF2B5EF4-FFF2-40B4-BE49-F238E27FC236}">
                <a16:creationId xmlns:a16="http://schemas.microsoft.com/office/drawing/2014/main" id="{B5CD8304-8773-4405-9D96-E815FAF35E76}"/>
              </a:ext>
            </a:extLst>
          </p:cNvPr>
          <p:cNvSpPr txBox="1">
            <a:spLocks/>
          </p:cNvSpPr>
          <p:nvPr/>
        </p:nvSpPr>
        <p:spPr bwMode="auto">
          <a:xfrm>
            <a:off x="1842841" y="1947156"/>
            <a:ext cx="61198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Advanced techniques (1/2)</a:t>
            </a:r>
            <a:endParaRPr lang="ko-KR" altLang="en-US" sz="2800"/>
          </a:p>
        </p:txBody>
      </p:sp>
      <p:sp>
        <p:nvSpPr>
          <p:cNvPr id="15" name="내용 개체 틀 2 3 3 1 1">
            <a:extLst>
              <a:ext uri="{FF2B5EF4-FFF2-40B4-BE49-F238E27FC236}">
                <a16:creationId xmlns:a16="http://schemas.microsoft.com/office/drawing/2014/main" id="{78591567-E536-4485-BE72-3819994DF9DB}"/>
              </a:ext>
            </a:extLst>
          </p:cNvPr>
          <p:cNvSpPr txBox="1">
            <a:spLocks/>
          </p:cNvSpPr>
          <p:nvPr/>
        </p:nvSpPr>
        <p:spPr bwMode="auto">
          <a:xfrm>
            <a:off x="1838869" y="3666411"/>
            <a:ext cx="208506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CNN (2/2)</a:t>
            </a:r>
            <a:endParaRPr lang="ko-KR" altLang="en-US" sz="2800"/>
          </a:p>
        </p:txBody>
      </p:sp>
      <p:sp>
        <p:nvSpPr>
          <p:cNvPr id="16" name="내용 개체 틀 2 3 3 1 1">
            <a:extLst>
              <a:ext uri="{FF2B5EF4-FFF2-40B4-BE49-F238E27FC236}">
                <a16:creationId xmlns:a16="http://schemas.microsoft.com/office/drawing/2014/main" id="{594825D7-C19A-4DD1-8793-8AB03CAE369E}"/>
              </a:ext>
            </a:extLst>
          </p:cNvPr>
          <p:cNvSpPr txBox="1">
            <a:spLocks/>
          </p:cNvSpPr>
          <p:nvPr/>
        </p:nvSpPr>
        <p:spPr bwMode="auto">
          <a:xfrm>
            <a:off x="1849371" y="4794193"/>
            <a:ext cx="1923641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RNN (2/2)</a:t>
            </a:r>
            <a:endParaRPr lang="ko-KR" altLang="en-US" sz="2800"/>
          </a:p>
        </p:txBody>
      </p:sp>
      <p:sp>
        <p:nvSpPr>
          <p:cNvPr id="17" name="내용 개체 틀 2 3 3 1 1">
            <a:extLst>
              <a:ext uri="{FF2B5EF4-FFF2-40B4-BE49-F238E27FC236}">
                <a16:creationId xmlns:a16="http://schemas.microsoft.com/office/drawing/2014/main" id="{A94BBE2A-0E6E-4602-B0F8-066365F5C963}"/>
              </a:ext>
            </a:extLst>
          </p:cNvPr>
          <p:cNvSpPr txBox="1">
            <a:spLocks/>
          </p:cNvSpPr>
          <p:nvPr/>
        </p:nvSpPr>
        <p:spPr bwMode="auto">
          <a:xfrm>
            <a:off x="1847350" y="5338560"/>
            <a:ext cx="6541074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Machine learning with small data</a:t>
            </a:r>
            <a:endParaRPr lang="ko-KR" altLang="en-US" sz="2800"/>
          </a:p>
        </p:txBody>
      </p:sp>
      <p:sp>
        <p:nvSpPr>
          <p:cNvPr id="18" name="내용 개체 틀 2 3 3 1 1">
            <a:extLst>
              <a:ext uri="{FF2B5EF4-FFF2-40B4-BE49-F238E27FC236}">
                <a16:creationId xmlns:a16="http://schemas.microsoft.com/office/drawing/2014/main" id="{3D8B6054-D7B2-4165-9681-35C7CC227793}"/>
              </a:ext>
            </a:extLst>
          </p:cNvPr>
          <p:cNvSpPr txBox="1">
            <a:spLocks/>
          </p:cNvSpPr>
          <p:nvPr/>
        </p:nvSpPr>
        <p:spPr bwMode="auto">
          <a:xfrm>
            <a:off x="1812248" y="5730755"/>
            <a:ext cx="6541074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(</a:t>
            </a:r>
            <a:r>
              <a:rPr lang="en-US" altLang="ko-KR" sz="2800">
                <a:solidFill>
                  <a:srgbClr val="FF0000"/>
                </a:solidFill>
              </a:rPr>
              <a:t>not</a:t>
            </a:r>
            <a:r>
              <a:rPr lang="en-US" altLang="ko-KR" sz="2800"/>
              <a:t> based on </a:t>
            </a:r>
            <a:r>
              <a:rPr lang="en-US" altLang="ko-KR" sz="2800">
                <a:solidFill>
                  <a:srgbClr val="FF0000"/>
                </a:solidFill>
              </a:rPr>
              <a:t>optimization</a:t>
            </a:r>
            <a:r>
              <a:rPr lang="en-US" altLang="ko-KR" sz="2800"/>
              <a:t>)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40088" y="2924175"/>
            <a:ext cx="26638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Logistics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Instructor and TAs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196975"/>
            <a:ext cx="7773988" cy="2016125"/>
          </a:xfrm>
        </p:spPr>
        <p:txBody>
          <a:bodyPr/>
          <a:lstStyle/>
          <a:p>
            <a:r>
              <a:rPr lang="en-US" altLang="ko-KR" b="1">
                <a:ea typeface="굴림" panose="020B0600000101010101" pitchFamily="50" charset="-127"/>
              </a:rPr>
              <a:t>Instructor</a:t>
            </a:r>
            <a:br>
              <a:rPr lang="en-US" altLang="ko-KR" b="1">
                <a:ea typeface="굴림" panose="020B0600000101010101" pitchFamily="50" charset="-127"/>
              </a:rPr>
            </a:br>
            <a:r>
              <a:rPr lang="en-US" altLang="ko-KR" b="1">
                <a:ea typeface="굴림" panose="020B0600000101010101" pitchFamily="50" charset="-127"/>
              </a:rPr>
              <a:t>Changho Suh</a:t>
            </a:r>
            <a:r>
              <a:rPr lang="en-US" altLang="ko-KR">
                <a:ea typeface="굴림" panose="020B0600000101010101" pitchFamily="50" charset="-127"/>
              </a:rPr>
              <a:t/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N1-912, 042-350-7429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chsuh@kaist.ac.kr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http://csuh.kaist.ac.kr</a:t>
            </a:r>
          </a:p>
          <a:p>
            <a:pPr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 b="1">
                <a:ea typeface="굴림" panose="020B0600000101010101" pitchFamily="50" charset="-127"/>
              </a:rPr>
              <a:t>TAs</a:t>
            </a:r>
            <a:endParaRPr lang="en-US" altLang="ko-KR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87824" y="4124865"/>
            <a:ext cx="2304256" cy="117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>
              <a:spcBef>
                <a:spcPct val="20000"/>
              </a:spcBef>
              <a:defRPr/>
            </a:pPr>
            <a:r>
              <a:rPr lang="en-US" altLang="ko-KR" b="1" kern="0" dirty="0" err="1">
                <a:latin typeface="Arial" charset="0"/>
                <a:ea typeface="굴림" charset="-127"/>
              </a:rPr>
              <a:t>Gyeongjo</a:t>
            </a:r>
            <a:r>
              <a:rPr lang="en-US" altLang="ko-KR" b="1" kern="0" dirty="0">
                <a:latin typeface="Arial" charset="0"/>
                <a:ea typeface="굴림" charset="-127"/>
              </a:rPr>
              <a:t> Hwang</a:t>
            </a:r>
            <a:r>
              <a:rPr lang="en-US" altLang="ko-KR" kern="0">
                <a:latin typeface="+mn-lt"/>
                <a:ea typeface="굴림" charset="-127"/>
              </a:rPr>
              <a:t/>
            </a:r>
            <a:br>
              <a:rPr lang="en-US" altLang="ko-KR" kern="0">
                <a:latin typeface="+mn-lt"/>
                <a:ea typeface="굴림" charset="-127"/>
              </a:rPr>
            </a:br>
            <a:r>
              <a:rPr lang="en-US" altLang="ko-KR" kern="0">
                <a:ea typeface="굴림" charset="-127"/>
              </a:rPr>
              <a:t>KAIST </a:t>
            </a:r>
            <a:r>
              <a:rPr lang="en-US" altLang="ko-KR" kern="0">
                <a:latin typeface="+mn-lt"/>
                <a:ea typeface="굴림" charset="-127"/>
              </a:rPr>
              <a:t>N1-920</a:t>
            </a:r>
            <a:r>
              <a:rPr lang="en-US" altLang="ko-KR" kern="0" dirty="0">
                <a:latin typeface="+mn-lt"/>
                <a:ea typeface="굴림" charset="-127"/>
              </a:rPr>
              <a:t/>
            </a:r>
            <a:br>
              <a:rPr lang="en-US" altLang="ko-KR" kern="0" dirty="0">
                <a:latin typeface="+mn-lt"/>
                <a:ea typeface="굴림" charset="-127"/>
              </a:rPr>
            </a:br>
            <a:r>
              <a:rPr lang="en-US" altLang="ko-KR" kern="0" dirty="0">
                <a:latin typeface="+mn-lt"/>
                <a:ea typeface="굴림" charset="-127"/>
              </a:rPr>
              <a:t>042-350-7529</a:t>
            </a:r>
            <a:br>
              <a:rPr lang="en-US" altLang="ko-KR" kern="0" dirty="0">
                <a:latin typeface="+mn-lt"/>
                <a:ea typeface="굴림" charset="-127"/>
              </a:rPr>
            </a:br>
            <a:r>
              <a:rPr lang="en-US" altLang="ko-KR" kern="0" dirty="0">
                <a:latin typeface="+mn-lt"/>
                <a:ea typeface="굴림" charset="-127"/>
              </a:rPr>
              <a:t>hkj4276@kaist.ac.kr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5" y="4150025"/>
            <a:ext cx="230425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>
              <a:spcBef>
                <a:spcPct val="20000"/>
              </a:spcBef>
              <a:defRPr/>
            </a:pPr>
            <a:r>
              <a:rPr lang="en-US" altLang="ko-KR" b="1" kern="0" dirty="0">
                <a:latin typeface="+mn-lt"/>
                <a:ea typeface="굴림" charset="-127"/>
              </a:rPr>
              <a:t>Jaewoong Cho</a:t>
            </a:r>
            <a:r>
              <a:rPr lang="en-US" altLang="ko-KR" b="1" kern="0">
                <a:latin typeface="+mn-lt"/>
                <a:ea typeface="굴림" charset="-127"/>
              </a:rPr>
              <a:t/>
            </a:r>
            <a:br>
              <a:rPr lang="en-US" altLang="ko-KR" b="1" kern="0">
                <a:latin typeface="+mn-lt"/>
                <a:ea typeface="굴림" charset="-127"/>
              </a:rPr>
            </a:br>
            <a:r>
              <a:rPr lang="en-US" altLang="ko-KR" kern="0">
                <a:latin typeface="+mn-lt"/>
                <a:ea typeface="굴림" charset="-127"/>
              </a:rPr>
              <a:t>KAIST</a:t>
            </a:r>
            <a:r>
              <a:rPr lang="en-US" altLang="ko-KR" b="1" kern="0">
                <a:latin typeface="+mn-lt"/>
                <a:ea typeface="굴림" charset="-127"/>
              </a:rPr>
              <a:t> </a:t>
            </a:r>
            <a:r>
              <a:rPr lang="en-US" altLang="ko-KR" kern="0">
                <a:latin typeface="+mn-lt"/>
                <a:ea typeface="굴림" charset="-127"/>
              </a:rPr>
              <a:t>N1-920</a:t>
            </a:r>
            <a:r>
              <a:rPr lang="en-US" altLang="ko-KR" kern="0" dirty="0">
                <a:latin typeface="+mn-lt"/>
                <a:ea typeface="굴림" charset="-127"/>
              </a:rPr>
              <a:t/>
            </a:r>
            <a:br>
              <a:rPr lang="en-US" altLang="ko-KR" kern="0" dirty="0">
                <a:latin typeface="+mn-lt"/>
                <a:ea typeface="굴림" charset="-127"/>
              </a:rPr>
            </a:br>
            <a:r>
              <a:rPr lang="en-US" altLang="ko-KR" kern="0" dirty="0">
                <a:latin typeface="+mn-lt"/>
                <a:ea typeface="굴림" charset="-127"/>
              </a:rPr>
              <a:t>042-350-7529</a:t>
            </a:r>
            <a:br>
              <a:rPr lang="en-US" altLang="ko-KR" kern="0" dirty="0">
                <a:latin typeface="+mn-lt"/>
                <a:ea typeface="굴림" charset="-127"/>
              </a:rPr>
            </a:br>
            <a:r>
              <a:rPr lang="en-US" altLang="ko-KR" kern="0" dirty="0">
                <a:latin typeface="+mn-lt"/>
                <a:ea typeface="굴림" charset="-127"/>
              </a:rPr>
              <a:t>cjw2525@kaist.ac.kr</a:t>
            </a:r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6BE2E6-082A-428F-9D38-BBD43DDC7AB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F8C740-ABD3-4A7F-BD3B-DFE8D7157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010" y="5395209"/>
            <a:ext cx="2664296" cy="117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>
              <a:spcBef>
                <a:spcPct val="20000"/>
              </a:spcBef>
              <a:defRPr/>
            </a:pPr>
            <a:r>
              <a:rPr lang="en-US" altLang="ko-KR" b="1" kern="0" dirty="0" err="1">
                <a:latin typeface="Arial" charset="0"/>
                <a:ea typeface="굴림" charset="-127"/>
              </a:rPr>
              <a:t>Geewon</a:t>
            </a:r>
            <a:r>
              <a:rPr lang="en-US" altLang="ko-KR" b="1" kern="0" dirty="0">
                <a:latin typeface="Arial" charset="0"/>
                <a:ea typeface="굴림" charset="-127"/>
              </a:rPr>
              <a:t> Suh</a:t>
            </a:r>
            <a:r>
              <a:rPr lang="en-US" altLang="ko-KR" kern="0">
                <a:latin typeface="+mn-lt"/>
                <a:ea typeface="굴림" charset="-127"/>
              </a:rPr>
              <a:t/>
            </a:r>
            <a:br>
              <a:rPr lang="en-US" altLang="ko-KR" kern="0">
                <a:latin typeface="+mn-lt"/>
                <a:ea typeface="굴림" charset="-127"/>
              </a:rPr>
            </a:br>
            <a:r>
              <a:rPr lang="en-US" altLang="ko-KR" kern="0">
                <a:ea typeface="굴림" charset="-127"/>
              </a:rPr>
              <a:t>KAIST </a:t>
            </a:r>
            <a:r>
              <a:rPr lang="en-US" altLang="ko-KR" kern="0">
                <a:latin typeface="+mn-lt"/>
                <a:ea typeface="굴림" charset="-127"/>
              </a:rPr>
              <a:t>N1-920</a:t>
            </a:r>
            <a:r>
              <a:rPr lang="en-US" altLang="ko-KR" kern="0" dirty="0">
                <a:latin typeface="+mn-lt"/>
                <a:ea typeface="굴림" charset="-127"/>
              </a:rPr>
              <a:t/>
            </a:r>
            <a:br>
              <a:rPr lang="en-US" altLang="ko-KR" kern="0" dirty="0">
                <a:latin typeface="+mn-lt"/>
                <a:ea typeface="굴림" charset="-127"/>
              </a:rPr>
            </a:br>
            <a:r>
              <a:rPr lang="en-US" altLang="ko-KR" kern="0" dirty="0">
                <a:latin typeface="+mn-lt"/>
                <a:ea typeface="굴림" charset="-127"/>
              </a:rPr>
              <a:t>042-350-7529</a:t>
            </a:r>
            <a:br>
              <a:rPr lang="en-US" altLang="ko-KR" kern="0" dirty="0">
                <a:latin typeface="+mn-lt"/>
                <a:ea typeface="굴림" charset="-127"/>
              </a:rPr>
            </a:br>
            <a:r>
              <a:rPr lang="en-US" altLang="ko-KR" kern="0" dirty="0">
                <a:latin typeface="+mn-lt"/>
                <a:ea typeface="굴림" charset="-127"/>
              </a:rPr>
              <a:t>gwsuh91@kaist.ac.kr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BB193E4-F421-4BE7-B0AB-AC2509AC1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053" y="5348450"/>
            <a:ext cx="2664296" cy="117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>
              <a:spcBef>
                <a:spcPct val="20000"/>
              </a:spcBef>
              <a:defRPr/>
            </a:pPr>
            <a:r>
              <a:rPr lang="en-US" altLang="ko-KR" b="1" kern="0" dirty="0">
                <a:latin typeface="Arial" charset="0"/>
                <a:ea typeface="굴림" charset="-127"/>
              </a:rPr>
              <a:t>Junhyung Ahn</a:t>
            </a:r>
            <a:r>
              <a:rPr lang="en-US" altLang="ko-KR" kern="0">
                <a:latin typeface="+mn-lt"/>
                <a:ea typeface="굴림" charset="-127"/>
              </a:rPr>
              <a:t/>
            </a:r>
            <a:br>
              <a:rPr lang="en-US" altLang="ko-KR" kern="0">
                <a:latin typeface="+mn-lt"/>
                <a:ea typeface="굴림" charset="-127"/>
              </a:rPr>
            </a:br>
            <a:r>
              <a:rPr lang="en-US" altLang="ko-KR" kern="0">
                <a:ea typeface="굴림" charset="-127"/>
              </a:rPr>
              <a:t>KAIST </a:t>
            </a:r>
            <a:r>
              <a:rPr lang="en-US" altLang="ko-KR" kern="0">
                <a:latin typeface="+mn-lt"/>
                <a:ea typeface="굴림" charset="-127"/>
              </a:rPr>
              <a:t>N1-920</a:t>
            </a:r>
            <a:r>
              <a:rPr lang="en-US" altLang="ko-KR" kern="0" dirty="0">
                <a:latin typeface="+mn-lt"/>
                <a:ea typeface="굴림" charset="-127"/>
              </a:rPr>
              <a:t/>
            </a:r>
            <a:br>
              <a:rPr lang="en-US" altLang="ko-KR" kern="0" dirty="0">
                <a:latin typeface="+mn-lt"/>
                <a:ea typeface="굴림" charset="-127"/>
              </a:rPr>
            </a:br>
            <a:r>
              <a:rPr lang="en-US" altLang="ko-KR" kern="0" dirty="0">
                <a:latin typeface="+mn-lt"/>
                <a:ea typeface="굴림" charset="-127"/>
              </a:rPr>
              <a:t>042-350-7529</a:t>
            </a:r>
            <a:br>
              <a:rPr lang="en-US" altLang="ko-KR" kern="0" dirty="0">
                <a:latin typeface="+mn-lt"/>
                <a:ea typeface="굴림" charset="-127"/>
              </a:rPr>
            </a:br>
            <a:r>
              <a:rPr lang="en-US" altLang="ko-KR" kern="0" dirty="0">
                <a:latin typeface="+mn-lt"/>
                <a:ea typeface="굴림" charset="-127"/>
              </a:rPr>
              <a:t>tonyahn96@kaist.ac.kr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EE1F5EC-E85F-4CBC-BD34-69D43E1E6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238" y="4120121"/>
            <a:ext cx="2664296" cy="117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>
              <a:spcBef>
                <a:spcPct val="20000"/>
              </a:spcBef>
              <a:defRPr/>
            </a:pPr>
            <a:r>
              <a:rPr lang="en-US" altLang="ko-KR" b="1" kern="0">
                <a:latin typeface="Arial" charset="0"/>
                <a:ea typeface="굴림" charset="-127"/>
              </a:rPr>
              <a:t>Minguen Kang</a:t>
            </a:r>
            <a:r>
              <a:rPr lang="en-US" altLang="ko-KR" kern="0">
                <a:latin typeface="+mn-lt"/>
                <a:ea typeface="굴림" charset="-127"/>
              </a:rPr>
              <a:t/>
            </a:r>
            <a:br>
              <a:rPr lang="en-US" altLang="ko-KR" kern="0">
                <a:latin typeface="+mn-lt"/>
                <a:ea typeface="굴림" charset="-127"/>
              </a:rPr>
            </a:br>
            <a:r>
              <a:rPr lang="en-US" altLang="ko-KR" kern="0">
                <a:ea typeface="굴림" charset="-127"/>
              </a:rPr>
              <a:t>KAIST </a:t>
            </a:r>
            <a:r>
              <a:rPr lang="en-US" altLang="ko-KR" kern="0">
                <a:latin typeface="+mn-lt"/>
                <a:ea typeface="굴림" charset="-127"/>
              </a:rPr>
              <a:t>N26-210</a:t>
            </a:r>
            <a:br>
              <a:rPr lang="en-US" altLang="ko-KR" kern="0">
                <a:latin typeface="+mn-lt"/>
                <a:ea typeface="굴림" charset="-127"/>
              </a:rPr>
            </a:br>
            <a:r>
              <a:rPr lang="en-US" altLang="ko-KR" kern="0">
                <a:latin typeface="+mn-lt"/>
                <a:ea typeface="굴림" charset="-127"/>
              </a:rPr>
              <a:t>042-350-8037</a:t>
            </a:r>
            <a:br>
              <a:rPr lang="en-US" altLang="ko-KR" kern="0">
                <a:latin typeface="+mn-lt"/>
                <a:ea typeface="굴림" charset="-127"/>
              </a:rPr>
            </a:br>
            <a:r>
              <a:rPr lang="en-US" altLang="ko-KR" kern="0">
                <a:latin typeface="+mn-lt"/>
                <a:ea typeface="굴림" charset="-127"/>
              </a:rPr>
              <a:t>minkang23@</a:t>
            </a:r>
            <a:r>
              <a:rPr lang="en-US" altLang="ko-KR" kern="0" dirty="0">
                <a:latin typeface="+mn-lt"/>
                <a:ea typeface="굴림" charset="-127"/>
              </a:rPr>
              <a:t>kaist.ac.kr</a:t>
            </a:r>
          </a:p>
        </p:txBody>
      </p:sp>
    </p:spTree>
    <p:extLst>
      <p:ext uri="{BB962C8B-B14F-4D97-AF65-F5344CB8AC3E}">
        <p14:creationId xmlns:p14="http://schemas.microsoft.com/office/powerpoint/2010/main" val="2294757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10-day </a:t>
            </a:r>
            <a:r>
              <a:rPr lang="en-US" altLang="ko-KR" dirty="0">
                <a:ea typeface="굴림" panose="020B0600000101010101" pitchFamily="50" charset="-127"/>
              </a:rPr>
              <a:t>course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0D68F-A309-42F5-99AF-4D96C45E24A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154887-D44C-4167-BF74-47BAD7F7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2952328" cy="5536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/>
              <a:t>Days 1 ~ 5:</a:t>
            </a:r>
            <a:endParaRPr lang="ko-KR" altLang="en-US" sz="3200"/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84859C-A286-4505-B78E-A7089380B09D}"/>
              </a:ext>
            </a:extLst>
          </p:cNvPr>
          <p:cNvSpPr txBox="1">
            <a:spLocks/>
          </p:cNvSpPr>
          <p:nvPr/>
        </p:nvSpPr>
        <p:spPr bwMode="auto">
          <a:xfrm>
            <a:off x="395536" y="3981683"/>
            <a:ext cx="273630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3200" kern="0"/>
              <a:t>Days 6 ~ 10:</a:t>
            </a:r>
            <a:endParaRPr lang="ko-KR" altLang="en-US" sz="3200" kern="0"/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B5A4BDE-C7D5-4AB6-BFA3-E81D5BF1180A}"/>
              </a:ext>
            </a:extLst>
          </p:cNvPr>
          <p:cNvSpPr txBox="1">
            <a:spLocks/>
          </p:cNvSpPr>
          <p:nvPr/>
        </p:nvSpPr>
        <p:spPr bwMode="auto">
          <a:xfrm>
            <a:off x="1475655" y="2599509"/>
            <a:ext cx="5868652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3200" kern="0"/>
              <a:t>Machine learning backgrounds</a:t>
            </a:r>
            <a:endParaRPr lang="ko-KR" altLang="en-US" sz="3200" kern="0"/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D2E3B2EA-4CD1-41B6-87CC-A1C954CCCCF8}"/>
              </a:ext>
            </a:extLst>
          </p:cNvPr>
          <p:cNvSpPr txBox="1">
            <a:spLocks/>
          </p:cNvSpPr>
          <p:nvPr/>
        </p:nvSpPr>
        <p:spPr bwMode="auto">
          <a:xfrm>
            <a:off x="3510229" y="5015596"/>
            <a:ext cx="1799505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3200" kern="0"/>
              <a:t>Projects</a:t>
            </a:r>
            <a:endParaRPr lang="ko-KR" altLang="en-US" sz="3200" kern="0"/>
          </a:p>
        </p:txBody>
      </p:sp>
    </p:spTree>
    <p:extLst>
      <p:ext uri="{BB962C8B-B14F-4D97-AF65-F5344CB8AC3E}">
        <p14:creationId xmlns:p14="http://schemas.microsoft.com/office/powerpoint/2010/main" val="4154954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Days 1 ~ 5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7236" y="1340768"/>
            <a:ext cx="5111750" cy="5048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Machine </a:t>
            </a:r>
            <a:r>
              <a:rPr lang="en-US" altLang="ko-KR" b="1">
                <a:ea typeface="굴림" panose="020B0600000101010101" pitchFamily="50" charset="-127"/>
              </a:rPr>
              <a:t>learning </a:t>
            </a:r>
            <a:r>
              <a:rPr lang="en-US" altLang="ko-KR">
                <a:ea typeface="굴림" panose="020B0600000101010101" pitchFamily="50" charset="-127"/>
              </a:rPr>
              <a:t>basics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0D68F-A309-42F5-99AF-4D96C45E24A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517236" y="2060426"/>
            <a:ext cx="34652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Deep learning</a:t>
            </a:r>
            <a:r>
              <a:rPr lang="en-US" altLang="ko-KR"/>
              <a:t> basics</a:t>
            </a:r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517236" y="3633044"/>
            <a:ext cx="59350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Convolutional neural network (1/2)</a:t>
            </a:r>
            <a:endParaRPr lang="ko-KR" altLang="en-US" b="1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517236" y="4791197"/>
            <a:ext cx="478295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Recurrent neural network (1/2)</a:t>
            </a:r>
            <a:endParaRPr lang="ko-KR" altLang="en-US" b="1"/>
          </a:p>
        </p:txBody>
      </p:sp>
      <p:sp>
        <p:nvSpPr>
          <p:cNvPr id="14348" name="내용 개체 틀 2"/>
          <p:cNvSpPr txBox="1">
            <a:spLocks/>
          </p:cNvSpPr>
          <p:nvPr/>
        </p:nvSpPr>
        <p:spPr bwMode="auto">
          <a:xfrm>
            <a:off x="301625" y="1340768"/>
            <a:ext cx="1441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1:</a:t>
            </a:r>
            <a:endParaRPr lang="ko-KR" altLang="en-US" dirty="0"/>
          </a:p>
        </p:txBody>
      </p:sp>
      <p:sp>
        <p:nvSpPr>
          <p:cNvPr id="14349" name="내용 개체 틀 2"/>
          <p:cNvSpPr txBox="1">
            <a:spLocks/>
          </p:cNvSpPr>
          <p:nvPr/>
        </p:nvSpPr>
        <p:spPr bwMode="auto">
          <a:xfrm>
            <a:off x="301625" y="2060426"/>
            <a:ext cx="121561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2:</a:t>
            </a:r>
            <a:endParaRPr lang="ko-KR" altLang="en-US" dirty="0"/>
          </a:p>
        </p:txBody>
      </p:sp>
      <p:sp>
        <p:nvSpPr>
          <p:cNvPr id="14350" name="내용 개체 틀 2"/>
          <p:cNvSpPr txBox="1">
            <a:spLocks/>
          </p:cNvSpPr>
          <p:nvPr/>
        </p:nvSpPr>
        <p:spPr bwMode="auto">
          <a:xfrm>
            <a:off x="301625" y="4293096"/>
            <a:ext cx="13319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4:</a:t>
            </a:r>
            <a:endParaRPr lang="ko-KR" altLang="en-US" dirty="0"/>
          </a:p>
        </p:txBody>
      </p:sp>
      <p:sp>
        <p:nvSpPr>
          <p:cNvPr id="14351" name="내용 개체 틀 2"/>
          <p:cNvSpPr txBox="1">
            <a:spLocks/>
          </p:cNvSpPr>
          <p:nvPr/>
        </p:nvSpPr>
        <p:spPr bwMode="auto">
          <a:xfrm>
            <a:off x="301625" y="5374034"/>
            <a:ext cx="13319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5: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33174B7-CBB7-42E9-83F4-306366E5726A}"/>
              </a:ext>
            </a:extLst>
          </p:cNvPr>
          <p:cNvSpPr txBox="1">
            <a:spLocks/>
          </p:cNvSpPr>
          <p:nvPr/>
        </p:nvSpPr>
        <p:spPr bwMode="auto">
          <a:xfrm>
            <a:off x="301624" y="3152628"/>
            <a:ext cx="13319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3: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77FE1F3-1BE5-4F37-B1F2-8B35EA4413CA}"/>
              </a:ext>
            </a:extLst>
          </p:cNvPr>
          <p:cNvSpPr txBox="1">
            <a:spLocks/>
          </p:cNvSpPr>
          <p:nvPr/>
        </p:nvSpPr>
        <p:spPr bwMode="auto">
          <a:xfrm>
            <a:off x="1517236" y="3140968"/>
            <a:ext cx="43293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Advanced techniques (2/2)</a:t>
            </a:r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12FD185-3F34-471F-B9B9-DD6C5AAE595D}"/>
              </a:ext>
            </a:extLst>
          </p:cNvPr>
          <p:cNvSpPr txBox="1">
            <a:spLocks/>
          </p:cNvSpPr>
          <p:nvPr/>
        </p:nvSpPr>
        <p:spPr bwMode="auto">
          <a:xfrm>
            <a:off x="1517236" y="2516980"/>
            <a:ext cx="43293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Advanced techniques (1/2)</a:t>
            </a:r>
            <a:endParaRPr lang="ko-KR" alt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45A9310-64C7-4585-9053-9D6C25272486}"/>
              </a:ext>
            </a:extLst>
          </p:cNvPr>
          <p:cNvSpPr txBox="1">
            <a:spLocks/>
          </p:cNvSpPr>
          <p:nvPr/>
        </p:nvSpPr>
        <p:spPr bwMode="auto">
          <a:xfrm>
            <a:off x="1517236" y="5889138"/>
            <a:ext cx="543102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Machine learning with </a:t>
            </a:r>
            <a:r>
              <a:rPr lang="en-US" altLang="ko-KR">
                <a:solidFill>
                  <a:srgbClr val="FF0000"/>
                </a:solidFill>
              </a:rPr>
              <a:t>small</a:t>
            </a:r>
            <a:r>
              <a:rPr lang="en-US" altLang="ko-KR"/>
              <a:t> data</a:t>
            </a:r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BE6FBF-6BA5-4A5B-9F7B-A7F93F7FB4A4}"/>
              </a:ext>
            </a:extLst>
          </p:cNvPr>
          <p:cNvSpPr txBox="1">
            <a:spLocks/>
          </p:cNvSpPr>
          <p:nvPr/>
        </p:nvSpPr>
        <p:spPr bwMode="auto">
          <a:xfrm>
            <a:off x="1517236" y="4309987"/>
            <a:ext cx="59350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Convolutional neural network (2/2)</a:t>
            </a:r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0ACCA1CB-A48F-4009-8D80-D5FF190F84D1}"/>
              </a:ext>
            </a:extLst>
          </p:cNvPr>
          <p:cNvSpPr txBox="1">
            <a:spLocks/>
          </p:cNvSpPr>
          <p:nvPr/>
        </p:nvSpPr>
        <p:spPr bwMode="auto">
          <a:xfrm>
            <a:off x="1517236" y="5379967"/>
            <a:ext cx="478295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Recurrent neural network (2/2)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60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  <p:bldP spid="19" grpId="0"/>
      <p:bldP spid="20" grpId="0"/>
      <p:bldP spid="21" grpId="0"/>
      <p:bldP spid="17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Days 6 ~ 10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7236" y="1340768"/>
            <a:ext cx="5111750" cy="5048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Project outline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0D68F-A309-42F5-99AF-4D96C45E24A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517236" y="2348111"/>
            <a:ext cx="34652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Common project (2/2)</a:t>
            </a:r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517236" y="3633044"/>
            <a:ext cx="23346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/>
              <a:t>(Five groups)</a:t>
            </a:r>
            <a:endParaRPr lang="ko-KR" altLang="en-US" b="1"/>
          </a:p>
        </p:txBody>
      </p:sp>
      <p:sp>
        <p:nvSpPr>
          <p:cNvPr id="14348" name="내용 개체 틀 2"/>
          <p:cNvSpPr txBox="1">
            <a:spLocks/>
          </p:cNvSpPr>
          <p:nvPr/>
        </p:nvSpPr>
        <p:spPr bwMode="auto">
          <a:xfrm>
            <a:off x="301625" y="1340768"/>
            <a:ext cx="1441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6:</a:t>
            </a:r>
            <a:endParaRPr lang="ko-KR" altLang="en-US" dirty="0"/>
          </a:p>
        </p:txBody>
      </p:sp>
      <p:sp>
        <p:nvSpPr>
          <p:cNvPr id="14349" name="내용 개체 틀 2"/>
          <p:cNvSpPr txBox="1">
            <a:spLocks/>
          </p:cNvSpPr>
          <p:nvPr/>
        </p:nvSpPr>
        <p:spPr bwMode="auto">
          <a:xfrm>
            <a:off x="301625" y="2348111"/>
            <a:ext cx="121561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7:</a:t>
            </a:r>
            <a:endParaRPr lang="ko-KR" altLang="en-US" dirty="0"/>
          </a:p>
        </p:txBody>
      </p:sp>
      <p:sp>
        <p:nvSpPr>
          <p:cNvPr id="14350" name="내용 개체 틀 2"/>
          <p:cNvSpPr txBox="1">
            <a:spLocks/>
          </p:cNvSpPr>
          <p:nvPr/>
        </p:nvSpPr>
        <p:spPr bwMode="auto">
          <a:xfrm>
            <a:off x="301625" y="4293096"/>
            <a:ext cx="13319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9:</a:t>
            </a:r>
            <a:endParaRPr lang="ko-KR" altLang="en-US" dirty="0"/>
          </a:p>
        </p:txBody>
      </p:sp>
      <p:sp>
        <p:nvSpPr>
          <p:cNvPr id="14351" name="내용 개체 틀 2"/>
          <p:cNvSpPr txBox="1">
            <a:spLocks/>
          </p:cNvSpPr>
          <p:nvPr/>
        </p:nvSpPr>
        <p:spPr bwMode="auto">
          <a:xfrm>
            <a:off x="301625" y="5374034"/>
            <a:ext cx="13319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10: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33174B7-CBB7-42E9-83F4-306366E5726A}"/>
              </a:ext>
            </a:extLst>
          </p:cNvPr>
          <p:cNvSpPr txBox="1">
            <a:spLocks/>
          </p:cNvSpPr>
          <p:nvPr/>
        </p:nvSpPr>
        <p:spPr bwMode="auto">
          <a:xfrm>
            <a:off x="301624" y="3152628"/>
            <a:ext cx="13319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8: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77FE1F3-1BE5-4F37-B1F2-8B35EA4413CA}"/>
              </a:ext>
            </a:extLst>
          </p:cNvPr>
          <p:cNvSpPr txBox="1">
            <a:spLocks/>
          </p:cNvSpPr>
          <p:nvPr/>
        </p:nvSpPr>
        <p:spPr bwMode="auto">
          <a:xfrm>
            <a:off x="1517236" y="3140968"/>
            <a:ext cx="43293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Group-based</a:t>
            </a:r>
            <a:r>
              <a:rPr lang="en-US" altLang="ko-KR"/>
              <a:t> projects (1/2)</a:t>
            </a:r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BE6FBF-6BA5-4A5B-9F7B-A7F93F7FB4A4}"/>
              </a:ext>
            </a:extLst>
          </p:cNvPr>
          <p:cNvSpPr txBox="1">
            <a:spLocks/>
          </p:cNvSpPr>
          <p:nvPr/>
        </p:nvSpPr>
        <p:spPr bwMode="auto">
          <a:xfrm>
            <a:off x="1517236" y="4291133"/>
            <a:ext cx="59350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Group-based projects (2/2)</a:t>
            </a:r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0ACCA1CB-A48F-4009-8D80-D5FF190F84D1}"/>
              </a:ext>
            </a:extLst>
          </p:cNvPr>
          <p:cNvSpPr txBox="1">
            <a:spLocks/>
          </p:cNvSpPr>
          <p:nvPr/>
        </p:nvSpPr>
        <p:spPr bwMode="auto">
          <a:xfrm>
            <a:off x="1517236" y="5370540"/>
            <a:ext cx="478295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Proposal</a:t>
            </a:r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C8022AFD-1F8F-4C06-8A59-605553ACB8E6}"/>
              </a:ext>
            </a:extLst>
          </p:cNvPr>
          <p:cNvSpPr txBox="1">
            <a:spLocks/>
          </p:cNvSpPr>
          <p:nvPr/>
        </p:nvSpPr>
        <p:spPr bwMode="auto">
          <a:xfrm>
            <a:off x="1503506" y="1733993"/>
            <a:ext cx="528464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b="1">
                <a:solidFill>
                  <a:schemeClr val="accent2"/>
                </a:solidFill>
              </a:rPr>
              <a:t>Common</a:t>
            </a:r>
            <a:r>
              <a:rPr lang="en-US" altLang="ko-KR" b="1"/>
              <a:t> </a:t>
            </a:r>
            <a:r>
              <a:rPr lang="en-US" altLang="ko-KR"/>
              <a:t>project (1/2)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60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9" grpId="0"/>
      <p:bldP spid="17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lectures proceed:  Day 1 ~ 5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376684" y="1484784"/>
            <a:ext cx="1227137" cy="431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Day 1</a:t>
            </a:r>
            <a:r>
              <a:rPr lang="en-US" altLang="ko-KR" sz="2000">
                <a:ea typeface="굴림" panose="020B0600000101010101" pitchFamily="50" charset="-127"/>
              </a:rPr>
              <a:t>: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3A679-96CF-45F4-8CD7-04DF7EDB76B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95883" y="2068984"/>
            <a:ext cx="60643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/>
              <a:t>Lecture 1</a:t>
            </a:r>
            <a:r>
              <a:rPr lang="en-US" altLang="ko-KR"/>
              <a:t>: 9:00 </a:t>
            </a:r>
            <a:r>
              <a:rPr lang="en-US" altLang="ko-KR" dirty="0"/>
              <a:t>am </a:t>
            </a:r>
            <a:r>
              <a:rPr lang="en-US" altLang="ko-KR"/>
              <a:t>~ 10:10 </a:t>
            </a:r>
            <a:r>
              <a:rPr lang="en-US" altLang="ko-KR" dirty="0"/>
              <a:t>am  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92708" y="2527771"/>
            <a:ext cx="46085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/>
              <a:t>Lecture 2</a:t>
            </a:r>
            <a:r>
              <a:rPr lang="en-US" altLang="ko-KR"/>
              <a:t>: 10:20 </a:t>
            </a:r>
            <a:r>
              <a:rPr lang="en-US" altLang="ko-KR" dirty="0"/>
              <a:t>am </a:t>
            </a:r>
            <a:r>
              <a:rPr lang="en-US" altLang="ko-KR"/>
              <a:t>~ 11:20 </a:t>
            </a:r>
            <a:r>
              <a:rPr lang="en-US" altLang="ko-KR" dirty="0"/>
              <a:t>am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92708" y="2988146"/>
            <a:ext cx="46085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/>
              <a:t>Lecture 3</a:t>
            </a:r>
            <a:r>
              <a:rPr lang="en-US" altLang="ko-KR"/>
              <a:t>: 11:30 </a:t>
            </a:r>
            <a:r>
              <a:rPr lang="en-US" altLang="ko-KR" dirty="0"/>
              <a:t>pm </a:t>
            </a:r>
            <a:r>
              <a:rPr lang="en-US" altLang="ko-KR"/>
              <a:t>~ 12:30 </a:t>
            </a:r>
            <a:r>
              <a:rPr lang="en-US" altLang="ko-KR" dirty="0"/>
              <a:t>pm  </a:t>
            </a:r>
            <a:endParaRPr lang="ko-KR" altLang="en-US" dirty="0"/>
          </a:p>
        </p:txBody>
      </p:sp>
      <p:sp>
        <p:nvSpPr>
          <p:cNvPr id="15369" name="내용 개체 틀 2"/>
          <p:cNvSpPr txBox="1">
            <a:spLocks/>
          </p:cNvSpPr>
          <p:nvPr/>
        </p:nvSpPr>
        <p:spPr bwMode="auto">
          <a:xfrm>
            <a:off x="1562547" y="1489546"/>
            <a:ext cx="349465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Machine learning basics</a:t>
            </a:r>
            <a:endParaRPr lang="ko-KR" altLang="en-US"/>
          </a:p>
        </p:txBody>
      </p:sp>
      <p:sp>
        <p:nvSpPr>
          <p:cNvPr id="15371" name="내용 개체 틀 2"/>
          <p:cNvSpPr txBox="1">
            <a:spLocks/>
          </p:cNvSpPr>
          <p:nvPr/>
        </p:nvSpPr>
        <p:spPr bwMode="auto">
          <a:xfrm>
            <a:off x="406499" y="5157663"/>
            <a:ext cx="561674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Same format for Day 2 ~ 5.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8388BE3-E362-42BD-9BF7-55A5F74D1D4E}"/>
              </a:ext>
            </a:extLst>
          </p:cNvPr>
          <p:cNvSpPr txBox="1">
            <a:spLocks/>
          </p:cNvSpPr>
          <p:nvPr/>
        </p:nvSpPr>
        <p:spPr bwMode="auto">
          <a:xfrm>
            <a:off x="592708" y="3507283"/>
            <a:ext cx="44644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PS 1:        1:30 </a:t>
            </a:r>
            <a:r>
              <a:rPr lang="en-US" altLang="ko-KR" dirty="0"/>
              <a:t>pm </a:t>
            </a:r>
            <a:r>
              <a:rPr lang="en-US" altLang="ko-KR"/>
              <a:t>~ 2:40 </a:t>
            </a:r>
            <a:r>
              <a:rPr lang="en-US" altLang="ko-KR" dirty="0"/>
              <a:t>pm  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D448C14-8FC0-439E-88D4-3643BFCCF5F2}"/>
              </a:ext>
            </a:extLst>
          </p:cNvPr>
          <p:cNvSpPr txBox="1">
            <a:spLocks/>
          </p:cNvSpPr>
          <p:nvPr/>
        </p:nvSpPr>
        <p:spPr bwMode="auto">
          <a:xfrm>
            <a:off x="592708" y="3978544"/>
            <a:ext cx="46993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PS 2:        2:50 </a:t>
            </a:r>
            <a:r>
              <a:rPr lang="en-US" altLang="ko-KR" dirty="0"/>
              <a:t>pm </a:t>
            </a:r>
            <a:r>
              <a:rPr lang="en-US" altLang="ko-KR"/>
              <a:t>~ 3:50 </a:t>
            </a:r>
            <a:r>
              <a:rPr lang="en-US" altLang="ko-KR" dirty="0"/>
              <a:t>pm  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7580F17-65AA-4438-B1A1-C71657338B2A}"/>
              </a:ext>
            </a:extLst>
          </p:cNvPr>
          <p:cNvSpPr txBox="1">
            <a:spLocks/>
          </p:cNvSpPr>
          <p:nvPr/>
        </p:nvSpPr>
        <p:spPr bwMode="auto">
          <a:xfrm>
            <a:off x="592708" y="4472306"/>
            <a:ext cx="46993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PS 3:        4:00 </a:t>
            </a:r>
            <a:r>
              <a:rPr lang="en-US" altLang="ko-KR" dirty="0"/>
              <a:t>pm </a:t>
            </a:r>
            <a:r>
              <a:rPr lang="en-US" altLang="ko-KR"/>
              <a:t>~ 5:00 </a:t>
            </a:r>
            <a:r>
              <a:rPr lang="en-US" altLang="ko-KR" dirty="0"/>
              <a:t>pm  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D98C03A-FB72-471E-96BB-B83CA9A1CFE1}"/>
              </a:ext>
            </a:extLst>
          </p:cNvPr>
          <p:cNvSpPr txBox="1">
            <a:spLocks/>
          </p:cNvSpPr>
          <p:nvPr/>
        </p:nvSpPr>
        <p:spPr bwMode="auto">
          <a:xfrm>
            <a:off x="376684" y="5795031"/>
            <a:ext cx="361925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15 lectures &amp; 15 PSs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217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371" grpId="0"/>
      <p:bldP spid="13" grpId="0"/>
      <p:bldP spid="14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lectures proceed:  Day 6 ~ 10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376684" y="1484784"/>
            <a:ext cx="1227137" cy="431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Day 6</a:t>
            </a:r>
            <a:r>
              <a:rPr lang="en-US" altLang="ko-KR" sz="2000">
                <a:ea typeface="굴림" panose="020B0600000101010101" pitchFamily="50" charset="-127"/>
              </a:rPr>
              <a:t>: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3A679-96CF-45F4-8CD7-04DF7EDB76B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95883" y="2068984"/>
            <a:ext cx="60643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Lecture 16: 9:00 </a:t>
            </a:r>
            <a:r>
              <a:rPr lang="en-US" altLang="ko-KR" dirty="0"/>
              <a:t>am </a:t>
            </a:r>
            <a:r>
              <a:rPr lang="en-US" altLang="ko-KR"/>
              <a:t>~ 10:10 </a:t>
            </a:r>
            <a:r>
              <a:rPr lang="en-US" altLang="ko-KR" dirty="0"/>
              <a:t>am  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92708" y="2527771"/>
            <a:ext cx="5347444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Lecture 17: 10:20 </a:t>
            </a:r>
            <a:r>
              <a:rPr lang="en-US" altLang="ko-KR" dirty="0"/>
              <a:t>am </a:t>
            </a:r>
            <a:r>
              <a:rPr lang="en-US" altLang="ko-KR"/>
              <a:t>~ 11:20 </a:t>
            </a:r>
            <a:r>
              <a:rPr lang="en-US" altLang="ko-KR" dirty="0"/>
              <a:t>am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92707" y="2988146"/>
            <a:ext cx="543053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Lecture 18: 11:30 </a:t>
            </a:r>
            <a:r>
              <a:rPr lang="en-US" altLang="ko-KR" dirty="0"/>
              <a:t>pm </a:t>
            </a:r>
            <a:r>
              <a:rPr lang="en-US" altLang="ko-KR"/>
              <a:t>~ 12:30 </a:t>
            </a:r>
            <a:r>
              <a:rPr lang="en-US" altLang="ko-KR" dirty="0"/>
              <a:t>pm  </a:t>
            </a:r>
            <a:endParaRPr lang="ko-KR" altLang="en-US" dirty="0"/>
          </a:p>
        </p:txBody>
      </p:sp>
      <p:sp>
        <p:nvSpPr>
          <p:cNvPr id="15369" name="내용 개체 틀 2"/>
          <p:cNvSpPr txBox="1">
            <a:spLocks/>
          </p:cNvSpPr>
          <p:nvPr/>
        </p:nvSpPr>
        <p:spPr bwMode="auto">
          <a:xfrm>
            <a:off x="1562547" y="1489546"/>
            <a:ext cx="349465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Project outline</a:t>
            </a:r>
            <a:endParaRPr lang="ko-KR" altLang="en-US"/>
          </a:p>
        </p:txBody>
      </p:sp>
      <p:sp>
        <p:nvSpPr>
          <p:cNvPr id="15371" name="내용 개체 틀 2"/>
          <p:cNvSpPr txBox="1">
            <a:spLocks/>
          </p:cNvSpPr>
          <p:nvPr/>
        </p:nvSpPr>
        <p:spPr bwMode="auto">
          <a:xfrm>
            <a:off x="406499" y="5157663"/>
            <a:ext cx="561674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7/8/9: All PSs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8388BE3-E362-42BD-9BF7-55A5F74D1D4E}"/>
              </a:ext>
            </a:extLst>
          </p:cNvPr>
          <p:cNvSpPr txBox="1">
            <a:spLocks/>
          </p:cNvSpPr>
          <p:nvPr/>
        </p:nvSpPr>
        <p:spPr bwMode="auto">
          <a:xfrm>
            <a:off x="592708" y="3507283"/>
            <a:ext cx="44644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PS 16:        1:30 </a:t>
            </a:r>
            <a:r>
              <a:rPr lang="en-US" altLang="ko-KR" dirty="0"/>
              <a:t>pm </a:t>
            </a:r>
            <a:r>
              <a:rPr lang="en-US" altLang="ko-KR"/>
              <a:t>~ 2:40 </a:t>
            </a:r>
            <a:r>
              <a:rPr lang="en-US" altLang="ko-KR" dirty="0"/>
              <a:t>pm  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D448C14-8FC0-439E-88D4-3643BFCCF5F2}"/>
              </a:ext>
            </a:extLst>
          </p:cNvPr>
          <p:cNvSpPr txBox="1">
            <a:spLocks/>
          </p:cNvSpPr>
          <p:nvPr/>
        </p:nvSpPr>
        <p:spPr bwMode="auto">
          <a:xfrm>
            <a:off x="592708" y="3978544"/>
            <a:ext cx="46993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PS 17:        2:50 </a:t>
            </a:r>
            <a:r>
              <a:rPr lang="en-US" altLang="ko-KR" dirty="0"/>
              <a:t>pm </a:t>
            </a:r>
            <a:r>
              <a:rPr lang="en-US" altLang="ko-KR"/>
              <a:t>~ 3:50 </a:t>
            </a:r>
            <a:r>
              <a:rPr lang="en-US" altLang="ko-KR" dirty="0"/>
              <a:t>pm  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7580F17-65AA-4438-B1A1-C71657338B2A}"/>
              </a:ext>
            </a:extLst>
          </p:cNvPr>
          <p:cNvSpPr txBox="1">
            <a:spLocks/>
          </p:cNvSpPr>
          <p:nvPr/>
        </p:nvSpPr>
        <p:spPr bwMode="auto">
          <a:xfrm>
            <a:off x="592708" y="4472306"/>
            <a:ext cx="46993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PS 18:        4:00 </a:t>
            </a:r>
            <a:r>
              <a:rPr lang="en-US" altLang="ko-KR" dirty="0"/>
              <a:t>pm </a:t>
            </a:r>
            <a:r>
              <a:rPr lang="en-US" altLang="ko-KR"/>
              <a:t>~ 5:00 </a:t>
            </a:r>
            <a:r>
              <a:rPr lang="en-US" altLang="ko-KR" dirty="0"/>
              <a:t>pm  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D98C03A-FB72-471E-96BB-B83CA9A1CFE1}"/>
              </a:ext>
            </a:extLst>
          </p:cNvPr>
          <p:cNvSpPr txBox="1">
            <a:spLocks/>
          </p:cNvSpPr>
          <p:nvPr/>
        </p:nvSpPr>
        <p:spPr bwMode="auto">
          <a:xfrm>
            <a:off x="376684" y="5795031"/>
            <a:ext cx="50594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Day 10: Individual 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728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371" grpId="0"/>
      <p:bldP spid="13" grpId="0"/>
      <p:bldP spid="14" grpId="0"/>
      <p:bldP spid="15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8.22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\cdot)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2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x)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8.22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\cdot)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2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x)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175.1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red{f(x^{(i)}) }  \approx \blue{ y^{(i)}}   \;\; \textrm{for all } i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737.907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( y^{(i)}, f(x^{(i)}))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924.63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( y, \hat{y} ) = (y - \hat{y})^2&#10;\end{align*}&#10;&#10;&#10;\end{document}"/>
  <p:tag name="IGUANATEXSIZE" val="20"/>
  <p:tag name="IGUANATEXCURSOR" val="3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163.8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  \sum_{i=1}^m \ell( y^{(i)}, f(x^{(i)}))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8.22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f(\cdot)}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8.22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f(\cdot)}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f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163.8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  \sum_{i=1}^m \ell( y^{(i)}, f(x^{(i)}))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8.22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f(\cdot)}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w 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w 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8.22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\cdot)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w 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f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29.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  \sum_{i=1}^m \ell( y^{(i)}, f_{\red{w}}(x^{(i)}))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w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80.3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extrm{(ii) } \textrm{loss function }  \ell( \cdot, \cdot )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576.67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extrm{(i) } f_{\red{w} }(x^{(i)}) &#10;\end{align*}&#10;&#10;&#10;\end{document}"/>
  <p:tag name="IGUANATEXSIZE" val="20"/>
  <p:tag name="IGUANATEXCURSOR" val="3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w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29.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  \sum_{i=1}^m \ell( y^{(i)}, f_{\red{w}}(x^{(i)}))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309232</TotalTime>
  <Words>1010</Words>
  <Application>Microsoft Office PowerPoint</Application>
  <PresentationFormat>화면 슬라이드 쇼(4:3)</PresentationFormat>
  <Paragraphs>254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50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Times New Roman</vt:lpstr>
      <vt:lpstr>1_JobTalk3</vt:lpstr>
      <vt:lpstr>PowerPoint 프레젠테이션</vt:lpstr>
      <vt:lpstr>PowerPoint 프레젠테이션</vt:lpstr>
      <vt:lpstr>PowerPoint 프레젠테이션</vt:lpstr>
      <vt:lpstr>Instructor and TAs</vt:lpstr>
      <vt:lpstr>10-day course</vt:lpstr>
      <vt:lpstr>Days 1 ~ 5</vt:lpstr>
      <vt:lpstr>Days 6 ~ 10</vt:lpstr>
      <vt:lpstr>How lectures proceed:  Day 1 ~ 5</vt:lpstr>
      <vt:lpstr>How lectures proceed:  Day 6 ~ 10</vt:lpstr>
      <vt:lpstr>References</vt:lpstr>
      <vt:lpstr>PowerPoint 프레젠테이션</vt:lpstr>
      <vt:lpstr>Machine learning</vt:lpstr>
      <vt:lpstr>Machine learning in picture</vt:lpstr>
      <vt:lpstr>Machine learning</vt:lpstr>
      <vt:lpstr>Machine learning vs AI</vt:lpstr>
      <vt:lpstr>How to train machine?</vt:lpstr>
      <vt:lpstr>Optimization</vt:lpstr>
      <vt:lpstr>Objective function?</vt:lpstr>
      <vt:lpstr>Optimization variable?</vt:lpstr>
      <vt:lpstr>How to deal with function optimization?</vt:lpstr>
      <vt:lpstr>Optimization of interest</vt:lpstr>
      <vt:lpstr>A variety of problems depending on choices </vt:lpstr>
      <vt:lpstr>Why such problems are prominent?</vt:lpstr>
      <vt:lpstr>Outline of Lecture 2</vt:lpstr>
      <vt:lpstr>Outline of Lecture 3</vt:lpstr>
      <vt:lpstr>Outline of other lectures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4719</cp:revision>
  <dcterms:created xsi:type="dcterms:W3CDTF">2006-01-25T19:50:38Z</dcterms:created>
  <dcterms:modified xsi:type="dcterms:W3CDTF">2020-10-19T00:06:28Z</dcterms:modified>
</cp:coreProperties>
</file>