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4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5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8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9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36"/>
  </p:notesMasterIdLst>
  <p:handoutMasterIdLst>
    <p:handoutMasterId r:id="rId37"/>
  </p:handoutMasterIdLst>
  <p:sldIdLst>
    <p:sldId id="2032" r:id="rId2"/>
    <p:sldId id="2031" r:id="rId3"/>
    <p:sldId id="2006" r:id="rId4"/>
    <p:sldId id="2048" r:id="rId5"/>
    <p:sldId id="1978" r:id="rId6"/>
    <p:sldId id="2033" r:id="rId7"/>
    <p:sldId id="1979" r:id="rId8"/>
    <p:sldId id="1980" r:id="rId9"/>
    <p:sldId id="1981" r:id="rId10"/>
    <p:sldId id="1985" r:id="rId11"/>
    <p:sldId id="2008" r:id="rId12"/>
    <p:sldId id="2007" r:id="rId13"/>
    <p:sldId id="2009" r:id="rId14"/>
    <p:sldId id="2010" r:id="rId15"/>
    <p:sldId id="2011" r:id="rId16"/>
    <p:sldId id="2012" r:id="rId17"/>
    <p:sldId id="2042" r:id="rId18"/>
    <p:sldId id="2014" r:id="rId19"/>
    <p:sldId id="2015" r:id="rId20"/>
    <p:sldId id="2029" r:id="rId21"/>
    <p:sldId id="2016" r:id="rId22"/>
    <p:sldId id="2045" r:id="rId23"/>
    <p:sldId id="2064" r:id="rId24"/>
    <p:sldId id="1744" r:id="rId25"/>
    <p:sldId id="2065" r:id="rId26"/>
    <p:sldId id="1747" r:id="rId27"/>
    <p:sldId id="1759" r:id="rId28"/>
    <p:sldId id="2066" r:id="rId29"/>
    <p:sldId id="2060" r:id="rId30"/>
    <p:sldId id="2025" r:id="rId31"/>
    <p:sldId id="2027" r:id="rId32"/>
    <p:sldId id="2028" r:id="rId33"/>
    <p:sldId id="2044" r:id="rId34"/>
    <p:sldId id="2043" r:id="rId35"/>
  </p:sldIdLst>
  <p:sldSz cx="9144000" cy="6858000" type="screen4x3"/>
  <p:notesSz cx="6881813" cy="9296400"/>
  <p:custDataLst>
    <p:tags r:id="rId38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2" autoAdjust="0"/>
    <p:restoredTop sz="77242" autoAdjust="0"/>
  </p:normalViewPr>
  <p:slideViewPr>
    <p:cSldViewPr snapToObjects="1">
      <p:cViewPr>
        <p:scale>
          <a:sx n="105" d="100"/>
          <a:sy n="105" d="100"/>
        </p:scale>
        <p:origin x="162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7" d="100"/>
          <a:sy n="117" d="100"/>
        </p:scale>
        <p:origin x="5152" y="168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 Changho" userId="13114506_tp_dropbox" providerId="OAuth2" clId="{6FECEE5C-848D-164E-BCFC-155EA391D219}"/>
    <pc:docChg chg="custSel modSld">
      <pc:chgData name="Suh Changho" userId="13114506_tp_dropbox" providerId="OAuth2" clId="{6FECEE5C-848D-164E-BCFC-155EA391D219}" dt="2020-04-25T04:22:18.814" v="3" actId="7634"/>
      <pc:docMkLst>
        <pc:docMk/>
      </pc:docMkLst>
      <pc:sldChg chg="addSp">
        <pc:chgData name="Suh Changho" userId="13114506_tp_dropbox" providerId="OAuth2" clId="{6FECEE5C-848D-164E-BCFC-155EA391D219}" dt="2020-04-25T04:22:18.814" v="3" actId="7634"/>
        <pc:sldMkLst>
          <pc:docMk/>
          <pc:sldMk cId="0" sldId="2045"/>
        </pc:sldMkLst>
        <pc:inkChg chg="add">
          <ac:chgData name="Suh Changho" userId="13114506_tp_dropbox" providerId="OAuth2" clId="{6FECEE5C-848D-164E-BCFC-155EA391D219}" dt="2020-04-25T04:22:18.814" v="3" actId="7634"/>
          <ac:inkMkLst>
            <pc:docMk/>
            <pc:sldMk cId="0" sldId="2045"/>
            <ac:inkMk id="2" creationId="{0CC4B2B7-0B2B-644F-9488-302AC944EA8F}"/>
          </ac:inkMkLst>
        </pc:inkChg>
      </pc:sldChg>
      <pc:sldChg chg="addSp delSp modSp">
        <pc:chgData name="Suh Changho" userId="13114506_tp_dropbox" providerId="OAuth2" clId="{6FECEE5C-848D-164E-BCFC-155EA391D219}" dt="2020-04-25T04:22:18.814" v="3" actId="7634"/>
        <pc:sldMkLst>
          <pc:docMk/>
          <pc:sldMk cId="0" sldId="2047"/>
        </pc:sldMkLst>
        <pc:inkChg chg="add del mod">
          <ac:chgData name="Suh Changho" userId="13114506_tp_dropbox" providerId="OAuth2" clId="{6FECEE5C-848D-164E-BCFC-155EA391D219}" dt="2020-04-25T04:13:28.951" v="2" actId="478"/>
          <ac:inkMkLst>
            <pc:docMk/>
            <pc:sldMk cId="0" sldId="2047"/>
            <ac:inkMk id="3" creationId="{F2228FBF-B4BA-854C-A0FF-926A118D2064}"/>
          </ac:inkMkLst>
        </pc:inkChg>
        <pc:inkChg chg="add">
          <ac:chgData name="Suh Changho" userId="13114506_tp_dropbox" providerId="OAuth2" clId="{6FECEE5C-848D-164E-BCFC-155EA391D219}" dt="2020-04-25T04:22:18.814" v="3" actId="7634"/>
          <ac:inkMkLst>
            <pc:docMk/>
            <pc:sldMk cId="0" sldId="2047"/>
            <ac:inkMk id="4" creationId="{1D8CAE96-A493-1343-94DB-DDDFD76EA485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fld id="{19CB4C43-AC1F-4F50-BDB3-E569F56FDFB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fld id="{9C34C052-C813-4730-90C4-1029D4A311A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3428D40-5BA8-414B-8D6A-F3F1C9C5BE6A}" type="slidenum">
              <a:rPr lang="en-US" altLang="ko-KR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7C1A4DA-57DA-4BBB-AE15-7D83E418E1C4}" type="slidenum">
              <a:rPr lang="en-US" altLang="ko-KR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F1CB844B-54D7-4762-93B8-3E5B9D3A80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8CE64168-54E5-4EB7-883A-5EE990EC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04BC9219-6988-4AD5-BF6A-3B1F5DB77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9413F5F-228C-4A9A-B02A-0138EAC0E418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761B86C4-38C9-4E07-AFAC-E6D579A052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4FA25C29-9767-4049-8712-E02425A6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F3615A47-8902-4780-B3D6-22AF6DAC2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911083-82F4-4958-AE6D-CF2FA9EA3E47}" type="slidenum">
              <a:rPr lang="en-US" altLang="ko-KR" smtClean="0">
                <a:latin typeface="굴림" panose="020B0600000101010101" pitchFamily="50" charset="-127"/>
              </a:rPr>
              <a:pPr/>
              <a:t>24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2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761B86C4-38C9-4E07-AFAC-E6D579A052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4FA25C29-9767-4049-8712-E02425A6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F3615A47-8902-4780-B3D6-22AF6DAC2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911083-82F4-4958-AE6D-CF2FA9EA3E47}" type="slidenum">
              <a:rPr lang="en-US" altLang="ko-KR" smtClean="0">
                <a:latin typeface="굴림" panose="020B0600000101010101" pitchFamily="50" charset="-127"/>
              </a:rPr>
              <a:pPr/>
              <a:t>25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F796079-6654-4925-AD6A-91409EFA722F}" type="slidenum">
              <a:rPr lang="en-US" altLang="ko-KR" smtClean="0">
                <a:latin typeface="굴림" panose="020B0600000101010101" pitchFamily="50" charset="-127"/>
              </a:rPr>
              <a:pPr/>
              <a:t>27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169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42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AA9C348-4A9C-493A-BCFA-E28978EB3C0B}" type="slidenum">
              <a:rPr lang="en-US" altLang="ko-KR">
                <a:latin typeface="굴림" panose="020B0600000101010101" pitchFamily="50" charset="-127"/>
              </a:rPr>
              <a:pPr/>
              <a:t>29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647F1B3-D778-4864-B4C4-DA2D45C1AC16}" type="slidenum">
              <a:rPr lang="en-US" altLang="ko-KR">
                <a:latin typeface="굴림" panose="020B0600000101010101" pitchFamily="50" charset="-127"/>
              </a:rPr>
              <a:pPr/>
              <a:t>32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797232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6622DE-6984-4153-AA6B-3BDA44BBA4C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420878690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/>
            </a:lvl1pPr>
          </a:lstStyle>
          <a:p>
            <a:fld id="{F251C5AA-1271-4BE9-956F-250CE79D1DF7}" type="slidenum">
              <a:rPr lang="en-US" altLang="ko-KR"/>
              <a:pPr/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44.xml"/><Relationship Id="rId7" Type="http://schemas.openxmlformats.org/officeDocument/2006/relationships/image" Target="../media/image3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50.xml"/><Relationship Id="rId7" Type="http://schemas.openxmlformats.org/officeDocument/2006/relationships/image" Target="../media/image38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42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3" Type="http://schemas.openxmlformats.org/officeDocument/2006/relationships/tags" Target="../tags/tag59.xml"/><Relationship Id="rId21" Type="http://schemas.openxmlformats.org/officeDocument/2006/relationships/image" Target="../media/image52.png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8.png"/><Relationship Id="rId2" Type="http://schemas.openxmlformats.org/officeDocument/2006/relationships/tags" Target="../tags/tag58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tags" Target="../tags/tag66.xml"/><Relationship Id="rId19" Type="http://schemas.openxmlformats.org/officeDocument/2006/relationships/image" Target="../media/image50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../media/image13.png"/><Relationship Id="rId22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56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55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73.xml"/><Relationship Id="rId7" Type="http://schemas.openxmlformats.org/officeDocument/2006/relationships/image" Target="../media/image40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tags" Target="../tags/tag75.xml"/><Relationship Id="rId10" Type="http://schemas.openxmlformats.org/officeDocument/2006/relationships/image" Target="../media/image58.png"/><Relationship Id="rId4" Type="http://schemas.openxmlformats.org/officeDocument/2006/relationships/tags" Target="../tags/tag74.xml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1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60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57.png"/><Relationship Id="rId5" Type="http://schemas.openxmlformats.org/officeDocument/2006/relationships/tags" Target="../tags/tag80.xml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tags" Target="../tags/tag79.xml"/><Relationship Id="rId9" Type="http://schemas.openxmlformats.org/officeDocument/2006/relationships/image" Target="../media/image40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7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66.png"/><Relationship Id="rId2" Type="http://schemas.openxmlformats.org/officeDocument/2006/relationships/tags" Target="../tags/tag84.xml"/><Relationship Id="rId16" Type="http://schemas.openxmlformats.org/officeDocument/2006/relationships/image" Target="../media/image70.emf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65.png"/><Relationship Id="rId5" Type="http://schemas.openxmlformats.org/officeDocument/2006/relationships/tags" Target="../tags/tag87.xml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tags" Target="../tags/tag86.xml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7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7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../media/image66.png"/><Relationship Id="rId5" Type="http://schemas.openxmlformats.org/officeDocument/2006/relationships/tags" Target="../tags/tag97.xml"/><Relationship Id="rId10" Type="http://schemas.openxmlformats.org/officeDocument/2006/relationships/image" Target="../media/image65.png"/><Relationship Id="rId4" Type="http://schemas.openxmlformats.org/officeDocument/2006/relationships/tags" Target="../tags/tag96.xml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66.png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5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../media/image64.png"/><Relationship Id="rId5" Type="http://schemas.openxmlformats.org/officeDocument/2006/relationships/tags" Target="../tags/tag103.xml"/><Relationship Id="rId10" Type="http://schemas.openxmlformats.org/officeDocument/2006/relationships/image" Target="../media/image13.png"/><Relationship Id="rId4" Type="http://schemas.openxmlformats.org/officeDocument/2006/relationships/tags" Target="../tags/tag102.xml"/><Relationship Id="rId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78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110.xml"/><Relationship Id="rId7" Type="http://schemas.openxmlformats.org/officeDocument/2006/relationships/image" Target="../media/image79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14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116.xml"/><Relationship Id="rId10" Type="http://schemas.openxmlformats.org/officeDocument/2006/relationships/image" Target="../media/image80.png"/><Relationship Id="rId4" Type="http://schemas.openxmlformats.org/officeDocument/2006/relationships/tags" Target="../tags/tag115.xml"/><Relationship Id="rId9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82.png"/><Relationship Id="rId5" Type="http://schemas.openxmlformats.org/officeDocument/2006/relationships/image" Target="../media/image79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123.xml"/><Relationship Id="rId7" Type="http://schemas.openxmlformats.org/officeDocument/2006/relationships/image" Target="../media/image29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83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126.xml"/><Relationship Id="rId7" Type="http://schemas.openxmlformats.org/officeDocument/2006/relationships/image" Target="../media/image84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8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Relationship Id="rId9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image" Target="../media/image87.png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56.png"/><Relationship Id="rId17" Type="http://schemas.openxmlformats.org/officeDocument/2006/relationships/image" Target="../media/image91.png"/><Relationship Id="rId2" Type="http://schemas.openxmlformats.org/officeDocument/2006/relationships/tags" Target="../tags/tag130.xml"/><Relationship Id="rId16" Type="http://schemas.openxmlformats.org/officeDocument/2006/relationships/image" Target="../media/image90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55.png"/><Relationship Id="rId5" Type="http://schemas.openxmlformats.org/officeDocument/2006/relationships/tags" Target="../tags/tag133.xml"/><Relationship Id="rId15" Type="http://schemas.openxmlformats.org/officeDocument/2006/relationships/image" Target="../media/image89.png"/><Relationship Id="rId10" Type="http://schemas.openxmlformats.org/officeDocument/2006/relationships/image" Target="../media/image40.png"/><Relationship Id="rId4" Type="http://schemas.openxmlformats.org/officeDocument/2006/relationships/tags" Target="../tags/tag13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9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2.xml"/><Relationship Id="rId7" Type="http://schemas.openxmlformats.org/officeDocument/2006/relationships/image" Target="../media/image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8.jpe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4" Type="http://schemas.openxmlformats.org/officeDocument/2006/relationships/tags" Target="../tags/tag13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16.xml"/><Relationship Id="rId21" Type="http://schemas.openxmlformats.org/officeDocument/2006/relationships/image" Target="../media/image21.png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7.png"/><Relationship Id="rId2" Type="http://schemas.openxmlformats.org/officeDocument/2006/relationships/tags" Target="../tags/tag1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tags" Target="../tags/tag23.xml"/><Relationship Id="rId19" Type="http://schemas.openxmlformats.org/officeDocument/2006/relationships/image" Target="../media/image19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6.png"/><Relationship Id="rId3" Type="http://schemas.openxmlformats.org/officeDocument/2006/relationships/tags" Target="../tags/tag27.xml"/><Relationship Id="rId21" Type="http://schemas.openxmlformats.org/officeDocument/2006/relationships/image" Target="../media/image19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image" Target="../media/image15.png"/><Relationship Id="rId25" Type="http://schemas.openxmlformats.org/officeDocument/2006/relationships/image" Target="../media/image27.png"/><Relationship Id="rId2" Type="http://schemas.openxmlformats.org/officeDocument/2006/relationships/tags" Target="../tags/tag2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26.png"/><Relationship Id="rId5" Type="http://schemas.openxmlformats.org/officeDocument/2006/relationships/tags" Target="../tags/tag29.xml"/><Relationship Id="rId15" Type="http://schemas.openxmlformats.org/officeDocument/2006/relationships/image" Target="../media/image24.png"/><Relationship Id="rId23" Type="http://schemas.openxmlformats.org/officeDocument/2006/relationships/image" Target="../media/image25.png"/><Relationship Id="rId10" Type="http://schemas.openxmlformats.org/officeDocument/2006/relationships/tags" Target="../tags/tag34.xml"/><Relationship Id="rId19" Type="http://schemas.openxmlformats.org/officeDocument/2006/relationships/image" Target="../media/image17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40.xml"/><Relationship Id="rId7" Type="http://schemas.openxmlformats.org/officeDocument/2006/relationships/image" Target="../media/image2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4213" y="4248150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Changho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Suh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Oct. 19, 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2020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57313" y="2824163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Lecture 2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836712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Machine learning basics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굴림" charset="-127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choice for loss function          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84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684AA6-F54E-45C1-B9F5-3D58A4015AAD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/>
          </a:p>
        </p:txBody>
      </p:sp>
      <p:sp>
        <p:nvSpPr>
          <p:cNvPr id="7" name="내용 개체 틀 2 2 7 2 1 1"/>
          <p:cNvSpPr txBox="1">
            <a:spLocks/>
          </p:cNvSpPr>
          <p:nvPr/>
        </p:nvSpPr>
        <p:spPr bwMode="auto">
          <a:xfrm>
            <a:off x="346075" y="3397250"/>
            <a:ext cx="75247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One popular choice is the </a:t>
            </a:r>
            <a:r>
              <a:rPr lang="en-US" altLang="ko-KR" sz="2800" i="1"/>
              <a:t>squared error</a:t>
            </a:r>
            <a:r>
              <a:rPr lang="en-US" altLang="ko-KR" sz="2800"/>
              <a:t>:</a:t>
            </a:r>
            <a:endParaRPr lang="ko-KR" altLang="en-US" sz="2800"/>
          </a:p>
        </p:txBody>
      </p:sp>
      <p:sp>
        <p:nvSpPr>
          <p:cNvPr id="18436" name="모서리가 둥근 직사각형 6 2"/>
          <p:cNvSpPr>
            <a:spLocks noChangeArrowheads="1"/>
          </p:cNvSpPr>
          <p:nvPr/>
        </p:nvSpPr>
        <p:spPr bwMode="auto">
          <a:xfrm>
            <a:off x="250825" y="1268413"/>
            <a:ext cx="8713788" cy="17033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8437" name="그림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570038"/>
            <a:ext cx="370205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4165600"/>
            <a:ext cx="50323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31950"/>
            <a:ext cx="34496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그림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27025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 2 7 2 1 2"/>
          <p:cNvSpPr txBox="1">
            <a:spLocks/>
          </p:cNvSpPr>
          <p:nvPr/>
        </p:nvSpPr>
        <p:spPr bwMode="auto">
          <a:xfrm>
            <a:off x="373063" y="5265738"/>
            <a:ext cx="75231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Turns out: </a:t>
            </a:r>
            <a:r>
              <a:rPr lang="en-US" altLang="ko-KR" sz="2800"/>
              <a:t>The problem becomes a very well-known Least Squares problem.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Translation to an LS problem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CE2F5F-7A15-45C4-A813-6BB31D854F80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/>
          </a:p>
        </p:txBody>
      </p:sp>
      <p:pic>
        <p:nvPicPr>
          <p:cNvPr id="19459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609725"/>
            <a:ext cx="37401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중괄호 7"/>
          <p:cNvSpPr>
            <a:spLocks/>
          </p:cNvSpPr>
          <p:nvPr/>
        </p:nvSpPr>
        <p:spPr bwMode="auto">
          <a:xfrm rot="5400000">
            <a:off x="4427537" y="1182688"/>
            <a:ext cx="360363" cy="3240088"/>
          </a:xfrm>
          <a:prstGeom prst="rightBrace">
            <a:avLst>
              <a:gd name="adj1" fmla="val 90952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3154363"/>
            <a:ext cx="396557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Translation to an LS problem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048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B6D346-F912-4D5E-8D0B-FAC375D2353E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/>
          </a:p>
        </p:txBody>
      </p:sp>
      <p:pic>
        <p:nvPicPr>
          <p:cNvPr id="20483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3154363"/>
            <a:ext cx="49498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중괄호 11"/>
          <p:cNvSpPr>
            <a:spLocks/>
          </p:cNvSpPr>
          <p:nvPr/>
        </p:nvSpPr>
        <p:spPr bwMode="auto">
          <a:xfrm rot="5400000">
            <a:off x="4396582" y="4477543"/>
            <a:ext cx="247650" cy="1687513"/>
          </a:xfrm>
          <a:prstGeom prst="rightBrace">
            <a:avLst>
              <a:gd name="adj1" fmla="val 65302"/>
              <a:gd name="adj2" fmla="val 5115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63" y="5551488"/>
            <a:ext cx="7874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5551488"/>
            <a:ext cx="669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오른쪽 중괄호 14"/>
          <p:cNvSpPr>
            <a:spLocks/>
          </p:cNvSpPr>
          <p:nvPr/>
        </p:nvSpPr>
        <p:spPr bwMode="auto">
          <a:xfrm rot="5400000">
            <a:off x="7075488" y="4621213"/>
            <a:ext cx="247650" cy="1371600"/>
          </a:xfrm>
          <a:prstGeom prst="rightBrace">
            <a:avLst>
              <a:gd name="adj1" fmla="val 65333"/>
              <a:gd name="adj2" fmla="val 5115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0488" name="그림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609725"/>
            <a:ext cx="37401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오른쪽 중괄호 10"/>
          <p:cNvSpPr>
            <a:spLocks/>
          </p:cNvSpPr>
          <p:nvPr/>
        </p:nvSpPr>
        <p:spPr bwMode="auto">
          <a:xfrm rot="5400000">
            <a:off x="4427537" y="1182688"/>
            <a:ext cx="360363" cy="3240088"/>
          </a:xfrm>
          <a:prstGeom prst="rightBrace">
            <a:avLst>
              <a:gd name="adj1" fmla="val 90952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Translation to an LS problem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15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37045-7C04-4FD9-9E88-0BFF8C6A3044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300"/>
          </a:p>
        </p:txBody>
      </p:sp>
      <p:pic>
        <p:nvPicPr>
          <p:cNvPr id="21507" name="그림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738313"/>
            <a:ext cx="34496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>
            <a:spLocks noChangeArrowheads="1"/>
          </p:cNvSpPr>
          <p:nvPr/>
        </p:nvSpPr>
        <p:spPr bwMode="auto">
          <a:xfrm>
            <a:off x="2360613" y="1835150"/>
            <a:ext cx="1081087" cy="4381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" name="내용 개체 틀 2 1 2 1"/>
          <p:cNvSpPr txBox="1">
            <a:spLocks/>
          </p:cNvSpPr>
          <p:nvPr/>
        </p:nvSpPr>
        <p:spPr bwMode="auto">
          <a:xfrm>
            <a:off x="1365250" y="1744663"/>
            <a:ext cx="10064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olidFill>
                  <a:schemeClr val="accent2"/>
                </a:solidFill>
              </a:rPr>
              <a:t>least</a:t>
            </a:r>
            <a:endParaRPr lang="ko-KR" altLang="en-US" sz="2800" b="1">
              <a:solidFill>
                <a:schemeClr val="accent2"/>
              </a:solidFill>
            </a:endParaRPr>
          </a:p>
        </p:txBody>
      </p:sp>
      <p:sp>
        <p:nvSpPr>
          <p:cNvPr id="8" name="모서리가 둥근 직사각형 7"/>
          <p:cNvSpPr>
            <a:spLocks noChangeArrowheads="1"/>
          </p:cNvSpPr>
          <p:nvPr/>
        </p:nvSpPr>
        <p:spPr bwMode="auto">
          <a:xfrm>
            <a:off x="5692775" y="1700213"/>
            <a:ext cx="319088" cy="360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" name="내용 개체 틀 2 1 2 2"/>
          <p:cNvSpPr txBox="1">
            <a:spLocks/>
          </p:cNvSpPr>
          <p:nvPr/>
        </p:nvSpPr>
        <p:spPr bwMode="auto">
          <a:xfrm>
            <a:off x="5997575" y="1628775"/>
            <a:ext cx="14541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olidFill>
                  <a:schemeClr val="accent2"/>
                </a:solidFill>
              </a:rPr>
              <a:t>square</a:t>
            </a:r>
            <a:endParaRPr lang="ko-KR" altLang="en-US" sz="2800" b="1">
              <a:solidFill>
                <a:schemeClr val="accent2"/>
              </a:solidFill>
            </a:endParaRPr>
          </a:p>
        </p:txBody>
      </p:sp>
      <p:pic>
        <p:nvPicPr>
          <p:cNvPr id="21512" name="그림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2905125"/>
            <a:ext cx="270668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그림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2933700"/>
            <a:ext cx="233362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내용 개체 틀 2 2 7 2 1 2"/>
          <p:cNvSpPr txBox="1">
            <a:spLocks/>
          </p:cNvSpPr>
          <p:nvPr/>
        </p:nvSpPr>
        <p:spPr bwMode="auto">
          <a:xfrm>
            <a:off x="357188" y="5018088"/>
            <a:ext cx="8416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As claimed earlier: </a:t>
            </a:r>
            <a:r>
              <a:rPr lang="en-US" altLang="ko-KR" sz="2800"/>
              <a:t>It is </a:t>
            </a:r>
            <a:r>
              <a:rPr lang="en-US" altLang="ko-KR" sz="2800" b="1"/>
              <a:t>convex</a:t>
            </a:r>
            <a:r>
              <a:rPr lang="en-US" altLang="ko-KR" sz="2800"/>
              <a:t> optimization</a:t>
            </a:r>
            <a:endParaRPr lang="ko-KR" altLang="en-US" sz="2800"/>
          </a:p>
        </p:txBody>
      </p:sp>
      <p:sp>
        <p:nvSpPr>
          <p:cNvPr id="12" name="내용 개체 틀 2 2 7 2 1 2"/>
          <p:cNvSpPr txBox="1">
            <a:spLocks/>
          </p:cNvSpPr>
          <p:nvPr/>
        </p:nvSpPr>
        <p:spPr bwMode="auto">
          <a:xfrm>
            <a:off x="357188" y="5721350"/>
            <a:ext cx="85359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To show this, let us first study what convex opt. is. 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23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Convex optimization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D071E0-B08B-4A05-B46B-71AE469DC8AE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/>
          </a:p>
        </p:txBody>
      </p:sp>
      <p:sp>
        <p:nvSpPr>
          <p:cNvPr id="5" name="내용 개체 틀 2 2 7 2 1 2 1"/>
          <p:cNvSpPr txBox="1">
            <a:spLocks/>
          </p:cNvSpPr>
          <p:nvPr/>
        </p:nvSpPr>
        <p:spPr bwMode="auto">
          <a:xfrm>
            <a:off x="385763" y="1320800"/>
            <a:ext cx="195421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Consider:</a:t>
            </a:r>
          </a:p>
        </p:txBody>
      </p:sp>
      <p:sp>
        <p:nvSpPr>
          <p:cNvPr id="6" name="내용 개체 틀 2 2 7 2 1 2 2 1"/>
          <p:cNvSpPr txBox="1">
            <a:spLocks/>
          </p:cNvSpPr>
          <p:nvPr/>
        </p:nvSpPr>
        <p:spPr bwMode="auto">
          <a:xfrm>
            <a:off x="185738" y="4077072"/>
            <a:ext cx="83613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Definition:</a:t>
            </a:r>
            <a:r>
              <a:rPr lang="en-US" altLang="ko-KR" sz="2800"/>
              <a:t> Say the optimization is convex if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8745AA-BE66-4C0B-8BD7-4D1C24C00A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88" y="1747838"/>
            <a:ext cx="2091009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F519C9-BD20-4DBE-A493-1F9E8BE8C0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5" y="4829547"/>
            <a:ext cx="3616318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직선 화살표 연결선 12"/>
          <p:cNvCxnSpPr>
            <a:cxnSpLocks noChangeShapeType="1"/>
          </p:cNvCxnSpPr>
          <p:nvPr/>
        </p:nvCxnSpPr>
        <p:spPr bwMode="auto">
          <a:xfrm flipV="1">
            <a:off x="3149600" y="2576513"/>
            <a:ext cx="252413" cy="269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내용 개체 틀 2 2 7 2 1 2 2 2"/>
          <p:cNvSpPr txBox="1">
            <a:spLocks/>
          </p:cNvSpPr>
          <p:nvPr/>
        </p:nvSpPr>
        <p:spPr bwMode="auto">
          <a:xfrm>
            <a:off x="1041400" y="2825750"/>
            <a:ext cx="3673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optimization variable</a:t>
            </a:r>
          </a:p>
        </p:txBody>
      </p:sp>
      <p:cxnSp>
        <p:nvCxnSpPr>
          <p:cNvPr id="17" name="직선 화살표 연결선 16"/>
          <p:cNvCxnSpPr>
            <a:cxnSpLocks noChangeShapeType="1"/>
          </p:cNvCxnSpPr>
          <p:nvPr/>
        </p:nvCxnSpPr>
        <p:spPr bwMode="auto">
          <a:xfrm flipH="1" flipV="1">
            <a:off x="4564063" y="2387600"/>
            <a:ext cx="655637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내용 개체 틀 2 2 7 2 1 2 2 3"/>
          <p:cNvSpPr txBox="1">
            <a:spLocks/>
          </p:cNvSpPr>
          <p:nvPr/>
        </p:nvSpPr>
        <p:spPr bwMode="auto">
          <a:xfrm>
            <a:off x="4833938" y="2803525"/>
            <a:ext cx="3673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objective function</a:t>
            </a:r>
          </a:p>
        </p:txBody>
      </p:sp>
      <p:cxnSp>
        <p:nvCxnSpPr>
          <p:cNvPr id="25" name="직선 연결선 24"/>
          <p:cNvCxnSpPr>
            <a:cxnSpLocks noChangeShapeType="1"/>
          </p:cNvCxnSpPr>
          <p:nvPr/>
        </p:nvCxnSpPr>
        <p:spPr bwMode="auto">
          <a:xfrm>
            <a:off x="2459038" y="5326434"/>
            <a:ext cx="3586162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내용 개체 틀 2 2 7 2 1 2 2 5"/>
          <p:cNvSpPr txBox="1">
            <a:spLocks/>
          </p:cNvSpPr>
          <p:nvPr/>
        </p:nvSpPr>
        <p:spPr bwMode="auto">
          <a:xfrm>
            <a:off x="3995738" y="5335959"/>
            <a:ext cx="863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olidFill>
                  <a:srgbClr val="FF0000"/>
                </a:solidFill>
              </a:rPr>
              <a:t>??</a:t>
            </a:r>
            <a:endParaRPr lang="en-US" altLang="ko-KR" sz="2800">
              <a:solidFill>
                <a:srgbClr val="FF0000"/>
              </a:solidFill>
            </a:endParaRPr>
          </a:p>
        </p:txBody>
      </p:sp>
      <p:sp>
        <p:nvSpPr>
          <p:cNvPr id="28" name="모서리가 둥근 직사각형 6 2"/>
          <p:cNvSpPr>
            <a:spLocks noChangeArrowheads="1"/>
          </p:cNvSpPr>
          <p:nvPr/>
        </p:nvSpPr>
        <p:spPr bwMode="auto">
          <a:xfrm>
            <a:off x="152400" y="4077072"/>
            <a:ext cx="8712200" cy="17033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7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Convex function?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 noChangeArrowheads="1"/>
          </p:cNvSpPr>
          <p:nvPr>
            <p:ph idx="1"/>
          </p:nvPr>
        </p:nvSpPr>
        <p:spPr>
          <a:xfrm>
            <a:off x="511175" y="1296988"/>
            <a:ext cx="7772400" cy="9366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>
                <a:ea typeface="굴림" panose="020B0600000101010101" pitchFamily="50" charset="-127"/>
              </a:rPr>
              <a:t>Informal yet intuitive definition: </a:t>
            </a:r>
            <a:r>
              <a:rPr lang="en-US" altLang="ko-KR" sz="2800">
                <a:ea typeface="굴림" panose="020B0600000101010101" pitchFamily="50" charset="-127"/>
              </a:rPr>
              <a:t>A function is </a:t>
            </a:r>
            <a:r>
              <a:rPr lang="en-US" altLang="ko-KR" sz="2800" i="1">
                <a:ea typeface="굴림" panose="020B0600000101010101" pitchFamily="50" charset="-127"/>
              </a:rPr>
              <a:t>convex</a:t>
            </a:r>
            <a:r>
              <a:rPr lang="en-US" altLang="ko-KR" sz="2800">
                <a:ea typeface="굴림" panose="020B0600000101010101" pitchFamily="50" charset="-127"/>
              </a:rPr>
              <a:t> if it is </a:t>
            </a:r>
            <a:r>
              <a:rPr lang="en-US" altLang="ko-KR" sz="2800" i="1">
                <a:ea typeface="굴림" panose="020B0600000101010101" pitchFamily="50" charset="-127"/>
              </a:rPr>
              <a:t>bowl-shaped</a:t>
            </a:r>
            <a:r>
              <a:rPr lang="en-US" altLang="ko-KR" sz="2800">
                <a:ea typeface="굴림" panose="020B0600000101010101" pitchFamily="50" charset="-127"/>
              </a:rPr>
              <a:t>.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9D1BDD-3B18-41C2-9CB9-FB876A94FA5E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3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2492375"/>
            <a:ext cx="48244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 flipH="1" flipV="1">
            <a:off x="4132263" y="2852738"/>
            <a:ext cx="4762" cy="3168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stealth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1401763" y="5716588"/>
            <a:ext cx="5762625" cy="11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stealth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Formal definition of convex function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7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24265F-CBF3-4B85-9B3E-7A18157DC19B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300"/>
          </a:p>
        </p:txBody>
      </p:sp>
      <p:pic>
        <p:nvPicPr>
          <p:cNvPr id="24579" name="그림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2538413"/>
            <a:ext cx="48244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 flipH="1" flipV="1">
            <a:off x="4132263" y="2898775"/>
            <a:ext cx="4762" cy="3168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stealth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1401763" y="5762625"/>
            <a:ext cx="5762625" cy="11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stealth"/>
          </a:ln>
          <a:effectLst/>
        </p:spPr>
      </p:cxnSp>
      <p:sp>
        <p:nvSpPr>
          <p:cNvPr id="8" name="타원 7"/>
          <p:cNvSpPr>
            <a:spLocks noChangeArrowheads="1"/>
          </p:cNvSpPr>
          <p:nvPr/>
        </p:nvSpPr>
        <p:spPr bwMode="auto">
          <a:xfrm>
            <a:off x="2849563" y="5730875"/>
            <a:ext cx="71437" cy="714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" name="타원 8"/>
          <p:cNvSpPr>
            <a:spLocks noChangeArrowheads="1"/>
          </p:cNvSpPr>
          <p:nvPr/>
        </p:nvSpPr>
        <p:spPr bwMode="auto">
          <a:xfrm>
            <a:off x="5786438" y="5734050"/>
            <a:ext cx="71437" cy="714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0" name="타원 9"/>
          <p:cNvSpPr>
            <a:spLocks noChangeArrowheads="1"/>
          </p:cNvSpPr>
          <p:nvPr/>
        </p:nvSpPr>
        <p:spPr bwMode="auto">
          <a:xfrm>
            <a:off x="2841625" y="4092575"/>
            <a:ext cx="71438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" name="타원 10"/>
          <p:cNvSpPr>
            <a:spLocks noChangeArrowheads="1"/>
          </p:cNvSpPr>
          <p:nvPr/>
        </p:nvSpPr>
        <p:spPr bwMode="auto">
          <a:xfrm>
            <a:off x="5781675" y="3114675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2" name="그림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5945188"/>
            <a:ext cx="214312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5907088"/>
            <a:ext cx="2000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/>
          <p:cNvCxnSpPr>
            <a:cxnSpLocks noChangeShapeType="1"/>
            <a:stCxn id="10" idx="7"/>
            <a:endCxn id="11" idx="7"/>
          </p:cNvCxnSpPr>
          <p:nvPr/>
        </p:nvCxnSpPr>
        <p:spPr bwMode="auto">
          <a:xfrm flipV="1">
            <a:off x="2903538" y="3125788"/>
            <a:ext cx="2940050" cy="977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타원 14"/>
          <p:cNvSpPr>
            <a:spLocks noChangeArrowheads="1"/>
          </p:cNvSpPr>
          <p:nvPr/>
        </p:nvSpPr>
        <p:spPr bwMode="auto">
          <a:xfrm>
            <a:off x="4360863" y="5734050"/>
            <a:ext cx="73025" cy="714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6" name="그림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5934075"/>
            <a:ext cx="17319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 16"/>
          <p:cNvSpPr>
            <a:spLocks noChangeArrowheads="1"/>
          </p:cNvSpPr>
          <p:nvPr/>
        </p:nvSpPr>
        <p:spPr bwMode="auto">
          <a:xfrm>
            <a:off x="4352925" y="5076825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8" name="타원 17"/>
          <p:cNvSpPr>
            <a:spLocks noChangeArrowheads="1"/>
          </p:cNvSpPr>
          <p:nvPr/>
        </p:nvSpPr>
        <p:spPr bwMode="auto">
          <a:xfrm>
            <a:off x="4352925" y="3562350"/>
            <a:ext cx="73025" cy="714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9" name="그림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5062538"/>
            <a:ext cx="21113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3570288"/>
            <a:ext cx="2514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4019550"/>
            <a:ext cx="5270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970213"/>
            <a:ext cx="5127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6237288"/>
            <a:ext cx="1066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129088"/>
            <a:ext cx="2571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내용 개체 틀 2"/>
          <p:cNvSpPr>
            <a:spLocks noGrp="1" noChangeArrowheads="1"/>
          </p:cNvSpPr>
          <p:nvPr>
            <p:ph idx="1"/>
          </p:nvPr>
        </p:nvSpPr>
        <p:spPr>
          <a:xfrm>
            <a:off x="511175" y="1330325"/>
            <a:ext cx="7772400" cy="93503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A function </a:t>
            </a:r>
            <a:r>
              <a:rPr lang="en-US" altLang="ko-KR" sz="2800" i="1">
                <a:ea typeface="굴림" panose="020B0600000101010101" pitchFamily="50" charset="-127"/>
              </a:rPr>
              <a:t>f</a:t>
            </a:r>
            <a:r>
              <a:rPr lang="en-US" altLang="ko-KR" sz="2800">
                <a:ea typeface="굴림" panose="020B0600000101010101" pitchFamily="50" charset="-127"/>
              </a:rPr>
              <a:t> is </a:t>
            </a:r>
            <a:r>
              <a:rPr lang="en-US" altLang="ko-KR" sz="2800" i="1">
                <a:ea typeface="굴림" panose="020B0600000101010101" pitchFamily="50" charset="-127"/>
              </a:rPr>
              <a:t>convex</a:t>
            </a:r>
            <a:r>
              <a:rPr lang="en-US" altLang="ko-KR" sz="2800">
                <a:ea typeface="굴림" panose="020B0600000101010101" pitchFamily="50" charset="-127"/>
              </a:rPr>
              <a:t> if for all             :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463675"/>
            <a:ext cx="1066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935163"/>
            <a:ext cx="50609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모서리가 둥근 직사각형 6 2"/>
          <p:cNvSpPr>
            <a:spLocks noChangeArrowheads="1"/>
          </p:cNvSpPr>
          <p:nvPr/>
        </p:nvSpPr>
        <p:spPr bwMode="auto">
          <a:xfrm>
            <a:off x="323850" y="1203325"/>
            <a:ext cx="8712200" cy="13319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17" grpId="0" animBg="1"/>
      <p:bldP spid="18" grpId="0" animBg="1"/>
      <p:bldP spid="28" grpId="0" build="p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Least Squares problem is convex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0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D84CAA-E7B7-45E6-8692-71FC499D5A2C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300"/>
          </a:p>
        </p:txBody>
      </p:sp>
      <p:pic>
        <p:nvPicPr>
          <p:cNvPr id="25603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484313"/>
            <a:ext cx="34496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중괄호 9"/>
          <p:cNvSpPr>
            <a:spLocks/>
          </p:cNvSpPr>
          <p:nvPr/>
        </p:nvSpPr>
        <p:spPr bwMode="auto">
          <a:xfrm rot="5400000">
            <a:off x="4499768" y="1180307"/>
            <a:ext cx="360363" cy="2374900"/>
          </a:xfrm>
          <a:prstGeom prst="rightBrace">
            <a:avLst>
              <a:gd name="adj1" fmla="val 90891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2" name="그림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2676525"/>
            <a:ext cx="844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722563"/>
            <a:ext cx="21875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2 2"/>
          <p:cNvSpPr txBox="1">
            <a:spLocks/>
          </p:cNvSpPr>
          <p:nvPr/>
        </p:nvSpPr>
        <p:spPr bwMode="auto">
          <a:xfrm>
            <a:off x="292100" y="3751263"/>
            <a:ext cx="8461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Can</a:t>
            </a:r>
            <a:r>
              <a:rPr lang="ko-KR" altLang="en-US" sz="2800"/>
              <a:t> </a:t>
            </a:r>
            <a:r>
              <a:rPr lang="en-US" altLang="ko-KR" sz="2800"/>
              <a:t>prove it using the definition of convex function.</a:t>
            </a:r>
            <a:endParaRPr lang="ko-KR" altLang="en-US" sz="2800"/>
          </a:p>
        </p:txBody>
      </p:sp>
      <p:sp>
        <p:nvSpPr>
          <p:cNvPr id="17" name="내용 개체 틀 2 2"/>
          <p:cNvSpPr txBox="1">
            <a:spLocks/>
          </p:cNvSpPr>
          <p:nvPr/>
        </p:nvSpPr>
        <p:spPr bwMode="auto">
          <a:xfrm>
            <a:off x="292100" y="4710113"/>
            <a:ext cx="8461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See Appendix for the proof.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build="p"/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to solve?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62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33CBF-25F1-4B1D-ABB6-5227DF08679F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300"/>
          </a:p>
        </p:txBody>
      </p:sp>
      <p:pic>
        <p:nvPicPr>
          <p:cNvPr id="26627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484313"/>
            <a:ext cx="34496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97200"/>
            <a:ext cx="3360738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 bwMode="auto">
          <a:xfrm>
            <a:off x="1482725" y="4714875"/>
            <a:ext cx="5762625" cy="11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stealth"/>
          </a:ln>
          <a:effectLst/>
        </p:spPr>
      </p:cxnSp>
      <p:sp>
        <p:nvSpPr>
          <p:cNvPr id="9" name="내용 개체 틀 2 2 1 1 1 1"/>
          <p:cNvSpPr txBox="1">
            <a:spLocks/>
          </p:cNvSpPr>
          <p:nvPr/>
        </p:nvSpPr>
        <p:spPr bwMode="auto">
          <a:xfrm>
            <a:off x="200025" y="2352675"/>
            <a:ext cx="6729413" cy="530225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>
                <a:ea typeface="굴림" panose="020B0600000101010101" pitchFamily="50" charset="-127"/>
              </a:rPr>
              <a:t>Recall:</a:t>
            </a:r>
            <a:r>
              <a:rPr lang="en-US" altLang="ko-KR" sz="2800" kern="0" dirty="0">
                <a:ea typeface="굴림" panose="020B0600000101010101" pitchFamily="50" charset="-127"/>
              </a:rPr>
              <a:t> “convex” means “bowl-shaped”  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cxnSp>
        <p:nvCxnSpPr>
          <p:cNvPr id="10" name="직선 연결선 9"/>
          <p:cNvCxnSpPr>
            <a:cxnSpLocks noChangeShapeType="1"/>
          </p:cNvCxnSpPr>
          <p:nvPr/>
        </p:nvCxnSpPr>
        <p:spPr bwMode="auto">
          <a:xfrm>
            <a:off x="3138488" y="4325938"/>
            <a:ext cx="215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연결선 10"/>
          <p:cNvCxnSpPr>
            <a:cxnSpLocks noChangeShapeType="1"/>
          </p:cNvCxnSpPr>
          <p:nvPr/>
        </p:nvCxnSpPr>
        <p:spPr bwMode="auto">
          <a:xfrm flipV="1">
            <a:off x="4219575" y="4325938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그림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4751388"/>
            <a:ext cx="4159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내용 개체 틀 2 2 2 1"/>
          <p:cNvSpPr txBox="1">
            <a:spLocks/>
          </p:cNvSpPr>
          <p:nvPr/>
        </p:nvSpPr>
        <p:spPr bwMode="auto">
          <a:xfrm>
            <a:off x="5273675" y="4017963"/>
            <a:ext cx="1776413" cy="530225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slope = 0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3602038"/>
            <a:ext cx="21415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5457825"/>
            <a:ext cx="21431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5451475"/>
            <a:ext cx="36322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 2 1 1 2"/>
          <p:cNvSpPr txBox="1">
            <a:spLocks/>
          </p:cNvSpPr>
          <p:nvPr/>
        </p:nvSpPr>
        <p:spPr bwMode="auto">
          <a:xfrm>
            <a:off x="373063" y="5380038"/>
            <a:ext cx="1233487" cy="530225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>
                <a:ea typeface="굴림" panose="020B0600000101010101" pitchFamily="50" charset="-127"/>
              </a:rPr>
              <a:t>Fact: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8" name="왼쪽/오른쪽 화살표 17"/>
          <p:cNvSpPr>
            <a:spLocks noChangeArrowheads="1"/>
          </p:cNvSpPr>
          <p:nvPr/>
        </p:nvSpPr>
        <p:spPr bwMode="auto">
          <a:xfrm>
            <a:off x="4022725" y="5451475"/>
            <a:ext cx="903288" cy="404813"/>
          </a:xfrm>
          <a:prstGeom prst="leftRightArrow">
            <a:avLst>
              <a:gd name="adj1" fmla="val 50000"/>
              <a:gd name="adj2" fmla="val 4999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" name="모서리가 둥근 직사각형 6 2"/>
          <p:cNvSpPr>
            <a:spLocks noChangeArrowheads="1"/>
          </p:cNvSpPr>
          <p:nvPr/>
        </p:nvSpPr>
        <p:spPr bwMode="auto">
          <a:xfrm>
            <a:off x="184150" y="5260975"/>
            <a:ext cx="8713788" cy="8239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  <p:bldP spid="18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Find        such that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765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0A3A18-0B54-445D-BA4F-F24A1D7F6729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300"/>
          </a:p>
        </p:txBody>
      </p:sp>
      <p:pic>
        <p:nvPicPr>
          <p:cNvPr id="27651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484313"/>
            <a:ext cx="34496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그림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09563"/>
            <a:ext cx="25923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그림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317500"/>
            <a:ext cx="5334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636838"/>
            <a:ext cx="532923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3484563"/>
            <a:ext cx="58118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05300"/>
            <a:ext cx="503713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340350"/>
            <a:ext cx="458946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내용 개체 틀 2 2 1 1 1"/>
          <p:cNvSpPr txBox="1">
            <a:spLocks/>
          </p:cNvSpPr>
          <p:nvPr/>
        </p:nvSpPr>
        <p:spPr bwMode="auto">
          <a:xfrm>
            <a:off x="5219700" y="5349875"/>
            <a:ext cx="3835400" cy="530225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Closed-form solution!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124075" y="2854325"/>
            <a:ext cx="48958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ko-KR" sz="3200" b="1" kern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Least Squares </a:t>
            </a: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problem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LS classifier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86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C8BAB2-581B-46EC-80AA-A91E9B3CAEF3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300"/>
          </a:p>
        </p:txBody>
      </p:sp>
      <p:sp>
        <p:nvSpPr>
          <p:cNvPr id="28675" name="내용 개체 틀 2 1 1 2 3 1 6 2 1 1 1"/>
          <p:cNvSpPr txBox="1">
            <a:spLocks/>
          </p:cNvSpPr>
          <p:nvPr/>
        </p:nvSpPr>
        <p:spPr bwMode="auto">
          <a:xfrm>
            <a:off x="1770063" y="1831975"/>
            <a:ext cx="2736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>
                <a:sym typeface="Wingdings" panose="05000000000000000000" pitchFamily="2" charset="2"/>
              </a:rPr>
              <a:t>Least Squares</a:t>
            </a:r>
          </a:p>
        </p:txBody>
      </p:sp>
      <p:cxnSp>
        <p:nvCxnSpPr>
          <p:cNvPr id="28676" name="직선 화살표 연결선 6"/>
          <p:cNvCxnSpPr>
            <a:cxnSpLocks noChangeShapeType="1"/>
          </p:cNvCxnSpPr>
          <p:nvPr/>
        </p:nvCxnSpPr>
        <p:spPr bwMode="auto">
          <a:xfrm>
            <a:off x="977900" y="2332038"/>
            <a:ext cx="792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7" name="직선 화살표 연결선 7 1"/>
          <p:cNvCxnSpPr>
            <a:cxnSpLocks noChangeShapeType="1"/>
          </p:cNvCxnSpPr>
          <p:nvPr/>
        </p:nvCxnSpPr>
        <p:spPr bwMode="auto">
          <a:xfrm>
            <a:off x="4578350" y="2330450"/>
            <a:ext cx="911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8678" name="그림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254250"/>
            <a:ext cx="17303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그림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2436813"/>
            <a:ext cx="22971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내용 개체 틀 2 1 1 2 3 1 6 1 2 2"/>
          <p:cNvSpPr txBox="1">
            <a:spLocks/>
          </p:cNvSpPr>
          <p:nvPr/>
        </p:nvSpPr>
        <p:spPr bwMode="auto">
          <a:xfrm>
            <a:off x="306388" y="1716088"/>
            <a:ext cx="16557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ym typeface="Wingdings" panose="05000000000000000000" pitchFamily="2" charset="2"/>
              </a:rPr>
              <a:t>data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2143125"/>
            <a:ext cx="2105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사다리꼴 11"/>
          <p:cNvSpPr/>
          <p:nvPr/>
        </p:nvSpPr>
        <p:spPr bwMode="auto">
          <a:xfrm rot="5400000">
            <a:off x="2279650" y="927101"/>
            <a:ext cx="1817687" cy="2786062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pic>
        <p:nvPicPr>
          <p:cNvPr id="28683" name="그림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931988"/>
            <a:ext cx="7826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5489575" y="1876425"/>
            <a:ext cx="865188" cy="863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sign</a:t>
            </a:r>
            <a:endParaRPr lang="ko-KR" altLang="en-US" sz="1400"/>
          </a:p>
        </p:txBody>
      </p:sp>
      <p:cxnSp>
        <p:nvCxnSpPr>
          <p:cNvPr id="18" name="직선 화살표 연결선 7 2"/>
          <p:cNvCxnSpPr>
            <a:cxnSpLocks noChangeShapeType="1"/>
          </p:cNvCxnSpPr>
          <p:nvPr/>
        </p:nvCxnSpPr>
        <p:spPr bwMode="auto">
          <a:xfrm flipV="1">
            <a:off x="6372225" y="2330450"/>
            <a:ext cx="269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내용 개체 틀 2 2 1 1 1"/>
          <p:cNvSpPr txBox="1">
            <a:spLocks/>
          </p:cNvSpPr>
          <p:nvPr/>
        </p:nvSpPr>
        <p:spPr bwMode="auto">
          <a:xfrm>
            <a:off x="258763" y="3378200"/>
            <a:ext cx="5329237" cy="530225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How to measure performance?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24" name="내용 개체 틀 2 1 1 2 3 1 6 1 7 1"/>
          <p:cNvSpPr txBox="1">
            <a:spLocks/>
          </p:cNvSpPr>
          <p:nvPr/>
        </p:nvSpPr>
        <p:spPr bwMode="auto">
          <a:xfrm>
            <a:off x="258763" y="4095750"/>
            <a:ext cx="7993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What is a proper performance measure? </a:t>
            </a:r>
            <a:endParaRPr lang="ko-KR" altLang="en-US" sz="2800"/>
          </a:p>
        </p:txBody>
      </p:sp>
      <p:sp>
        <p:nvSpPr>
          <p:cNvPr id="25" name="내용 개체 틀 2 1 1 2 3 1 6 1 7 2"/>
          <p:cNvSpPr txBox="1">
            <a:spLocks/>
          </p:cNvSpPr>
          <p:nvPr/>
        </p:nvSpPr>
        <p:spPr bwMode="auto">
          <a:xfrm>
            <a:off x="258763" y="4810125"/>
            <a:ext cx="7993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One measure is the average error w.r.t.  </a:t>
            </a:r>
            <a:endParaRPr lang="ko-KR" altLang="en-US" sz="2800"/>
          </a:p>
        </p:txBody>
      </p:sp>
      <p:pic>
        <p:nvPicPr>
          <p:cNvPr id="26" name="그림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4895850"/>
            <a:ext cx="18970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8" y="5527675"/>
            <a:ext cx="28098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내용 개체 틀 2 1 1 2 3 1 6 1 2 2 2 1"/>
          <p:cNvSpPr txBox="1">
            <a:spLocks/>
          </p:cNvSpPr>
          <p:nvPr/>
        </p:nvSpPr>
        <p:spPr bwMode="auto">
          <a:xfrm>
            <a:off x="6745288" y="4411663"/>
            <a:ext cx="2038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>
                <a:solidFill>
                  <a:schemeClr val="accent2"/>
                </a:solidFill>
                <a:sym typeface="Wingdings" panose="05000000000000000000" pitchFamily="2" charset="2"/>
              </a:rPr>
              <a:t>training data</a:t>
            </a:r>
            <a:endParaRPr lang="ko-KR" altLang="en-US">
              <a:solidFill>
                <a:schemeClr val="accent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201738"/>
            <a:ext cx="19573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내용 개체 틀 2 2 1 1 1"/>
          <p:cNvSpPr txBox="1">
            <a:spLocks/>
          </p:cNvSpPr>
          <p:nvPr/>
        </p:nvSpPr>
        <p:spPr bwMode="auto">
          <a:xfrm>
            <a:off x="5003800" y="1130300"/>
            <a:ext cx="1814513" cy="530225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Suppose: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5767388"/>
            <a:ext cx="22145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24" grpId="0"/>
      <p:bldP spid="25" grpId="0"/>
      <p:bldP spid="30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What we are more interested in …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96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7A1FD4-4ECF-4F0C-97AF-CF12A885C909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300"/>
          </a:p>
        </p:txBody>
      </p:sp>
      <p:sp>
        <p:nvSpPr>
          <p:cNvPr id="15" name="내용 개체 틀 2 1 1 2 3 1 6 1 5"/>
          <p:cNvSpPr txBox="1">
            <a:spLocks/>
          </p:cNvSpPr>
          <p:nvPr/>
        </p:nvSpPr>
        <p:spPr bwMode="auto">
          <a:xfrm>
            <a:off x="4291013" y="1776413"/>
            <a:ext cx="18986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test data:</a:t>
            </a:r>
            <a:endParaRPr lang="ko-KR" altLang="en-US" sz="2800"/>
          </a:p>
        </p:txBody>
      </p:sp>
      <p:sp>
        <p:nvSpPr>
          <p:cNvPr id="18" name="내용 개체 틀 2 1 1 2 3 1 6 1 7 1"/>
          <p:cNvSpPr txBox="1">
            <a:spLocks/>
          </p:cNvSpPr>
          <p:nvPr/>
        </p:nvSpPr>
        <p:spPr bwMode="auto">
          <a:xfrm>
            <a:off x="354013" y="1770063"/>
            <a:ext cx="40735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Error w.r.t. </a:t>
            </a: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unseen</a:t>
            </a:r>
            <a:r>
              <a:rPr lang="en-US" altLang="ko-KR" sz="2800">
                <a:sym typeface="Wingdings" panose="05000000000000000000" pitchFamily="2" charset="2"/>
              </a:rPr>
              <a:t> data! </a:t>
            </a:r>
            <a:endParaRPr lang="ko-KR" altLang="en-US" sz="2800"/>
          </a:p>
        </p:txBody>
      </p:sp>
      <p:pic>
        <p:nvPicPr>
          <p:cNvPr id="7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3292475"/>
            <a:ext cx="4062413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5" y="1827213"/>
            <a:ext cx="23272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내용 개체 틀 2 1 1 2 3 1 6 1 7 2 1"/>
          <p:cNvSpPr txBox="1">
            <a:spLocks/>
          </p:cNvSpPr>
          <p:nvPr/>
        </p:nvSpPr>
        <p:spPr bwMode="auto">
          <a:xfrm>
            <a:off x="354013" y="2514600"/>
            <a:ext cx="7993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Test error</a:t>
            </a:r>
            <a:r>
              <a:rPr lang="en-US" altLang="ko-KR" sz="2800">
                <a:sym typeface="Wingdings" panose="05000000000000000000" pitchFamily="2" charset="2"/>
              </a:rPr>
              <a:t>: </a:t>
            </a:r>
            <a:endParaRPr lang="ko-KR" altLang="en-US" sz="2800"/>
          </a:p>
        </p:txBody>
      </p:sp>
      <p:pic>
        <p:nvPicPr>
          <p:cNvPr id="8" name="그림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941888"/>
            <a:ext cx="28384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내용 개체 틀 2 1 1 2 3 1 6 1 7 2 2"/>
          <p:cNvSpPr txBox="1">
            <a:spLocks/>
          </p:cNvSpPr>
          <p:nvPr/>
        </p:nvSpPr>
        <p:spPr bwMode="auto">
          <a:xfrm>
            <a:off x="425450" y="4894263"/>
            <a:ext cx="14097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where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An issue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3C9DBA-C9A4-4C0A-975D-DBE4E110CD4A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300"/>
          </a:p>
        </p:txBody>
      </p:sp>
      <p:sp>
        <p:nvSpPr>
          <p:cNvPr id="17" name="내용 개체 틀 2 1 1 2 3 1 6 1 1"/>
          <p:cNvSpPr txBox="1">
            <a:spLocks/>
          </p:cNvSpPr>
          <p:nvPr/>
        </p:nvSpPr>
        <p:spPr bwMode="auto">
          <a:xfrm>
            <a:off x="322263" y="3284538"/>
            <a:ext cx="477043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ym typeface="Wingdings" panose="05000000000000000000" pitchFamily="2" charset="2"/>
              </a:rPr>
              <a:t>In reality: </a:t>
            </a:r>
            <a:endParaRPr lang="ko-KR" altLang="en-US" sz="2800" b="1"/>
          </a:p>
        </p:txBody>
      </p:sp>
      <p:pic>
        <p:nvPicPr>
          <p:cNvPr id="18" name="그림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459163"/>
            <a:ext cx="2540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내용 개체 틀 2 1 1 2 3 1 6 1 2 1"/>
          <p:cNvSpPr txBox="1">
            <a:spLocks/>
          </p:cNvSpPr>
          <p:nvPr/>
        </p:nvSpPr>
        <p:spPr bwMode="auto">
          <a:xfrm>
            <a:off x="2339975" y="3284538"/>
            <a:ext cx="4768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contains some </a:t>
            </a: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noise</a:t>
            </a:r>
            <a:r>
              <a:rPr lang="en-US" altLang="ko-KR" sz="2800">
                <a:sym typeface="Wingdings" panose="05000000000000000000" pitchFamily="2" charset="2"/>
              </a:rPr>
              <a:t>.</a:t>
            </a:r>
            <a:endParaRPr lang="ko-KR" altLang="en-US" sz="2800"/>
          </a:p>
        </p:txBody>
      </p:sp>
      <p:sp>
        <p:nvSpPr>
          <p:cNvPr id="30732" name="내용 개체 틀 2 1 1 2 3 1 6 2 1 1 1"/>
          <p:cNvSpPr txBox="1">
            <a:spLocks/>
          </p:cNvSpPr>
          <p:nvPr/>
        </p:nvSpPr>
        <p:spPr bwMode="auto">
          <a:xfrm>
            <a:off x="1770063" y="1762125"/>
            <a:ext cx="2736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>
                <a:sym typeface="Wingdings" panose="05000000000000000000" pitchFamily="2" charset="2"/>
              </a:rPr>
              <a:t>Least Squares</a:t>
            </a:r>
          </a:p>
        </p:txBody>
      </p:sp>
      <p:cxnSp>
        <p:nvCxnSpPr>
          <p:cNvPr id="30733" name="직선 화살표 연결선 6"/>
          <p:cNvCxnSpPr>
            <a:cxnSpLocks noChangeShapeType="1"/>
          </p:cNvCxnSpPr>
          <p:nvPr/>
        </p:nvCxnSpPr>
        <p:spPr bwMode="auto">
          <a:xfrm>
            <a:off x="977900" y="2262188"/>
            <a:ext cx="792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직선 화살표 연결선 7 1"/>
          <p:cNvCxnSpPr>
            <a:cxnSpLocks noChangeShapeType="1"/>
          </p:cNvCxnSpPr>
          <p:nvPr/>
        </p:nvCxnSpPr>
        <p:spPr bwMode="auto">
          <a:xfrm>
            <a:off x="4578350" y="2260600"/>
            <a:ext cx="911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735" name="그림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184400"/>
            <a:ext cx="17303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6" name="그림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2366963"/>
            <a:ext cx="22971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7" name="내용 개체 틀 2 1 1 2 3 1 6 1 2 2"/>
          <p:cNvSpPr txBox="1">
            <a:spLocks/>
          </p:cNvSpPr>
          <p:nvPr/>
        </p:nvSpPr>
        <p:spPr bwMode="auto">
          <a:xfrm>
            <a:off x="306388" y="1646238"/>
            <a:ext cx="16557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ym typeface="Wingdings" panose="05000000000000000000" pitchFamily="2" charset="2"/>
              </a:rPr>
              <a:t>data</a:t>
            </a:r>
            <a:endParaRPr lang="ko-KR" altLang="en-US"/>
          </a:p>
        </p:txBody>
      </p:sp>
      <p:pic>
        <p:nvPicPr>
          <p:cNvPr id="30738" name="그림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2073275"/>
            <a:ext cx="2105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사다리꼴 34"/>
          <p:cNvSpPr/>
          <p:nvPr/>
        </p:nvSpPr>
        <p:spPr bwMode="auto">
          <a:xfrm rot="5400000">
            <a:off x="2279650" y="857251"/>
            <a:ext cx="1817687" cy="2786062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pic>
        <p:nvPicPr>
          <p:cNvPr id="30740" name="그림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862138"/>
            <a:ext cx="7826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직사각형 36"/>
          <p:cNvSpPr>
            <a:spLocks noChangeArrowheads="1"/>
          </p:cNvSpPr>
          <p:nvPr/>
        </p:nvSpPr>
        <p:spPr bwMode="auto">
          <a:xfrm>
            <a:off x="5489575" y="1806575"/>
            <a:ext cx="865188" cy="863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sign</a:t>
            </a:r>
            <a:endParaRPr lang="ko-KR" altLang="en-US" sz="1400"/>
          </a:p>
        </p:txBody>
      </p:sp>
      <p:cxnSp>
        <p:nvCxnSpPr>
          <p:cNvPr id="30742" name="직선 화살표 연결선 7 2"/>
          <p:cNvCxnSpPr>
            <a:cxnSpLocks noChangeShapeType="1"/>
          </p:cNvCxnSpPr>
          <p:nvPr/>
        </p:nvCxnSpPr>
        <p:spPr bwMode="auto">
          <a:xfrm flipV="1">
            <a:off x="6372225" y="2260600"/>
            <a:ext cx="269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내용 개체 틀 2 1 1 2 3 1 6 1 2 3">
            <a:extLst>
              <a:ext uri="{FF2B5EF4-FFF2-40B4-BE49-F238E27FC236}">
                <a16:creationId xmlns:a16="http://schemas.microsoft.com/office/drawing/2014/main" id="{1983C092-0DB4-473C-AFFE-F0247909D606}"/>
              </a:ext>
            </a:extLst>
          </p:cNvPr>
          <p:cNvSpPr txBox="1">
            <a:spLocks/>
          </p:cNvSpPr>
          <p:nvPr/>
        </p:nvSpPr>
        <p:spPr bwMode="auto">
          <a:xfrm>
            <a:off x="322263" y="3997951"/>
            <a:ext cx="8642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>
                <a:sym typeface="Wingdings" panose="05000000000000000000" pitchFamily="2" charset="2"/>
              </a:rPr>
              <a:t>Want: </a:t>
            </a:r>
            <a:r>
              <a:rPr lang="en-US" altLang="ko-KR" sz="2800" dirty="0">
                <a:sym typeface="Wingdings" panose="05000000000000000000" pitchFamily="2" charset="2"/>
              </a:rPr>
              <a:t>Classifier being 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robust</a:t>
            </a:r>
            <a:r>
              <a:rPr lang="en-US" altLang="ko-KR" sz="2800" dirty="0">
                <a:sym typeface="Wingdings" panose="05000000000000000000" pitchFamily="2" charset="2"/>
              </a:rPr>
              <a:t> to such noise.</a:t>
            </a:r>
            <a:endParaRPr lang="ko-KR" altLang="en-US" sz="2800" dirty="0"/>
          </a:p>
        </p:txBody>
      </p:sp>
      <p:sp>
        <p:nvSpPr>
          <p:cNvPr id="26" name="내용 개체 틀 2 1 1 2 3 1 6 1 2 3">
            <a:extLst>
              <a:ext uri="{FF2B5EF4-FFF2-40B4-BE49-F238E27FC236}">
                <a16:creationId xmlns:a16="http://schemas.microsoft.com/office/drawing/2014/main" id="{9E97FA9C-6C1F-4DD2-BBF9-A131DCA1D8A8}"/>
              </a:ext>
            </a:extLst>
          </p:cNvPr>
          <p:cNvSpPr txBox="1">
            <a:spLocks/>
          </p:cNvSpPr>
          <p:nvPr/>
        </p:nvSpPr>
        <p:spPr bwMode="auto">
          <a:xfrm>
            <a:off x="322263" y="4737857"/>
            <a:ext cx="8642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>
                <a:sym typeface="Wingdings" panose="05000000000000000000" pitchFamily="2" charset="2"/>
              </a:rPr>
              <a:t>Challenge </a:t>
            </a:r>
            <a:r>
              <a:rPr lang="en-US" altLang="ko-KR" sz="2800" dirty="0">
                <a:sym typeface="Wingdings" panose="05000000000000000000" pitchFamily="2" charset="2"/>
              </a:rPr>
              <a:t>that arises in the naive LS classifier:</a:t>
            </a:r>
            <a:endParaRPr lang="ko-KR" altLang="en-US" sz="28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338839E-1269-47EC-8569-E24B80DA22B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562178"/>
            <a:ext cx="485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879F86-BDFA-45A0-BAAC-609E00EF6ADF}"/>
              </a:ext>
            </a:extLst>
          </p:cNvPr>
          <p:cNvSpPr/>
          <p:nvPr/>
        </p:nvSpPr>
        <p:spPr>
          <a:xfrm>
            <a:off x="677862" y="5498068"/>
            <a:ext cx="7350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Large values of      can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boost up such noise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/>
      <p:bldP spid="26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A3D6B41D-BE1E-43C9-8CAA-119CDD13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How to ensure robustness?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5843" name="슬라이드 번호 개체 틀 3">
            <a:extLst>
              <a:ext uri="{FF2B5EF4-FFF2-40B4-BE49-F238E27FC236}">
                <a16:creationId xmlns:a16="http://schemas.microsoft.com/office/drawing/2014/main" id="{E553104A-6F85-4B57-BDA6-BCE2E307B3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6D26E-726D-456D-B1B0-39D8384CD9C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300"/>
          </a:p>
        </p:txBody>
      </p:sp>
      <p:sp>
        <p:nvSpPr>
          <p:cNvPr id="25" name="내용 개체 틀 2 1 1 2 3 1 6 1 2 4 1">
            <a:extLst>
              <a:ext uri="{FF2B5EF4-FFF2-40B4-BE49-F238E27FC236}">
                <a16:creationId xmlns:a16="http://schemas.microsoft.com/office/drawing/2014/main" id="{ECBC0595-CF15-4730-ADAA-61D1E5A02830}"/>
              </a:ext>
            </a:extLst>
          </p:cNvPr>
          <p:cNvSpPr txBox="1">
            <a:spLocks/>
          </p:cNvSpPr>
          <p:nvPr/>
        </p:nvSpPr>
        <p:spPr bwMode="auto">
          <a:xfrm>
            <a:off x="279400" y="3656807"/>
            <a:ext cx="8642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>
                <a:sym typeface="Wingdings" panose="05000000000000000000" pitchFamily="2" charset="2"/>
              </a:rPr>
              <a:t>What we want:</a:t>
            </a:r>
            <a:endParaRPr lang="ko-KR" altLang="en-US" sz="28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6612C73-5C60-4234-8D02-332D5D0A56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45" y="3698876"/>
            <a:ext cx="13604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내용 개체 틀 2 1 1 2 3 1 6 1 2 4 2">
            <a:extLst>
              <a:ext uri="{FF2B5EF4-FFF2-40B4-BE49-F238E27FC236}">
                <a16:creationId xmlns:a16="http://schemas.microsoft.com/office/drawing/2014/main" id="{D0BCF5CE-76F0-4189-9637-FEFB73614625}"/>
              </a:ext>
            </a:extLst>
          </p:cNvPr>
          <p:cNvSpPr txBox="1">
            <a:spLocks/>
          </p:cNvSpPr>
          <p:nvPr/>
        </p:nvSpPr>
        <p:spPr bwMode="auto">
          <a:xfrm>
            <a:off x="279400" y="4666458"/>
            <a:ext cx="8642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>
                <a:sym typeface="Wingdings" panose="05000000000000000000" pitchFamily="2" charset="2"/>
              </a:rPr>
              <a:t>Note: </a:t>
            </a:r>
            <a:r>
              <a:rPr lang="en-US" altLang="ko-KR" sz="2800" dirty="0">
                <a:sym typeface="Wingdings" panose="05000000000000000000" pitchFamily="2" charset="2"/>
              </a:rPr>
              <a:t>At the same time, we also want: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AFC1BC-F572-4E83-8D9B-FA827E9D0B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45" y="5462332"/>
            <a:ext cx="1991546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내용 개체 틀 2 1 1 2 3 1 6 2 1 1 1">
            <a:extLst>
              <a:ext uri="{FF2B5EF4-FFF2-40B4-BE49-F238E27FC236}">
                <a16:creationId xmlns:a16="http://schemas.microsoft.com/office/drawing/2014/main" id="{E1474910-9330-4C09-A6E9-65AC0DFCD384}"/>
              </a:ext>
            </a:extLst>
          </p:cNvPr>
          <p:cNvSpPr txBox="1">
            <a:spLocks/>
          </p:cNvSpPr>
          <p:nvPr/>
        </p:nvSpPr>
        <p:spPr bwMode="auto">
          <a:xfrm>
            <a:off x="1770063" y="1762125"/>
            <a:ext cx="2736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>
                <a:sym typeface="Wingdings" panose="05000000000000000000" pitchFamily="2" charset="2"/>
              </a:rPr>
              <a:t>Least Squares</a:t>
            </a:r>
          </a:p>
        </p:txBody>
      </p:sp>
      <p:cxnSp>
        <p:nvCxnSpPr>
          <p:cNvPr id="16" name="직선 화살표 연결선 6">
            <a:extLst>
              <a:ext uri="{FF2B5EF4-FFF2-40B4-BE49-F238E27FC236}">
                <a16:creationId xmlns:a16="http://schemas.microsoft.com/office/drawing/2014/main" id="{FD603ED2-028C-4A79-90B4-78CA32B8E6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77900" y="2262188"/>
            <a:ext cx="792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화살표 연결선 7 1">
            <a:extLst>
              <a:ext uri="{FF2B5EF4-FFF2-40B4-BE49-F238E27FC236}">
                <a16:creationId xmlns:a16="http://schemas.microsoft.com/office/drawing/2014/main" id="{85E1FF5A-D467-49B5-BB61-3C74B6AC63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8350" y="2260600"/>
            <a:ext cx="911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" name="그림 13">
            <a:extLst>
              <a:ext uri="{FF2B5EF4-FFF2-40B4-BE49-F238E27FC236}">
                <a16:creationId xmlns:a16="http://schemas.microsoft.com/office/drawing/2014/main" id="{C7DED529-ECA5-448A-BD9C-4730DF8618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184400"/>
            <a:ext cx="17303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">
            <a:extLst>
              <a:ext uri="{FF2B5EF4-FFF2-40B4-BE49-F238E27FC236}">
                <a16:creationId xmlns:a16="http://schemas.microsoft.com/office/drawing/2014/main" id="{DBE20637-3964-4E57-8FC4-8734846FC8C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2366963"/>
            <a:ext cx="22971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내용 개체 틀 2 1 1 2 3 1 6 1 2 2">
            <a:extLst>
              <a:ext uri="{FF2B5EF4-FFF2-40B4-BE49-F238E27FC236}">
                <a16:creationId xmlns:a16="http://schemas.microsoft.com/office/drawing/2014/main" id="{02264548-1FCB-4508-8BD3-59F39136EF40}"/>
              </a:ext>
            </a:extLst>
          </p:cNvPr>
          <p:cNvSpPr txBox="1">
            <a:spLocks/>
          </p:cNvSpPr>
          <p:nvPr/>
        </p:nvSpPr>
        <p:spPr bwMode="auto">
          <a:xfrm>
            <a:off x="306388" y="1646238"/>
            <a:ext cx="16557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ym typeface="Wingdings" panose="05000000000000000000" pitchFamily="2" charset="2"/>
              </a:rPr>
              <a:t>data</a:t>
            </a:r>
            <a:endParaRPr lang="ko-KR" altLang="en-US"/>
          </a:p>
        </p:txBody>
      </p:sp>
      <p:pic>
        <p:nvPicPr>
          <p:cNvPr id="21" name="그림 32">
            <a:extLst>
              <a:ext uri="{FF2B5EF4-FFF2-40B4-BE49-F238E27FC236}">
                <a16:creationId xmlns:a16="http://schemas.microsoft.com/office/drawing/2014/main" id="{383456B7-DE76-4417-8C54-0B8B0357C23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2073275"/>
            <a:ext cx="2105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14E46C89-044D-4979-8E60-C7F888F7E52A}"/>
              </a:ext>
            </a:extLst>
          </p:cNvPr>
          <p:cNvSpPr/>
          <p:nvPr/>
        </p:nvSpPr>
        <p:spPr bwMode="auto">
          <a:xfrm rot="5400000">
            <a:off x="2279650" y="857251"/>
            <a:ext cx="1817687" cy="2786062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pic>
        <p:nvPicPr>
          <p:cNvPr id="23" name="그림 35">
            <a:extLst>
              <a:ext uri="{FF2B5EF4-FFF2-40B4-BE49-F238E27FC236}">
                <a16:creationId xmlns:a16="http://schemas.microsoft.com/office/drawing/2014/main" id="{4D49F650-0780-4B61-B204-B2F42D6129C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862138"/>
            <a:ext cx="7826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36">
            <a:extLst>
              <a:ext uri="{FF2B5EF4-FFF2-40B4-BE49-F238E27FC236}">
                <a16:creationId xmlns:a16="http://schemas.microsoft.com/office/drawing/2014/main" id="{4D17FAA7-3076-48BC-9F23-7ECF8321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1806575"/>
            <a:ext cx="865188" cy="863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sign</a:t>
            </a:r>
            <a:endParaRPr lang="ko-KR" altLang="en-US" sz="1400"/>
          </a:p>
        </p:txBody>
      </p:sp>
      <p:cxnSp>
        <p:nvCxnSpPr>
          <p:cNvPr id="26" name="직선 화살표 연결선 7 2">
            <a:extLst>
              <a:ext uri="{FF2B5EF4-FFF2-40B4-BE49-F238E27FC236}">
                <a16:creationId xmlns:a16="http://schemas.microsoft.com/office/drawing/2014/main" id="{5360215E-13AC-4149-AEEF-9892219E08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72225" y="2260600"/>
            <a:ext cx="269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0936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44D0ADAB-1CED-4746-B662-CAA01A9A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Idea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67" name="슬라이드 번호 개체 틀 3">
            <a:extLst>
              <a:ext uri="{FF2B5EF4-FFF2-40B4-BE49-F238E27FC236}">
                <a16:creationId xmlns:a16="http://schemas.microsoft.com/office/drawing/2014/main" id="{CF772D3A-6A01-4A9D-ABC0-502BE304A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A32893-D585-427D-8728-8A3957CCE132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3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3252BD-4598-4AE9-89F0-46CB37C4A3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403475"/>
            <a:ext cx="9636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D49126-C3BF-46BD-9722-DDECF26DA87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349500"/>
            <a:ext cx="42132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내용 개체 틀 2 1 1 2 3 1 6 1 1">
            <a:extLst>
              <a:ext uri="{FF2B5EF4-FFF2-40B4-BE49-F238E27FC236}">
                <a16:creationId xmlns:a16="http://schemas.microsoft.com/office/drawing/2014/main" id="{88242870-E1A2-4C09-9868-063A85098792}"/>
              </a:ext>
            </a:extLst>
          </p:cNvPr>
          <p:cNvSpPr txBox="1">
            <a:spLocks/>
          </p:cNvSpPr>
          <p:nvPr/>
        </p:nvSpPr>
        <p:spPr bwMode="auto">
          <a:xfrm>
            <a:off x="508000" y="1331913"/>
            <a:ext cx="84058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Regulate two objectives at the same time. </a:t>
            </a:r>
            <a:endParaRPr lang="ko-KR" altLang="en-US" sz="2800"/>
          </a:p>
        </p:txBody>
      </p:sp>
      <p:sp>
        <p:nvSpPr>
          <p:cNvPr id="9" name="내용 개체 틀 2 1 1 2 3 1 6 1 2 1">
            <a:extLst>
              <a:ext uri="{FF2B5EF4-FFF2-40B4-BE49-F238E27FC236}">
                <a16:creationId xmlns:a16="http://schemas.microsoft.com/office/drawing/2014/main" id="{A2C1F39A-4DCA-45F7-BD2A-81372CDD273D}"/>
              </a:ext>
            </a:extLst>
          </p:cNvPr>
          <p:cNvSpPr txBox="1">
            <a:spLocks/>
          </p:cNvSpPr>
          <p:nvPr/>
        </p:nvSpPr>
        <p:spPr bwMode="auto">
          <a:xfrm>
            <a:off x="468313" y="3644900"/>
            <a:ext cx="75596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This technique is called “</a:t>
            </a:r>
            <a:r>
              <a:rPr lang="en-US" altLang="ko-KR" sz="2800" b="1" dirty="0">
                <a:sym typeface="Wingdings" panose="05000000000000000000" pitchFamily="2" charset="2"/>
              </a:rPr>
              <a:t>regularization</a:t>
            </a:r>
            <a:r>
              <a:rPr lang="en-US" altLang="ko-KR" sz="2800" dirty="0">
                <a:sym typeface="Wingdings" panose="05000000000000000000" pitchFamily="2" charset="2"/>
              </a:rPr>
              <a:t>”.</a:t>
            </a:r>
            <a:endParaRPr lang="ko-KR" altLang="en-US" sz="28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6DACFB52-A6CF-4C93-9DBB-1EE17844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9138"/>
            <a:ext cx="7345363" cy="14493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B2AAF1-82C5-4A1D-91B9-70B18ABD79E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4365625"/>
            <a:ext cx="5016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내용 개체 틀 2 1 1 2 3 1 6 1 2 1">
            <a:extLst>
              <a:ext uri="{FF2B5EF4-FFF2-40B4-BE49-F238E27FC236}">
                <a16:creationId xmlns:a16="http://schemas.microsoft.com/office/drawing/2014/main" id="{46C5E635-F0A7-479E-91A1-BEE2306002FC}"/>
              </a:ext>
            </a:extLst>
          </p:cNvPr>
          <p:cNvSpPr txBox="1">
            <a:spLocks/>
          </p:cNvSpPr>
          <p:nvPr/>
        </p:nvSpPr>
        <p:spPr bwMode="auto">
          <a:xfrm>
            <a:off x="1187451" y="4292600"/>
            <a:ext cx="3528566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regularization factor</a:t>
            </a:r>
            <a:endParaRPr lang="ko-KR" altLang="en-US" sz="2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0327095-CC22-4BC4-A959-F8D7D8CF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349500"/>
            <a:ext cx="431800" cy="57467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5" name="내용 개체 틀 2 1 1 2 3 1 6 1 2 1">
            <a:extLst>
              <a:ext uri="{FF2B5EF4-FFF2-40B4-BE49-F238E27FC236}">
                <a16:creationId xmlns:a16="http://schemas.microsoft.com/office/drawing/2014/main" id="{E4F0EAD7-3902-4456-BD9F-40FDAA9E9914}"/>
              </a:ext>
            </a:extLst>
          </p:cNvPr>
          <p:cNvSpPr txBox="1">
            <a:spLocks/>
          </p:cNvSpPr>
          <p:nvPr/>
        </p:nvSpPr>
        <p:spPr bwMode="auto">
          <a:xfrm>
            <a:off x="453943" y="4918480"/>
            <a:ext cx="7992119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It is a </a:t>
            </a:r>
            <a:r>
              <a:rPr lang="en-US" altLang="ko-KR" sz="2800" b="1" dirty="0"/>
              <a:t>hyperparameter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6" name="내용 개체 틀 2 1 1 2 3 1 6 1 2 1">
            <a:extLst>
              <a:ext uri="{FF2B5EF4-FFF2-40B4-BE49-F238E27FC236}">
                <a16:creationId xmlns:a16="http://schemas.microsoft.com/office/drawing/2014/main" id="{B90AA904-24FC-45DC-B3B4-9C6FAAABB1A4}"/>
              </a:ext>
            </a:extLst>
          </p:cNvPr>
          <p:cNvSpPr txBox="1">
            <a:spLocks/>
          </p:cNvSpPr>
          <p:nvPr/>
        </p:nvSpPr>
        <p:spPr bwMode="auto">
          <a:xfrm>
            <a:off x="453943" y="5569520"/>
            <a:ext cx="7992119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Hyperparameter: </a:t>
            </a:r>
            <a:br>
              <a:rPr lang="en-US" altLang="ko-KR" sz="2800" b="1" dirty="0"/>
            </a:br>
            <a:r>
              <a:rPr lang="en-US" altLang="ko-KR" sz="2800" dirty="0"/>
              <a:t>A factor that we can choose as per our design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  <p:bldP spid="14" grpId="0" animBg="1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제목 1">
            <a:extLst>
              <a:ext uri="{FF2B5EF4-FFF2-40B4-BE49-F238E27FC236}">
                <a16:creationId xmlns:a16="http://schemas.microsoft.com/office/drawing/2014/main" id="{01A4E71A-4456-4FB5-9C3F-5E4D9C14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How     affects performance?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C022806C-31D8-4887-B09A-1F5A77F31E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DE1F02-0962-4AAA-8F58-163DCFB3331C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300"/>
          </a:p>
        </p:txBody>
      </p:sp>
      <p:pic>
        <p:nvPicPr>
          <p:cNvPr id="37893" name="그림 5">
            <a:extLst>
              <a:ext uri="{FF2B5EF4-FFF2-40B4-BE49-F238E27FC236}">
                <a16:creationId xmlns:a16="http://schemas.microsoft.com/office/drawing/2014/main" id="{6F4B68BF-5DC3-4540-8474-60020766DE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187"/>
            <a:ext cx="2492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894" name="직선 화살표 연결선 6">
            <a:extLst>
              <a:ext uri="{FF2B5EF4-FFF2-40B4-BE49-F238E27FC236}">
                <a16:creationId xmlns:a16="http://schemas.microsoft.com/office/drawing/2014/main" id="{9BA25A55-E37F-4FF8-B691-0D3697BAE26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19250" y="1773238"/>
            <a:ext cx="0" cy="367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직선 화살표 연결선 10">
            <a:extLst>
              <a:ext uri="{FF2B5EF4-FFF2-40B4-BE49-F238E27FC236}">
                <a16:creationId xmlns:a16="http://schemas.microsoft.com/office/drawing/2014/main" id="{6AF07A1A-DDD1-4091-830D-B7EA02481A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19250" y="5441950"/>
            <a:ext cx="5753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896" name="그림 13">
            <a:extLst>
              <a:ext uri="{FF2B5EF4-FFF2-40B4-BE49-F238E27FC236}">
                <a16:creationId xmlns:a16="http://schemas.microsoft.com/office/drawing/2014/main" id="{6C31806B-4A81-4FFF-9661-D07AE9376A0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251450"/>
            <a:ext cx="2492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내용 개체 틀 2 1 1 2 3 1 6 1 1">
            <a:extLst>
              <a:ext uri="{FF2B5EF4-FFF2-40B4-BE49-F238E27FC236}">
                <a16:creationId xmlns:a16="http://schemas.microsoft.com/office/drawing/2014/main" id="{D8C415B7-7716-4BFC-8368-5BFF74FE2B3A}"/>
              </a:ext>
            </a:extLst>
          </p:cNvPr>
          <p:cNvSpPr txBox="1">
            <a:spLocks/>
          </p:cNvSpPr>
          <p:nvPr/>
        </p:nvSpPr>
        <p:spPr bwMode="auto">
          <a:xfrm>
            <a:off x="539750" y="1608138"/>
            <a:ext cx="11826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error</a:t>
            </a:r>
            <a:endParaRPr lang="ko-KR" altLang="en-US" sz="2800"/>
          </a:p>
        </p:txBody>
      </p:sp>
      <p:sp>
        <p:nvSpPr>
          <p:cNvPr id="16" name="내용 개체 틀 2 1 1 2 3 1 6 1 2 1 1">
            <a:extLst>
              <a:ext uri="{FF2B5EF4-FFF2-40B4-BE49-F238E27FC236}">
                <a16:creationId xmlns:a16="http://schemas.microsoft.com/office/drawing/2014/main" id="{A5DE5CCA-0E4A-4BA0-BB9D-ADB6E6605A73}"/>
              </a:ext>
            </a:extLst>
          </p:cNvPr>
          <p:cNvSpPr txBox="1">
            <a:spLocks/>
          </p:cNvSpPr>
          <p:nvPr/>
        </p:nvSpPr>
        <p:spPr bwMode="auto">
          <a:xfrm>
            <a:off x="3989388" y="2041525"/>
            <a:ext cx="24590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accent2"/>
                </a:solidFill>
                <a:sym typeface="Wingdings" panose="05000000000000000000" pitchFamily="2" charset="2"/>
              </a:rPr>
              <a:t>train error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CE640C9C-5CC5-4B25-88E0-A2E683FFFD27}"/>
              </a:ext>
            </a:extLst>
          </p:cNvPr>
          <p:cNvSpPr>
            <a:spLocks/>
          </p:cNvSpPr>
          <p:nvPr/>
        </p:nvSpPr>
        <p:spPr bwMode="auto">
          <a:xfrm rot="-208260">
            <a:off x="1708150" y="2000250"/>
            <a:ext cx="5216525" cy="3057525"/>
          </a:xfrm>
          <a:custGeom>
            <a:avLst/>
            <a:gdLst>
              <a:gd name="T0" fmla="*/ 0 w 5217459"/>
              <a:gd name="T1" fmla="*/ 3037206 h 3057832"/>
              <a:gd name="T2" fmla="*/ 2478318 w 5217459"/>
              <a:gd name="T3" fmla="*/ 2909537 h 3057832"/>
              <a:gd name="T4" fmla="*/ 4164112 w 5217459"/>
              <a:gd name="T5" fmla="*/ 1955371 h 3057832"/>
              <a:gd name="T6" fmla="*/ 5211858 w 5217459"/>
              <a:gd name="T7" fmla="*/ 0 h 3057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17459" h="3057832">
                <a:moveTo>
                  <a:pt x="0" y="3039036"/>
                </a:moveTo>
                <a:cubicBezTo>
                  <a:pt x="893108" y="3065370"/>
                  <a:pt x="1786217" y="3091704"/>
                  <a:pt x="2480982" y="2911289"/>
                </a:cubicBezTo>
                <a:cubicBezTo>
                  <a:pt x="3175747" y="2730874"/>
                  <a:pt x="3712509" y="2441762"/>
                  <a:pt x="4168588" y="1956547"/>
                </a:cubicBezTo>
                <a:cubicBezTo>
                  <a:pt x="4624668" y="1471332"/>
                  <a:pt x="4921063" y="735666"/>
                  <a:pt x="5217459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내용 개체 틀 2 1 1 2 3 1 6 1 2 1 2">
            <a:extLst>
              <a:ext uri="{FF2B5EF4-FFF2-40B4-BE49-F238E27FC236}">
                <a16:creationId xmlns:a16="http://schemas.microsoft.com/office/drawing/2014/main" id="{ED605714-466A-44CC-A8CF-94C37FF14E5A}"/>
              </a:ext>
            </a:extLst>
          </p:cNvPr>
          <p:cNvSpPr txBox="1">
            <a:spLocks/>
          </p:cNvSpPr>
          <p:nvPr/>
        </p:nvSpPr>
        <p:spPr bwMode="auto">
          <a:xfrm>
            <a:off x="6372225" y="3403600"/>
            <a:ext cx="2459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test error</a:t>
            </a:r>
            <a:endParaRPr lang="ko-KR" altLang="en-US" sz="280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5CB603-3847-4BE4-81EF-6D82100913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35" y="2574980"/>
            <a:ext cx="2608574" cy="703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2D048-DF8C-4FFF-8FB9-3B9CB6D1550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969" y="3945905"/>
            <a:ext cx="3061535" cy="7072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9A32FEBC-3D28-43FA-86C6-52023CE9E73D}"/>
              </a:ext>
            </a:extLst>
          </p:cNvPr>
          <p:cNvSpPr/>
          <p:nvPr/>
        </p:nvSpPr>
        <p:spPr bwMode="auto">
          <a:xfrm>
            <a:off x="1732990" y="4422543"/>
            <a:ext cx="213569" cy="216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2989C75-17AF-4A4D-9763-05542B075996}"/>
              </a:ext>
            </a:extLst>
          </p:cNvPr>
          <p:cNvSpPr/>
          <p:nvPr/>
        </p:nvSpPr>
        <p:spPr bwMode="auto">
          <a:xfrm>
            <a:off x="1852754" y="4522075"/>
            <a:ext cx="2354580" cy="99060"/>
          </a:xfrm>
          <a:custGeom>
            <a:avLst/>
            <a:gdLst>
              <a:gd name="connsiteX0" fmla="*/ 0 w 2354580"/>
              <a:gd name="connsiteY0" fmla="*/ 0 h 99060"/>
              <a:gd name="connsiteX1" fmla="*/ 1432560 w 2354580"/>
              <a:gd name="connsiteY1" fmla="*/ 22860 h 99060"/>
              <a:gd name="connsiteX2" fmla="*/ 2354580 w 2354580"/>
              <a:gd name="connsiteY2" fmla="*/ 9906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580" h="99060">
                <a:moveTo>
                  <a:pt x="0" y="0"/>
                </a:moveTo>
                <a:lnTo>
                  <a:pt x="1432560" y="22860"/>
                </a:lnTo>
                <a:cubicBezTo>
                  <a:pt x="1824990" y="39370"/>
                  <a:pt x="2089785" y="69215"/>
                  <a:pt x="2354580" y="9906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44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F3C164F-4D9A-4122-8490-E75EAA3828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19700" y="5124450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제목 1">
            <a:extLst>
              <a:ext uri="{FF2B5EF4-FFF2-40B4-BE49-F238E27FC236}">
                <a16:creationId xmlns:a16="http://schemas.microsoft.com/office/drawing/2014/main" id="{01A4E71A-4456-4FB5-9C3F-5E4D9C14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How     affects performance?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C022806C-31D8-4887-B09A-1F5A77F31E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DE1F02-0962-4AAA-8F58-163DCFB3331C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300"/>
          </a:p>
        </p:txBody>
      </p:sp>
      <p:pic>
        <p:nvPicPr>
          <p:cNvPr id="37893" name="그림 5">
            <a:extLst>
              <a:ext uri="{FF2B5EF4-FFF2-40B4-BE49-F238E27FC236}">
                <a16:creationId xmlns:a16="http://schemas.microsoft.com/office/drawing/2014/main" id="{6F4B68BF-5DC3-4540-8474-60020766DE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187"/>
            <a:ext cx="2492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894" name="직선 화살표 연결선 6">
            <a:extLst>
              <a:ext uri="{FF2B5EF4-FFF2-40B4-BE49-F238E27FC236}">
                <a16:creationId xmlns:a16="http://schemas.microsoft.com/office/drawing/2014/main" id="{9BA25A55-E37F-4FF8-B691-0D3697BAE26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19250" y="1773238"/>
            <a:ext cx="0" cy="367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직선 화살표 연결선 10">
            <a:extLst>
              <a:ext uri="{FF2B5EF4-FFF2-40B4-BE49-F238E27FC236}">
                <a16:creationId xmlns:a16="http://schemas.microsoft.com/office/drawing/2014/main" id="{6AF07A1A-DDD1-4091-830D-B7EA02481A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19250" y="5441950"/>
            <a:ext cx="5753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896" name="그림 13">
            <a:extLst>
              <a:ext uri="{FF2B5EF4-FFF2-40B4-BE49-F238E27FC236}">
                <a16:creationId xmlns:a16="http://schemas.microsoft.com/office/drawing/2014/main" id="{6C31806B-4A81-4FFF-9661-D07AE9376A0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251450"/>
            <a:ext cx="2492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내용 개체 틀 2 1 1 2 3 1 6 1 1">
            <a:extLst>
              <a:ext uri="{FF2B5EF4-FFF2-40B4-BE49-F238E27FC236}">
                <a16:creationId xmlns:a16="http://schemas.microsoft.com/office/drawing/2014/main" id="{D8C415B7-7716-4BFC-8368-5BFF74FE2B3A}"/>
              </a:ext>
            </a:extLst>
          </p:cNvPr>
          <p:cNvSpPr txBox="1">
            <a:spLocks/>
          </p:cNvSpPr>
          <p:nvPr/>
        </p:nvSpPr>
        <p:spPr bwMode="auto">
          <a:xfrm>
            <a:off x="539750" y="1608138"/>
            <a:ext cx="11826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error</a:t>
            </a:r>
            <a:endParaRPr lang="ko-KR" altLang="en-US" sz="2800"/>
          </a:p>
        </p:txBody>
      </p:sp>
      <p:sp>
        <p:nvSpPr>
          <p:cNvPr id="16" name="내용 개체 틀 2 1 1 2 3 1 6 1 2 1 1">
            <a:extLst>
              <a:ext uri="{FF2B5EF4-FFF2-40B4-BE49-F238E27FC236}">
                <a16:creationId xmlns:a16="http://schemas.microsoft.com/office/drawing/2014/main" id="{A5DE5CCA-0E4A-4BA0-BB9D-ADB6E6605A73}"/>
              </a:ext>
            </a:extLst>
          </p:cNvPr>
          <p:cNvSpPr txBox="1">
            <a:spLocks/>
          </p:cNvSpPr>
          <p:nvPr/>
        </p:nvSpPr>
        <p:spPr bwMode="auto">
          <a:xfrm>
            <a:off x="3989388" y="2041525"/>
            <a:ext cx="24590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accent2"/>
                </a:solidFill>
                <a:sym typeface="Wingdings" panose="05000000000000000000" pitchFamily="2" charset="2"/>
              </a:rPr>
              <a:t>train error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CE640C9C-5CC5-4B25-88E0-A2E683FFFD27}"/>
              </a:ext>
            </a:extLst>
          </p:cNvPr>
          <p:cNvSpPr>
            <a:spLocks/>
          </p:cNvSpPr>
          <p:nvPr/>
        </p:nvSpPr>
        <p:spPr bwMode="auto">
          <a:xfrm rot="-208260">
            <a:off x="1708150" y="2000250"/>
            <a:ext cx="5216525" cy="3057525"/>
          </a:xfrm>
          <a:custGeom>
            <a:avLst/>
            <a:gdLst>
              <a:gd name="T0" fmla="*/ 0 w 5217459"/>
              <a:gd name="T1" fmla="*/ 3037206 h 3057832"/>
              <a:gd name="T2" fmla="*/ 2478318 w 5217459"/>
              <a:gd name="T3" fmla="*/ 2909537 h 3057832"/>
              <a:gd name="T4" fmla="*/ 4164112 w 5217459"/>
              <a:gd name="T5" fmla="*/ 1955371 h 3057832"/>
              <a:gd name="T6" fmla="*/ 5211858 w 5217459"/>
              <a:gd name="T7" fmla="*/ 0 h 3057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17459" h="3057832">
                <a:moveTo>
                  <a:pt x="0" y="3039036"/>
                </a:moveTo>
                <a:cubicBezTo>
                  <a:pt x="893108" y="3065370"/>
                  <a:pt x="1786217" y="3091704"/>
                  <a:pt x="2480982" y="2911289"/>
                </a:cubicBezTo>
                <a:cubicBezTo>
                  <a:pt x="3175747" y="2730874"/>
                  <a:pt x="3712509" y="2441762"/>
                  <a:pt x="4168588" y="1956547"/>
                </a:cubicBezTo>
                <a:cubicBezTo>
                  <a:pt x="4624668" y="1471332"/>
                  <a:pt x="4921063" y="735666"/>
                  <a:pt x="5217459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내용 개체 틀 2 1 1 2 3 1 6 1 2 1 2">
            <a:extLst>
              <a:ext uri="{FF2B5EF4-FFF2-40B4-BE49-F238E27FC236}">
                <a16:creationId xmlns:a16="http://schemas.microsoft.com/office/drawing/2014/main" id="{ED605714-466A-44CC-A8CF-94C37FF14E5A}"/>
              </a:ext>
            </a:extLst>
          </p:cNvPr>
          <p:cNvSpPr txBox="1">
            <a:spLocks/>
          </p:cNvSpPr>
          <p:nvPr/>
        </p:nvSpPr>
        <p:spPr bwMode="auto">
          <a:xfrm>
            <a:off x="6372225" y="3403600"/>
            <a:ext cx="2459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test error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91252B82-94E6-423A-9C83-21F6B176E44F}"/>
              </a:ext>
            </a:extLst>
          </p:cNvPr>
          <p:cNvSpPr>
            <a:spLocks/>
          </p:cNvSpPr>
          <p:nvPr/>
        </p:nvSpPr>
        <p:spPr bwMode="auto">
          <a:xfrm>
            <a:off x="1835150" y="2805113"/>
            <a:ext cx="4821238" cy="2309812"/>
          </a:xfrm>
          <a:custGeom>
            <a:avLst/>
            <a:gdLst>
              <a:gd name="T0" fmla="*/ 0 w 4820771"/>
              <a:gd name="T1" fmla="*/ 1725385 h 2310383"/>
              <a:gd name="T2" fmla="*/ 2468969 w 4820771"/>
              <a:gd name="T3" fmla="*/ 1832804 h 2310383"/>
              <a:gd name="T4" fmla="*/ 3565541 w 4820771"/>
              <a:gd name="T5" fmla="*/ 2222191 h 2310383"/>
              <a:gd name="T6" fmla="*/ 4823573 w 4820771"/>
              <a:gd name="T7" fmla="*/ 0 h 23103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20771" h="2310383">
                <a:moveTo>
                  <a:pt x="0" y="1727947"/>
                </a:moveTo>
                <a:cubicBezTo>
                  <a:pt x="936811" y="1740273"/>
                  <a:pt x="1873623" y="1752600"/>
                  <a:pt x="2467535" y="1835524"/>
                </a:cubicBezTo>
                <a:cubicBezTo>
                  <a:pt x="3061447" y="1918448"/>
                  <a:pt x="3171265" y="2531410"/>
                  <a:pt x="3563471" y="2225489"/>
                </a:cubicBezTo>
                <a:cubicBezTo>
                  <a:pt x="3955677" y="1919568"/>
                  <a:pt x="4388224" y="959784"/>
                  <a:pt x="4820771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4CA8271-F83D-4F3D-8B58-5230486EDB2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514975"/>
            <a:ext cx="4397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5CB603-3847-4BE4-81EF-6D82100913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35" y="2574980"/>
            <a:ext cx="2608574" cy="703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2D048-DF8C-4FFF-8FB9-3B9CB6D155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969" y="3945905"/>
            <a:ext cx="3061535" cy="70723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내용 개체 틀 2 5 1 2 3">
            <a:extLst>
              <a:ext uri="{FF2B5EF4-FFF2-40B4-BE49-F238E27FC236}">
                <a16:creationId xmlns:a16="http://schemas.microsoft.com/office/drawing/2014/main" id="{671D8E6B-A1BF-436D-982A-A69528B46FFE}"/>
              </a:ext>
            </a:extLst>
          </p:cNvPr>
          <p:cNvSpPr txBox="1">
            <a:spLocks/>
          </p:cNvSpPr>
          <p:nvPr/>
        </p:nvSpPr>
        <p:spPr bwMode="auto">
          <a:xfrm>
            <a:off x="143509" y="5978580"/>
            <a:ext cx="885698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Wish to find the </a:t>
            </a:r>
            <a:r>
              <a:rPr lang="en-US" altLang="ko-KR" sz="2800" b="1" dirty="0"/>
              <a:t>sweet spot </a:t>
            </a:r>
            <a:r>
              <a:rPr lang="en-US" altLang="ko-KR" sz="2800" dirty="0"/>
              <a:t>that minimizes test error.</a:t>
            </a:r>
            <a:endParaRPr lang="ko-KR" altLang="en-US" sz="2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32FEBC-3D28-43FA-86C6-52023CE9E73D}"/>
              </a:ext>
            </a:extLst>
          </p:cNvPr>
          <p:cNvSpPr/>
          <p:nvPr/>
        </p:nvSpPr>
        <p:spPr bwMode="auto">
          <a:xfrm>
            <a:off x="1732990" y="4422543"/>
            <a:ext cx="213569" cy="2160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00A06782-975D-4032-819F-890D4705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How to choose     in practice? 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40963" name="슬라이드 번호 개체 틀 3">
            <a:extLst>
              <a:ext uri="{FF2B5EF4-FFF2-40B4-BE49-F238E27FC236}">
                <a16:creationId xmlns:a16="http://schemas.microsoft.com/office/drawing/2014/main" id="{9CADFA58-0151-4BE2-85F8-65E421AFB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6961EB-ECD6-494F-A3CF-8A72FE145FCB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3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7E7530-4534-4CCE-800E-B8865AF7035C}"/>
              </a:ext>
            </a:extLst>
          </p:cNvPr>
          <p:cNvGrpSpPr/>
          <p:nvPr/>
        </p:nvGrpSpPr>
        <p:grpSpPr>
          <a:xfrm>
            <a:off x="1043608" y="1369176"/>
            <a:ext cx="6011035" cy="3288094"/>
            <a:chOff x="285907" y="1608138"/>
            <a:chExt cx="8545356" cy="428307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BC17030-FA14-43B7-BD16-DA7B884F6B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9700" y="5124450"/>
              <a:ext cx="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화살표 연결선 6">
              <a:extLst>
                <a:ext uri="{FF2B5EF4-FFF2-40B4-BE49-F238E27FC236}">
                  <a16:creationId xmlns:a16="http://schemas.microsoft.com/office/drawing/2014/main" id="{8F469F30-BCF2-4EAF-A5DA-64FE77E44A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19250" y="1773238"/>
              <a:ext cx="0" cy="36718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315E226-8AFD-4AB9-9776-2090A13147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19250" y="5441950"/>
              <a:ext cx="57531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그림 13">
              <a:extLst>
                <a:ext uri="{FF2B5EF4-FFF2-40B4-BE49-F238E27FC236}">
                  <a16:creationId xmlns:a16="http://schemas.microsoft.com/office/drawing/2014/main" id="{9778736A-20C0-487E-919D-79FEE27F9EC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5251450"/>
              <a:ext cx="249238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내용 개체 틀 2 1 1 2 3 1 6 1 1">
              <a:extLst>
                <a:ext uri="{FF2B5EF4-FFF2-40B4-BE49-F238E27FC236}">
                  <a16:creationId xmlns:a16="http://schemas.microsoft.com/office/drawing/2014/main" id="{05C1B8E8-2FB5-41C0-BC91-5CF5B9FA83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5907" y="1608138"/>
              <a:ext cx="1436533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800" dirty="0">
                  <a:sym typeface="Wingdings" panose="05000000000000000000" pitchFamily="2" charset="2"/>
                </a:rPr>
                <a:t>error</a:t>
              </a:r>
              <a:endParaRPr lang="ko-KR" altLang="en-US" sz="2800" dirty="0"/>
            </a:p>
          </p:txBody>
        </p:sp>
        <p:sp>
          <p:nvSpPr>
            <p:cNvPr id="14" name="내용 개체 틀 2 1 1 2 3 1 6 1 2 1 1">
              <a:extLst>
                <a:ext uri="{FF2B5EF4-FFF2-40B4-BE49-F238E27FC236}">
                  <a16:creationId xmlns:a16="http://schemas.microsoft.com/office/drawing/2014/main" id="{BAD83754-64C1-4612-BC63-DDE6ED35899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9388" y="2041525"/>
              <a:ext cx="2459037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800" dirty="0">
                  <a:solidFill>
                    <a:schemeClr val="accent2"/>
                  </a:solidFill>
                  <a:sym typeface="Wingdings" panose="05000000000000000000" pitchFamily="2" charset="2"/>
                </a:rPr>
                <a:t>train error</a:t>
              </a:r>
              <a:endParaRPr lang="ko-KR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자유형 19">
              <a:extLst>
                <a:ext uri="{FF2B5EF4-FFF2-40B4-BE49-F238E27FC236}">
                  <a16:creationId xmlns:a16="http://schemas.microsoft.com/office/drawing/2014/main" id="{6CC54AD6-9741-4AC3-BD73-67A76BE1508B}"/>
                </a:ext>
              </a:extLst>
            </p:cNvPr>
            <p:cNvSpPr>
              <a:spLocks/>
            </p:cNvSpPr>
            <p:nvPr/>
          </p:nvSpPr>
          <p:spPr bwMode="auto">
            <a:xfrm rot="-208260">
              <a:off x="1708150" y="2000250"/>
              <a:ext cx="5216525" cy="3057525"/>
            </a:xfrm>
            <a:custGeom>
              <a:avLst/>
              <a:gdLst>
                <a:gd name="T0" fmla="*/ 0 w 5217459"/>
                <a:gd name="T1" fmla="*/ 3037206 h 3057832"/>
                <a:gd name="T2" fmla="*/ 2478318 w 5217459"/>
                <a:gd name="T3" fmla="*/ 2909537 h 3057832"/>
                <a:gd name="T4" fmla="*/ 4164112 w 5217459"/>
                <a:gd name="T5" fmla="*/ 1955371 h 3057832"/>
                <a:gd name="T6" fmla="*/ 5211858 w 5217459"/>
                <a:gd name="T7" fmla="*/ 0 h 30578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7459" h="3057832">
                  <a:moveTo>
                    <a:pt x="0" y="3039036"/>
                  </a:moveTo>
                  <a:cubicBezTo>
                    <a:pt x="893108" y="3065370"/>
                    <a:pt x="1786217" y="3091704"/>
                    <a:pt x="2480982" y="2911289"/>
                  </a:cubicBezTo>
                  <a:cubicBezTo>
                    <a:pt x="3175747" y="2730874"/>
                    <a:pt x="3712509" y="2441762"/>
                    <a:pt x="4168588" y="1956547"/>
                  </a:cubicBezTo>
                  <a:cubicBezTo>
                    <a:pt x="4624668" y="1471332"/>
                    <a:pt x="4921063" y="735666"/>
                    <a:pt x="5217459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내용 개체 틀 2 1 1 2 3 1 6 1 2 1 2">
              <a:extLst>
                <a:ext uri="{FF2B5EF4-FFF2-40B4-BE49-F238E27FC236}">
                  <a16:creationId xmlns:a16="http://schemas.microsoft.com/office/drawing/2014/main" id="{222972D8-C5FF-446B-8261-AAFF83042AB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72225" y="3403600"/>
              <a:ext cx="2459038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800">
                  <a:solidFill>
                    <a:srgbClr val="FF0000"/>
                  </a:solidFill>
                  <a:sym typeface="Wingdings" panose="05000000000000000000" pitchFamily="2" charset="2"/>
                </a:rPr>
                <a:t>test error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8" name="자유형 21">
              <a:extLst>
                <a:ext uri="{FF2B5EF4-FFF2-40B4-BE49-F238E27FC236}">
                  <a16:creationId xmlns:a16="http://schemas.microsoft.com/office/drawing/2014/main" id="{D5A439ED-BBB6-4D06-BD3D-F6D97633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150" y="2805113"/>
              <a:ext cx="4821238" cy="2309812"/>
            </a:xfrm>
            <a:custGeom>
              <a:avLst/>
              <a:gdLst>
                <a:gd name="T0" fmla="*/ 0 w 4820771"/>
                <a:gd name="T1" fmla="*/ 1725385 h 2310383"/>
                <a:gd name="T2" fmla="*/ 2468969 w 4820771"/>
                <a:gd name="T3" fmla="*/ 1832804 h 2310383"/>
                <a:gd name="T4" fmla="*/ 3565541 w 4820771"/>
                <a:gd name="T5" fmla="*/ 2222191 h 2310383"/>
                <a:gd name="T6" fmla="*/ 4823573 w 4820771"/>
                <a:gd name="T7" fmla="*/ 0 h 23103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20771" h="2310383">
                  <a:moveTo>
                    <a:pt x="0" y="1727947"/>
                  </a:moveTo>
                  <a:cubicBezTo>
                    <a:pt x="936811" y="1740273"/>
                    <a:pt x="1873623" y="1752600"/>
                    <a:pt x="2467535" y="1835524"/>
                  </a:cubicBezTo>
                  <a:cubicBezTo>
                    <a:pt x="3061447" y="1918448"/>
                    <a:pt x="3171265" y="2531410"/>
                    <a:pt x="3563471" y="2225489"/>
                  </a:cubicBezTo>
                  <a:cubicBezTo>
                    <a:pt x="3955677" y="1919568"/>
                    <a:pt x="4388224" y="959784"/>
                    <a:pt x="4820771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8FFD026-E1CD-42CF-B168-8FBD4314D3D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825" y="5514975"/>
              <a:ext cx="439738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내용 개체 틀 2 5 1 2 3">
            <a:extLst>
              <a:ext uri="{FF2B5EF4-FFF2-40B4-BE49-F238E27FC236}">
                <a16:creationId xmlns:a16="http://schemas.microsoft.com/office/drawing/2014/main" id="{379153C2-C236-45E8-862C-CF632F897F90}"/>
              </a:ext>
            </a:extLst>
          </p:cNvPr>
          <p:cNvSpPr txBox="1">
            <a:spLocks/>
          </p:cNvSpPr>
          <p:nvPr/>
        </p:nvSpPr>
        <p:spPr bwMode="auto">
          <a:xfrm>
            <a:off x="287129" y="4833483"/>
            <a:ext cx="8740771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Recall:</a:t>
            </a:r>
            <a:r>
              <a:rPr lang="en-US" altLang="ko-KR" sz="2800" dirty="0"/>
              <a:t> Test data is </a:t>
            </a:r>
            <a:r>
              <a:rPr lang="en-US" altLang="ko-KR" sz="2800" i="1" dirty="0"/>
              <a:t>unseen</a:t>
            </a:r>
            <a:r>
              <a:rPr lang="en-US" altLang="ko-KR" sz="2800" dirty="0"/>
              <a:t> during training.</a:t>
            </a:r>
            <a:endParaRPr lang="ko-KR" altLang="en-US" sz="2800" dirty="0"/>
          </a:p>
        </p:txBody>
      </p:sp>
      <p:sp>
        <p:nvSpPr>
          <p:cNvPr id="25" name="내용 개체 틀 2 5 1 2 3">
            <a:extLst>
              <a:ext uri="{FF2B5EF4-FFF2-40B4-BE49-F238E27FC236}">
                <a16:creationId xmlns:a16="http://schemas.microsoft.com/office/drawing/2014/main" id="{49520066-FD07-41D7-9798-4A8F078F59C9}"/>
              </a:ext>
            </a:extLst>
          </p:cNvPr>
          <p:cNvSpPr txBox="1">
            <a:spLocks/>
          </p:cNvSpPr>
          <p:nvPr/>
        </p:nvSpPr>
        <p:spPr bwMode="auto">
          <a:xfrm>
            <a:off x="231473" y="5624512"/>
            <a:ext cx="8740771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en-US" altLang="ko-KR" sz="2800" dirty="0"/>
              <a:t>Rely on </a:t>
            </a:r>
            <a:r>
              <a:rPr lang="en-US" altLang="ko-KR" sz="2800" dirty="0">
                <a:solidFill>
                  <a:srgbClr val="00B050"/>
                </a:solidFill>
              </a:rPr>
              <a:t>another dataset!</a:t>
            </a:r>
            <a:endParaRPr lang="ko-KR" altLang="en-US" sz="2800" dirty="0"/>
          </a:p>
        </p:txBody>
      </p:sp>
      <p:pic>
        <p:nvPicPr>
          <p:cNvPr id="20" name="그림 13">
            <a:extLst>
              <a:ext uri="{FF2B5EF4-FFF2-40B4-BE49-F238E27FC236}">
                <a16:creationId xmlns:a16="http://schemas.microsoft.com/office/drawing/2014/main" id="{B74A9550-0E21-435A-BFEB-C307695915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6232"/>
            <a:ext cx="256687" cy="39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051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Validation dataset 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277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BB6E2D-221E-49C8-9E0E-AB2C190CC7D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30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7805A17-203B-486C-B476-B750589EAA3A}"/>
              </a:ext>
            </a:extLst>
          </p:cNvPr>
          <p:cNvSpPr txBox="1">
            <a:spLocks/>
          </p:cNvSpPr>
          <p:nvPr/>
        </p:nvSpPr>
        <p:spPr bwMode="auto">
          <a:xfrm>
            <a:off x="323528" y="1628800"/>
            <a:ext cx="554461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Data </a:t>
            </a:r>
            <a:r>
              <a:rPr lang="en-US" altLang="ko-KR" sz="2800" dirty="0">
                <a:solidFill>
                  <a:schemeClr val="accent2"/>
                </a:solidFill>
              </a:rPr>
              <a:t>seen</a:t>
            </a:r>
            <a:r>
              <a:rPr lang="en-US" altLang="ko-KR" sz="2800" dirty="0"/>
              <a:t> during training:</a:t>
            </a:r>
            <a:endParaRPr lang="ko-KR" altLang="en-US" sz="28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44D4F9-EFB0-4448-B7E6-9CA393690C75}"/>
              </a:ext>
            </a:extLst>
          </p:cNvPr>
          <p:cNvSpPr txBox="1">
            <a:spLocks/>
          </p:cNvSpPr>
          <p:nvPr/>
        </p:nvSpPr>
        <p:spPr bwMode="auto">
          <a:xfrm>
            <a:off x="323528" y="4760600"/>
            <a:ext cx="554461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Data </a:t>
            </a:r>
            <a:r>
              <a:rPr lang="en-US" altLang="ko-KR" sz="2800" dirty="0">
                <a:solidFill>
                  <a:srgbClr val="FF0000"/>
                </a:solidFill>
              </a:rPr>
              <a:t>unseen</a:t>
            </a:r>
            <a:r>
              <a:rPr lang="en-US" altLang="ko-KR" sz="2800" dirty="0"/>
              <a:t> during training:</a:t>
            </a:r>
            <a:endParaRPr lang="ko-KR" altLang="en-US" sz="28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9F31022-B581-4656-8000-4663BD5C571F}"/>
              </a:ext>
            </a:extLst>
          </p:cNvPr>
          <p:cNvSpPr txBox="1">
            <a:spLocks/>
          </p:cNvSpPr>
          <p:nvPr/>
        </p:nvSpPr>
        <p:spPr bwMode="auto">
          <a:xfrm>
            <a:off x="1259632" y="2295712"/>
            <a:ext cx="191491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accent2"/>
                </a:solidFill>
              </a:rPr>
              <a:t>train </a:t>
            </a:r>
            <a:r>
              <a:rPr lang="en-US" altLang="ko-KR" sz="2800" dirty="0"/>
              <a:t>set</a:t>
            </a:r>
            <a:endParaRPr lang="ko-KR" altLang="en-US" sz="28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3661FC96-1D12-4863-A11D-29D402107481}"/>
              </a:ext>
            </a:extLst>
          </p:cNvPr>
          <p:cNvSpPr txBox="1">
            <a:spLocks/>
          </p:cNvSpPr>
          <p:nvPr/>
        </p:nvSpPr>
        <p:spPr bwMode="auto">
          <a:xfrm>
            <a:off x="4932040" y="2286497"/>
            <a:ext cx="288032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rgbClr val="00B0F0"/>
                </a:solidFill>
              </a:rPr>
              <a:t>validation</a:t>
            </a:r>
            <a:r>
              <a:rPr lang="en-US" altLang="ko-KR" sz="2800" dirty="0"/>
              <a:t> set</a:t>
            </a:r>
            <a:endParaRPr lang="ko-KR" altLang="en-US" sz="2800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708AC64-9665-44B1-A549-2D970C77406A}"/>
              </a:ext>
            </a:extLst>
          </p:cNvPr>
          <p:cNvSpPr txBox="1">
            <a:spLocks/>
          </p:cNvSpPr>
          <p:nvPr/>
        </p:nvSpPr>
        <p:spPr bwMode="auto">
          <a:xfrm>
            <a:off x="1259631" y="5445224"/>
            <a:ext cx="191491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test </a:t>
            </a:r>
            <a:r>
              <a:rPr lang="en-US" altLang="ko-KR" sz="2800" dirty="0"/>
              <a:t>set</a:t>
            </a:r>
            <a:endParaRPr lang="ko-KR" altLang="en-US" sz="28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75B70CC2-27B0-4B3C-B03A-D16BBB1B1EB5}"/>
              </a:ext>
            </a:extLst>
          </p:cNvPr>
          <p:cNvSpPr txBox="1">
            <a:spLocks/>
          </p:cNvSpPr>
          <p:nvPr/>
        </p:nvSpPr>
        <p:spPr bwMode="auto">
          <a:xfrm>
            <a:off x="4118246" y="2889361"/>
            <a:ext cx="5025754" cy="85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Role:</a:t>
            </a:r>
            <a:r>
              <a:rPr lang="en-US" altLang="ko-KR" sz="2800" dirty="0"/>
              <a:t> </a:t>
            </a:r>
            <a:r>
              <a:rPr lang="en-US" altLang="ko-KR" sz="2800" i="1" dirty="0"/>
              <a:t>validating</a:t>
            </a:r>
            <a:r>
              <a:rPr lang="en-US" altLang="ko-KR" sz="2800" dirty="0"/>
              <a:t> the goodness of a trained model</a:t>
            </a:r>
            <a:endParaRPr lang="ko-KR" altLang="en-US" sz="2800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D344347-40BA-4BC0-A6E5-F3CF0AD69A45}"/>
              </a:ext>
            </a:extLst>
          </p:cNvPr>
          <p:cNvSpPr txBox="1">
            <a:spLocks/>
          </p:cNvSpPr>
          <p:nvPr/>
        </p:nvSpPr>
        <p:spPr bwMode="auto">
          <a:xfrm>
            <a:off x="323528" y="2880289"/>
            <a:ext cx="430385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Role:</a:t>
            </a:r>
            <a:r>
              <a:rPr lang="en-US" altLang="ko-KR" sz="2800" dirty="0"/>
              <a:t> </a:t>
            </a:r>
            <a:r>
              <a:rPr lang="en-US" altLang="ko-KR" sz="2800" i="1" dirty="0"/>
              <a:t>training</a:t>
            </a:r>
            <a:r>
              <a:rPr lang="en-US" altLang="ko-KR" sz="2800" dirty="0"/>
              <a:t> model parameters</a:t>
            </a:r>
            <a:endParaRPr lang="ko-KR" altLang="en-US" sz="2800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FDC6614C-F827-48F8-91D8-15E0C24D9B62}"/>
              </a:ext>
            </a:extLst>
          </p:cNvPr>
          <p:cNvSpPr txBox="1">
            <a:spLocks/>
          </p:cNvSpPr>
          <p:nvPr/>
        </p:nvSpPr>
        <p:spPr bwMode="auto">
          <a:xfrm>
            <a:off x="4118246" y="3829913"/>
            <a:ext cx="4161659" cy="60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(hyperparameter search)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8723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  <p:bldP spid="22" grpId="0"/>
      <p:bldP spid="23" grpId="0"/>
      <p:bldP spid="24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DEBF-612C-44D5-8B63-6935B2F2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construct train/</a:t>
            </a:r>
            <a:r>
              <a:rPr lang="en-US" altLang="ko-KR" dirty="0" err="1"/>
              <a:t>val</a:t>
            </a:r>
            <a:r>
              <a:rPr lang="en-US" altLang="ko-KR" dirty="0"/>
              <a:t>/test datasets?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5BC0D-7083-4D15-994F-A1041E08D6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CB1F1-636E-4FFA-A9C8-30331FEF08F2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B36C3D-55EE-44C2-A9DD-AEFDC73F2878}"/>
              </a:ext>
            </a:extLst>
          </p:cNvPr>
          <p:cNvSpPr txBox="1">
            <a:spLocks/>
          </p:cNvSpPr>
          <p:nvPr/>
        </p:nvSpPr>
        <p:spPr bwMode="auto">
          <a:xfrm>
            <a:off x="1475656" y="4259058"/>
            <a:ext cx="5544616" cy="68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3200" kern="0" dirty="0">
                <a:solidFill>
                  <a:srgbClr val="00B0F0"/>
                </a:solidFill>
              </a:rPr>
              <a:t>validation </a:t>
            </a:r>
            <a:r>
              <a:rPr lang="en-US" altLang="ko-KR" sz="3200" kern="0" dirty="0"/>
              <a:t>data distribution ~ </a:t>
            </a:r>
            <a:r>
              <a:rPr lang="en-US" altLang="ko-KR" sz="3200" kern="0" dirty="0">
                <a:solidFill>
                  <a:srgbClr val="FF0000"/>
                </a:solidFill>
              </a:rPr>
              <a:t>test</a:t>
            </a:r>
            <a:r>
              <a:rPr lang="en-US" altLang="ko-KR" sz="3200" kern="0" dirty="0"/>
              <a:t> data distribution</a:t>
            </a:r>
            <a:endParaRPr lang="ko-KR" altLang="en-US" sz="3200" kern="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DD3EC12-9E63-40E1-AF76-C67990722D05}"/>
              </a:ext>
            </a:extLst>
          </p:cNvPr>
          <p:cNvSpPr/>
          <p:nvPr/>
        </p:nvSpPr>
        <p:spPr bwMode="auto">
          <a:xfrm>
            <a:off x="323528" y="4017894"/>
            <a:ext cx="8267160" cy="1677028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E0F8D87-CF87-4EA5-80D9-FF883C4DDB0A}"/>
              </a:ext>
            </a:extLst>
          </p:cNvPr>
          <p:cNvSpPr txBox="1">
            <a:spLocks/>
          </p:cNvSpPr>
          <p:nvPr/>
        </p:nvSpPr>
        <p:spPr bwMode="auto">
          <a:xfrm>
            <a:off x="251538" y="1484784"/>
            <a:ext cx="554461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Interested in test error in the end.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309D63-C434-4AB9-8013-949C72A8FAF6}"/>
              </a:ext>
            </a:extLst>
          </p:cNvPr>
          <p:cNvSpPr txBox="1">
            <a:spLocks/>
          </p:cNvSpPr>
          <p:nvPr/>
        </p:nvSpPr>
        <p:spPr bwMode="auto">
          <a:xfrm>
            <a:off x="251538" y="2148698"/>
            <a:ext cx="8496926" cy="93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The goodness of a model is validated through validation dat.</a:t>
            </a:r>
            <a:endParaRPr lang="ko-KR" altLang="en-US" sz="2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E5E9538-8202-484F-8D9D-C625C46AD7DA}"/>
              </a:ext>
            </a:extLst>
          </p:cNvPr>
          <p:cNvSpPr txBox="1">
            <a:spLocks/>
          </p:cNvSpPr>
          <p:nvPr/>
        </p:nvSpPr>
        <p:spPr bwMode="auto">
          <a:xfrm>
            <a:off x="251538" y="3286614"/>
            <a:ext cx="8496926" cy="52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Hence: </a:t>
            </a:r>
            <a:r>
              <a:rPr lang="en-US" altLang="ko-KR" sz="2800" dirty="0"/>
              <a:t>We should make sure that: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776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Outline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2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1F2198-DCF9-4E4A-BE65-91BDB19BEA41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/>
          </a:p>
        </p:txBody>
      </p:sp>
      <p:sp>
        <p:nvSpPr>
          <p:cNvPr id="13" name="내용 개체 틀 2 3 3 1 1 2"/>
          <p:cNvSpPr txBox="1">
            <a:spLocks/>
          </p:cNvSpPr>
          <p:nvPr/>
        </p:nvSpPr>
        <p:spPr bwMode="auto">
          <a:xfrm>
            <a:off x="701675" y="3930650"/>
            <a:ext cx="7559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Study what convex opt. is &amp; why LS is convex; </a:t>
            </a:r>
            <a:endParaRPr lang="ko-KR" altLang="en-US" sz="2800"/>
          </a:p>
        </p:txBody>
      </p:sp>
      <p:sp>
        <p:nvSpPr>
          <p:cNvPr id="14" name="내용 개체 틀 2 3 3 1 1 3 1"/>
          <p:cNvSpPr txBox="1">
            <a:spLocks/>
          </p:cNvSpPr>
          <p:nvPr/>
        </p:nvSpPr>
        <p:spPr bwMode="auto">
          <a:xfrm>
            <a:off x="725488" y="4543425"/>
            <a:ext cx="667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Investigate how to solve the problem;</a:t>
            </a:r>
            <a:endParaRPr lang="ko-KR" altLang="en-US" sz="2800"/>
          </a:p>
        </p:txBody>
      </p:sp>
      <p:sp>
        <p:nvSpPr>
          <p:cNvPr id="15" name="내용 개체 틀 2 3 3 1 1 4"/>
          <p:cNvSpPr txBox="1">
            <a:spLocks/>
          </p:cNvSpPr>
          <p:nvPr/>
        </p:nvSpPr>
        <p:spPr bwMode="auto">
          <a:xfrm>
            <a:off x="692150" y="5819775"/>
            <a:ext cx="3810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Discuss on optimality.</a:t>
            </a:r>
            <a:endParaRPr lang="ko-KR" altLang="en-US" sz="2800"/>
          </a:p>
        </p:txBody>
      </p:sp>
      <p:sp>
        <p:nvSpPr>
          <p:cNvPr id="10246" name="내용 개체 틀 2 3 3 1 1 5"/>
          <p:cNvSpPr txBox="1">
            <a:spLocks/>
          </p:cNvSpPr>
          <p:nvPr/>
        </p:nvSpPr>
        <p:spPr bwMode="auto">
          <a:xfrm>
            <a:off x="277813" y="292576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10247" name="내용 개체 틀 2 3 3 1 1 6"/>
          <p:cNvSpPr txBox="1">
            <a:spLocks/>
          </p:cNvSpPr>
          <p:nvPr/>
        </p:nvSpPr>
        <p:spPr bwMode="auto">
          <a:xfrm>
            <a:off x="277813" y="3929063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10248" name="내용 개체 틀 2 3 3 1 1 7"/>
          <p:cNvSpPr txBox="1">
            <a:spLocks/>
          </p:cNvSpPr>
          <p:nvPr/>
        </p:nvSpPr>
        <p:spPr bwMode="auto">
          <a:xfrm>
            <a:off x="277813" y="4548188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 </a:t>
            </a:r>
            <a:endParaRPr lang="ko-KR" altLang="en-US" sz="2800"/>
          </a:p>
        </p:txBody>
      </p:sp>
      <p:sp>
        <p:nvSpPr>
          <p:cNvPr id="10249" name="내용 개체 틀 2 3 3 1 1 8 1"/>
          <p:cNvSpPr txBox="1">
            <a:spLocks/>
          </p:cNvSpPr>
          <p:nvPr/>
        </p:nvSpPr>
        <p:spPr bwMode="auto">
          <a:xfrm>
            <a:off x="277813" y="5189538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4. </a:t>
            </a:r>
            <a:endParaRPr lang="ko-KR" altLang="en-US" sz="2800"/>
          </a:p>
        </p:txBody>
      </p:sp>
      <p:sp>
        <p:nvSpPr>
          <p:cNvPr id="21" name="내용 개체 틀 2 3 3 1 1 10 1"/>
          <p:cNvSpPr txBox="1">
            <a:spLocks/>
          </p:cNvSpPr>
          <p:nvPr/>
        </p:nvSpPr>
        <p:spPr bwMode="auto">
          <a:xfrm>
            <a:off x="709613" y="2924175"/>
            <a:ext cx="78311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Explore a choice of                      that leads to a LS problem;</a:t>
            </a:r>
            <a:endParaRPr lang="ko-KR" altLang="en-US" sz="2800"/>
          </a:p>
        </p:txBody>
      </p:sp>
      <p:pic>
        <p:nvPicPr>
          <p:cNvPr id="10251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568450"/>
            <a:ext cx="35591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모서리가 둥근 직사각형 6 2"/>
          <p:cNvSpPr>
            <a:spLocks noChangeArrowheads="1"/>
          </p:cNvSpPr>
          <p:nvPr/>
        </p:nvSpPr>
        <p:spPr bwMode="auto">
          <a:xfrm>
            <a:off x="371475" y="1360488"/>
            <a:ext cx="8281988" cy="13430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013075"/>
            <a:ext cx="195103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4" name="내용 개체 틀 2 3 3 1 1 10 2"/>
          <p:cNvSpPr txBox="1">
            <a:spLocks/>
          </p:cNvSpPr>
          <p:nvPr/>
        </p:nvSpPr>
        <p:spPr bwMode="auto">
          <a:xfrm>
            <a:off x="404813" y="1355725"/>
            <a:ext cx="78311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Optimization:</a:t>
            </a:r>
            <a:endParaRPr lang="ko-KR" altLang="en-US" sz="2800" b="1"/>
          </a:p>
        </p:txBody>
      </p:sp>
      <p:sp>
        <p:nvSpPr>
          <p:cNvPr id="10255" name="내용 개체 틀 2 3 3 1 1 8 2"/>
          <p:cNvSpPr txBox="1">
            <a:spLocks/>
          </p:cNvSpPr>
          <p:nvPr/>
        </p:nvSpPr>
        <p:spPr bwMode="auto">
          <a:xfrm>
            <a:off x="277813" y="5830888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5. </a:t>
            </a:r>
            <a:endParaRPr lang="ko-KR" altLang="en-US" sz="2800"/>
          </a:p>
        </p:txBody>
      </p:sp>
      <p:sp>
        <p:nvSpPr>
          <p:cNvPr id="28" name="내용 개체 틀 2 3 3 1 1 3 2"/>
          <p:cNvSpPr txBox="1">
            <a:spLocks/>
          </p:cNvSpPr>
          <p:nvPr/>
        </p:nvSpPr>
        <p:spPr bwMode="auto">
          <a:xfrm>
            <a:off x="709613" y="5184775"/>
            <a:ext cx="67421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Study how to evaluate performances;</a:t>
            </a:r>
            <a:endParaRPr lang="ko-KR" altLang="en-US" sz="280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Remember …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48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6B5423-4682-4E0D-9F85-64557BA433FB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300"/>
          </a:p>
        </p:txBody>
      </p:sp>
      <p:pic>
        <p:nvPicPr>
          <p:cNvPr id="34819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568450"/>
            <a:ext cx="35591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모서리가 둥근 직사각형 6 2"/>
          <p:cNvSpPr>
            <a:spLocks noChangeArrowheads="1"/>
          </p:cNvSpPr>
          <p:nvPr/>
        </p:nvSpPr>
        <p:spPr bwMode="auto">
          <a:xfrm>
            <a:off x="371475" y="1360488"/>
            <a:ext cx="8281988" cy="13430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4821" name="내용 개체 틀 2 3 3 1 1 10 2"/>
          <p:cNvSpPr txBox="1">
            <a:spLocks/>
          </p:cNvSpPr>
          <p:nvPr/>
        </p:nvSpPr>
        <p:spPr bwMode="auto">
          <a:xfrm>
            <a:off x="404813" y="1355725"/>
            <a:ext cx="78311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Optimization:</a:t>
            </a:r>
            <a:endParaRPr lang="ko-KR" altLang="en-US" sz="2800" b="1"/>
          </a:p>
        </p:txBody>
      </p:sp>
      <p:sp>
        <p:nvSpPr>
          <p:cNvPr id="10" name="내용 개체 틀 2 2 1 2 1 1"/>
          <p:cNvSpPr txBox="1">
            <a:spLocks/>
          </p:cNvSpPr>
          <p:nvPr/>
        </p:nvSpPr>
        <p:spPr bwMode="auto">
          <a:xfrm>
            <a:off x="404813" y="2970213"/>
            <a:ext cx="588645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LS is a particular case where:</a:t>
            </a: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3622675"/>
            <a:ext cx="22494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4316413"/>
            <a:ext cx="41560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2 2 1 2 1 2"/>
          <p:cNvSpPr txBox="1">
            <a:spLocks/>
          </p:cNvSpPr>
          <p:nvPr/>
        </p:nvSpPr>
        <p:spPr bwMode="auto">
          <a:xfrm>
            <a:off x="404812" y="5184775"/>
            <a:ext cx="7983611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Another choice that yields a better performance?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Another popular choice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179510-7481-4370-90C8-5C926127EA4D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ko-KR" sz="1300"/>
          </a:p>
        </p:txBody>
      </p:sp>
      <p:pic>
        <p:nvPicPr>
          <p:cNvPr id="36867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568450"/>
            <a:ext cx="35591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모서리가 둥근 직사각형 6 2"/>
          <p:cNvSpPr>
            <a:spLocks noChangeArrowheads="1"/>
          </p:cNvSpPr>
          <p:nvPr/>
        </p:nvSpPr>
        <p:spPr bwMode="auto">
          <a:xfrm>
            <a:off x="371475" y="1360488"/>
            <a:ext cx="8281988" cy="13430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6869" name="내용 개체 틀 2 3 3 1 1 10 2"/>
          <p:cNvSpPr txBox="1">
            <a:spLocks/>
          </p:cNvSpPr>
          <p:nvPr/>
        </p:nvSpPr>
        <p:spPr bwMode="auto">
          <a:xfrm>
            <a:off x="404813" y="1355725"/>
            <a:ext cx="78311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Optimization:</a:t>
            </a:r>
            <a:endParaRPr lang="ko-KR" altLang="en-US" sz="2800" b="1"/>
          </a:p>
        </p:txBody>
      </p:sp>
      <p:pic>
        <p:nvPicPr>
          <p:cNvPr id="10" name="그림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3502025"/>
            <a:ext cx="33147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2 2 1 2 2"/>
          <p:cNvSpPr txBox="1">
            <a:spLocks/>
          </p:cNvSpPr>
          <p:nvPr/>
        </p:nvSpPr>
        <p:spPr bwMode="auto">
          <a:xfrm>
            <a:off x="404813" y="2905125"/>
            <a:ext cx="693261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Logistic (or sigmoid) function:</a:t>
            </a:r>
            <a:endParaRPr lang="ko-KR" altLang="en-US" sz="2800"/>
          </a:p>
        </p:txBody>
      </p:sp>
      <p:pic>
        <p:nvPicPr>
          <p:cNvPr id="12" name="그림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5295900"/>
            <a:ext cx="63865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2 2 7 2 1 1"/>
          <p:cNvSpPr txBox="1">
            <a:spLocks/>
          </p:cNvSpPr>
          <p:nvPr/>
        </p:nvSpPr>
        <p:spPr bwMode="auto">
          <a:xfrm>
            <a:off x="430213" y="4573588"/>
            <a:ext cx="55768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Cross entropy loss function:</a:t>
            </a:r>
            <a:endParaRPr lang="ko-KR" altLang="en-US" sz="2800" b="1"/>
          </a:p>
        </p:txBody>
      </p:sp>
      <p:sp>
        <p:nvSpPr>
          <p:cNvPr id="15" name="내용 개체 틀 2 2 7 2 1 2"/>
          <p:cNvSpPr txBox="1">
            <a:spLocks/>
          </p:cNvSpPr>
          <p:nvPr/>
        </p:nvSpPr>
        <p:spPr bwMode="auto">
          <a:xfrm>
            <a:off x="434975" y="6092825"/>
            <a:ext cx="557688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Called</a:t>
            </a:r>
            <a:r>
              <a:rPr lang="en-US" altLang="ko-KR" sz="2800" b="1"/>
              <a:t> logistic regression.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3763963"/>
            <a:ext cx="70485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Turns out ...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7890" name="내용 개체 틀 2"/>
          <p:cNvSpPr>
            <a:spLocks noGrp="1" noChangeArrowheads="1"/>
          </p:cNvSpPr>
          <p:nvPr>
            <p:ph idx="1"/>
          </p:nvPr>
        </p:nvSpPr>
        <p:spPr>
          <a:xfrm>
            <a:off x="395288" y="1988840"/>
            <a:ext cx="7772400" cy="5048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Logistic regression offers a good performance.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3789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501142-3427-481C-8140-F57DB5ACAF59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sz="130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288" y="3465216"/>
            <a:ext cx="7772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There is an efficient algorithm for the problem.</a:t>
            </a:r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288" y="4805363"/>
            <a:ext cx="7772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Next lecture: </a:t>
            </a:r>
            <a:r>
              <a:rPr lang="en-US" altLang="ko-KR" sz="2800" dirty="0"/>
              <a:t>Will explore details on the above.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288" y="2727153"/>
            <a:ext cx="7772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It is also convex.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42988" y="2420938"/>
            <a:ext cx="67691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Appendix: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Proof: LS optimization is convex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Least-Squares problem is convex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09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CDE25E-02F9-4776-A35B-B3EEDABB9569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ko-KR" sz="1300"/>
          </a:p>
        </p:txBody>
      </p:sp>
      <p:pic>
        <p:nvPicPr>
          <p:cNvPr id="40963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484313"/>
            <a:ext cx="34496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중괄호 9"/>
          <p:cNvSpPr>
            <a:spLocks/>
          </p:cNvSpPr>
          <p:nvPr/>
        </p:nvSpPr>
        <p:spPr bwMode="auto">
          <a:xfrm rot="5400000">
            <a:off x="4499768" y="1180307"/>
            <a:ext cx="360363" cy="2374900"/>
          </a:xfrm>
          <a:prstGeom prst="rightBrace">
            <a:avLst>
              <a:gd name="adj1" fmla="val 90891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2" name="그림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2676525"/>
            <a:ext cx="844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722563"/>
            <a:ext cx="21875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2 2"/>
          <p:cNvSpPr txBox="1">
            <a:spLocks/>
          </p:cNvSpPr>
          <p:nvPr/>
        </p:nvSpPr>
        <p:spPr bwMode="auto">
          <a:xfrm>
            <a:off x="117475" y="3284538"/>
            <a:ext cx="14811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Proof:</a:t>
            </a:r>
            <a:r>
              <a:rPr lang="en-US" altLang="ko-KR" sz="2800"/>
              <a:t> </a:t>
            </a: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000500"/>
            <a:ext cx="67865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4651375"/>
            <a:ext cx="83613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직선 연결선 27"/>
          <p:cNvCxnSpPr>
            <a:cxnSpLocks noChangeShapeType="1"/>
          </p:cNvCxnSpPr>
          <p:nvPr/>
        </p:nvCxnSpPr>
        <p:spPr bwMode="auto">
          <a:xfrm>
            <a:off x="74613" y="4899025"/>
            <a:ext cx="288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연결선 29"/>
          <p:cNvCxnSpPr>
            <a:cxnSpLocks noChangeShapeType="1"/>
          </p:cNvCxnSpPr>
          <p:nvPr/>
        </p:nvCxnSpPr>
        <p:spPr bwMode="auto">
          <a:xfrm>
            <a:off x="512763" y="3932238"/>
            <a:ext cx="0" cy="1260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직선 연결선 30"/>
          <p:cNvCxnSpPr>
            <a:cxnSpLocks noChangeShapeType="1"/>
          </p:cNvCxnSpPr>
          <p:nvPr/>
        </p:nvCxnSpPr>
        <p:spPr bwMode="auto">
          <a:xfrm flipH="1">
            <a:off x="512763" y="5187950"/>
            <a:ext cx="84518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" name="그림 3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24488"/>
            <a:ext cx="2830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5441950"/>
            <a:ext cx="58832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그림 4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6010275"/>
            <a:ext cx="4635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슬라이드 번호 개체 틀 3">
            <a:extLst>
              <a:ext uri="{FF2B5EF4-FFF2-40B4-BE49-F238E27FC236}">
                <a16:creationId xmlns:a16="http://schemas.microsoft.com/office/drawing/2014/main" id="{439F7762-14EC-41CA-91F1-9543F7D7C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F06D05-1CB4-4EEC-B06A-9D969FC1D4AC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/>
          </a:p>
        </p:txBody>
      </p:sp>
      <p:pic>
        <p:nvPicPr>
          <p:cNvPr id="24580" name="그림 11">
            <a:extLst>
              <a:ext uri="{FF2B5EF4-FFF2-40B4-BE49-F238E27FC236}">
                <a16:creationId xmlns:a16="http://schemas.microsoft.com/office/drawing/2014/main" id="{50113DC2-F738-4152-8AE9-B9E1EA1EE8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305050"/>
            <a:ext cx="21907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모서리가 둥근 직사각형 6 2">
            <a:extLst>
              <a:ext uri="{FF2B5EF4-FFF2-40B4-BE49-F238E27FC236}">
                <a16:creationId xmlns:a16="http://schemas.microsoft.com/office/drawing/2014/main" id="{06FCEBA4-5223-42FA-8B53-81C3714E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268413"/>
            <a:ext cx="8281988" cy="17033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53250" name="Picture 2" descr="https://upload.wikimedia.org/wikipedia/commons/thumb/8/8e/Rosenblatt_21.jpg/800px-Rosenblatt_21.jpg">
            <a:extLst>
              <a:ext uri="{FF2B5EF4-FFF2-40B4-BE49-F238E27FC236}">
                <a16:creationId xmlns:a16="http://schemas.microsoft.com/office/drawing/2014/main" id="{F6F10DD8-6FF9-4DCE-BDAA-D24E3865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214688"/>
            <a:ext cx="1863725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9C3024-3173-499C-B61E-73C6209A5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719763"/>
            <a:ext cx="3113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chemeClr val="tx2"/>
                </a:solidFill>
              </a:rPr>
              <a:t>Frank Rosenblatt ‘57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7" name="내용 개체 틀 2 3 3 1 2 1">
            <a:extLst>
              <a:ext uri="{FF2B5EF4-FFF2-40B4-BE49-F238E27FC236}">
                <a16:creationId xmlns:a16="http://schemas.microsoft.com/office/drawing/2014/main" id="{B9409969-F5D1-4E67-A3AE-FCB1D1A91514}"/>
              </a:ext>
            </a:extLst>
          </p:cNvPr>
          <p:cNvSpPr txBox="1">
            <a:spLocks/>
          </p:cNvSpPr>
          <p:nvPr/>
        </p:nvSpPr>
        <p:spPr bwMode="auto">
          <a:xfrm>
            <a:off x="2506663" y="4821238"/>
            <a:ext cx="20875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Perceptron</a:t>
            </a:r>
            <a:endParaRPr lang="ko-KR" altLang="en-US" sz="2800" b="1"/>
          </a:p>
        </p:txBody>
      </p:sp>
      <p:sp>
        <p:nvSpPr>
          <p:cNvPr id="18" name="내용 개체 틀 2 3 3 1 2 1">
            <a:extLst>
              <a:ext uri="{FF2B5EF4-FFF2-40B4-BE49-F238E27FC236}">
                <a16:creationId xmlns:a16="http://schemas.microsoft.com/office/drawing/2014/main" id="{D15C8259-CD08-4822-9687-ADDE8B977013}"/>
              </a:ext>
            </a:extLst>
          </p:cNvPr>
          <p:cNvSpPr txBox="1">
            <a:spLocks/>
          </p:cNvSpPr>
          <p:nvPr/>
        </p:nvSpPr>
        <p:spPr bwMode="auto">
          <a:xfrm>
            <a:off x="6091238" y="6057900"/>
            <a:ext cx="25892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(psychologist)</a:t>
            </a:r>
            <a:endParaRPr lang="ko-KR" altLang="en-US" sz="2800"/>
          </a:p>
        </p:txBody>
      </p:sp>
      <p:sp>
        <p:nvSpPr>
          <p:cNvPr id="19" name="내용 개체 틀 2 3 3 1 2 1">
            <a:extLst>
              <a:ext uri="{FF2B5EF4-FFF2-40B4-BE49-F238E27FC236}">
                <a16:creationId xmlns:a16="http://schemas.microsoft.com/office/drawing/2014/main" id="{E9BEF756-6CA4-444C-B600-4F9850C67E82}"/>
              </a:ext>
            </a:extLst>
          </p:cNvPr>
          <p:cNvSpPr txBox="1">
            <a:spLocks/>
          </p:cNvSpPr>
          <p:nvPr/>
        </p:nvSpPr>
        <p:spPr bwMode="auto">
          <a:xfrm>
            <a:off x="371475" y="3832225"/>
            <a:ext cx="57134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One architecture was suggested:</a:t>
            </a:r>
            <a:endParaRPr lang="ko-KR" altLang="en-US" sz="2800"/>
          </a:p>
        </p:txBody>
      </p:sp>
      <p:pic>
        <p:nvPicPr>
          <p:cNvPr id="24587" name="그림 20">
            <a:extLst>
              <a:ext uri="{FF2B5EF4-FFF2-40B4-BE49-F238E27FC236}">
                <a16:creationId xmlns:a16="http://schemas.microsoft.com/office/drawing/2014/main" id="{5A935010-70F1-4114-B530-81225820AD3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511300"/>
            <a:ext cx="39163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그림 11">
            <a:extLst>
              <a:ext uri="{FF2B5EF4-FFF2-40B4-BE49-F238E27FC236}">
                <a16:creationId xmlns:a16="http://schemas.microsoft.com/office/drawing/2014/main" id="{1D1C769D-8035-432D-837F-A364128B8AB3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3" y="1870075"/>
            <a:ext cx="2016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CD5B3F88-A627-4481-855B-60CB45F7A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40775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choice for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6" name="그림 1">
            <a:extLst>
              <a:ext uri="{FF2B5EF4-FFF2-40B4-BE49-F238E27FC236}">
                <a16:creationId xmlns:a16="http://schemas.microsoft.com/office/drawing/2014/main" id="{9A0B8091-F2A1-461B-84F3-F8D0B1ACCB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293688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build="p"/>
      <p:bldP spid="18" grpId="0"/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>
            <a:grpSpLocks/>
          </p:cNvGrpSpPr>
          <p:nvPr/>
        </p:nvGrpSpPr>
        <p:grpSpPr bwMode="auto">
          <a:xfrm>
            <a:off x="1541463" y="3081338"/>
            <a:ext cx="4471987" cy="3352800"/>
            <a:chOff x="1609536" y="3014418"/>
            <a:chExt cx="4679622" cy="3508542"/>
          </a:xfrm>
        </p:grpSpPr>
        <p:grpSp>
          <p:nvGrpSpPr>
            <p:cNvPr id="13333" name="그룹 47"/>
            <p:cNvGrpSpPr>
              <a:grpSpLocks/>
            </p:cNvGrpSpPr>
            <p:nvPr/>
          </p:nvGrpSpPr>
          <p:grpSpPr bwMode="auto">
            <a:xfrm>
              <a:off x="1609536" y="3014418"/>
              <a:ext cx="4679622" cy="3508542"/>
              <a:chOff x="1609536" y="3014418"/>
              <a:chExt cx="4679622" cy="3508542"/>
            </a:xfrm>
          </p:grpSpPr>
          <p:grpSp>
            <p:nvGrpSpPr>
              <p:cNvPr id="13335" name="그룹 21"/>
              <p:cNvGrpSpPr>
                <a:grpSpLocks/>
              </p:cNvGrpSpPr>
              <p:nvPr/>
            </p:nvGrpSpPr>
            <p:grpSpPr bwMode="auto">
              <a:xfrm flipH="1">
                <a:off x="1609536" y="3014418"/>
                <a:ext cx="4679622" cy="3508542"/>
                <a:chOff x="509092" y="4498582"/>
                <a:chExt cx="3672161" cy="2117649"/>
              </a:xfrm>
            </p:grpSpPr>
            <p:pic>
              <p:nvPicPr>
                <p:cNvPr id="13339" name="Picture 4" descr="Image result for neurons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9092" y="4498582"/>
                  <a:ext cx="3672161" cy="21176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340" name="직사각형 18"/>
                <p:cNvSpPr>
                  <a:spLocks noChangeArrowheads="1"/>
                </p:cNvSpPr>
                <p:nvPr/>
              </p:nvSpPr>
              <p:spPr bwMode="auto">
                <a:xfrm>
                  <a:off x="971600" y="4869160"/>
                  <a:ext cx="576064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13341" name="직사각형 23"/>
                <p:cNvSpPr>
                  <a:spLocks noChangeArrowheads="1"/>
                </p:cNvSpPr>
                <p:nvPr/>
              </p:nvSpPr>
              <p:spPr bwMode="auto">
                <a:xfrm>
                  <a:off x="3419872" y="5470488"/>
                  <a:ext cx="576064" cy="11875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13342" name="직사각형 24"/>
                <p:cNvSpPr>
                  <a:spLocks noChangeArrowheads="1"/>
                </p:cNvSpPr>
                <p:nvPr/>
              </p:nvSpPr>
              <p:spPr bwMode="auto">
                <a:xfrm>
                  <a:off x="2123728" y="6237313"/>
                  <a:ext cx="576064" cy="720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sp>
            <p:nvSpPr>
              <p:cNvPr id="13336" name="직사각형 45"/>
              <p:cNvSpPr>
                <a:spLocks noChangeArrowheads="1"/>
              </p:cNvSpPr>
              <p:nvPr/>
            </p:nvSpPr>
            <p:spPr bwMode="auto">
              <a:xfrm>
                <a:off x="2704036" y="5897810"/>
                <a:ext cx="2444503" cy="2899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337" name="직사각형 50"/>
              <p:cNvSpPr>
                <a:spLocks noChangeArrowheads="1"/>
              </p:cNvSpPr>
              <p:nvPr/>
            </p:nvSpPr>
            <p:spPr bwMode="auto">
              <a:xfrm>
                <a:off x="5086783" y="5678848"/>
                <a:ext cx="133136" cy="270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3338" name="직사각형 51"/>
              <p:cNvSpPr>
                <a:spLocks noChangeArrowheads="1"/>
              </p:cNvSpPr>
              <p:nvPr/>
            </p:nvSpPr>
            <p:spPr bwMode="auto">
              <a:xfrm>
                <a:off x="5020215" y="5840810"/>
                <a:ext cx="133136" cy="270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13334" name="직사각형 49"/>
            <p:cNvSpPr>
              <a:spLocks noChangeArrowheads="1"/>
            </p:cNvSpPr>
            <p:nvPr/>
          </p:nvSpPr>
          <p:spPr bwMode="auto">
            <a:xfrm>
              <a:off x="2673941" y="5839540"/>
              <a:ext cx="245072" cy="2899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Perceptron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993EA7-26D6-4CDB-A6F2-65047BD78AD2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/>
          </a:p>
        </p:txBody>
      </p:sp>
      <p:sp>
        <p:nvSpPr>
          <p:cNvPr id="13316" name="내용 개체 틀 2 2 1"/>
          <p:cNvSpPr txBox="1">
            <a:spLocks/>
          </p:cNvSpPr>
          <p:nvPr/>
        </p:nvSpPr>
        <p:spPr bwMode="auto">
          <a:xfrm>
            <a:off x="244475" y="1270000"/>
            <a:ext cx="8535988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Inspired by:</a:t>
            </a:r>
            <a:r>
              <a:rPr lang="en-US" altLang="ko-KR" sz="2800"/>
              <a:t> Brains of intelligent beings.</a:t>
            </a:r>
            <a:endParaRPr lang="ko-KR" altLang="en-US" sz="2800"/>
          </a:p>
        </p:txBody>
      </p:sp>
      <p:sp>
        <p:nvSpPr>
          <p:cNvPr id="21" name="내용 개체 틀 2 2 2"/>
          <p:cNvSpPr txBox="1">
            <a:spLocks/>
          </p:cNvSpPr>
          <p:nvPr/>
        </p:nvSpPr>
        <p:spPr bwMode="auto">
          <a:xfrm>
            <a:off x="244475" y="1930400"/>
            <a:ext cx="83962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Inside brains:</a:t>
            </a:r>
            <a:r>
              <a:rPr lang="en-US" altLang="ko-KR" sz="2800"/>
              <a:t> There are many electrically excitable cells, called </a:t>
            </a:r>
            <a:r>
              <a:rPr lang="en-US" altLang="ko-KR" sz="2800">
                <a:solidFill>
                  <a:srgbClr val="FF0000"/>
                </a:solidFill>
              </a:rPr>
              <a:t>neurons</a:t>
            </a:r>
            <a:r>
              <a:rPr lang="en-US" altLang="ko-KR" sz="2800"/>
              <a:t>.</a:t>
            </a:r>
            <a:endParaRPr lang="ko-KR" altLang="en-US" sz="2800"/>
          </a:p>
        </p:txBody>
      </p:sp>
      <p:cxnSp>
        <p:nvCxnSpPr>
          <p:cNvPr id="33" name="직선 연결선 32"/>
          <p:cNvCxnSpPr>
            <a:cxnSpLocks noChangeShapeType="1"/>
          </p:cNvCxnSpPr>
          <p:nvPr/>
        </p:nvCxnSpPr>
        <p:spPr bwMode="auto">
          <a:xfrm>
            <a:off x="5368925" y="2432050"/>
            <a:ext cx="165417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타원 22"/>
          <p:cNvSpPr>
            <a:spLocks noChangeArrowheads="1"/>
          </p:cNvSpPr>
          <p:nvPr/>
        </p:nvSpPr>
        <p:spPr bwMode="auto">
          <a:xfrm>
            <a:off x="1527175" y="3111500"/>
            <a:ext cx="1492250" cy="16843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8" name="내용 개체 틀 2 2 3"/>
          <p:cNvSpPr txBox="1">
            <a:spLocks/>
          </p:cNvSpPr>
          <p:nvPr/>
        </p:nvSpPr>
        <p:spPr bwMode="auto">
          <a:xfrm>
            <a:off x="354013" y="3278188"/>
            <a:ext cx="11398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neuron</a:t>
            </a:r>
            <a:endParaRPr lang="ko-KR" altLang="en-US"/>
          </a:p>
        </p:txBody>
      </p:sp>
      <p:sp>
        <p:nvSpPr>
          <p:cNvPr id="30" name="타원 29"/>
          <p:cNvSpPr>
            <a:spLocks noChangeArrowheads="1"/>
          </p:cNvSpPr>
          <p:nvPr/>
        </p:nvSpPr>
        <p:spPr bwMode="auto">
          <a:xfrm>
            <a:off x="2662238" y="3933825"/>
            <a:ext cx="3698875" cy="232568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1" name="타원 30"/>
          <p:cNvSpPr>
            <a:spLocks noChangeArrowheads="1"/>
          </p:cNvSpPr>
          <p:nvPr/>
        </p:nvSpPr>
        <p:spPr bwMode="auto">
          <a:xfrm>
            <a:off x="1403350" y="4821238"/>
            <a:ext cx="1277938" cy="16129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2" name="내용 개체 틀 2 2 4"/>
          <p:cNvSpPr txBox="1">
            <a:spLocks/>
          </p:cNvSpPr>
          <p:nvPr/>
        </p:nvSpPr>
        <p:spPr bwMode="auto">
          <a:xfrm>
            <a:off x="327025" y="3678238"/>
            <a:ext cx="12414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>
                <a:solidFill>
                  <a:schemeClr val="accent2"/>
                </a:solidFill>
              </a:rPr>
              <a:t>(voltage)</a:t>
            </a:r>
            <a:endParaRPr lang="ko-KR" altLang="en-US" sz="2000">
              <a:solidFill>
                <a:schemeClr val="accent2"/>
              </a:solidFill>
            </a:endParaRPr>
          </a:p>
        </p:txBody>
      </p:sp>
      <p:sp>
        <p:nvSpPr>
          <p:cNvPr id="37" name="내용 개체 틀 2 2 5"/>
          <p:cNvSpPr txBox="1">
            <a:spLocks/>
          </p:cNvSpPr>
          <p:nvPr/>
        </p:nvSpPr>
        <p:spPr bwMode="auto">
          <a:xfrm rot="-2659036">
            <a:off x="2724150" y="2870200"/>
            <a:ext cx="23145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synapse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내용 개체 틀 2 2 6"/>
          <p:cNvSpPr txBox="1">
            <a:spLocks/>
          </p:cNvSpPr>
          <p:nvPr/>
        </p:nvSpPr>
        <p:spPr bwMode="auto">
          <a:xfrm rot="-2567497">
            <a:off x="2854325" y="3206750"/>
            <a:ext cx="21891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(signal delivery)</a:t>
            </a:r>
            <a:endParaRPr lang="ko-KR" altLang="en-US" sz="2000"/>
          </a:p>
        </p:txBody>
      </p:sp>
      <p:sp>
        <p:nvSpPr>
          <p:cNvPr id="39" name="내용 개체 틀 2 2 7"/>
          <p:cNvSpPr txBox="1">
            <a:spLocks/>
          </p:cNvSpPr>
          <p:nvPr/>
        </p:nvSpPr>
        <p:spPr bwMode="auto">
          <a:xfrm>
            <a:off x="6313488" y="4745038"/>
            <a:ext cx="12080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voltage</a:t>
            </a:r>
            <a:endParaRPr lang="ko-KR" altLang="en-US">
              <a:solidFill>
                <a:schemeClr val="accent2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4768850"/>
            <a:ext cx="1873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4816475"/>
            <a:ext cx="8953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그림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5299075"/>
            <a:ext cx="1873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5341938"/>
            <a:ext cx="911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내용 개체 틀 2 2 7"/>
          <p:cNvSpPr txBox="1">
            <a:spLocks/>
          </p:cNvSpPr>
          <p:nvPr/>
        </p:nvSpPr>
        <p:spPr bwMode="auto">
          <a:xfrm>
            <a:off x="7419975" y="4117975"/>
            <a:ext cx="158273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activation</a:t>
            </a: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35" name="직선 연결선 34"/>
          <p:cNvCxnSpPr>
            <a:cxnSpLocks noChangeShapeType="1"/>
          </p:cNvCxnSpPr>
          <p:nvPr/>
        </p:nvCxnSpPr>
        <p:spPr bwMode="auto">
          <a:xfrm>
            <a:off x="7097713" y="2432050"/>
            <a:ext cx="136525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8" grpId="0"/>
      <p:bldP spid="30" grpId="0" animBg="1"/>
      <p:bldP spid="31" grpId="0" animBg="1"/>
      <p:bldP spid="32" grpId="0"/>
      <p:bldP spid="37" grpId="0"/>
      <p:bldP spid="38" grpId="0"/>
      <p:bldP spid="39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Perceptron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43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E8FAC7-7256-47C1-A711-F51186AA7FF9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/>
          </a:p>
        </p:txBody>
      </p:sp>
      <p:sp>
        <p:nvSpPr>
          <p:cNvPr id="5" name="사다리꼴 4"/>
          <p:cNvSpPr/>
          <p:nvPr/>
        </p:nvSpPr>
        <p:spPr bwMode="auto">
          <a:xfrm rot="5400000">
            <a:off x="1355726" y="1508125"/>
            <a:ext cx="5084762" cy="4751387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14340" name="직선 화살표 연결선 5"/>
          <p:cNvCxnSpPr>
            <a:cxnSpLocks noChangeShapeType="1"/>
          </p:cNvCxnSpPr>
          <p:nvPr/>
        </p:nvCxnSpPr>
        <p:spPr bwMode="auto">
          <a:xfrm>
            <a:off x="1020763" y="3967163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1" name="직선 화살표 연결선 6"/>
          <p:cNvCxnSpPr>
            <a:cxnSpLocks noChangeShapeType="1"/>
          </p:cNvCxnSpPr>
          <p:nvPr/>
        </p:nvCxnSpPr>
        <p:spPr bwMode="auto">
          <a:xfrm flipV="1">
            <a:off x="6273800" y="3941763"/>
            <a:ext cx="3286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42" name="그림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862388"/>
            <a:ext cx="220662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>
            <a:spLocks noChangeArrowheads="1"/>
          </p:cNvSpPr>
          <p:nvPr/>
        </p:nvSpPr>
        <p:spPr bwMode="auto">
          <a:xfrm>
            <a:off x="1835150" y="1628775"/>
            <a:ext cx="504825" cy="5032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" name="타원 13"/>
          <p:cNvSpPr>
            <a:spLocks noChangeArrowheads="1"/>
          </p:cNvSpPr>
          <p:nvPr/>
        </p:nvSpPr>
        <p:spPr bwMode="auto">
          <a:xfrm>
            <a:off x="1835150" y="2409825"/>
            <a:ext cx="504825" cy="5048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7" name="타원 16"/>
          <p:cNvSpPr>
            <a:spLocks noChangeArrowheads="1"/>
          </p:cNvSpPr>
          <p:nvPr/>
        </p:nvSpPr>
        <p:spPr bwMode="auto">
          <a:xfrm>
            <a:off x="1835150" y="3305175"/>
            <a:ext cx="504825" cy="5032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8" name="타원 17"/>
          <p:cNvSpPr>
            <a:spLocks noChangeArrowheads="1"/>
          </p:cNvSpPr>
          <p:nvPr/>
        </p:nvSpPr>
        <p:spPr bwMode="auto">
          <a:xfrm>
            <a:off x="1835150" y="4086225"/>
            <a:ext cx="504825" cy="5032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9" name="타원 18"/>
          <p:cNvSpPr>
            <a:spLocks noChangeArrowheads="1"/>
          </p:cNvSpPr>
          <p:nvPr/>
        </p:nvSpPr>
        <p:spPr bwMode="auto">
          <a:xfrm>
            <a:off x="1835150" y="4832350"/>
            <a:ext cx="504825" cy="5048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" name="타원 19"/>
          <p:cNvSpPr>
            <a:spLocks noChangeArrowheads="1"/>
          </p:cNvSpPr>
          <p:nvPr/>
        </p:nvSpPr>
        <p:spPr bwMode="auto">
          <a:xfrm>
            <a:off x="1835150" y="5613400"/>
            <a:ext cx="504825" cy="5048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1" name="내용 개체 틀 2 2 3 1"/>
          <p:cNvSpPr txBox="1">
            <a:spLocks/>
          </p:cNvSpPr>
          <p:nvPr/>
        </p:nvSpPr>
        <p:spPr bwMode="auto">
          <a:xfrm>
            <a:off x="788988" y="1420813"/>
            <a:ext cx="11398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neuron</a:t>
            </a:r>
            <a:endParaRPr lang="ko-KR" altLang="en-US"/>
          </a:p>
        </p:txBody>
      </p:sp>
      <p:cxnSp>
        <p:nvCxnSpPr>
          <p:cNvPr id="10" name="직선 연결선 9"/>
          <p:cNvCxnSpPr>
            <a:cxnSpLocks noChangeShapeType="1"/>
            <a:stCxn id="3" idx="5"/>
          </p:cNvCxnSpPr>
          <p:nvPr/>
        </p:nvCxnSpPr>
        <p:spPr bwMode="auto">
          <a:xfrm>
            <a:off x="2265363" y="2058988"/>
            <a:ext cx="2073275" cy="18557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연결선 22"/>
          <p:cNvCxnSpPr>
            <a:cxnSpLocks noChangeShapeType="1"/>
            <a:stCxn id="14" idx="6"/>
          </p:cNvCxnSpPr>
          <p:nvPr/>
        </p:nvCxnSpPr>
        <p:spPr bwMode="auto">
          <a:xfrm>
            <a:off x="2339975" y="2662238"/>
            <a:ext cx="1998663" cy="12525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직선 연결선 26"/>
          <p:cNvCxnSpPr>
            <a:cxnSpLocks noChangeShapeType="1"/>
            <a:stCxn id="17" idx="6"/>
          </p:cNvCxnSpPr>
          <p:nvPr/>
        </p:nvCxnSpPr>
        <p:spPr bwMode="auto">
          <a:xfrm>
            <a:off x="2339975" y="3556000"/>
            <a:ext cx="1998663" cy="358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직선 연결선 41"/>
          <p:cNvCxnSpPr>
            <a:cxnSpLocks noChangeShapeType="1"/>
            <a:stCxn id="18" idx="6"/>
          </p:cNvCxnSpPr>
          <p:nvPr/>
        </p:nvCxnSpPr>
        <p:spPr bwMode="auto">
          <a:xfrm flipV="1">
            <a:off x="2339975" y="3914775"/>
            <a:ext cx="1998663" cy="4238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연결선 44"/>
          <p:cNvCxnSpPr>
            <a:cxnSpLocks noChangeShapeType="1"/>
            <a:stCxn id="19" idx="6"/>
          </p:cNvCxnSpPr>
          <p:nvPr/>
        </p:nvCxnSpPr>
        <p:spPr bwMode="auto">
          <a:xfrm flipV="1">
            <a:off x="2339975" y="3914775"/>
            <a:ext cx="1998663" cy="11699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직선 연결선 47"/>
          <p:cNvCxnSpPr>
            <a:cxnSpLocks noChangeShapeType="1"/>
            <a:stCxn id="20" idx="6"/>
          </p:cNvCxnSpPr>
          <p:nvPr/>
        </p:nvCxnSpPr>
        <p:spPr bwMode="auto">
          <a:xfrm flipV="1">
            <a:off x="2339975" y="3914775"/>
            <a:ext cx="1998663" cy="19510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직선 화살표 연결선 63"/>
          <p:cNvCxnSpPr>
            <a:cxnSpLocks noChangeShapeType="1"/>
          </p:cNvCxnSpPr>
          <p:nvPr/>
        </p:nvCxnSpPr>
        <p:spPr bwMode="auto">
          <a:xfrm>
            <a:off x="4838700" y="3914775"/>
            <a:ext cx="2381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351338" y="3606800"/>
            <a:ext cx="473075" cy="59213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73" name="그림 7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3778250"/>
            <a:ext cx="2651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타원 81"/>
          <p:cNvSpPr>
            <a:spLocks noChangeArrowheads="1"/>
          </p:cNvSpPr>
          <p:nvPr/>
        </p:nvSpPr>
        <p:spPr bwMode="auto">
          <a:xfrm>
            <a:off x="4235450" y="2978150"/>
            <a:ext cx="1866900" cy="18684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81" name="그림 8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70063"/>
            <a:ext cx="3476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그림 8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574925"/>
            <a:ext cx="3571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5762625"/>
            <a:ext cx="4016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그림 8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2622550"/>
            <a:ext cx="406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그림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3322638"/>
            <a:ext cx="414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5119688"/>
            <a:ext cx="4572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내용 개체 틀 2 2 3 2"/>
          <p:cNvSpPr txBox="1">
            <a:spLocks/>
          </p:cNvSpPr>
          <p:nvPr/>
        </p:nvSpPr>
        <p:spPr bwMode="auto">
          <a:xfrm>
            <a:off x="2776538" y="2184400"/>
            <a:ext cx="1574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synapse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3784600"/>
            <a:ext cx="37560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8" y="5978525"/>
            <a:ext cx="9509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4221163"/>
            <a:ext cx="4181475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/>
      <p:bldP spid="75" grpId="0" animBg="1"/>
      <p:bldP spid="82" grpId="0" animBg="1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Perceptron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42C235-7001-4352-BF68-11E39CB776FA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/>
          </a:p>
        </p:txBody>
      </p:sp>
      <p:sp>
        <p:nvSpPr>
          <p:cNvPr id="5" name="사다리꼴 4"/>
          <p:cNvSpPr/>
          <p:nvPr/>
        </p:nvSpPr>
        <p:spPr bwMode="auto">
          <a:xfrm rot="5400000">
            <a:off x="1355726" y="1508125"/>
            <a:ext cx="5084762" cy="4751387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15364" name="직선 화살표 연결선 5"/>
          <p:cNvCxnSpPr>
            <a:cxnSpLocks noChangeShapeType="1"/>
          </p:cNvCxnSpPr>
          <p:nvPr/>
        </p:nvCxnSpPr>
        <p:spPr bwMode="auto">
          <a:xfrm>
            <a:off x="1020763" y="3967163"/>
            <a:ext cx="501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" name="직선 화살표 연결선 6"/>
          <p:cNvCxnSpPr>
            <a:cxnSpLocks noChangeShapeType="1"/>
          </p:cNvCxnSpPr>
          <p:nvPr/>
        </p:nvCxnSpPr>
        <p:spPr bwMode="auto">
          <a:xfrm flipV="1">
            <a:off x="6273800" y="3941763"/>
            <a:ext cx="3286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6" name="그림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862388"/>
            <a:ext cx="220662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그림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3733800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타원 2"/>
          <p:cNvSpPr>
            <a:spLocks noChangeArrowheads="1"/>
          </p:cNvSpPr>
          <p:nvPr/>
        </p:nvSpPr>
        <p:spPr bwMode="auto">
          <a:xfrm>
            <a:off x="1835150" y="1628775"/>
            <a:ext cx="504825" cy="5032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5369" name="타원 13"/>
          <p:cNvSpPr>
            <a:spLocks noChangeArrowheads="1"/>
          </p:cNvSpPr>
          <p:nvPr/>
        </p:nvSpPr>
        <p:spPr bwMode="auto">
          <a:xfrm>
            <a:off x="1835150" y="2409825"/>
            <a:ext cx="504825" cy="5048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5370" name="타원 16"/>
          <p:cNvSpPr>
            <a:spLocks noChangeArrowheads="1"/>
          </p:cNvSpPr>
          <p:nvPr/>
        </p:nvSpPr>
        <p:spPr bwMode="auto">
          <a:xfrm>
            <a:off x="1835150" y="3305175"/>
            <a:ext cx="504825" cy="5032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5371" name="타원 17"/>
          <p:cNvSpPr>
            <a:spLocks noChangeArrowheads="1"/>
          </p:cNvSpPr>
          <p:nvPr/>
        </p:nvSpPr>
        <p:spPr bwMode="auto">
          <a:xfrm>
            <a:off x="1835150" y="4086225"/>
            <a:ext cx="504825" cy="5032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5372" name="타원 18"/>
          <p:cNvSpPr>
            <a:spLocks noChangeArrowheads="1"/>
          </p:cNvSpPr>
          <p:nvPr/>
        </p:nvSpPr>
        <p:spPr bwMode="auto">
          <a:xfrm>
            <a:off x="1835150" y="4832350"/>
            <a:ext cx="504825" cy="5048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5373" name="타원 19"/>
          <p:cNvSpPr>
            <a:spLocks noChangeArrowheads="1"/>
          </p:cNvSpPr>
          <p:nvPr/>
        </p:nvSpPr>
        <p:spPr bwMode="auto">
          <a:xfrm>
            <a:off x="1835150" y="5613400"/>
            <a:ext cx="504825" cy="5048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5374" name="내용 개체 틀 2 2 3 1"/>
          <p:cNvSpPr txBox="1">
            <a:spLocks/>
          </p:cNvSpPr>
          <p:nvPr/>
        </p:nvSpPr>
        <p:spPr bwMode="auto">
          <a:xfrm>
            <a:off x="788988" y="1420813"/>
            <a:ext cx="11398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neuron</a:t>
            </a:r>
            <a:endParaRPr lang="ko-KR" altLang="en-US"/>
          </a:p>
        </p:txBody>
      </p:sp>
      <p:cxnSp>
        <p:nvCxnSpPr>
          <p:cNvPr id="15375" name="직선 연결선 9"/>
          <p:cNvCxnSpPr>
            <a:cxnSpLocks noChangeShapeType="1"/>
            <a:stCxn id="15368" idx="5"/>
          </p:cNvCxnSpPr>
          <p:nvPr/>
        </p:nvCxnSpPr>
        <p:spPr bwMode="auto">
          <a:xfrm>
            <a:off x="2265363" y="2058988"/>
            <a:ext cx="2073275" cy="18557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직선 연결선 22"/>
          <p:cNvCxnSpPr>
            <a:cxnSpLocks noChangeShapeType="1"/>
            <a:stCxn id="15369" idx="6"/>
          </p:cNvCxnSpPr>
          <p:nvPr/>
        </p:nvCxnSpPr>
        <p:spPr bwMode="auto">
          <a:xfrm>
            <a:off x="2339975" y="2662238"/>
            <a:ext cx="1998663" cy="12525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직선 연결선 26"/>
          <p:cNvCxnSpPr>
            <a:cxnSpLocks noChangeShapeType="1"/>
            <a:stCxn id="15370" idx="6"/>
          </p:cNvCxnSpPr>
          <p:nvPr/>
        </p:nvCxnSpPr>
        <p:spPr bwMode="auto">
          <a:xfrm>
            <a:off x="2339975" y="3556000"/>
            <a:ext cx="1998663" cy="358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직선 연결선 41"/>
          <p:cNvCxnSpPr>
            <a:cxnSpLocks noChangeShapeType="1"/>
            <a:stCxn id="15371" idx="6"/>
          </p:cNvCxnSpPr>
          <p:nvPr/>
        </p:nvCxnSpPr>
        <p:spPr bwMode="auto">
          <a:xfrm flipV="1">
            <a:off x="2339975" y="3914775"/>
            <a:ext cx="1998663" cy="4238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직선 연결선 44"/>
          <p:cNvCxnSpPr>
            <a:cxnSpLocks noChangeShapeType="1"/>
            <a:stCxn id="15372" idx="6"/>
          </p:cNvCxnSpPr>
          <p:nvPr/>
        </p:nvCxnSpPr>
        <p:spPr bwMode="auto">
          <a:xfrm flipV="1">
            <a:off x="2339975" y="3914775"/>
            <a:ext cx="1998663" cy="11699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직선 연결선 47"/>
          <p:cNvCxnSpPr>
            <a:cxnSpLocks noChangeShapeType="1"/>
            <a:stCxn id="15373" idx="6"/>
          </p:cNvCxnSpPr>
          <p:nvPr/>
        </p:nvCxnSpPr>
        <p:spPr bwMode="auto">
          <a:xfrm flipV="1">
            <a:off x="2339975" y="3914775"/>
            <a:ext cx="1998663" cy="19510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381" name="그룹 71"/>
          <p:cNvGrpSpPr>
            <a:grpSpLocks/>
          </p:cNvGrpSpPr>
          <p:nvPr/>
        </p:nvGrpSpPr>
        <p:grpSpPr bwMode="auto">
          <a:xfrm>
            <a:off x="5187950" y="3584575"/>
            <a:ext cx="792163" cy="614363"/>
            <a:chOff x="5265637" y="3584531"/>
            <a:chExt cx="792088" cy="614238"/>
          </a:xfrm>
        </p:grpSpPr>
        <p:sp>
          <p:nvSpPr>
            <p:cNvPr id="15398" name="직사각형 55"/>
            <p:cNvSpPr>
              <a:spLocks noChangeArrowheads="1"/>
            </p:cNvSpPr>
            <p:nvPr/>
          </p:nvSpPr>
          <p:spPr bwMode="auto">
            <a:xfrm>
              <a:off x="5265637" y="3584531"/>
              <a:ext cx="792088" cy="61423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grpSp>
          <p:nvGrpSpPr>
            <p:cNvPr id="15399" name="그룹 60"/>
            <p:cNvGrpSpPr>
              <a:grpSpLocks/>
            </p:cNvGrpSpPr>
            <p:nvPr/>
          </p:nvGrpSpPr>
          <p:grpSpPr bwMode="auto">
            <a:xfrm>
              <a:off x="5436096" y="3733847"/>
              <a:ext cx="451170" cy="352120"/>
              <a:chOff x="5436096" y="3733847"/>
              <a:chExt cx="451170" cy="352120"/>
            </a:xfrm>
          </p:grpSpPr>
          <p:cxnSp>
            <p:nvCxnSpPr>
              <p:cNvPr id="15400" name="직선 연결선 57 1"/>
              <p:cNvCxnSpPr>
                <a:cxnSpLocks noChangeShapeType="1"/>
              </p:cNvCxnSpPr>
              <p:nvPr/>
            </p:nvCxnSpPr>
            <p:spPr bwMode="auto">
              <a:xfrm>
                <a:off x="5436096" y="4085967"/>
                <a:ext cx="22558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01" name="직선 연결선 59"/>
              <p:cNvCxnSpPr>
                <a:cxnSpLocks noChangeShapeType="1"/>
              </p:cNvCxnSpPr>
              <p:nvPr/>
            </p:nvCxnSpPr>
            <p:spPr bwMode="auto">
              <a:xfrm flipV="1">
                <a:off x="5661681" y="3733847"/>
                <a:ext cx="0" cy="35212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02" name="직선 연결선 61"/>
              <p:cNvCxnSpPr>
                <a:cxnSpLocks noChangeShapeType="1"/>
              </p:cNvCxnSpPr>
              <p:nvPr/>
            </p:nvCxnSpPr>
            <p:spPr bwMode="auto">
              <a:xfrm>
                <a:off x="5661681" y="3733847"/>
                <a:ext cx="22558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5382" name="직사각형 74"/>
          <p:cNvSpPr>
            <a:spLocks noChangeArrowheads="1"/>
          </p:cNvSpPr>
          <p:nvPr/>
        </p:nvSpPr>
        <p:spPr bwMode="auto">
          <a:xfrm>
            <a:off x="4351338" y="3606800"/>
            <a:ext cx="473075" cy="59213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5383" name="그림 7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3778250"/>
            <a:ext cx="2651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4" name="타원 81"/>
          <p:cNvSpPr>
            <a:spLocks noChangeArrowheads="1"/>
          </p:cNvSpPr>
          <p:nvPr/>
        </p:nvSpPr>
        <p:spPr bwMode="auto">
          <a:xfrm>
            <a:off x="4235450" y="2978150"/>
            <a:ext cx="1866900" cy="18684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5385" name="그림 8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70063"/>
            <a:ext cx="3476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그림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574925"/>
            <a:ext cx="3571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그림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5762625"/>
            <a:ext cx="4016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그림 8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2622550"/>
            <a:ext cx="406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그림 8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3322638"/>
            <a:ext cx="414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그림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5119688"/>
            <a:ext cx="4572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1" name="내용 개체 틀 2 2 3 2"/>
          <p:cNvSpPr txBox="1">
            <a:spLocks/>
          </p:cNvSpPr>
          <p:nvPr/>
        </p:nvSpPr>
        <p:spPr bwMode="auto">
          <a:xfrm>
            <a:off x="2776538" y="2184400"/>
            <a:ext cx="1574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synapse</a:t>
            </a:r>
            <a:endParaRPr lang="ko-KR" altLang="en-US"/>
          </a:p>
        </p:txBody>
      </p:sp>
      <p:pic>
        <p:nvPicPr>
          <p:cNvPr id="15392" name="그림 9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162300"/>
            <a:ext cx="7445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338638"/>
            <a:ext cx="26431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4" name="내용 개체 틀 2 2 7"/>
          <p:cNvSpPr txBox="1">
            <a:spLocks/>
          </p:cNvSpPr>
          <p:nvPr/>
        </p:nvSpPr>
        <p:spPr bwMode="auto">
          <a:xfrm>
            <a:off x="5584825" y="3132138"/>
            <a:ext cx="15811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activation</a:t>
            </a:r>
            <a:endParaRPr lang="ko-KR" altLang="en-US"/>
          </a:p>
        </p:txBody>
      </p:sp>
      <p:cxnSp>
        <p:nvCxnSpPr>
          <p:cNvPr id="15395" name="직선 연결선 57 2"/>
          <p:cNvCxnSpPr>
            <a:cxnSpLocks noChangeShapeType="1"/>
          </p:cNvCxnSpPr>
          <p:nvPr/>
        </p:nvCxnSpPr>
        <p:spPr bwMode="auto">
          <a:xfrm>
            <a:off x="5484813" y="3902075"/>
            <a:ext cx="2270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그림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3" y="5319713"/>
            <a:ext cx="20018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97" name="직선 화살표 연결선 43"/>
          <p:cNvCxnSpPr>
            <a:cxnSpLocks noChangeShapeType="1"/>
          </p:cNvCxnSpPr>
          <p:nvPr/>
        </p:nvCxnSpPr>
        <p:spPr bwMode="auto">
          <a:xfrm flipV="1">
            <a:off x="4838700" y="3924300"/>
            <a:ext cx="3492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Optimization problem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63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A95FA1-45BC-45DB-A033-F1BEFE698D01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/>
          </a:p>
        </p:txBody>
      </p:sp>
      <p:sp>
        <p:nvSpPr>
          <p:cNvPr id="16387" name="모서리가 둥근 직사각형 6 2"/>
          <p:cNvSpPr>
            <a:spLocks noChangeArrowheads="1"/>
          </p:cNvSpPr>
          <p:nvPr/>
        </p:nvSpPr>
        <p:spPr bwMode="auto">
          <a:xfrm>
            <a:off x="371475" y="1268413"/>
            <a:ext cx="8281988" cy="17033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6388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527175"/>
            <a:ext cx="52292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2 2 1 2 1"/>
          <p:cNvSpPr txBox="1">
            <a:spLocks/>
          </p:cNvSpPr>
          <p:nvPr/>
        </p:nvSpPr>
        <p:spPr bwMode="auto">
          <a:xfrm>
            <a:off x="387350" y="3490913"/>
            <a:ext cx="24717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Issue:</a:t>
            </a:r>
            <a:endParaRPr lang="ko-KR" altLang="en-US" sz="2800"/>
          </a:p>
        </p:txBody>
      </p:sp>
      <p:sp>
        <p:nvSpPr>
          <p:cNvPr id="12" name="내용 개체 틀 2 2 1 3"/>
          <p:cNvSpPr txBox="1">
            <a:spLocks/>
          </p:cNvSpPr>
          <p:nvPr/>
        </p:nvSpPr>
        <p:spPr bwMode="auto">
          <a:xfrm>
            <a:off x="1630363" y="3498850"/>
            <a:ext cx="633571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Objective function is </a:t>
            </a:r>
            <a:r>
              <a:rPr lang="en-US" altLang="ko-KR" sz="2800">
                <a:solidFill>
                  <a:srgbClr val="FF0000"/>
                </a:solidFill>
              </a:rPr>
              <a:t>not differentiable.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3" name="내용 개체 틀 2 2 1 4"/>
          <p:cNvSpPr txBox="1">
            <a:spLocks/>
          </p:cNvSpPr>
          <p:nvPr/>
        </p:nvSpPr>
        <p:spPr bwMode="auto">
          <a:xfrm>
            <a:off x="2238375" y="4325938"/>
            <a:ext cx="693578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Non-differentiability makes the problem difficult to solve.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4" name="내용 개체 틀 2 2 1 5"/>
          <p:cNvSpPr txBox="1">
            <a:spLocks/>
          </p:cNvSpPr>
          <p:nvPr/>
        </p:nvSpPr>
        <p:spPr bwMode="auto">
          <a:xfrm>
            <a:off x="387350" y="5507038"/>
            <a:ext cx="319246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What can we do?</a:t>
            </a:r>
            <a:endParaRPr lang="ko-KR" altLang="en-US" sz="280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>
            <a:cxnSpLocks noChangeShapeType="1"/>
          </p:cNvCxnSpPr>
          <p:nvPr/>
        </p:nvCxnSpPr>
        <p:spPr bwMode="auto">
          <a:xfrm>
            <a:off x="4140200" y="2420938"/>
            <a:ext cx="27352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내용 개체 틀 2 2 1 2 2"/>
          <p:cNvSpPr txBox="1">
            <a:spLocks/>
          </p:cNvSpPr>
          <p:nvPr/>
        </p:nvSpPr>
        <p:spPr bwMode="auto">
          <a:xfrm>
            <a:off x="387350" y="4310063"/>
            <a:ext cx="24717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Turns out: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Approximate the activation!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501D82-0C18-4D43-AAB6-6A4BDFD1E90E}" type="slidenum">
              <a:rPr lang="en-US" altLang="ko-KR" sz="13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/>
          </a:p>
        </p:txBody>
      </p:sp>
      <p:cxnSp>
        <p:nvCxnSpPr>
          <p:cNvPr id="17411" name="직선 화살표 연결선 4"/>
          <p:cNvCxnSpPr>
            <a:cxnSpLocks noChangeShapeType="1"/>
          </p:cNvCxnSpPr>
          <p:nvPr/>
        </p:nvCxnSpPr>
        <p:spPr bwMode="auto">
          <a:xfrm flipV="1">
            <a:off x="5635625" y="2171700"/>
            <a:ext cx="330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12" name="그림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1938338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직사각형 7"/>
          <p:cNvSpPr>
            <a:spLocks noChangeArrowheads="1"/>
          </p:cNvSpPr>
          <p:nvPr/>
        </p:nvSpPr>
        <p:spPr bwMode="auto">
          <a:xfrm>
            <a:off x="2705100" y="1484313"/>
            <a:ext cx="2930525" cy="144621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7414" name="직선 화살표 연결선 12"/>
          <p:cNvCxnSpPr>
            <a:cxnSpLocks noChangeShapeType="1"/>
          </p:cNvCxnSpPr>
          <p:nvPr/>
        </p:nvCxnSpPr>
        <p:spPr bwMode="auto">
          <a:xfrm flipV="1">
            <a:off x="2324100" y="2182813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15" name="그림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1906588"/>
            <a:ext cx="7461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내용 개체 틀 2 2 7"/>
          <p:cNvSpPr txBox="1">
            <a:spLocks/>
          </p:cNvSpPr>
          <p:nvPr/>
        </p:nvSpPr>
        <p:spPr bwMode="auto">
          <a:xfrm>
            <a:off x="3311525" y="1897063"/>
            <a:ext cx="19208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activation</a:t>
            </a:r>
            <a:endParaRPr lang="ko-KR" altLang="en-US" sz="2800"/>
          </a:p>
        </p:txBody>
      </p:sp>
      <p:sp>
        <p:nvSpPr>
          <p:cNvPr id="17417" name="내용 개체 틀 2 2 1 1"/>
          <p:cNvSpPr txBox="1">
            <a:spLocks/>
          </p:cNvSpPr>
          <p:nvPr/>
        </p:nvSpPr>
        <p:spPr bwMode="auto">
          <a:xfrm>
            <a:off x="371475" y="3068638"/>
            <a:ext cx="247173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Perceptron:</a:t>
            </a:r>
            <a:endParaRPr lang="ko-KR" altLang="en-US" sz="2800"/>
          </a:p>
        </p:txBody>
      </p:sp>
      <p:sp>
        <p:nvSpPr>
          <p:cNvPr id="22" name="내용 개체 틀 2 2 1 2 1"/>
          <p:cNvSpPr txBox="1">
            <a:spLocks/>
          </p:cNvSpPr>
          <p:nvPr/>
        </p:nvSpPr>
        <p:spPr bwMode="auto">
          <a:xfrm>
            <a:off x="371475" y="4340225"/>
            <a:ext cx="1608138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Linear:</a:t>
            </a:r>
            <a:endParaRPr lang="ko-KR" altLang="en-US" sz="2800"/>
          </a:p>
        </p:txBody>
      </p:sp>
      <p:pic>
        <p:nvPicPr>
          <p:cNvPr id="24" name="그림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4400550"/>
            <a:ext cx="2044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내용 개체 틀 2 2 1"/>
          <p:cNvSpPr txBox="1">
            <a:spLocks/>
          </p:cNvSpPr>
          <p:nvPr/>
        </p:nvSpPr>
        <p:spPr bwMode="auto">
          <a:xfrm>
            <a:off x="2682875" y="5175250"/>
            <a:ext cx="410527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differentiable!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pic>
        <p:nvPicPr>
          <p:cNvPr id="17421" name="그림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173413"/>
            <a:ext cx="311308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9.242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uparrow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662.91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\| A w - y \|^2  \downarrow}&#10;\end{align*}&#10;&#10;&#10;\end{document}"/>
  <p:tag name="IGUANATEXSIZE" val="20"/>
  <p:tag name="IGUANATEXCURSOR" val="3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31.1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* = (A^T A)^{-1} A^T b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845.14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:= {\sf sign} (w^{*T} x)&#10;\end{align*}&#10;&#10;&#10;\end{document}"/>
  <p:tag name="IGUANATEXSIZE" val="20"/>
  <p:tag name="IGUANATEXCURSOR" val="3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4.96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*T} x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263.9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 \in {\bf R}^d}&#10;\end{align*}&#10;&#10;&#10;\end{document}"/>
  <p:tag name="IGUANATEXSIZE" val="20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053.61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| A w - y \|^2 + \lambda \| w \|^2&#10;\end{align*}&#10;&#10;&#10;\end{document}"/>
  <p:tag name="IGUANATEXSIZE" val="20"/>
  <p:tag name="IGUANATEXCURSOR" val="3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5.23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: 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81.214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ongrightarrow 1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64.34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\frac{1}{m} \sum_{i=1}^{m} \mathbf{1} \left \{ \hat{y}^{(i)} \neq y^{(i)} \right \}&#10;\end{align*}&#10;&#10;&#10;\end{document}"/>
  <p:tag name="IGUANATEXSIZE" val="20"/>
  <p:tag name="IGUANATEXCURSOR" val="3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.7072"/>
  <p:tag name="ORIGINALWIDTH" val="1483.31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\frac{1}{m_{\sf test}} \sum_{i=1}^{m_{\sf test}} \mathbf{1} \left \{ \hat{y}_{{\sf test}}^{(i)} \neq y_{ {\sf test}}^{(i)} \right \}&#10;\end{align*}&#10;&#10;&#10;\end{document}"/>
  <p:tag name="IGUANATEXSIZE" val="20"/>
  <p:tag name="IGUANATEXCURSOR" val="4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110.236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^*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64.34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\frac{1}{m} \sum_{i=1}^{m} \mathbf{1} \left \{ \hat{y}^{(i)} \neq y^{(i)} \right \}&#10;\end{align*}&#10;&#10;&#10;\end{document}"/>
  <p:tag name="IGUANATEXSIZE" val="20"/>
  <p:tag name="IGUANATEXCURSOR" val="3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.7072"/>
  <p:tag name="ORIGINALWIDTH" val="1483.31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\frac{1}{m_{\sf test}} \sum_{i=1}^{m_{\sf test}} \mathbf{1} \left \{ \hat{y}_{{\sf test}}^{(i)} \neq y_{ {\sf test}}^{(i)} \right \}&#10;\end{align*}&#10;&#10;&#10;\end{document}"/>
  <p:tag name="IGUANATEXSIZE" val="20"/>
  <p:tag name="IGUANATEXCURSOR" val="4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110.236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^*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9.242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downarrow 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1|0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29.8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  \sum_{i=1}^m \ell( y^{(i)}, f_{w}(x^{(i)}))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06.41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w (x) = w^T x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305.5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ell (y, w^T x) = \| y - w^T x \|^2&#10;\end{align*}&#10;&#10;&#10;\end{document}"/>
  <p:tag name="IGUANATEXSIZE" val="20"/>
  <p:tag name="IGUANATEXCURSOR" val="3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29.8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  \sum_{i=1}^m \ell( y^{(i)}, f_{w}(x^{(i)}))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1040.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w (x) = \frac{1}{1+e^{- w^T x } }&#10;\end{align*}&#10;&#10;&#10;\end{document}"/>
  <p:tag name="IGUANATEXSIZE" val="20"/>
  <p:tag name="IGUANATEXCURSOR" val="3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05.24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ell( y, \hat{y} ) =  - y \log \hat{y} - (1-y) \log (1- \hat{y} )&#10;\end{align*}&#10;&#10;&#10;\end{document}"/>
  <p:tag name="IGUANATEXSIZE" val="20"/>
  <p:tag name="IGUANATEXCURSOR" val="3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21.222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: \hat{y}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9768"/>
  <p:tag name="ORIGINALWIDTH" val="784.4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 \| A w - b \|^2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86.464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ongrightarrow 0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45.219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w)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35.92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textrm{ convex in } w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386.2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 \lambda x + (1- \lambda) y)= \| A ( \lambda x + (1- \lambda) y) - b \|^2&#10;\end{align*}&#10;&#10;&#10;\end{document}"/>
  <p:tag name="IGUANATEXSIZE" val="20"/>
  <p:tag name="IGUANATEXCURSOR" val="3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939.63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 f (x) + (1- \lambda) f(y) =   \lambda \| Ax - b \|^2  + (1- \lambda) \| Ay- b \|^2&#10;\end{align*}&#10;&#10;&#10;\end{document}"/>
  <p:tag name="IGUANATEXSIZE" val="20"/>
  <p:tag name="IGUANATEXCURSOR" val="4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094.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 (\lambda -1) \| A  x  - A y \|^2 &#10;\end{align*}&#10;&#10;&#10;\end{document}"/>
  <p:tag name="IGUANATEXSIZE" val="20"/>
  <p:tag name="IGUANATEXCURSOR" val="3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75.21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 \lambda x + (1- \lambda) y)- \lambda f (x) - (1- \lambda) f(y) = &#10;\end{align*}&#10;&#10;&#10;\end{document}"/>
  <p:tag name="IGUANATEXSIZE" val="20"/>
  <p:tag name="IGUANATEXCURSOR" val="3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179.227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eq 0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+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5.98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27.484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30.48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43.9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427.8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1 x_1 + w_2 x_2 + \cdots + w_n x_n&#10;\end{align*}&#10;&#10;&#10;\end{document}"/>
  <p:tag name="IGUANATEXSIZE" val="20"/>
  <p:tag name="IGUANATEXCURSOR" val="3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61.454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w^T 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748.7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\left[&#10;  \begin{array}{cccc}&#10;    w_1 &amp; w_2 &amp; \cdots  &amp; w_n \\&#10;  \end{array}&#10;\right]\left[&#10;  \begin{array}{c}&#10;    x_1 \\&#10;    x_2 \\&#10;    \vdots \\&#10;    x_n \\&#10;  \end{array}&#10;\right]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91.71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{w} (x)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+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5.98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27.484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30.48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43.9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3.97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T x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04.61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left\{&#10;  \begin{array}{ll}&#10;   1  &amp; \hbox{if $w^T x &gt; \textrm{th}$} \\&#10;   0  &amp; \hbox{otherwise}&#10;  \end{array}&#10;\right.&#10;\end{align*}&#10;&#10;&#10;\end{document}"/>
  <p:tag name="IGUANATEXSIZE" val="20"/>
  <p:tag name="IGUANATEXCURSOR" val="4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836.89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{\bf 1 } \{ w^T x &gt; \textrm{th} \}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642.2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 \sum_{i=1}^m \ell( y^{(i)}, {\bf 1 } \{ w^T x^{(i)} &gt; \textrm{th} \}&#10;)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91.71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{w} (x)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3.97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T x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29.8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\sum_{i=1}^m \ell( y^{(i)}, f_{w}(x^{(i)}))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06.41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w (x) = w^T x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182.6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w (x) ={\bf 1 } \{ w^T x &gt; \textrm{th} \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162.35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w  \sum_{i=1}^m \ell( y^{(i)}, w^T x^{(i)} )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305.5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ell( y, w^T x ) = \| y- w^{T}x \|^2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191.60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sum_{i=1}^m \| y^{(i)}  -  w^T x^{(i)} \|^2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9.467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ell (\cdot, \cdot)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92.08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 }  \sum_{i=1}^m \| y^{(i)}  -  w^T x^{(i)} \|^2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3.9295"/>
  <p:tag name="ORIGINALWIDTH" val="1253.09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eft \| \left[&#10;  \begin{array}{c}&#10;    x^{(1) T} w - y^{(1)} \\&#10;    \vdots \\&#10;    x^{(m) T} w - y^{(m) } \\&#10;  \end{array}&#10;\right]  \right \|^2&#10;\end{align*}&#10;&#10;&#10;\end{document}"/>
  <p:tag name="IGUANATEXSIZE" val="20"/>
  <p:tag name="IGUANATEXCURSOR" val="450"/>
  <p:tag name="TRANSPARENCY" val="True"/>
  <p:tag name="FILENAME" val=""/>
  <p:tag name="LATEXENGINEID" val="0"/>
  <p:tag name="TEMPFOLDER" val="c:\temp\"/>
  <p:tag name="LATEXFORMHEIGHT" val="533.25"/>
  <p:tag name="LATEXFORMWIDTH" val="510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3.9295"/>
  <p:tag name="ORIGINALWIDTH" val="1564.30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eft \| \left[&#10;  \begin{array}{c}&#10;    x^{(1) T} \\&#10;    \vdots \\&#10;    x^{(m) T} \\&#10;  \end{array}&#10;\right] w - \left [&#10;  \begin{array}{c}&#10;    y^{(1)} \\&#10;    \vdots \\&#10;    y^{(m)} \\&#10;  \end{array}&#10;\right] \right \|^2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533.25"/>
  <p:tag name="LATEXFORMWIDTH" val="510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48.968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:A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533.25"/>
  <p:tag name="LATEXFORMWIDTH" val="510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(f_{w}(\cdot), \ell (\cdot, \cdot) )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11.47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:b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533.25"/>
  <p:tag name="LATEXFORMWIDTH" val="510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92.08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 }  \sum_{i=1}^m \| y^{(i)}  -  w^T x^{(i)} \|^2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9768"/>
  <p:tag name="ORIGINALWIDTH" val="784.4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 \| A w - b \|^2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3.1833"/>
  <p:tag name="ORIGINALWIDTH" val="855.64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:= \left[&#10;  \begin{array}{c}&#10;    x^{(1) T} \\&#10;    \vdots \\&#10;    x^{(m) T} \\&#10;  \end{array}&#10;\right] &#10;\end{align*}&#10;&#10;&#10;\end{document}"/>
  <p:tag name="IGUANATEXSIZE" val="20"/>
  <p:tag name="IGUANATEXCURSOR" val="420"/>
  <p:tag name="TRANSPARENCY" val="True"/>
  <p:tag name="FILENAME" val=""/>
  <p:tag name="LATEXENGINEID" val="0"/>
  <p:tag name="TEMPFOLDER" val="c:\temp\"/>
  <p:tag name="LATEXFORMHEIGHT" val="533.25"/>
  <p:tag name="LATEXFORMWIDTH" val="510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3.1833"/>
  <p:tag name="ORIGINALWIDTH" val="737.157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b:= \left [&#10;  \begin{array}{c}&#10;    y^{(1)} \\&#10;    \vdots \\&#10;    y^{(m)} \\&#10;  \end{array}&#10;\right]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533.25"/>
  <p:tag name="LATEXFORMWIDTH" val="510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475.44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 f (w)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94.1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 (w) \textrm{ is convex in }w.&#10;\end{align*}&#10;&#10;&#10;\end{document}"/>
  <p:tag name="IGUANATEXSIZE" val="20"/>
  <p:tag name="IGUANATEXCURSOR" val="3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35.65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 x + (1- \lambda) y 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w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97.637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\lambda x + (1- \lambda) y )&#10;\end{align*}&#10;&#10;&#10;\end{document}"/>
  <p:tag name="IGUANATEXSIZE" val="20"/>
  <p:tag name="IGUANATEXCURSOR" val="3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68.61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 f(x) + (1- \lambda) f(y )&#10;\end{align*}&#10;&#10;&#10;\end{document}"/>
  <p:tag name="IGUANATEXSIZE" val="20"/>
  <p:tag name="IGUANATEXCURSOR" val="3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.2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x)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8.222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y)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2.943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 \in [0,1]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77.2403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geq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2.943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mbda \in [0,1]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51.48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\lambda x + (1- \lambda) y ) \leq \lambda f(x) + (1- \lambda) f(y )&#10;\end{align*}&#10;&#10;&#10;\end{document}"/>
  <p:tag name="IGUANATEXSIZE" val="20"/>
  <p:tag name="IGUANATEXCURSOR" val="3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9768"/>
  <p:tag name="ORIGINALWIDTH" val="784.4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 \| A w - b \|^2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45.219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w)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29.8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 \sum_{i=1}^m \ell( y^{(i)}, f_{\red{w}}(x^{(i)}))&#10;\end{align*}&#10;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35.92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textrm{ convex in } w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9768"/>
  <p:tag name="ORIGINALWIDTH" val="784.4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 \| A w - b \|^2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132.733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* 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3.419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f(w^*) = 0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3.419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f(w^*) = 0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1091.1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* \textrm{ is the minimizer}.&#10;\end{align*}&#10;&#10;&#10;\end{document}"/>
  <p:tag name="IGUANATEXSIZE" val="20"/>
  <p:tag name="IGUANATEXCURSOR" val="3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9768"/>
  <p:tag name="ORIGINALWIDTH" val="784.4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 \| A w - b \|^2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3.419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f(w^*) = 0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132.733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*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466.0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(w) = (A w - b)^T (Aw - b)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f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1598.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w^T A^T A w - 2w^T A^T b + b^T b&#10;\end{align*}&#10;&#10;&#10;\end{document}"/>
  <p:tag name="IGUANATEXSIZE" val="20"/>
  <p:tag name="IGUANATEXCURSOR" val="3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385.82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nabla f(w) = 2 A^T A w - 2 A^T b&#10;\end{align*}&#10;&#10;&#10;\end{document}"/>
  <p:tag name="IGUANATEXSIZE" val="20"/>
  <p:tag name="IGUANATEXCURSOR" val="3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262.84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ongrightarrow  w^*  = (A^T A)^{-1} A^T b&#10;\end{align*}&#10;&#10;&#10;\end{document}"/>
  <p:tag name="IGUANATEXSIZE" val="20"/>
  <p:tag name="IGUANATEXCURSOR" val="3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31.1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* = (A^T A)^{-1} A^T b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845.14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:= {\sf sign} (w^{*T} x)&#10;\end{align*}&#10;&#10;&#10;\end{document}"/>
  <p:tag name="IGUANATEXSIZE" val="20"/>
  <p:tag name="IGUANATEXCURSOR" val="3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4.96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*T} x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  ) \}_{i=1}^{m } &#10;\end{align*}&#10;&#10;&#10;\end{document}"/>
  <p:tag name="IGUANATEXSIZE" val="20"/>
  <p:tag name="IGUANATEXCURSOR" val="355"/>
  <p:tag name="TRANSPARENCY" val="True"/>
  <p:tag name="FILENAME" val=""/>
  <p:tag name="LATEXENGINEID" val="0"/>
  <p:tag name="TEMPFOLDER" val="c:\temp\"/>
  <p:tag name="LATEXFORMHEIGHT" val="533.25"/>
  <p:tag name="LATEXFORMWIDTH" val="510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124.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frac{1}{m} \sum_{i=1}^{m} \mathbf{1} \left \{ \hat{y}^{(i)} \neq y^{(i)} \right \}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822.6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y^{(i)} \in \{+1, -1 \}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533.25"/>
  <p:tag name="LATEXFORMWIDTH" val="510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4.21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f_{w }(\cdot)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.7072"/>
  <p:tag name="ORIGINALWIDTH" val="1343.83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frac{1}{m_{\sf test}} \sum_{i=1}^{m_{\sf test}} \mathbf{1} \left \{ \hat{y}_{{\sf test}}^{(i)} \neq y_{ {\sf test}}^{(i)} \right \}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890.13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_{\sf test}^{(i)}, y_{\sf test}^{(i)}  ) \}_{i=1}^{m_{\sf test} } &#10;\end{align*}&#10;&#10;&#10;\end{document}"/>
  <p:tag name="IGUANATEXSIZE" val="20"/>
  <p:tag name="IGUANATEXCURSOR" val="390"/>
  <p:tag name="TRANSPARENCY" val="True"/>
  <p:tag name="FILENAME" val=""/>
  <p:tag name="LATEXENGINEID" val="0"/>
  <p:tag name="TEMPFOLDER" val="c:\temp\"/>
  <p:tag name="LATEXFORMHEIGHT" val="533.25"/>
  <p:tag name="LATEXFORMWIDTH" val="510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139.1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_{\sf test}^{(i)} := {\sf sign} (w^{*T} x_{\sf test}^{(i)})&#10;\end{align*}&#10;&#10;&#10;\end{document}"/>
  <p:tag name="IGUANATEXSIZE" val="20"/>
  <p:tag name="IGUANATEXCURSOR" val="3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31.1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* = (A^T A)^{-1} A^T b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845.14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:= {\sf sign} (w^{*T} x)&#10;\end{align*}&#10;&#10;&#10;\end{document}"/>
  <p:tag name="IGUANATEXSIZE" val="20"/>
  <p:tag name="IGUANATEXCURSOR" val="3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4.96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*T} x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132.733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*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409.44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\| w^* \|^2 \downarrow }&#10;\end{align*}&#10;&#10;&#10;\end{document}"/>
  <p:tag name="IGUANATEXSIZE" val="20"/>
  <p:tag name="IGUANATEXCURSOR" val="3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308843</TotalTime>
  <Words>792</Words>
  <Application>Microsoft Office PowerPoint</Application>
  <PresentationFormat>화면 슬라이드 쇼(4:3)</PresentationFormat>
  <Paragraphs>207</Paragraphs>
  <Slides>34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59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Arial</vt:lpstr>
      <vt:lpstr>Times New Roman</vt:lpstr>
      <vt:lpstr>Wingdings</vt:lpstr>
      <vt:lpstr>1_JobTalk3</vt:lpstr>
      <vt:lpstr>PowerPoint 프레젠테이션</vt:lpstr>
      <vt:lpstr>PowerPoint 프레젠테이션</vt:lpstr>
      <vt:lpstr>Outline</vt:lpstr>
      <vt:lpstr>A choice for</vt:lpstr>
      <vt:lpstr>Perceptron</vt:lpstr>
      <vt:lpstr>Perceptron</vt:lpstr>
      <vt:lpstr>Perceptron</vt:lpstr>
      <vt:lpstr>Optimization problem</vt:lpstr>
      <vt:lpstr>Approximate the activation!</vt:lpstr>
      <vt:lpstr>A choice for loss function          ?</vt:lpstr>
      <vt:lpstr>Translation to an LS problem</vt:lpstr>
      <vt:lpstr>Translation to an LS problem</vt:lpstr>
      <vt:lpstr>Translation to an LS problem</vt:lpstr>
      <vt:lpstr>Convex optimization</vt:lpstr>
      <vt:lpstr>Convex function?</vt:lpstr>
      <vt:lpstr>Formal definition of convex function</vt:lpstr>
      <vt:lpstr>Least Squares problem is convex</vt:lpstr>
      <vt:lpstr>How to solve?</vt:lpstr>
      <vt:lpstr>Find        such that</vt:lpstr>
      <vt:lpstr>LS classifier</vt:lpstr>
      <vt:lpstr>What we are more interested in …</vt:lpstr>
      <vt:lpstr>An issue</vt:lpstr>
      <vt:lpstr>How to ensure robustness?</vt:lpstr>
      <vt:lpstr>Idea</vt:lpstr>
      <vt:lpstr>How     affects performance?</vt:lpstr>
      <vt:lpstr>How     affects performance?</vt:lpstr>
      <vt:lpstr>How to choose     in practice? </vt:lpstr>
      <vt:lpstr>Validation dataset </vt:lpstr>
      <vt:lpstr>How to construct train/val/test datasets?</vt:lpstr>
      <vt:lpstr>Remember …</vt:lpstr>
      <vt:lpstr>Another popular choice</vt:lpstr>
      <vt:lpstr>Turns out ...</vt:lpstr>
      <vt:lpstr>PowerPoint 프레젠테이션</vt:lpstr>
      <vt:lpstr>Least-Squares problem is convex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Changho Suh</cp:lastModifiedBy>
  <cp:revision>4723</cp:revision>
  <dcterms:created xsi:type="dcterms:W3CDTF">2006-01-25T19:50:38Z</dcterms:created>
  <dcterms:modified xsi:type="dcterms:W3CDTF">2020-10-18T05:42:50Z</dcterms:modified>
</cp:coreProperties>
</file>