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notesSlides/notesSlide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4"/>
  </p:notesMasterIdLst>
  <p:handoutMasterIdLst>
    <p:handoutMasterId r:id="rId25"/>
  </p:handoutMasterIdLst>
  <p:sldIdLst>
    <p:sldId id="2019" r:id="rId2"/>
    <p:sldId id="2018" r:id="rId3"/>
    <p:sldId id="2010" r:id="rId4"/>
    <p:sldId id="1988" r:id="rId5"/>
    <p:sldId id="2013" r:id="rId6"/>
    <p:sldId id="2014" r:id="rId7"/>
    <p:sldId id="2015" r:id="rId8"/>
    <p:sldId id="2016" r:id="rId9"/>
    <p:sldId id="2017" r:id="rId10"/>
    <p:sldId id="2022" r:id="rId11"/>
    <p:sldId id="2023" r:id="rId12"/>
    <p:sldId id="2024" r:id="rId13"/>
    <p:sldId id="2002" r:id="rId14"/>
    <p:sldId id="2004" r:id="rId15"/>
    <p:sldId id="1960" r:id="rId16"/>
    <p:sldId id="2021" r:id="rId17"/>
    <p:sldId id="2020" r:id="rId18"/>
    <p:sldId id="2035" r:id="rId19"/>
    <p:sldId id="2031" r:id="rId20"/>
    <p:sldId id="2032" r:id="rId21"/>
    <p:sldId id="2033" r:id="rId22"/>
    <p:sldId id="2034" r:id="rId23"/>
  </p:sldIdLst>
  <p:sldSz cx="9144000" cy="6858000" type="screen4x3"/>
  <p:notesSz cx="6881813" cy="9296400"/>
  <p:custDataLst>
    <p:tags r:id="rId26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86883" autoAdjust="0"/>
  </p:normalViewPr>
  <p:slideViewPr>
    <p:cSldViewPr snapToObjects="1">
      <p:cViewPr varScale="1">
        <p:scale>
          <a:sx n="119" d="100"/>
          <a:sy n="119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 Changho" userId="13114506_tp_dropbox" providerId="OAuth2" clId="{98AFEF3E-C669-7947-BBC7-41BB16665F40}"/>
    <pc:docChg chg="custSel modSld">
      <pc:chgData name="Suh Changho" userId="13114506_tp_dropbox" providerId="OAuth2" clId="{98AFEF3E-C669-7947-BBC7-41BB16665F40}" dt="2020-04-25T04:36:16.961" v="1" actId="478"/>
      <pc:docMkLst>
        <pc:docMk/>
      </pc:docMkLst>
      <pc:sldChg chg="addSp">
        <pc:chgData name="Suh Changho" userId="13114506_tp_dropbox" providerId="OAuth2" clId="{98AFEF3E-C669-7947-BBC7-41BB16665F40}" dt="2020-04-25T04:32:25.648" v="0" actId="7634"/>
        <pc:sldMkLst>
          <pc:docMk/>
          <pc:sldMk cId="0" sldId="1988"/>
        </pc:sldMkLst>
        <pc:inkChg chg="add">
          <ac:chgData name="Suh Changho" userId="13114506_tp_dropbox" providerId="OAuth2" clId="{98AFEF3E-C669-7947-BBC7-41BB16665F40}" dt="2020-04-25T04:32:25.648" v="0" actId="7634"/>
          <ac:inkMkLst>
            <pc:docMk/>
            <pc:sldMk cId="0" sldId="1988"/>
            <ac:inkMk id="2" creationId="{B48AD669-D52F-FC4D-999C-C63DB495E180}"/>
          </ac:inkMkLst>
        </pc:inkChg>
      </pc:sldChg>
      <pc:sldChg chg="addSp">
        <pc:chgData name="Suh Changho" userId="13114506_tp_dropbox" providerId="OAuth2" clId="{98AFEF3E-C669-7947-BBC7-41BB16665F40}" dt="2020-04-25T04:32:25.648" v="0" actId="7634"/>
        <pc:sldMkLst>
          <pc:docMk/>
          <pc:sldMk cId="0" sldId="2010"/>
        </pc:sldMkLst>
        <pc:inkChg chg="add">
          <ac:chgData name="Suh Changho" userId="13114506_tp_dropbox" providerId="OAuth2" clId="{98AFEF3E-C669-7947-BBC7-41BB16665F40}" dt="2020-04-25T04:32:25.648" v="0" actId="7634"/>
          <ac:inkMkLst>
            <pc:docMk/>
            <pc:sldMk cId="0" sldId="2010"/>
            <ac:inkMk id="2" creationId="{E96AE9D7-81BF-5A40-8E32-F252EA56B4E4}"/>
          </ac:inkMkLst>
        </pc:inkChg>
      </pc:sldChg>
      <pc:sldChg chg="addSp">
        <pc:chgData name="Suh Changho" userId="13114506_tp_dropbox" providerId="OAuth2" clId="{98AFEF3E-C669-7947-BBC7-41BB16665F40}" dt="2020-04-25T04:32:25.648" v="0" actId="7634"/>
        <pc:sldMkLst>
          <pc:docMk/>
          <pc:sldMk cId="0" sldId="2013"/>
        </pc:sldMkLst>
        <pc:inkChg chg="add">
          <ac:chgData name="Suh Changho" userId="13114506_tp_dropbox" providerId="OAuth2" clId="{98AFEF3E-C669-7947-BBC7-41BB16665F40}" dt="2020-04-25T04:32:25.648" v="0" actId="7634"/>
          <ac:inkMkLst>
            <pc:docMk/>
            <pc:sldMk cId="0" sldId="2013"/>
            <ac:inkMk id="6" creationId="{AD3ABC8C-08DE-F64B-8B51-96B7AF037E4B}"/>
          </ac:inkMkLst>
        </pc:inkChg>
      </pc:sldChg>
      <pc:sldChg chg="addSp">
        <pc:chgData name="Suh Changho" userId="13114506_tp_dropbox" providerId="OAuth2" clId="{98AFEF3E-C669-7947-BBC7-41BB16665F40}" dt="2020-04-25T04:32:25.648" v="0" actId="7634"/>
        <pc:sldMkLst>
          <pc:docMk/>
          <pc:sldMk cId="0" sldId="2015"/>
        </pc:sldMkLst>
        <pc:inkChg chg="add">
          <ac:chgData name="Suh Changho" userId="13114506_tp_dropbox" providerId="OAuth2" clId="{98AFEF3E-C669-7947-BBC7-41BB16665F40}" dt="2020-04-25T04:32:25.648" v="0" actId="7634"/>
          <ac:inkMkLst>
            <pc:docMk/>
            <pc:sldMk cId="0" sldId="2015"/>
            <ac:inkMk id="2" creationId="{1D9D4649-61FD-9D4A-92AE-1A4FF5AA1677}"/>
          </ac:inkMkLst>
        </pc:inkChg>
      </pc:sldChg>
      <pc:sldChg chg="addSp delSp">
        <pc:chgData name="Suh Changho" userId="13114506_tp_dropbox" providerId="OAuth2" clId="{98AFEF3E-C669-7947-BBC7-41BB16665F40}" dt="2020-04-25T04:36:16.961" v="1" actId="478"/>
        <pc:sldMkLst>
          <pc:docMk/>
          <pc:sldMk cId="0" sldId="2016"/>
        </pc:sldMkLst>
        <pc:inkChg chg="add del">
          <ac:chgData name="Suh Changho" userId="13114506_tp_dropbox" providerId="OAuth2" clId="{98AFEF3E-C669-7947-BBC7-41BB16665F40}" dt="2020-04-25T04:36:16.961" v="1" actId="478"/>
          <ac:inkMkLst>
            <pc:docMk/>
            <pc:sldMk cId="0" sldId="2016"/>
            <ac:inkMk id="3" creationId="{5CA77339-F29F-8845-8200-1435249C4076}"/>
          </ac:inkMkLst>
        </pc:inkChg>
      </pc:sldChg>
    </pc:docChg>
  </pc:docChgLst>
  <pc:docChgLst>
    <pc:chgData name="Suh Changho" userId="13114506_tp_dropbox" providerId="OAuth2" clId="{65A4C3EF-422E-E94C-AE7B-C499EAFB329E}"/>
    <pc:docChg chg="modSld">
      <pc:chgData name="Suh Changho" userId="13114506_tp_dropbox" providerId="OAuth2" clId="{65A4C3EF-422E-E94C-AE7B-C499EAFB329E}" dt="2020-05-09T00:40:55.360" v="0"/>
      <pc:docMkLst>
        <pc:docMk/>
      </pc:docMkLst>
      <pc:sldChg chg="addSp">
        <pc:chgData name="Suh Changho" userId="13114506_tp_dropbox" providerId="OAuth2" clId="{65A4C3EF-422E-E94C-AE7B-C499EAFB329E}" dt="2020-05-09T00:40:55.360" v="0"/>
        <pc:sldMkLst>
          <pc:docMk/>
          <pc:sldMk cId="0" sldId="1960"/>
        </pc:sldMkLst>
        <pc:inkChg chg="add">
          <ac:chgData name="Suh Changho" userId="13114506_tp_dropbox" providerId="OAuth2" clId="{65A4C3EF-422E-E94C-AE7B-C499EAFB329E}" dt="2020-05-09T00:40:55.360" v="0"/>
          <ac:inkMkLst>
            <pc:docMk/>
            <pc:sldMk cId="0" sldId="1960"/>
            <ac:inkMk id="2" creationId="{35B2620C-A398-FF4E-8431-A6F55A5F7CF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EBEF6905-F097-444E-8072-33E1519436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FED87DA5-0135-420F-9E08-03A5B68EF25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52A77D8-BD89-4307-820A-1C8784CF7B43}" type="slidenum">
              <a:rPr lang="en-US" altLang="ko-KR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C546039-FA0D-439E-999F-F0973135921A}" type="slidenum">
              <a:rPr lang="en-US" altLang="ko-KR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6534007-B558-4777-8024-A58130C06899}" type="slidenum">
              <a:rPr lang="en-US" altLang="ko-KR">
                <a:latin typeface="굴림" panose="020B0600000101010101" pitchFamily="50" charset="-127"/>
              </a:rPr>
              <a:pPr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0B75345-DA69-41F2-9CC8-8585CB7E13BC}" type="slidenum">
              <a:rPr lang="en-US" altLang="ko-KR">
                <a:latin typeface="굴림" panose="020B0600000101010101" pitchFamily="50" charset="-127"/>
              </a:rPr>
              <a:pPr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A187DD-B80C-4A68-8A7D-68CE245B2692}" type="slidenum">
              <a:rPr lang="en-US" altLang="ko-KR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1251706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32211E-0744-4DA3-A12B-C0988E1FD26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27212990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/>
            </a:lvl1pPr>
          </a:lstStyle>
          <a:p>
            <a:fld id="{EF9491FD-2BE8-4E60-88DE-BE1D90E0D4DA}" type="slidenum">
              <a:rPr lang="en-US" altLang="ko-KR"/>
              <a:pPr/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4.png"/><Relationship Id="rId5" Type="http://schemas.openxmlformats.org/officeDocument/2006/relationships/tags" Target="../tags/tag42.xml"/><Relationship Id="rId10" Type="http://schemas.openxmlformats.org/officeDocument/2006/relationships/image" Target="../media/image33.png"/><Relationship Id="rId4" Type="http://schemas.openxmlformats.org/officeDocument/2006/relationships/tags" Target="../tags/tag41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6.png"/><Relationship Id="rId5" Type="http://schemas.openxmlformats.org/officeDocument/2006/relationships/tags" Target="../tags/tag48.xml"/><Relationship Id="rId10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52.xml"/><Relationship Id="rId7" Type="http://schemas.openxmlformats.org/officeDocument/2006/relationships/image" Target="../media/image4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54.xml"/><Relationship Id="rId10" Type="http://schemas.openxmlformats.org/officeDocument/2006/relationships/image" Target="../media/image44.png"/><Relationship Id="rId4" Type="http://schemas.openxmlformats.org/officeDocument/2006/relationships/tags" Target="../tags/tag53.xml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.png"/><Relationship Id="rId18" Type="http://schemas.openxmlformats.org/officeDocument/2006/relationships/image" Target="../media/image55.png"/><Relationship Id="rId3" Type="http://schemas.openxmlformats.org/officeDocument/2006/relationships/tags" Target="../tags/tag58.xml"/><Relationship Id="rId21" Type="http://schemas.openxmlformats.org/officeDocument/2006/relationships/image" Target="../media/image58.png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4.png"/><Relationship Id="rId2" Type="http://schemas.openxmlformats.org/officeDocument/2006/relationships/tags" Target="../tags/tag57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tags" Target="../tags/tag65.xml"/><Relationship Id="rId19" Type="http://schemas.openxmlformats.org/officeDocument/2006/relationships/image" Target="../media/image5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6.png"/><Relationship Id="rId22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70.xml"/><Relationship Id="rId7" Type="http://schemas.openxmlformats.org/officeDocument/2006/relationships/image" Target="../media/image6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72.xml"/><Relationship Id="rId10" Type="http://schemas.openxmlformats.org/officeDocument/2006/relationships/image" Target="../media/image33.png"/><Relationship Id="rId4" Type="http://schemas.openxmlformats.org/officeDocument/2006/relationships/tags" Target="../tags/tag71.xml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66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tags" Target="../tags/tag74.xml"/><Relationship Id="rId16" Type="http://schemas.openxmlformats.org/officeDocument/2006/relationships/image" Target="../media/image69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37.png"/><Relationship Id="rId5" Type="http://schemas.openxmlformats.org/officeDocument/2006/relationships/tags" Target="../tags/tag77.xml"/><Relationship Id="rId1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7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76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12" Type="http://schemas.openxmlformats.org/officeDocument/2006/relationships/image" Target="../media/image1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4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.png"/><Relationship Id="rId17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3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9.xml"/><Relationship Id="rId10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2.xml"/><Relationship Id="rId7" Type="http://schemas.openxmlformats.org/officeDocument/2006/relationships/image" Target="../media/image2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5.xml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7.xml"/><Relationship Id="rId10" Type="http://schemas.openxmlformats.org/officeDocument/2006/relationships/image" Target="../media/image28.png"/><Relationship Id="rId4" Type="http://schemas.openxmlformats.org/officeDocument/2006/relationships/tags" Target="../tags/tag36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248150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19,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824163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83671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Machine learning basics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Optimality?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5245E-DD28-4529-8EB6-7629F9847F7C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sp>
        <p:nvSpPr>
          <p:cNvPr id="59" name="사다리꼴 58"/>
          <p:cNvSpPr/>
          <p:nvPr/>
        </p:nvSpPr>
        <p:spPr bwMode="auto">
          <a:xfrm rot="5400000">
            <a:off x="2957513" y="1179513"/>
            <a:ext cx="2141537" cy="2319337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7412" name="직선 화살표 연결선 6"/>
          <p:cNvCxnSpPr>
            <a:cxnSpLocks noChangeShapeType="1"/>
          </p:cNvCxnSpPr>
          <p:nvPr/>
        </p:nvCxnSpPr>
        <p:spPr bwMode="auto">
          <a:xfrm>
            <a:off x="2101850" y="2339975"/>
            <a:ext cx="766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직선 화살표 연결선 7"/>
          <p:cNvCxnSpPr>
            <a:cxnSpLocks noChangeShapeType="1"/>
          </p:cNvCxnSpPr>
          <p:nvPr/>
        </p:nvCxnSpPr>
        <p:spPr bwMode="auto">
          <a:xfrm>
            <a:off x="5187950" y="2314575"/>
            <a:ext cx="768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4" name="그림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35200"/>
            <a:ext cx="2206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위쪽 화살표 10"/>
          <p:cNvSpPr>
            <a:spLocks noChangeArrowheads="1"/>
          </p:cNvSpPr>
          <p:nvPr/>
        </p:nvSpPr>
        <p:spPr bwMode="auto">
          <a:xfrm>
            <a:off x="3911600" y="3206750"/>
            <a:ext cx="273050" cy="438150"/>
          </a:xfrm>
          <a:prstGeom prst="upArrow">
            <a:avLst>
              <a:gd name="adj1" fmla="val 50000"/>
              <a:gd name="adj2" fmla="val 50205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17416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905000"/>
            <a:ext cx="161131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그림 16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3673475"/>
            <a:ext cx="25384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내용 개체 틀 2 2 7 1 1"/>
          <p:cNvSpPr txBox="1">
            <a:spLocks/>
          </p:cNvSpPr>
          <p:nvPr/>
        </p:nvSpPr>
        <p:spPr bwMode="auto">
          <a:xfrm>
            <a:off x="2897188" y="1782763"/>
            <a:ext cx="2262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/>
              <a:t>logistic regression</a:t>
            </a:r>
            <a:endParaRPr lang="ko-KR" altLang="en-US" sz="2800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5" y="2127250"/>
            <a:ext cx="6413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 7 1 1 1 1 1"/>
          <p:cNvSpPr txBox="1">
            <a:spLocks/>
          </p:cNvSpPr>
          <p:nvPr/>
        </p:nvSpPr>
        <p:spPr bwMode="auto">
          <a:xfrm>
            <a:off x="454025" y="4456113"/>
            <a:ext cx="13096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Note:</a:t>
            </a:r>
            <a:endParaRPr lang="ko-KR" altLang="en-US" sz="2800" b="1"/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60888"/>
            <a:ext cx="1470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7 1 1 1 1 2"/>
          <p:cNvSpPr txBox="1">
            <a:spLocks/>
          </p:cNvSpPr>
          <p:nvPr/>
        </p:nvSpPr>
        <p:spPr bwMode="auto">
          <a:xfrm>
            <a:off x="454025" y="5092700"/>
            <a:ext cx="60626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 reasonable interpretation: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5961063"/>
            <a:ext cx="25558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Optimality?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DDC1E-4110-467C-81D5-95F2BC4EDD06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sp>
        <p:nvSpPr>
          <p:cNvPr id="18435" name="내용 개체 틀 2 2 7 1 1 1 1 2"/>
          <p:cNvSpPr txBox="1">
            <a:spLocks/>
          </p:cNvSpPr>
          <p:nvPr/>
        </p:nvSpPr>
        <p:spPr bwMode="auto">
          <a:xfrm>
            <a:off x="271463" y="1409700"/>
            <a:ext cx="18859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Assume:</a:t>
            </a:r>
            <a:endParaRPr lang="ko-KR" altLang="en-US" sz="2800" b="1"/>
          </a:p>
        </p:txBody>
      </p:sp>
      <p:pic>
        <p:nvPicPr>
          <p:cNvPr id="18436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487488"/>
            <a:ext cx="24495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2 7 1 1 1 2 3 2 2 1 1 1 1"/>
          <p:cNvSpPr txBox="1">
            <a:spLocks/>
          </p:cNvSpPr>
          <p:nvPr/>
        </p:nvSpPr>
        <p:spPr bwMode="auto">
          <a:xfrm>
            <a:off x="271463" y="2332038"/>
            <a:ext cx="85105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Consider:</a:t>
            </a:r>
            <a:r>
              <a:rPr lang="en-US" altLang="ko-KR" sz="2800"/>
              <a:t> the likelihood of the ground-truth system.</a:t>
            </a:r>
            <a:endParaRPr lang="ko-KR" altLang="en-US" sz="2800" b="1" i="1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054350"/>
            <a:ext cx="3679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내용 개체 틀 2 2 7 1 1 1 2 3 2 2 1 1 1 2 1"/>
          <p:cNvSpPr txBox="1">
            <a:spLocks/>
          </p:cNvSpPr>
          <p:nvPr/>
        </p:nvSpPr>
        <p:spPr bwMode="auto">
          <a:xfrm>
            <a:off x="279400" y="4117975"/>
            <a:ext cx="851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Note:</a:t>
            </a:r>
            <a:r>
              <a:rPr lang="en-US" altLang="ko-KR" sz="2800"/>
              <a:t>                                   is a function of    .</a:t>
            </a:r>
            <a:endParaRPr lang="ko-KR" altLang="en-US" sz="2800" b="1" i="1"/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960813"/>
            <a:ext cx="297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4311650"/>
            <a:ext cx="2413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 2 7 1 1 1 2 3 2 2 1 1 1 2 2"/>
          <p:cNvSpPr txBox="1">
            <a:spLocks/>
          </p:cNvSpPr>
          <p:nvPr/>
        </p:nvSpPr>
        <p:spPr bwMode="auto">
          <a:xfrm>
            <a:off x="258763" y="4954588"/>
            <a:ext cx="46751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Definition of optimal     :</a:t>
            </a:r>
            <a:endParaRPr lang="ko-KR" altLang="en-US" sz="2800" b="1" i="1"/>
          </a:p>
        </p:txBody>
      </p:sp>
      <p:pic>
        <p:nvPicPr>
          <p:cNvPr id="28" name="그림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5164138"/>
            <a:ext cx="2413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29275"/>
            <a:ext cx="5991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Optimal loss function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8C2F7-7A1C-4F69-8A27-D84781A9E8C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sp>
        <p:nvSpPr>
          <p:cNvPr id="19459" name="내용 개체 틀 2 2 7 1 1 1 2 3 2 2 1 1 1 1"/>
          <p:cNvSpPr txBox="1">
            <a:spLocks/>
          </p:cNvSpPr>
          <p:nvPr/>
        </p:nvSpPr>
        <p:spPr bwMode="auto">
          <a:xfrm>
            <a:off x="1316038" y="1608138"/>
            <a:ext cx="73596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is defined as the loss function such that:</a:t>
            </a:r>
            <a:endParaRPr lang="ko-KR" altLang="en-US" sz="2800" i="1"/>
          </a:p>
        </p:txBody>
      </p:sp>
      <p:pic>
        <p:nvPicPr>
          <p:cNvPr id="19460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319338"/>
            <a:ext cx="37623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714500"/>
            <a:ext cx="9175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465388"/>
            <a:ext cx="45243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 2 7 1 1 1 2 3 2 2 1 1 1 2 2"/>
          <p:cNvSpPr txBox="1">
            <a:spLocks/>
          </p:cNvSpPr>
          <p:nvPr/>
        </p:nvSpPr>
        <p:spPr bwMode="auto">
          <a:xfrm>
            <a:off x="376238" y="3702050"/>
            <a:ext cx="20812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</a:t>
            </a:r>
            <a:endParaRPr lang="ko-KR" altLang="en-US" sz="2800" b="1" i="1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292600"/>
            <a:ext cx="4279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 2 7 1 1 1"/>
          <p:cNvSpPr txBox="1">
            <a:spLocks/>
          </p:cNvSpPr>
          <p:nvPr/>
        </p:nvSpPr>
        <p:spPr bwMode="auto">
          <a:xfrm>
            <a:off x="273050" y="5730875"/>
            <a:ext cx="589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See Appendix 2 for the proof.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4822825"/>
            <a:ext cx="61864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6 2 1"/>
          <p:cNvSpPr>
            <a:spLocks noChangeArrowheads="1"/>
          </p:cNvSpPr>
          <p:nvPr/>
        </p:nvSpPr>
        <p:spPr bwMode="auto">
          <a:xfrm>
            <a:off x="250825" y="3695700"/>
            <a:ext cx="8424863" cy="18161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AI boomed in 1960s but …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676B5-1DF6-4BE9-A9E6-CD3D50DB64F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pic>
        <p:nvPicPr>
          <p:cNvPr id="38914" name="Picture 2" descr="https://images-na.ssl-images-amazon.com/images/I/41wmlxubGKL._SX3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290638"/>
            <a:ext cx="2376487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 descr="Image result for marvin min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309688"/>
            <a:ext cx="26971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7 1 1 1 2 2 3"/>
          <p:cNvSpPr txBox="1">
            <a:spLocks/>
          </p:cNvSpPr>
          <p:nvPr/>
        </p:nvSpPr>
        <p:spPr bwMode="auto">
          <a:xfrm>
            <a:off x="3355975" y="4652963"/>
            <a:ext cx="2535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Marvin Minsky</a:t>
            </a:r>
            <a:endParaRPr lang="ko-KR" altLang="en-US"/>
          </a:p>
        </p:txBody>
      </p:sp>
      <p:pic>
        <p:nvPicPr>
          <p:cNvPr id="54276" name="Picture 4" descr="Image result for seymour pap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04925"/>
            <a:ext cx="2682875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7 1 1 1 2 2 3"/>
          <p:cNvSpPr txBox="1">
            <a:spLocks/>
          </p:cNvSpPr>
          <p:nvPr/>
        </p:nvSpPr>
        <p:spPr bwMode="auto">
          <a:xfrm>
            <a:off x="5889625" y="4679950"/>
            <a:ext cx="2592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Seymour Papert</a:t>
            </a:r>
            <a:endParaRPr lang="ko-KR" altLang="en-US"/>
          </a:p>
        </p:txBody>
      </p:sp>
      <p:sp>
        <p:nvSpPr>
          <p:cNvPr id="21" name="내용 개체 틀 2 2 7 1 1 1 2 2 3"/>
          <p:cNvSpPr txBox="1">
            <a:spLocks/>
          </p:cNvSpPr>
          <p:nvPr/>
        </p:nvSpPr>
        <p:spPr bwMode="auto">
          <a:xfrm>
            <a:off x="8183563" y="4689475"/>
            <a:ext cx="644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‘69</a:t>
            </a:r>
            <a:endParaRPr lang="ko-KR" altLang="en-US"/>
          </a:p>
        </p:txBody>
      </p:sp>
      <p:sp>
        <p:nvSpPr>
          <p:cNvPr id="23" name="내용 개체 틀 2 2 7 1 1 1 2 2 3"/>
          <p:cNvSpPr txBox="1">
            <a:spLocks/>
          </p:cNvSpPr>
          <p:nvPr/>
        </p:nvSpPr>
        <p:spPr bwMode="auto">
          <a:xfrm>
            <a:off x="161925" y="5249863"/>
            <a:ext cx="92059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Demonstrated limitations of the perceptron architecture. </a:t>
            </a:r>
            <a:endParaRPr lang="ko-KR" altLang="en-US" sz="2800"/>
          </a:p>
        </p:txBody>
      </p:sp>
      <p:sp>
        <p:nvSpPr>
          <p:cNvPr id="24" name="내용 개체 틀 2 2 7 1 1 1 2 2 3"/>
          <p:cNvSpPr txBox="1">
            <a:spLocks/>
          </p:cNvSpPr>
          <p:nvPr/>
        </p:nvSpPr>
        <p:spPr bwMode="auto">
          <a:xfrm>
            <a:off x="152400" y="5876925"/>
            <a:ext cx="4513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en-US" altLang="ko-KR" sz="2800"/>
              <a:t>Led to the </a:t>
            </a:r>
            <a:r>
              <a:rPr lang="en-US" altLang="ko-KR" sz="2800">
                <a:solidFill>
                  <a:srgbClr val="FF0000"/>
                </a:solidFill>
              </a:rPr>
              <a:t>AI winter!</a:t>
            </a:r>
            <a:endParaRPr lang="ko-KR" altLang="en-US" sz="2800"/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1411288" y="4311650"/>
            <a:ext cx="1439862" cy="5397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/>
      <p:bldP spid="2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AI revived in 2012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EED04-CA2F-4D2D-84F0-5EC484B4A296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28676" name="직사각형 4"/>
          <p:cNvSpPr>
            <a:spLocks noChangeArrowheads="1"/>
          </p:cNvSpPr>
          <p:nvPr/>
        </p:nvSpPr>
        <p:spPr bwMode="auto">
          <a:xfrm>
            <a:off x="1076325" y="3579813"/>
            <a:ext cx="199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A</a:t>
            </a:r>
            <a:r>
              <a:rPr lang="ko-KR" altLang="en-US" sz="2000"/>
              <a:t>lex </a:t>
            </a:r>
            <a:r>
              <a:rPr lang="en-US" altLang="ko-KR" sz="2000"/>
              <a:t>K</a:t>
            </a:r>
            <a:r>
              <a:rPr lang="ko-KR" altLang="en-US" sz="2000"/>
              <a:t>rizhevsky</a:t>
            </a:r>
          </a:p>
        </p:txBody>
      </p:sp>
      <p:pic>
        <p:nvPicPr>
          <p:cNvPr id="28677" name="Picture 4" descr="Image result for Ilya Sutsk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39863"/>
            <a:ext cx="2087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50975"/>
            <a:ext cx="2173287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 descr="Image result for Geoffrey E. Hin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341438"/>
            <a:ext cx="1709737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직사각형 6"/>
          <p:cNvSpPr>
            <a:spLocks noChangeArrowheads="1"/>
          </p:cNvSpPr>
          <p:nvPr/>
        </p:nvSpPr>
        <p:spPr bwMode="auto">
          <a:xfrm>
            <a:off x="5951538" y="3608388"/>
            <a:ext cx="1973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/>
              <a:t>Geoffrey Hinton</a:t>
            </a:r>
          </a:p>
        </p:txBody>
      </p:sp>
      <p:sp>
        <p:nvSpPr>
          <p:cNvPr id="28681" name="직사각형 7"/>
          <p:cNvSpPr>
            <a:spLocks noChangeArrowheads="1"/>
          </p:cNvSpPr>
          <p:nvPr/>
        </p:nvSpPr>
        <p:spPr bwMode="auto">
          <a:xfrm>
            <a:off x="3616325" y="3592513"/>
            <a:ext cx="1793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Ilya Sutskever</a:t>
            </a:r>
            <a:endParaRPr lang="ko-KR" altLang="en-US" sz="2000"/>
          </a:p>
        </p:txBody>
      </p:sp>
      <p:sp>
        <p:nvSpPr>
          <p:cNvPr id="13" name="내용 개체 틀 2 2 7 1 1 1 2 2 3"/>
          <p:cNvSpPr txBox="1">
            <a:spLocks/>
          </p:cNvSpPr>
          <p:nvPr/>
        </p:nvSpPr>
        <p:spPr bwMode="auto">
          <a:xfrm>
            <a:off x="349250" y="4144963"/>
            <a:ext cx="66754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Won the ImageNet competition in 2012!</a:t>
            </a:r>
            <a:endParaRPr lang="ko-KR" altLang="en-US" sz="2800"/>
          </a:p>
        </p:txBody>
      </p:sp>
      <p:sp>
        <p:nvSpPr>
          <p:cNvPr id="14" name="내용 개체 틀 2 2 7 1 1 1 2 2 3"/>
          <p:cNvSpPr txBox="1">
            <a:spLocks/>
          </p:cNvSpPr>
          <p:nvPr/>
        </p:nvSpPr>
        <p:spPr bwMode="auto">
          <a:xfrm>
            <a:off x="323850" y="4797425"/>
            <a:ext cx="8397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Demonstrated: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chemeClr val="accent2"/>
                </a:solidFill>
              </a:rPr>
              <a:t>Deep neural networks </a:t>
            </a:r>
            <a:r>
              <a:rPr lang="en-US" altLang="ko-KR" sz="2800"/>
              <a:t>can achieve </a:t>
            </a:r>
            <a:r>
              <a:rPr lang="en-US" altLang="ko-KR" sz="2800" i="1"/>
              <a:t>human-level recognition performances</a:t>
            </a:r>
            <a:r>
              <a:rPr lang="en-US" altLang="ko-KR" sz="2800"/>
              <a:t>!</a:t>
            </a:r>
            <a:endParaRPr lang="ko-KR" altLang="en-US" sz="2800"/>
          </a:p>
        </p:txBody>
      </p:sp>
      <p:sp>
        <p:nvSpPr>
          <p:cNvPr id="15" name="내용 개체 틀 2 2 7 1 1 1 2 2 3"/>
          <p:cNvSpPr txBox="1">
            <a:spLocks/>
          </p:cNvSpPr>
          <p:nvPr/>
        </p:nvSpPr>
        <p:spPr bwMode="auto">
          <a:xfrm>
            <a:off x="325438" y="5876925"/>
            <a:ext cx="8639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Anchored the start of </a:t>
            </a:r>
            <a:r>
              <a:rPr lang="en-US" altLang="ko-KR" sz="2800">
                <a:solidFill>
                  <a:schemeClr val="accent2"/>
                </a:solidFill>
              </a:rPr>
              <a:t>deep learning revolution!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0" grpId="0"/>
      <p:bldP spid="28681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Overview of Day 2’s lectures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내용 개체 틀 26 2 1"/>
          <p:cNvSpPr txBox="1">
            <a:spLocks/>
          </p:cNvSpPr>
          <p:nvPr/>
        </p:nvSpPr>
        <p:spPr bwMode="auto">
          <a:xfrm>
            <a:off x="255587" y="1196752"/>
            <a:ext cx="8534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Will investigate DNNs and advanced techniques.</a:t>
            </a:r>
            <a:endParaRPr lang="ko-KR" altLang="en-US" sz="2800"/>
          </a:p>
        </p:txBody>
      </p:sp>
      <p:sp>
        <p:nvSpPr>
          <p:cNvPr id="25" name="내용 개체 틀 26 2 1"/>
          <p:cNvSpPr txBox="1">
            <a:spLocks/>
          </p:cNvSpPr>
          <p:nvPr/>
        </p:nvSpPr>
        <p:spPr bwMode="auto">
          <a:xfrm>
            <a:off x="268288" y="1852364"/>
            <a:ext cx="37099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10" name="내용 개체 틀 2 2 2 3"/>
          <p:cNvSpPr txBox="1">
            <a:spLocks/>
          </p:cNvSpPr>
          <p:nvPr/>
        </p:nvSpPr>
        <p:spPr bwMode="auto">
          <a:xfrm>
            <a:off x="431800" y="2669926"/>
            <a:ext cx="8953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1" name="내용 개체 틀 2 2 2 3"/>
          <p:cNvSpPr txBox="1">
            <a:spLocks/>
          </p:cNvSpPr>
          <p:nvPr/>
        </p:nvSpPr>
        <p:spPr bwMode="auto">
          <a:xfrm>
            <a:off x="431800" y="3449389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2" name="내용 개체 틀 2 2 2 3"/>
          <p:cNvSpPr txBox="1">
            <a:spLocks/>
          </p:cNvSpPr>
          <p:nvPr/>
        </p:nvSpPr>
        <p:spPr bwMode="auto">
          <a:xfrm>
            <a:off x="431800" y="4257426"/>
            <a:ext cx="8937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901700" y="2657226"/>
            <a:ext cx="8020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the architecture of DNNs;</a:t>
            </a:r>
            <a:endParaRPr lang="ko-KR" altLang="en-US" sz="280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73125" y="3454151"/>
            <a:ext cx="88122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Formulate an corresponding optimization problem; 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73125" y="4941168"/>
            <a:ext cx="73707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Discuss why DNNs offer great performance.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7" name="내용 개체 틀 2 2 2 3"/>
          <p:cNvSpPr txBox="1">
            <a:spLocks/>
          </p:cNvSpPr>
          <p:nvPr/>
        </p:nvSpPr>
        <p:spPr bwMode="auto">
          <a:xfrm>
            <a:off x="431800" y="4955456"/>
            <a:ext cx="89376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4.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66775" y="4254251"/>
            <a:ext cx="7935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Explore an efficient way of solving the problem;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69B7F9-CD93-486C-9C86-0102A80D20EC}"/>
              </a:ext>
            </a:extLst>
          </p:cNvPr>
          <p:cNvSpPr txBox="1">
            <a:spLocks/>
          </p:cNvSpPr>
          <p:nvPr/>
        </p:nvSpPr>
        <p:spPr bwMode="auto">
          <a:xfrm>
            <a:off x="886618" y="5653955"/>
            <a:ext cx="807787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Study one advanced technique: </a:t>
            </a:r>
            <a:br>
              <a:rPr lang="en-US" altLang="ko-KR" sz="2800">
                <a:solidFill>
                  <a:schemeClr val="tx2"/>
                </a:solidFill>
              </a:rPr>
            </a:br>
            <a:r>
              <a:rPr lang="en-US" altLang="ko-KR" sz="2800">
                <a:solidFill>
                  <a:schemeClr val="tx2"/>
                </a:solidFill>
              </a:rPr>
              <a:t>           Generalization technique.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9" name="내용 개체 틀 2 2 2 3">
            <a:extLst>
              <a:ext uri="{FF2B5EF4-FFF2-40B4-BE49-F238E27FC236}">
                <a16:creationId xmlns:a16="http://schemas.microsoft.com/office/drawing/2014/main" id="{F75F348D-F323-4E9B-A347-D857626DC6B6}"/>
              </a:ext>
            </a:extLst>
          </p:cNvPr>
          <p:cNvSpPr txBox="1">
            <a:spLocks/>
          </p:cNvSpPr>
          <p:nvPr/>
        </p:nvSpPr>
        <p:spPr bwMode="auto">
          <a:xfrm>
            <a:off x="431800" y="5668243"/>
            <a:ext cx="89376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5.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1B79E3CC-A292-4DE7-A7C3-618FE4BE3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EED04-CA2F-4D2D-84F0-5EC484B4A296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2492375"/>
            <a:ext cx="89296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Appendix 1:</a:t>
            </a:r>
            <a:b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</a:b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Proof of convexity of </a:t>
            </a:r>
            <a:r>
              <a:rPr lang="en-US" altLang="ko-KR" sz="2800" b="1" ker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logistic regression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Proof: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12153-98B4-4F92-9A48-9268C46DFA76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pic>
        <p:nvPicPr>
          <p:cNvPr id="27651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4150"/>
            <a:ext cx="22637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내용 개체 틀 2 2 7 1 1 2"/>
          <p:cNvSpPr txBox="1">
            <a:spLocks/>
          </p:cNvSpPr>
          <p:nvPr/>
        </p:nvSpPr>
        <p:spPr bwMode="auto">
          <a:xfrm>
            <a:off x="3981450" y="225425"/>
            <a:ext cx="36417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</a:rPr>
              <a:t>convex in </a:t>
            </a:r>
            <a:endParaRPr lang="ko-KR" altLang="en-US" sz="3200" b="1">
              <a:solidFill>
                <a:schemeClr val="tx2"/>
              </a:solidFill>
            </a:endParaRPr>
          </a:p>
        </p:txBody>
      </p:sp>
      <p:pic>
        <p:nvPicPr>
          <p:cNvPr id="27653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481013"/>
            <a:ext cx="2413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625850"/>
            <a:ext cx="27209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40113"/>
            <a:ext cx="13319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706938"/>
            <a:ext cx="27225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481513"/>
            <a:ext cx="234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5472113"/>
            <a:ext cx="2030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08113"/>
            <a:ext cx="440848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5818188"/>
            <a:ext cx="4286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4984750"/>
            <a:ext cx="54451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4475163"/>
            <a:ext cx="2870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 7 1 1 1"/>
          <p:cNvSpPr txBox="1">
            <a:spLocks/>
          </p:cNvSpPr>
          <p:nvPr/>
        </p:nvSpPr>
        <p:spPr bwMode="auto">
          <a:xfrm>
            <a:off x="250825" y="2322513"/>
            <a:ext cx="866616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Fact (Twice-differentiable function): </a:t>
            </a:r>
            <a:r>
              <a:rPr lang="en-US" altLang="ko-KR" sz="2800"/>
              <a:t>If its Hessian is positive semi-definite, it is convex.</a:t>
            </a:r>
            <a:endParaRPr lang="ko-KR" altLang="en-US" sz="2800"/>
          </a:p>
        </p:txBody>
      </p:sp>
      <p:sp>
        <p:nvSpPr>
          <p:cNvPr id="19" name="내용 개체 틀 2 2 7 1 1 1"/>
          <p:cNvSpPr txBox="1">
            <a:spLocks/>
          </p:cNvSpPr>
          <p:nvPr/>
        </p:nvSpPr>
        <p:spPr bwMode="auto">
          <a:xfrm>
            <a:off x="5461000" y="5634038"/>
            <a:ext cx="3859213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positive semi-definite!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6513" y="2420938"/>
            <a:ext cx="89296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Appendix 2:</a:t>
            </a:r>
            <a:b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</a:b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Proof of optimality of cross entropy loss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Likelihood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C8815-A289-4A90-82F4-9491D2870B2D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075238"/>
            <a:ext cx="31480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2 7 1 1 1 2 2"/>
          <p:cNvSpPr txBox="1">
            <a:spLocks/>
          </p:cNvSpPr>
          <p:nvPr/>
        </p:nvSpPr>
        <p:spPr bwMode="auto">
          <a:xfrm>
            <a:off x="1119188" y="4168775"/>
            <a:ext cx="4886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Assume:</a:t>
            </a:r>
            <a:endParaRPr lang="ko-KR" altLang="en-US" sz="2800"/>
          </a:p>
        </p:txBody>
      </p:sp>
      <p:pic>
        <p:nvPicPr>
          <p:cNvPr id="30725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484313"/>
            <a:ext cx="40481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565400"/>
            <a:ext cx="39100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4133850"/>
            <a:ext cx="2538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7 1 1 1"/>
          <p:cNvSpPr txBox="1">
            <a:spLocks/>
          </p:cNvSpPr>
          <p:nvPr/>
        </p:nvSpPr>
        <p:spPr bwMode="auto">
          <a:xfrm>
            <a:off x="5651500" y="4022725"/>
            <a:ext cx="30257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independent </a:t>
            </a:r>
            <a:r>
              <a:rPr lang="en-US" altLang="ko-KR" sz="2800"/>
              <a:t>across examples</a:t>
            </a:r>
            <a:endParaRPr lang="ko-KR" altLang="en-US" sz="2800" b="1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103813"/>
            <a:ext cx="27209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38425" y="2854325"/>
            <a:ext cx="41767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BE94D-1603-4902-B3ED-AA736B5969C5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pic>
        <p:nvPicPr>
          <p:cNvPr id="31746" name="그림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663"/>
            <a:ext cx="1827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2 7 1 1 1 2 2"/>
          <p:cNvSpPr txBox="1">
            <a:spLocks/>
          </p:cNvSpPr>
          <p:nvPr/>
        </p:nvSpPr>
        <p:spPr bwMode="auto">
          <a:xfrm>
            <a:off x="323850" y="1341438"/>
            <a:ext cx="18272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Recall: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97000"/>
            <a:ext cx="2451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89175"/>
            <a:ext cx="1009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2241550"/>
            <a:ext cx="1649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67025"/>
            <a:ext cx="1009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2851150"/>
            <a:ext cx="2270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695700"/>
            <a:ext cx="4097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4562475"/>
            <a:ext cx="65516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Likelihood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A78B0-2C7A-4496-B0F1-5CC4DDA4F052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pic>
        <p:nvPicPr>
          <p:cNvPr id="32771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36700"/>
            <a:ext cx="2351087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94088"/>
            <a:ext cx="43497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3" name="직선 연결선 14"/>
          <p:cNvCxnSpPr>
            <a:cxnSpLocks noChangeShapeType="1"/>
          </p:cNvCxnSpPr>
          <p:nvPr/>
        </p:nvCxnSpPr>
        <p:spPr bwMode="auto">
          <a:xfrm>
            <a:off x="1277938" y="2484438"/>
            <a:ext cx="1978025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4" name="그림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644775"/>
            <a:ext cx="38830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Optimal </a:t>
            </a:r>
            <a:r>
              <a:rPr lang="en-US" altLang="ko-KR" i="1">
                <a:ea typeface="굴림" panose="020B0600000101010101" pitchFamily="50" charset="-127"/>
              </a:rPr>
              <a:t>w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7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4992C9-5A07-4B31-AAD5-A07289C537E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pic>
        <p:nvPicPr>
          <p:cNvPr id="33795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84313"/>
            <a:ext cx="6291262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6 2 1 2"/>
          <p:cNvSpPr>
            <a:spLocks noChangeArrowheads="1"/>
          </p:cNvSpPr>
          <p:nvPr/>
        </p:nvSpPr>
        <p:spPr bwMode="auto">
          <a:xfrm>
            <a:off x="2633663" y="1398588"/>
            <a:ext cx="4178300" cy="12842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accent2"/>
              </a:solidFill>
            </a:endParaRPr>
          </a:p>
        </p:txBody>
      </p:sp>
      <p:sp>
        <p:nvSpPr>
          <p:cNvPr id="15" name="내용 개체 틀 2 2 7 1 1 1 2 2 2"/>
          <p:cNvSpPr txBox="1">
            <a:spLocks/>
          </p:cNvSpPr>
          <p:nvPr/>
        </p:nvSpPr>
        <p:spPr bwMode="auto">
          <a:xfrm>
            <a:off x="6948488" y="1663700"/>
            <a:ext cx="15287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positive</a:t>
            </a:r>
            <a:endParaRPr lang="ko-KR" altLang="en-US" sz="2800"/>
          </a:p>
        </p:txBody>
      </p:sp>
      <p:sp>
        <p:nvSpPr>
          <p:cNvPr id="16" name="내용 개체 틀 2 2 7 1 1 1 2 2 3"/>
          <p:cNvSpPr txBox="1">
            <a:spLocks/>
          </p:cNvSpPr>
          <p:nvPr/>
        </p:nvSpPr>
        <p:spPr bwMode="auto">
          <a:xfrm>
            <a:off x="2114550" y="2849563"/>
            <a:ext cx="65595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Can take an increasing function like </a:t>
            </a:r>
            <a:r>
              <a:rPr lang="en-US" altLang="ko-KR" sz="2800">
                <a:solidFill>
                  <a:schemeClr val="accent2"/>
                </a:solidFill>
              </a:rPr>
              <a:t>log</a:t>
            </a:r>
            <a:r>
              <a:rPr lang="en-US" altLang="ko-KR" sz="2800"/>
              <a:t>.</a:t>
            </a:r>
            <a:endParaRPr lang="ko-KR" altLang="en-US" sz="2800"/>
          </a:p>
        </p:txBody>
      </p:sp>
      <p:pic>
        <p:nvPicPr>
          <p:cNvPr id="18" name="그림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671888"/>
            <a:ext cx="7696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45075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연결선 18"/>
          <p:cNvCxnSpPr>
            <a:cxnSpLocks noChangeShapeType="1"/>
          </p:cNvCxnSpPr>
          <p:nvPr/>
        </p:nvCxnSpPr>
        <p:spPr bwMode="auto">
          <a:xfrm>
            <a:off x="3179763" y="5989638"/>
            <a:ext cx="5745162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내용 개체 틀 2 2 7 1 1 1 2 2 3 1"/>
          <p:cNvSpPr txBox="1">
            <a:spLocks/>
          </p:cNvSpPr>
          <p:nvPr/>
        </p:nvSpPr>
        <p:spPr bwMode="auto">
          <a:xfrm>
            <a:off x="4043363" y="6094413"/>
            <a:ext cx="36718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cross-entropy loss!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9B398-DE62-49EB-A743-A1FBFE431155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3" name="내용 개체 틀 2 3 3 1 1 2"/>
          <p:cNvSpPr txBox="1">
            <a:spLocks/>
          </p:cNvSpPr>
          <p:nvPr/>
        </p:nvSpPr>
        <p:spPr bwMode="auto">
          <a:xfrm>
            <a:off x="692150" y="3930650"/>
            <a:ext cx="7559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Investigate how to solve the problem;</a:t>
            </a:r>
            <a:endParaRPr lang="ko-KR" altLang="en-US" sz="2800"/>
          </a:p>
        </p:txBody>
      </p:sp>
      <p:sp>
        <p:nvSpPr>
          <p:cNvPr id="14" name="내용 개체 틀 2 3 3 1 1 3"/>
          <p:cNvSpPr txBox="1">
            <a:spLocks/>
          </p:cNvSpPr>
          <p:nvPr/>
        </p:nvSpPr>
        <p:spPr bwMode="auto">
          <a:xfrm>
            <a:off x="692150" y="4543425"/>
            <a:ext cx="667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Explain in what sense it is optimal;</a:t>
            </a:r>
            <a:endParaRPr lang="ko-KR" altLang="en-US" sz="2800"/>
          </a:p>
        </p:txBody>
      </p:sp>
      <p:sp>
        <p:nvSpPr>
          <p:cNvPr id="15" name="내용 개체 틀 2 3 3 1 1 4"/>
          <p:cNvSpPr txBox="1">
            <a:spLocks/>
          </p:cNvSpPr>
          <p:nvPr/>
        </p:nvSpPr>
        <p:spPr bwMode="auto">
          <a:xfrm>
            <a:off x="692150" y="5243513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Discuss on limitations.</a:t>
            </a:r>
            <a:endParaRPr lang="ko-KR" altLang="en-US" sz="2800"/>
          </a:p>
        </p:txBody>
      </p:sp>
      <p:sp>
        <p:nvSpPr>
          <p:cNvPr id="10246" name="내용 개체 틀 2 3 3 1 1 5"/>
          <p:cNvSpPr txBox="1">
            <a:spLocks/>
          </p:cNvSpPr>
          <p:nvPr/>
        </p:nvSpPr>
        <p:spPr bwMode="auto">
          <a:xfrm>
            <a:off x="277813" y="3316288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0247" name="내용 개체 틀 2 3 3 1 1 6"/>
          <p:cNvSpPr txBox="1">
            <a:spLocks/>
          </p:cNvSpPr>
          <p:nvPr/>
        </p:nvSpPr>
        <p:spPr bwMode="auto">
          <a:xfrm>
            <a:off x="277813" y="3929063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0248" name="내용 개체 틀 2 3 3 1 1 7"/>
          <p:cNvSpPr txBox="1">
            <a:spLocks/>
          </p:cNvSpPr>
          <p:nvPr/>
        </p:nvSpPr>
        <p:spPr bwMode="auto">
          <a:xfrm>
            <a:off x="277813" y="454818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21" name="내용 개체 틀 2 3 3 1 1 10 1"/>
          <p:cNvSpPr txBox="1">
            <a:spLocks/>
          </p:cNvSpPr>
          <p:nvPr/>
        </p:nvSpPr>
        <p:spPr bwMode="auto">
          <a:xfrm>
            <a:off x="692150" y="3314700"/>
            <a:ext cx="78311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Check that logistic regression opt. is convex; </a:t>
            </a:r>
            <a:endParaRPr lang="ko-KR" altLang="en-US" sz="2800" dirty="0"/>
          </a:p>
        </p:txBody>
      </p:sp>
      <p:sp>
        <p:nvSpPr>
          <p:cNvPr id="10250" name="모서리가 둥근 직사각형 6 2"/>
          <p:cNvSpPr>
            <a:spLocks noChangeArrowheads="1"/>
          </p:cNvSpPr>
          <p:nvPr/>
        </p:nvSpPr>
        <p:spPr bwMode="auto">
          <a:xfrm>
            <a:off x="236538" y="1360488"/>
            <a:ext cx="8666162" cy="178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251" name="내용 개체 틀 2 3 3 1 1 10 2"/>
          <p:cNvSpPr txBox="1">
            <a:spLocks/>
          </p:cNvSpPr>
          <p:nvPr/>
        </p:nvSpPr>
        <p:spPr bwMode="auto">
          <a:xfrm>
            <a:off x="333375" y="1377950"/>
            <a:ext cx="78311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Logistic regression:</a:t>
            </a:r>
            <a:endParaRPr lang="ko-KR" altLang="en-US" sz="2800" b="1"/>
          </a:p>
        </p:txBody>
      </p:sp>
      <p:sp>
        <p:nvSpPr>
          <p:cNvPr id="10252" name="내용 개체 틀 2 3 3 1 1 8"/>
          <p:cNvSpPr txBox="1">
            <a:spLocks/>
          </p:cNvSpPr>
          <p:nvPr/>
        </p:nvSpPr>
        <p:spPr bwMode="auto">
          <a:xfrm>
            <a:off x="277813" y="5254625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4. </a:t>
            </a:r>
            <a:endParaRPr lang="ko-KR" altLang="en-US" sz="2800"/>
          </a:p>
        </p:txBody>
      </p:sp>
      <p:pic>
        <p:nvPicPr>
          <p:cNvPr id="10253" name="그림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492250"/>
            <a:ext cx="253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그림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78025"/>
            <a:ext cx="6335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Convexity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BC069-42B7-47CC-B3DF-DC358BF52F8A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11267" name="모서리가 둥근 직사각형 6 2 1"/>
          <p:cNvSpPr>
            <a:spLocks noChangeArrowheads="1"/>
          </p:cNvSpPr>
          <p:nvPr/>
        </p:nvSpPr>
        <p:spPr bwMode="auto">
          <a:xfrm>
            <a:off x="371475" y="1268413"/>
            <a:ext cx="8281988" cy="1655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268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41475"/>
            <a:ext cx="74898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 2 7 1 1 1"/>
          <p:cNvSpPr txBox="1">
            <a:spLocks/>
          </p:cNvSpPr>
          <p:nvPr/>
        </p:nvSpPr>
        <p:spPr bwMode="auto">
          <a:xfrm>
            <a:off x="144463" y="3055938"/>
            <a:ext cx="71516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Fact: </a:t>
            </a:r>
            <a:r>
              <a:rPr lang="en-US" altLang="ko-KR" sz="2800"/>
              <a:t>Convexity preserves under addition.</a:t>
            </a:r>
            <a:endParaRPr lang="ko-KR" altLang="en-US" sz="2800"/>
          </a:p>
        </p:txBody>
      </p:sp>
      <p:sp>
        <p:nvSpPr>
          <p:cNvPr id="21" name="내용 개체 틀 2 2 7 1 1 1"/>
          <p:cNvSpPr txBox="1">
            <a:spLocks/>
          </p:cNvSpPr>
          <p:nvPr/>
        </p:nvSpPr>
        <p:spPr bwMode="auto">
          <a:xfrm>
            <a:off x="6838950" y="3030538"/>
            <a:ext cx="18145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(Why?)</a:t>
            </a:r>
            <a:endParaRPr lang="ko-KR" altLang="en-US" sz="2800"/>
          </a:p>
        </p:txBody>
      </p:sp>
      <p:sp>
        <p:nvSpPr>
          <p:cNvPr id="26" name="내용 개체 틀 2 2 7 1 1 1"/>
          <p:cNvSpPr txBox="1">
            <a:spLocks/>
          </p:cNvSpPr>
          <p:nvPr/>
        </p:nvSpPr>
        <p:spPr bwMode="auto">
          <a:xfrm>
            <a:off x="144463" y="3603625"/>
            <a:ext cx="32400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Suffices to prove:</a:t>
            </a:r>
            <a:endParaRPr lang="ko-KR" altLang="en-US" sz="2800"/>
          </a:p>
        </p:txBody>
      </p:sp>
      <p:sp>
        <p:nvSpPr>
          <p:cNvPr id="27" name="내용 개체 틀 2 2 2 3 1"/>
          <p:cNvSpPr txBox="1">
            <a:spLocks/>
          </p:cNvSpPr>
          <p:nvPr/>
        </p:nvSpPr>
        <p:spPr bwMode="auto">
          <a:xfrm>
            <a:off x="179388" y="4303713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8" name="내용 개체 틀 2 2 2 3 2"/>
          <p:cNvSpPr txBox="1">
            <a:spLocks/>
          </p:cNvSpPr>
          <p:nvPr/>
        </p:nvSpPr>
        <p:spPr bwMode="auto">
          <a:xfrm>
            <a:off x="179388" y="5329238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29100"/>
            <a:ext cx="22637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108575"/>
            <a:ext cx="22637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내용 개체 틀 2 2 7 1 1 2 1 1"/>
          <p:cNvSpPr txBox="1">
            <a:spLocks/>
          </p:cNvSpPr>
          <p:nvPr/>
        </p:nvSpPr>
        <p:spPr bwMode="auto">
          <a:xfrm>
            <a:off x="3233738" y="4306888"/>
            <a:ext cx="1800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convex in </a:t>
            </a:r>
            <a:endParaRPr lang="ko-KR" altLang="en-US" sz="280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524375"/>
            <a:ext cx="2190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내용 개체 틀 2 2 7 1 1 2 2"/>
          <p:cNvSpPr txBox="1">
            <a:spLocks/>
          </p:cNvSpPr>
          <p:nvPr/>
        </p:nvSpPr>
        <p:spPr bwMode="auto">
          <a:xfrm>
            <a:off x="3233738" y="5287963"/>
            <a:ext cx="1800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convex in </a:t>
            </a:r>
            <a:endParaRPr lang="ko-KR" altLang="en-US" sz="2800"/>
          </a:p>
        </p:txBody>
      </p:sp>
      <p:pic>
        <p:nvPicPr>
          <p:cNvPr id="34" name="그림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5505450"/>
            <a:ext cx="2190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027738"/>
            <a:ext cx="30416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>
            <a:spLocks noChangeArrowheads="1"/>
          </p:cNvSpPr>
          <p:nvPr/>
        </p:nvSpPr>
        <p:spPr bwMode="auto">
          <a:xfrm>
            <a:off x="731838" y="4168775"/>
            <a:ext cx="2359025" cy="8937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7" name="모서리가 둥근 직사각형 36"/>
          <p:cNvSpPr>
            <a:spLocks noChangeArrowheads="1"/>
          </p:cNvSpPr>
          <p:nvPr/>
        </p:nvSpPr>
        <p:spPr bwMode="auto">
          <a:xfrm>
            <a:off x="1727200" y="6032500"/>
            <a:ext cx="2322513" cy="7604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8" name="내용 개체 틀 2 2 7 1 1 2 1 2"/>
          <p:cNvSpPr txBox="1">
            <a:spLocks/>
          </p:cNvSpPr>
          <p:nvPr/>
        </p:nvSpPr>
        <p:spPr bwMode="auto">
          <a:xfrm>
            <a:off x="5435600" y="4125913"/>
            <a:ext cx="28797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suffices to prove this only!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2" name="내용 개체 틀 2 2 7 1 1 1"/>
          <p:cNvSpPr txBox="1">
            <a:spLocks/>
          </p:cNvSpPr>
          <p:nvPr/>
        </p:nvSpPr>
        <p:spPr bwMode="auto">
          <a:xfrm>
            <a:off x="5497513" y="5119688"/>
            <a:ext cx="359092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See Appendix 1 for the proof.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6" grpId="0"/>
      <p:bldP spid="27" grpId="0"/>
      <p:bldP spid="28" grpId="0"/>
      <p:bldP spid="31" grpId="0"/>
      <p:bldP spid="33" grpId="0"/>
      <p:bldP spid="36" grpId="0" animBg="1"/>
      <p:bldP spid="37" grpId="0" animBg="1"/>
      <p:bldP spid="3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solve?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69820-8175-46BA-A33F-DE7A73E93B2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12291" name="모서리가 둥근 직사각형 6 2 1"/>
          <p:cNvSpPr>
            <a:spLocks noChangeArrowheads="1"/>
          </p:cNvSpPr>
          <p:nvPr/>
        </p:nvSpPr>
        <p:spPr bwMode="auto">
          <a:xfrm>
            <a:off x="395288" y="1341438"/>
            <a:ext cx="8281987" cy="20875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292" name="그림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65263"/>
            <a:ext cx="23066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47900"/>
            <a:ext cx="6335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내용 개체 틀 2 2 7 1 1"/>
          <p:cNvSpPr txBox="1">
            <a:spLocks/>
          </p:cNvSpPr>
          <p:nvPr/>
        </p:nvSpPr>
        <p:spPr bwMode="auto">
          <a:xfrm>
            <a:off x="611188" y="1344613"/>
            <a:ext cx="44656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Logistic regression:</a:t>
            </a:r>
            <a:endParaRPr lang="ko-KR" altLang="en-US" sz="2800" b="1"/>
          </a:p>
        </p:txBody>
      </p:sp>
      <p:sp>
        <p:nvSpPr>
          <p:cNvPr id="14" name="모서리가 둥근 직사각형 6 2 1 2"/>
          <p:cNvSpPr>
            <a:spLocks noChangeArrowheads="1"/>
          </p:cNvSpPr>
          <p:nvPr/>
        </p:nvSpPr>
        <p:spPr bwMode="auto">
          <a:xfrm>
            <a:off x="1403350" y="2135188"/>
            <a:ext cx="5832475" cy="11493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accent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76688"/>
            <a:ext cx="27320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2 7 1 1 1 2 2 3"/>
          <p:cNvSpPr txBox="1">
            <a:spLocks/>
          </p:cNvSpPr>
          <p:nvPr/>
        </p:nvSpPr>
        <p:spPr bwMode="auto">
          <a:xfrm>
            <a:off x="404813" y="4621213"/>
            <a:ext cx="6038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Hence, the minimizer      is such that</a:t>
            </a:r>
            <a:endParaRPr lang="ko-KR" altLang="en-US" sz="280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733925"/>
            <a:ext cx="18811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4733925"/>
            <a:ext cx="3841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2473325"/>
            <a:ext cx="12144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Computation of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F9E58-F1BB-45AC-9DDE-C2EEFC434966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pic>
        <p:nvPicPr>
          <p:cNvPr id="13315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63538"/>
            <a:ext cx="1135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0488"/>
            <a:ext cx="68707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060575"/>
            <a:ext cx="253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8938"/>
            <a:ext cx="63087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87800"/>
            <a:ext cx="336867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4249738"/>
            <a:ext cx="2589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013325"/>
            <a:ext cx="647858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모서리가 둥근 직사각형 6 2 1"/>
          <p:cNvSpPr>
            <a:spLocks noChangeArrowheads="1"/>
          </p:cNvSpPr>
          <p:nvPr/>
        </p:nvSpPr>
        <p:spPr bwMode="auto">
          <a:xfrm>
            <a:off x="303213" y="1219200"/>
            <a:ext cx="8424862" cy="16287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9" name="그림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930900"/>
            <a:ext cx="28940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Computation of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67C36-A05D-4071-A9B0-77ABBF3D685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pic>
        <p:nvPicPr>
          <p:cNvPr id="14339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63538"/>
            <a:ext cx="1135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57313"/>
            <a:ext cx="253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268413"/>
            <a:ext cx="38750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74900"/>
            <a:ext cx="4152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82975"/>
            <a:ext cx="45243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내용 개체 틀 2 2 7 1 1 1 2 2 3"/>
          <p:cNvSpPr txBox="1">
            <a:spLocks/>
          </p:cNvSpPr>
          <p:nvPr/>
        </p:nvSpPr>
        <p:spPr bwMode="auto">
          <a:xfrm>
            <a:off x="5076825" y="3635375"/>
            <a:ext cx="445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No closed-form </a:t>
            </a:r>
            <a:r>
              <a:rPr lang="en-US" altLang="ko-KR" sz="2800"/>
              <a:t>solution!</a:t>
            </a:r>
            <a:endParaRPr lang="ko-KR" altLang="en-US" sz="2800"/>
          </a:p>
        </p:txBody>
      </p:sp>
      <p:sp>
        <p:nvSpPr>
          <p:cNvPr id="25" name="내용 개체 틀 2 2 1 1 3 1"/>
          <p:cNvSpPr txBox="1">
            <a:spLocks/>
          </p:cNvSpPr>
          <p:nvPr/>
        </p:nvSpPr>
        <p:spPr bwMode="auto">
          <a:xfrm>
            <a:off x="196850" y="4589463"/>
            <a:ext cx="8986838" cy="10001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Fortunately:</a:t>
            </a:r>
            <a:r>
              <a:rPr lang="en-US" altLang="ko-KR" sz="2800" kern="0" dirty="0">
                <a:ea typeface="굴림" panose="020B0600000101010101" pitchFamily="50" charset="-127"/>
              </a:rPr>
              <a:t> There developed algorithms which allow us to find such point efficiently.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6" name="내용 개체 틀 2 2 1 1 3 2"/>
          <p:cNvSpPr txBox="1">
            <a:spLocks/>
          </p:cNvSpPr>
          <p:nvPr/>
        </p:nvSpPr>
        <p:spPr bwMode="auto">
          <a:xfrm>
            <a:off x="171451" y="5675313"/>
            <a:ext cx="7424886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One prominent algorithm: </a:t>
            </a:r>
            <a:r>
              <a:rPr lang="en-US" altLang="ko-KR" sz="2800" b="1" kern="0">
                <a:ea typeface="굴림" panose="020B0600000101010101" pitchFamily="50" charset="-127"/>
              </a:rPr>
              <a:t>Gradient descent</a:t>
            </a:r>
            <a:endParaRPr lang="ko-KR" altLang="en-US" sz="2800" b="1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Gradient descent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D9864-E77F-4FA3-B71D-67F07A78D0C5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16113"/>
            <a:ext cx="48244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1444625" y="4481513"/>
            <a:ext cx="5762625" cy="1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 flipV="1">
            <a:off x="5292725" y="3395663"/>
            <a:ext cx="0" cy="1076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587875"/>
            <a:ext cx="6096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1 1 1 1"/>
          <p:cNvSpPr txBox="1">
            <a:spLocks/>
          </p:cNvSpPr>
          <p:nvPr/>
        </p:nvSpPr>
        <p:spPr bwMode="auto">
          <a:xfrm>
            <a:off x="250825" y="1300163"/>
            <a:ext cx="2881313" cy="531812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i="1" kern="0" dirty="0">
                <a:ea typeface="굴림" panose="020B0600000101010101" pitchFamily="50" charset="-127"/>
              </a:rPr>
              <a:t>Iterative</a:t>
            </a:r>
            <a:r>
              <a:rPr lang="en-US" altLang="ko-KR" kern="0" dirty="0">
                <a:ea typeface="굴림" panose="020B0600000101010101" pitchFamily="50" charset="-127"/>
              </a:rPr>
              <a:t> algorithm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 noChangeShapeType="1"/>
          </p:cNvCxnSpPr>
          <p:nvPr/>
        </p:nvCxnSpPr>
        <p:spPr bwMode="auto">
          <a:xfrm flipV="1">
            <a:off x="4643438" y="2570163"/>
            <a:ext cx="1322387" cy="159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2746375"/>
            <a:ext cx="13652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5260975"/>
            <a:ext cx="4791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 2 1 1 1 2"/>
          <p:cNvSpPr txBox="1">
            <a:spLocks/>
          </p:cNvSpPr>
          <p:nvPr/>
        </p:nvSpPr>
        <p:spPr bwMode="auto">
          <a:xfrm>
            <a:off x="4137025" y="5805488"/>
            <a:ext cx="2489200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 err="1">
                <a:ea typeface="굴림" panose="020B0600000101010101" pitchFamily="50" charset="-127"/>
              </a:rPr>
              <a:t>stepsize</a:t>
            </a:r>
            <a:r>
              <a:rPr lang="en-US" altLang="ko-KR" kern="0" dirty="0">
                <a:ea typeface="굴림" panose="020B0600000101010101" pitchFamily="50" charset="-127"/>
              </a:rPr>
              <a:t> (&gt;0)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 flipV="1">
            <a:off x="4787900" y="5711825"/>
            <a:ext cx="0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내용 개체 틀 2 2 1 1 1 3"/>
          <p:cNvSpPr txBox="1">
            <a:spLocks/>
          </p:cNvSpPr>
          <p:nvPr/>
        </p:nvSpPr>
        <p:spPr bwMode="auto">
          <a:xfrm>
            <a:off x="1042988" y="5827713"/>
            <a:ext cx="2665412" cy="531812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</a:rPr>
              <a:t>move to the left!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sp>
        <p:nvSpPr>
          <p:cNvPr id="32" name="내용 개체 틀 2 2 1 1 1 4"/>
          <p:cNvSpPr txBox="1">
            <a:spLocks/>
          </p:cNvSpPr>
          <p:nvPr/>
        </p:nvSpPr>
        <p:spPr bwMode="auto">
          <a:xfrm>
            <a:off x="5775325" y="2698750"/>
            <a:ext cx="1127125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</a:rPr>
              <a:t>slope: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sp>
        <p:nvSpPr>
          <p:cNvPr id="33" name="내용 개체 틀 2 2 1 1 1 5"/>
          <p:cNvSpPr txBox="1">
            <a:spLocks/>
          </p:cNvSpPr>
          <p:nvPr/>
        </p:nvSpPr>
        <p:spPr bwMode="auto">
          <a:xfrm>
            <a:off x="5878513" y="4625975"/>
            <a:ext cx="2117725" cy="531813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i="1" kern="0" dirty="0">
                <a:ea typeface="굴림" panose="020B0600000101010101" pitchFamily="50" charset="-127"/>
              </a:rPr>
              <a:t>t-</a:t>
            </a:r>
            <a:r>
              <a:rPr lang="en-US" altLang="ko-KR" sz="1800" i="1" kern="0" dirty="0" err="1">
                <a:ea typeface="굴림" panose="020B0600000101010101" pitchFamily="50" charset="-127"/>
              </a:rPr>
              <a:t>th</a:t>
            </a:r>
            <a:r>
              <a:rPr lang="en-US" altLang="ko-KR" kern="0" dirty="0">
                <a:ea typeface="굴림" panose="020B0600000101010101" pitchFamily="50" charset="-127"/>
              </a:rPr>
              <a:t> estimate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sp>
        <p:nvSpPr>
          <p:cNvPr id="20" name="내용 개체 틀 2 2 1 1 1 2"/>
          <p:cNvSpPr txBox="1">
            <a:spLocks/>
          </p:cNvSpPr>
          <p:nvPr/>
        </p:nvSpPr>
        <p:spPr bwMode="auto">
          <a:xfrm>
            <a:off x="4164013" y="6175375"/>
            <a:ext cx="4152399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</a:rPr>
              <a:t>or </a:t>
            </a:r>
            <a:r>
              <a:rPr lang="en-US" altLang="ko-KR" kern="0">
                <a:ea typeface="굴림" panose="020B0600000101010101" pitchFamily="50" charset="-127"/>
              </a:rPr>
              <a:t>called the learning </a:t>
            </a:r>
            <a:r>
              <a:rPr lang="en-US" altLang="ko-KR" kern="0" dirty="0">
                <a:ea typeface="굴림" panose="020B0600000101010101" pitchFamily="50" charset="-127"/>
              </a:rPr>
              <a:t>rate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1" grpId="0"/>
      <p:bldP spid="32" grpId="0"/>
      <p:bldP spid="3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Gradient descent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D1C45-2D47-48E1-AEBC-C268753C25C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pic>
        <p:nvPicPr>
          <p:cNvPr id="16387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16113"/>
            <a:ext cx="48244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1444625" y="4481513"/>
            <a:ext cx="5762625" cy="1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 flipV="1">
            <a:off x="4716463" y="3921125"/>
            <a:ext cx="0" cy="560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0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602163"/>
            <a:ext cx="10080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1 1 1 1"/>
          <p:cNvSpPr txBox="1">
            <a:spLocks/>
          </p:cNvSpPr>
          <p:nvPr/>
        </p:nvSpPr>
        <p:spPr bwMode="auto">
          <a:xfrm>
            <a:off x="250825" y="1300163"/>
            <a:ext cx="6267450" cy="531812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</a:rPr>
              <a:t>(</a:t>
            </a:r>
            <a:r>
              <a:rPr lang="en-US" altLang="ko-KR" i="1" kern="0" dirty="0">
                <a:ea typeface="굴림" panose="020B0600000101010101" pitchFamily="50" charset="-127"/>
              </a:rPr>
              <a:t>t</a:t>
            </a:r>
            <a:r>
              <a:rPr lang="en-US" altLang="ko-KR" kern="0" dirty="0">
                <a:ea typeface="굴림" panose="020B0600000101010101" pitchFamily="50" charset="-127"/>
              </a:rPr>
              <a:t>+1)</a:t>
            </a:r>
            <a:r>
              <a:rPr lang="en-US" altLang="ko-KR" i="1" kern="0" dirty="0">
                <a:ea typeface="굴림" panose="020B0600000101010101" pitchFamily="50" charset="-127"/>
              </a:rPr>
              <a:t>-</a:t>
            </a:r>
            <a:r>
              <a:rPr lang="en-US" altLang="ko-KR" i="1" kern="0" dirty="0" err="1">
                <a:ea typeface="굴림" panose="020B0600000101010101" pitchFamily="50" charset="-127"/>
              </a:rPr>
              <a:t>th</a:t>
            </a:r>
            <a:r>
              <a:rPr lang="en-US" altLang="ko-KR" kern="0" dirty="0">
                <a:ea typeface="굴림" panose="020B0600000101010101" pitchFamily="50" charset="-127"/>
              </a:rPr>
              <a:t> step: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 noChangeShapeType="1"/>
          </p:cNvCxnSpPr>
          <p:nvPr/>
        </p:nvCxnSpPr>
        <p:spPr bwMode="auto">
          <a:xfrm flipV="1">
            <a:off x="3924300" y="3271838"/>
            <a:ext cx="1917700" cy="1116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051175"/>
            <a:ext cx="1725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57788"/>
            <a:ext cx="59769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550863" y="5803900"/>
            <a:ext cx="4891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</a:t>
            </a:r>
            <a:endParaRPr lang="ko-KR" altLang="en-US" sz="2800" b="1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864225"/>
            <a:ext cx="17208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왼쪽 화살표 24"/>
          <p:cNvSpPr>
            <a:spLocks noChangeArrowheads="1"/>
          </p:cNvSpPr>
          <p:nvPr/>
        </p:nvSpPr>
        <p:spPr bwMode="auto">
          <a:xfrm>
            <a:off x="5394325" y="4786313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0" name="왼쪽 화살표 29"/>
          <p:cNvSpPr>
            <a:spLocks noChangeArrowheads="1"/>
          </p:cNvSpPr>
          <p:nvPr/>
        </p:nvSpPr>
        <p:spPr bwMode="auto">
          <a:xfrm>
            <a:off x="4273550" y="4781550"/>
            <a:ext cx="206375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5" name="내용 개체 틀 2 2 1 1 1 2"/>
          <p:cNvSpPr txBox="1">
            <a:spLocks/>
          </p:cNvSpPr>
          <p:nvPr/>
        </p:nvSpPr>
        <p:spPr bwMode="auto">
          <a:xfrm>
            <a:off x="5829300" y="2997200"/>
            <a:ext cx="1127125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</a:rPr>
              <a:t>slope: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5991225"/>
            <a:ext cx="14398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w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271.09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w^T x -  \log \frac{1}{ 1 +  e^{- w^T x } }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1060.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:= \frac{1}{ 1 + e^{- w^T x^{(i)}} }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407.1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\min_w  \sum_{i=1}^m  &#10;-y^{(i)} \log \hat{y}^{(i)}  - (1- y^{(i)}) \log ( 1 - \hat{y}^{(i)} )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43.3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w) \textrm{ convex in }w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w^*) = 0&#10;\end{align*}&#10;&#10;&#10;\end{document}"/>
  <p:tag name="IGUANATEXSIZE" val="20"/>
  <p:tag name="IGUANATEXCURSOR" val="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2.73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6.2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 (w)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610.42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w)=   \sum_{i=1}^m  &#10;-y^{(i)} \log \hat{y}^{(i)}  - (1- y^{(i)}) \log ( 1 - \hat{y}^{(i)} 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1060.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:= \frac{1}{ 1 + e^{- w^T x^{(i)}} }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2397.4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w)=   \sum_{i=1}^m  &#10;-y^{(i)} \frac{ \red{ \nabla \hat{y}^{(i)} } }{ \hat{y}^{(i)}}  + (1- y^{(i)}) \frac{ \red{ \nabla \hat{y}^{(i)}  }}{1 - \hat{y}^{(i)}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7.4578"/>
  <p:tag name="ORIGINALWIDTH" val="1280.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\nabla \hat{y}^{(i)} } = \frac{ x^{(i)} e^{-w^T x^{(i)} }}{ (1 + e^{-w^T x^{(i)}}  )^2}&#10;\end{align*}&#10;&#10;&#10;\end{document}"/>
  <p:tag name="IGUANATEXSIZE" val="20"/>
  <p:tag name="IGUANATEXCURSOR" val="3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983.87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 x^{(i)} \hat{y}^{(i) } (1- \hat{y}^{(i) })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707.9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w)= \sum_{i=1}^m  &#10;x^{(i)} \left \{ - y^{(i)} (1- \hat{y}^{(i)} ) + (1 -y^{(i)}) \hat{y}^{(i)} \right \}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09.5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sum_{i=1}^m  &#10;x^{(i)} \left \{ \hat{y}^{(i)} - y^{(i)}   \right \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6.20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 (w)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1060.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:= \frac{1}{ 1 + e^{- w^T x^{(i)}} }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619.04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w)= \sum_{i=1}^m  &#10;x^{(i)} \left \{ \hat{y}^{(i)} - y^{(i)}   \right \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736.0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sum_{i=1}^m  &#10;x^{(i)} \left \{ \frac{1}{ 1 + e^{- w^T x^{(i)}} } &#10; - y^{(i)}   \right \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890.5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ngrightarrow \sum_{i=1}^m  &#10;  \frac{x^{(i)}}{ 1 + e^{- w^{*T} x^{(i)}} }     = \sum_{i=1}^m x^{(i)} y^{(i)}&#10;\end{align*}&#10;&#10;&#10;\end{document}"/>
  <p:tag name="IGUANATEXSIZE" val="20"/>
  <p:tag name="IGUANATEXCURSOR" val="3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94.97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)}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478.4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 w^{(t)})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26.8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\leftarrow w^{(t)} \red{-} \alpha^{(t)} \nabla J(w^{(t)})  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320.959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1)}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604.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J( w^{(t+1)})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04.7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+2)} \leftarrow w^{(t+1)} \red{-} \alpha^{(t+1)} \nabla J(w^{(t+1)}) 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548.18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(t)} {\longrightarrow} w^* 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04.68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as }t \rightarrow \infty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556.43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frac{1}{1 + e^{-w^T x } }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1060.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:= \frac{1}{ 1 + e^{- w^T x^{(i)}} } 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21.222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: \hat{y}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7.6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 \leq  \hat{y} \leq 1&#10;\end{align*}&#10;&#10;&#10;\end{document}"/>
  <p:tag name="IGUANATEXSIZE" val="20"/>
  <p:tag name="IGUANATEXCURSOR" val="3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82.63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textrm{Pr} (y = 1 | x) !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45.89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textrm{Pr} (y = 1 | x)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71.09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Pr} \left( \{ y^{(i)} \}_{i=1}^m | \{ x^{(i)} \}_{i=1}^m &#10; \right) &#10;\end{align*}&#10;&#10;&#10;\end{document}"/>
  <p:tag name="IGUANATEXSIZE" val="20"/>
  <p:tag name="IGUANATEXCURSOR" val="3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1025.8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\frac{1}{1 + e^{-w^T x^{(i)}}}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69.7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: = \arg \max_w \textrm{Pr} \left( \{ y^{(i)} \}_{i=1}^m | \{ x^{(i)} \}_{i=1}^m &#10; \right)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407.1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\min_w  \sum_{i=1}^m  &#10;-y^{(i)} \log \hat{y}^{(i)}  - (1- y^{(i)}) \log ( 1 - \hat{y}^{(i)} )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430.0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\arg \min_{w} \sum_{i=1}^{m} \ell^* \left( y^{(i)}, \hat{y}^{(i)}  \right)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7.21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^* (\cdot, \cdot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18.7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arg \max_w \textrm{Pr} \left( \{ y^{(i)} \}_{i=1}^m | \{ x^{(i)} \}_{i=1}^m &#10; \right)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78.0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^* (y^{(i)}, \hat{y}^{(i)}) =&#10;\ell_{\sf CE} (y^{(i)}, \hat{y}^{(i)}) &#10;\end{align*}&#10;&#10;&#10;\end{document}"/>
  <p:tag name="IGUANATEXSIZE" val="20"/>
  <p:tag name="IGUANATEXCURSOR" val="3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2137.23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:= &#10;-y^{(i)} \log \hat{y}^{(i)}  - (1- y^{(i)}) \log ( 1 - \hat{y}^{(i)} )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860.14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 -  \log \frac{1}{ 1 + e^{- w^T x } }&#10;\end{align*}&#10;&#10;&#10;\end{document}"/>
  <p:tag name="IGUANATEXSIZE" val="20"/>
  <p:tag name="IGUANATEXCURSOR" val="3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w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137.6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nabla_w   \log (1 + e^{- w^T x })  =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556.43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frac{ - xe^{-w^T x } }{1 + e^{- w^T x }}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3130.1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w \sum_{i=1}^m   - y^{(i)} \log \frac{1}{ 1 + e^{- w^T x^{(i)}} } - (1 - y^{(i)}) \log \frac{e^{- w^T x^{(i)}} }{ 1 +  e^{- w^T x^{(i)}} }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137.6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nabla_w^2   \log (1 + e^{- w^T x })  =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979.37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- x x^T e^{-w^T x } e^{-w^T x} 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848.893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frac{ x x^T e^{-w^T x } }{(1 + e^{- w^T x })^2}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842.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 -  \log \frac{1}{ 1 + e^{- w^T x } } =  \log (1 + e^{- w^T x })&#10;\end{align*}&#10;&#10;&#10;\end{document}"/>
  <p:tag name="IGUANATEXSIZE" val="20"/>
  <p:tag name="IGUANATEXCURSOR" val="3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79.2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succeq  0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2275.9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frac{ \qquad \qquad \qquad \qquad \qquad \qquad \qquad \qquad \qquad \; }{(1 + e^{- w^T x })^2}&#10;\end{align*}&#10;&#10;&#10;\end{document}"/>
  <p:tag name="IGUANATEXSIZE" val="20"/>
  <p:tag name="IGUANATEXCURSOR" val="3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199.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x x^T e^{-w^T x }(1 + e^{- w^T x }) &#10;\end{align*}&#10;&#10;&#10;\end{document}"/>
  <p:tag name="IGUANATEXSIZE" val="20"/>
  <p:tag name="IGUANATEXCURSOR" val="3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459"/>
  <p:tag name="ORIGINALWIDTH" val="1087.3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 \prod_{i=1}^m  \mathbb{P} \left(  x^{(i)}, y^{(i)} \right) }{ \prod_{i=1}^m \mathbb{P} (x^{(i)}) } &#10;\end{align*}&#10;&#10;&#10;\end{document}"/>
  <p:tag name="IGUANATEXSIZE" val="20"/>
  <p:tag name="IGUANATEXCURSOR" val="4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71.09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textrm{Pr} \left( \{ y^{(i)} \}_{i=1}^m | \{ x^{(i)} \}_{i=1}^m &#10; \right)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860.14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 -  \log \frac{1}{ 1 + e^{- w^T x } }&#10;\end{align*}&#10;&#10;&#10;\end{document}"/>
  <p:tag name="IGUANATEXSIZE" val="20"/>
  <p:tag name="IGUANATEXCURSOR" val="3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1227.5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frac{\textrm{Pr} \left( \{ ( x^{(i)}, y^{(i)} ) \}_{i=1}^m &#10; \right) &#10;}{\textrm{Pr} \left(  \{ x^{(i)} \}_{i=1}^m &#10; \right) &#10;} &#10;\end{align*}&#10;&#10;&#10;\end{document}"/>
  <p:tag name="IGUANATEXSIZE" val="20"/>
  <p:tag name="IGUANATEXCURSOR" val="4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939.63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prod_{i=1}^m  \mathbb{P} \left( y^{(i)}  |  x^{(i)} \right) &#10;\end{align*}&#10;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1.42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mathbb{P} \left( y^{(i)} | x^{(i)}  \right)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45.89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textrm{Pr} (y = 1 | x) 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48.70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 = 1: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69.92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mathbb{P} (y  | x)  = \hat{y}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48.70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 = 0: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mathbb{P} (y  | x)  = 1- \hat{y} 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415.0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longrightarrow \mathbb{P} (y  | x)  = \hat{y}^y (1- \hat{y})^{1-y} 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860.14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-  \log \frac{e^{- w^T x }}{ 1 +  e^{- w^T x } }&#10;\end{align*}&#10;&#10;&#10;\end{document}"/>
  <p:tag name="IGUANATEXSIZE" val="20"/>
  <p:tag name="IGUANATEXCURSOR" val="3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63.2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\longrightarrow \mathbb{P} \left( y^{(i)} | x^{(i)}  \right) &#10;= (\hat{y}^{(i)})^{y^{(i)}}  ( 1 - \hat{y}^{(i)} )^{1- y^{(i)}}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12.148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prod_{i=1}^m \mathbb{P}\left( y^{(i)}  | x^{(i)}  \right)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502.8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&#10;\prod_{i=1}^m  &#10;(\hat{y}^{(i)})^{y^{(i)}}  ( 1 - \hat{y}^{(i)} )^{1- y^{(i)}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1341.5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= (\hat{y}^{(i)})^{y^{(i)}}  ( 1 - \hat{y}^{(i)} )^{1- y^{(i)}}&#10;\end{align*}&#10;&#10;&#10;\end{document}"/>
  <p:tag name="IGUANATEXSIZE" val="20"/>
  <p:tag name="IGUANATEXCURSOR" val="3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173.22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:= \arg \max_{w} \prod_{i=1}^m  &#10;(\hat{y}^{(i)})^{y^{(i)}}  ( 1 - \hat{y}^{(i)} )^{1- y^{(i)}}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658.4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arg \max_{w} \sum_{i=1}^m  &#10;y^{(i)} \log \hat{y}^{(i)}  + (1- y^{(i)}) \log ( 1 - \hat{y}^{(i)} )&#10;\end{align*}&#10;&#10;&#10;\end{document}"/>
  <p:tag name="IGUANATEXSIZE" val="20"/>
  <p:tag name="IGUANATEXCURSOR" val="4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731.1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arg \red{ \min_w } \sum_{i=1}^m  &#10;-y^{(i)} \log \hat{y}^{(i)}  - (1- y^{(i)}) \log ( 1 - \hat{y}^{(i)} )&#10;\end{align*}&#10;&#10;&#10;\end{document}"/>
  <p:tag name="IGUANATEXSIZE" val="20"/>
  <p:tag name="IGUANATEXCURSOR" val="3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w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308104</TotalTime>
  <Words>511</Words>
  <Application>Microsoft Office PowerPoint</Application>
  <PresentationFormat>화면 슬라이드 쇼(4:3)</PresentationFormat>
  <Paragraphs>130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47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Convexity</vt:lpstr>
      <vt:lpstr>How to solve?</vt:lpstr>
      <vt:lpstr>Computation of </vt:lpstr>
      <vt:lpstr>Computation of </vt:lpstr>
      <vt:lpstr>Gradient descent</vt:lpstr>
      <vt:lpstr>Gradient descent</vt:lpstr>
      <vt:lpstr>Optimality?</vt:lpstr>
      <vt:lpstr>Optimality?</vt:lpstr>
      <vt:lpstr>Optimal loss function</vt:lpstr>
      <vt:lpstr>AI boomed in 1960s but …</vt:lpstr>
      <vt:lpstr>AI revived in 2012 </vt:lpstr>
      <vt:lpstr>Overview of Day 2’s lectures</vt:lpstr>
      <vt:lpstr>PowerPoint 프레젠테이션</vt:lpstr>
      <vt:lpstr>Proof: </vt:lpstr>
      <vt:lpstr>PowerPoint 프레젠테이션</vt:lpstr>
      <vt:lpstr>Likelihood</vt:lpstr>
      <vt:lpstr>PowerPoint 프레젠테이션</vt:lpstr>
      <vt:lpstr>Likelihood</vt:lpstr>
      <vt:lpstr>Optimal w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Changho Suh</cp:lastModifiedBy>
  <cp:revision>4716</cp:revision>
  <dcterms:created xsi:type="dcterms:W3CDTF">2006-01-25T19:50:38Z</dcterms:created>
  <dcterms:modified xsi:type="dcterms:W3CDTF">2020-10-18T05:51:19Z</dcterms:modified>
</cp:coreProperties>
</file>