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8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0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7" r:id="rId1"/>
  </p:sldMasterIdLst>
  <p:notesMasterIdLst>
    <p:notesMasterId r:id="rId34"/>
  </p:notesMasterIdLst>
  <p:handoutMasterIdLst>
    <p:handoutMasterId r:id="rId35"/>
  </p:handoutMasterIdLst>
  <p:sldIdLst>
    <p:sldId id="2033" r:id="rId2"/>
    <p:sldId id="2007" r:id="rId3"/>
    <p:sldId id="2008" r:id="rId4"/>
    <p:sldId id="2034" r:id="rId5"/>
    <p:sldId id="2036" r:id="rId6"/>
    <p:sldId id="2035" r:id="rId7"/>
    <p:sldId id="2037" r:id="rId8"/>
    <p:sldId id="2030" r:id="rId9"/>
    <p:sldId id="2031" r:id="rId10"/>
    <p:sldId id="2032" r:id="rId11"/>
    <p:sldId id="2056" r:id="rId12"/>
    <p:sldId id="2011" r:id="rId13"/>
    <p:sldId id="2012" r:id="rId14"/>
    <p:sldId id="2013" r:id="rId15"/>
    <p:sldId id="2014" r:id="rId16"/>
    <p:sldId id="2015" r:id="rId17"/>
    <p:sldId id="2016" r:id="rId18"/>
    <p:sldId id="2057" r:id="rId19"/>
    <p:sldId id="2039" r:id="rId20"/>
    <p:sldId id="2040" r:id="rId21"/>
    <p:sldId id="2041" r:id="rId22"/>
    <p:sldId id="2042" r:id="rId23"/>
    <p:sldId id="2043" r:id="rId24"/>
    <p:sldId id="2045" r:id="rId25"/>
    <p:sldId id="2046" r:id="rId26"/>
    <p:sldId id="2048" r:id="rId27"/>
    <p:sldId id="2049" r:id="rId28"/>
    <p:sldId id="2050" r:id="rId29"/>
    <p:sldId id="2051" r:id="rId30"/>
    <p:sldId id="2052" r:id="rId31"/>
    <p:sldId id="2053" r:id="rId32"/>
    <p:sldId id="2054" r:id="rId33"/>
  </p:sldIdLst>
  <p:sldSz cx="9144000" cy="6858000" type="screen4x3"/>
  <p:notesSz cx="6881813" cy="9296400"/>
  <p:custDataLst>
    <p:tags r:id="rId36"/>
  </p:custData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5050"/>
    <a:srgbClr val="009900"/>
    <a:srgbClr val="00FFFF"/>
    <a:srgbClr val="760000"/>
    <a:srgbClr val="E1491F"/>
    <a:srgbClr val="FF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000" autoAdjust="0"/>
    <p:restoredTop sz="77216" autoAdjust="0"/>
  </p:normalViewPr>
  <p:slideViewPr>
    <p:cSldViewPr snapToObjects="1">
      <p:cViewPr varScale="1">
        <p:scale>
          <a:sx n="89" d="100"/>
          <a:sy n="89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80" y="-102"/>
      </p:cViewPr>
      <p:guideLst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08" tIns="46504" rIns="93008" bIns="46504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15DE4E7-5C1E-4399-8055-B929268FC0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26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>
            <a:lvl1pPr algn="r"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38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defTabSz="930076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2" tIns="46500" rIns="92992" bIns="46500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kumimoji="1"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B320E4CF-D735-4A44-B790-BA04CD186E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5688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DB7FEFA-E5E4-460A-A81A-0C13F9DF5109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BDA02FEF-444C-485A-924D-2F83EDD6C8E5}" type="slidenum">
              <a:rPr lang="en-US" altLang="ko-KR" smtClean="0">
                <a:latin typeface="굴림" panose="020B0600000101010101" pitchFamily="50" charset="-127"/>
              </a:rPr>
              <a:pPr/>
              <a:t>30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157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1631C74-C6F1-4086-A5FA-7C3AAD9A1765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32C11A9-7677-418E-B75D-8E1F67C8AEC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0E4CF-D735-4A44-B790-BA04CD186EB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81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20E4CF-D735-4A44-B790-BA04CD186EB1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03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386898AB-0E2F-4CE5-AFD3-16ECFADDD60A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233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71631C74-C6F1-4086-A5FA-7C3AAD9A1765}" type="slidenum">
              <a:rPr lang="en-US" altLang="ko-KR" smtClean="0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1916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6AA7277-BEE5-4DEB-9D76-1364C4B2D2EC}" type="slidenum">
              <a:rPr lang="en-US" altLang="ko-KR" smtClean="0">
                <a:latin typeface="굴림" panose="020B0600000101010101" pitchFamily="50" charset="-127"/>
              </a:rPr>
              <a:pPr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82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F1219D-3C04-482A-96E8-E3F73145C16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777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62500" y="6629400"/>
            <a:ext cx="4381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endParaRPr lang="en-US" altLang="ko-KR" sz="1200" b="1">
              <a:solidFill>
                <a:schemeClr val="accent2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5029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2400">
              <a:latin typeface="Times New Roman" panose="02020603050405020304" pitchFamily="18" charset="0"/>
            </a:endParaRPr>
          </a:p>
        </p:txBody>
      </p:sp>
      <p:sp>
        <p:nvSpPr>
          <p:cNvPr id="119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609600"/>
            <a:ext cx="777240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514600"/>
            <a:ext cx="5257800" cy="2209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800000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29816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31362288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9B403-5B92-4FB1-96E4-5552C64A60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5868144" y="30163"/>
            <a:ext cx="3413114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defRPr/>
            </a:pPr>
            <a:r>
              <a:rPr lang="en-US" altLang="x-none" sz="900" dirty="0"/>
              <a:t>Copyright ©</a:t>
            </a:r>
            <a:r>
              <a:rPr lang="ko-KR" altLang="en-US" sz="900" dirty="0"/>
              <a:t> </a:t>
            </a:r>
            <a:r>
              <a:rPr lang="en-US" altLang="ko-KR" sz="900" dirty="0"/>
              <a:t>2020 Changho</a:t>
            </a:r>
            <a:r>
              <a:rPr lang="en-US" altLang="ko-KR" sz="900" baseline="0" dirty="0"/>
              <a:t> Suh @ KAIST</a:t>
            </a:r>
            <a:r>
              <a:rPr lang="en-US" altLang="ko-KR" sz="900" dirty="0"/>
              <a:t>. All rights reserved.</a:t>
            </a:r>
            <a:endParaRPr lang="en-US" altLang="x-none" sz="900" dirty="0"/>
          </a:p>
        </p:txBody>
      </p:sp>
    </p:spTree>
    <p:extLst>
      <p:ext uri="{BB962C8B-B14F-4D97-AF65-F5344CB8AC3E}">
        <p14:creationId xmlns:p14="http://schemas.microsoft.com/office/powerpoint/2010/main" val="110587732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74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950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8150" y="6426200"/>
            <a:ext cx="21336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2351" tIns="41175" rIns="82351" bIns="41175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300" b="1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5421D1F-BF02-40E1-BA36-CB70618C5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/7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15.xml"/><Relationship Id="rId21" Type="http://schemas.openxmlformats.org/officeDocument/2006/relationships/image" Target="../media/image24.png"/><Relationship Id="rId7" Type="http://schemas.openxmlformats.org/officeDocument/2006/relationships/tags" Target="../tags/tag19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15" Type="http://schemas.openxmlformats.org/officeDocument/2006/relationships/image" Target="../media/image18.png"/><Relationship Id="rId10" Type="http://schemas.openxmlformats.org/officeDocument/2006/relationships/tags" Target="../tags/tag22.xml"/><Relationship Id="rId19" Type="http://schemas.openxmlformats.org/officeDocument/2006/relationships/image" Target="../media/image2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5.png"/><Relationship Id="rId18" Type="http://schemas.openxmlformats.org/officeDocument/2006/relationships/image" Target="../media/image26.png"/><Relationship Id="rId3" Type="http://schemas.openxmlformats.org/officeDocument/2006/relationships/tags" Target="../tags/tag25.xml"/><Relationship Id="rId21" Type="http://schemas.openxmlformats.org/officeDocument/2006/relationships/image" Target="../media/image29.png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9.png"/><Relationship Id="rId2" Type="http://schemas.openxmlformats.org/officeDocument/2006/relationships/tags" Target="../tags/tag24.xml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10" Type="http://schemas.openxmlformats.org/officeDocument/2006/relationships/tags" Target="../tags/tag32.xml"/><Relationship Id="rId19" Type="http://schemas.openxmlformats.org/officeDocument/2006/relationships/image" Target="../media/image27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25.png"/><Relationship Id="rId2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31.png"/><Relationship Id="rId3" Type="http://schemas.openxmlformats.org/officeDocument/2006/relationships/tags" Target="../tags/tag36.xml"/><Relationship Id="rId21" Type="http://schemas.openxmlformats.org/officeDocument/2006/relationships/image" Target="../media/image34.pn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19.png"/><Relationship Id="rId25" Type="http://schemas.openxmlformats.org/officeDocument/2006/relationships/image" Target="../media/image37.png"/><Relationship Id="rId2" Type="http://schemas.openxmlformats.org/officeDocument/2006/relationships/tags" Target="../tags/tag35.xml"/><Relationship Id="rId16" Type="http://schemas.openxmlformats.org/officeDocument/2006/relationships/image" Target="../media/image18.png"/><Relationship Id="rId20" Type="http://schemas.openxmlformats.org/officeDocument/2006/relationships/image" Target="../media/image33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24" Type="http://schemas.openxmlformats.org/officeDocument/2006/relationships/image" Target="../media/image24.png"/><Relationship Id="rId5" Type="http://schemas.openxmlformats.org/officeDocument/2006/relationships/tags" Target="../tags/tag38.xml"/><Relationship Id="rId15" Type="http://schemas.openxmlformats.org/officeDocument/2006/relationships/image" Target="../media/image17.png"/><Relationship Id="rId23" Type="http://schemas.openxmlformats.org/officeDocument/2006/relationships/image" Target="../media/image36.png"/><Relationship Id="rId10" Type="http://schemas.openxmlformats.org/officeDocument/2006/relationships/tags" Target="../tags/tag43.xml"/><Relationship Id="rId19" Type="http://schemas.openxmlformats.org/officeDocument/2006/relationships/image" Target="../media/image32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15.png"/><Relationship Id="rId22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image" Target="../media/image19.png"/><Relationship Id="rId26" Type="http://schemas.openxmlformats.org/officeDocument/2006/relationships/image" Target="../media/image40.png"/><Relationship Id="rId3" Type="http://schemas.openxmlformats.org/officeDocument/2006/relationships/tags" Target="../tags/tag48.xml"/><Relationship Id="rId21" Type="http://schemas.openxmlformats.org/officeDocument/2006/relationships/image" Target="../media/image32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image" Target="../media/image18.png"/><Relationship Id="rId25" Type="http://schemas.openxmlformats.org/officeDocument/2006/relationships/image" Target="../media/image39.png"/><Relationship Id="rId2" Type="http://schemas.openxmlformats.org/officeDocument/2006/relationships/tags" Target="../tags/tag47.xml"/><Relationship Id="rId16" Type="http://schemas.openxmlformats.org/officeDocument/2006/relationships/image" Target="../media/image17.png"/><Relationship Id="rId20" Type="http://schemas.openxmlformats.org/officeDocument/2006/relationships/image" Target="../media/image31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38.png"/><Relationship Id="rId5" Type="http://schemas.openxmlformats.org/officeDocument/2006/relationships/tags" Target="../tags/tag50.xml"/><Relationship Id="rId15" Type="http://schemas.openxmlformats.org/officeDocument/2006/relationships/image" Target="../media/image15.png"/><Relationship Id="rId23" Type="http://schemas.openxmlformats.org/officeDocument/2006/relationships/image" Target="../media/image35.png"/><Relationship Id="rId10" Type="http://schemas.openxmlformats.org/officeDocument/2006/relationships/tags" Target="../tags/tag55.xml"/><Relationship Id="rId19" Type="http://schemas.openxmlformats.org/officeDocument/2006/relationships/image" Target="../media/image24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3.png"/><Relationship Id="rId27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tags" Target="../tags/tag61.xml"/><Relationship Id="rId21" Type="http://schemas.openxmlformats.org/officeDocument/2006/relationships/image" Target="../media/image48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tags" Target="../tags/tag60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51.png"/><Relationship Id="rId5" Type="http://schemas.openxmlformats.org/officeDocument/2006/relationships/tags" Target="../tags/tag63.xml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tags" Target="../tags/tag68.xml"/><Relationship Id="rId19" Type="http://schemas.openxmlformats.org/officeDocument/2006/relationships/image" Target="../media/image46.png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tags" Target="../tags/tag75.xml"/><Relationship Id="rId21" Type="http://schemas.openxmlformats.org/officeDocument/2006/relationships/image" Target="../media/image24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5.png"/><Relationship Id="rId25" Type="http://schemas.openxmlformats.org/officeDocument/2006/relationships/image" Target="../media/image35.png"/><Relationship Id="rId2" Type="http://schemas.openxmlformats.org/officeDocument/2006/relationships/tags" Target="../tags/tag74.xml"/><Relationship Id="rId16" Type="http://schemas.openxmlformats.org/officeDocument/2006/relationships/notesSlide" Target="../notesSlides/notesSlide8.xml"/><Relationship Id="rId20" Type="http://schemas.openxmlformats.org/officeDocument/2006/relationships/image" Target="../media/image19.png"/><Relationship Id="rId29" Type="http://schemas.openxmlformats.org/officeDocument/2006/relationships/image" Target="../media/image55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33.png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32.png"/><Relationship Id="rId28" Type="http://schemas.openxmlformats.org/officeDocument/2006/relationships/image" Target="../media/image40.png"/><Relationship Id="rId10" Type="http://schemas.openxmlformats.org/officeDocument/2006/relationships/tags" Target="../tags/tag82.xml"/><Relationship Id="rId19" Type="http://schemas.openxmlformats.org/officeDocument/2006/relationships/image" Target="../media/image18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31.png"/><Relationship Id="rId27" Type="http://schemas.openxmlformats.org/officeDocument/2006/relationships/image" Target="../media/image39.png"/><Relationship Id="rId30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89.xml"/><Relationship Id="rId7" Type="http://schemas.openxmlformats.org/officeDocument/2006/relationships/image" Target="../media/image5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93.xml"/><Relationship Id="rId7" Type="http://schemas.openxmlformats.org/officeDocument/2006/relationships/image" Target="../media/image6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1.png"/><Relationship Id="rId5" Type="http://schemas.openxmlformats.org/officeDocument/2006/relationships/tags" Target="../tags/tag95.xml"/><Relationship Id="rId10" Type="http://schemas.openxmlformats.org/officeDocument/2006/relationships/image" Target="../media/image59.png"/><Relationship Id="rId4" Type="http://schemas.openxmlformats.org/officeDocument/2006/relationships/tags" Target="../tags/tag94.xml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98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64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tags" Target="../tags/tag100.xml"/><Relationship Id="rId10" Type="http://schemas.openxmlformats.org/officeDocument/2006/relationships/image" Target="../media/image63.png"/><Relationship Id="rId4" Type="http://schemas.openxmlformats.org/officeDocument/2006/relationships/tags" Target="../tags/tag99.xml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tags" Target="../tags/tag103.xml"/><Relationship Id="rId21" Type="http://schemas.openxmlformats.org/officeDocument/2006/relationships/image" Target="../media/image73.png"/><Relationship Id="rId7" Type="http://schemas.openxmlformats.org/officeDocument/2006/relationships/tags" Target="../tags/tag107.xml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tags" Target="../tags/tag102.xml"/><Relationship Id="rId16" Type="http://schemas.openxmlformats.org/officeDocument/2006/relationships/image" Target="../media/image69.png"/><Relationship Id="rId20" Type="http://schemas.openxmlformats.org/officeDocument/2006/relationships/image" Target="../media/image45.pn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5.xml"/><Relationship Id="rId15" Type="http://schemas.openxmlformats.org/officeDocument/2006/relationships/image" Target="../media/image68.png"/><Relationship Id="rId10" Type="http://schemas.openxmlformats.org/officeDocument/2006/relationships/tags" Target="../tags/tag110.xml"/><Relationship Id="rId19" Type="http://schemas.openxmlformats.org/officeDocument/2006/relationships/image" Target="../media/image72.png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9.png"/><Relationship Id="rId3" Type="http://schemas.openxmlformats.org/officeDocument/2006/relationships/tags" Target="../tags/tag115.xml"/><Relationship Id="rId21" Type="http://schemas.openxmlformats.org/officeDocument/2006/relationships/image" Target="../media/image82.png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image" Target="../media/image78.png"/><Relationship Id="rId25" Type="http://schemas.openxmlformats.org/officeDocument/2006/relationships/image" Target="../media/image85.png"/><Relationship Id="rId2" Type="http://schemas.openxmlformats.org/officeDocument/2006/relationships/tags" Target="../tags/tag114.xml"/><Relationship Id="rId16" Type="http://schemas.openxmlformats.org/officeDocument/2006/relationships/image" Target="../media/image73.png"/><Relationship Id="rId20" Type="http://schemas.openxmlformats.org/officeDocument/2006/relationships/image" Target="../media/image81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image" Target="../media/image20.png"/><Relationship Id="rId5" Type="http://schemas.openxmlformats.org/officeDocument/2006/relationships/tags" Target="../tags/tag117.xml"/><Relationship Id="rId15" Type="http://schemas.openxmlformats.org/officeDocument/2006/relationships/image" Target="../media/image15.png"/><Relationship Id="rId23" Type="http://schemas.openxmlformats.org/officeDocument/2006/relationships/image" Target="../media/image84.png"/><Relationship Id="rId10" Type="http://schemas.openxmlformats.org/officeDocument/2006/relationships/tags" Target="../tags/tag122.xml"/><Relationship Id="rId19" Type="http://schemas.openxmlformats.org/officeDocument/2006/relationships/image" Target="../media/image80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77.png"/><Relationship Id="rId22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image" Target="../media/image90.png"/><Relationship Id="rId18" Type="http://schemas.openxmlformats.org/officeDocument/2006/relationships/image" Target="../media/image94.png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89.png"/><Relationship Id="rId17" Type="http://schemas.openxmlformats.org/officeDocument/2006/relationships/image" Target="../media/image93.png"/><Relationship Id="rId2" Type="http://schemas.openxmlformats.org/officeDocument/2006/relationships/tags" Target="../tags/tag129.xml"/><Relationship Id="rId16" Type="http://schemas.openxmlformats.org/officeDocument/2006/relationships/image" Target="../media/image7.png"/><Relationship Id="rId20" Type="http://schemas.openxmlformats.org/officeDocument/2006/relationships/image" Target="../media/image96.png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image" Target="../media/image88.png"/><Relationship Id="rId5" Type="http://schemas.openxmlformats.org/officeDocument/2006/relationships/tags" Target="../tags/tag132.xml"/><Relationship Id="rId15" Type="http://schemas.openxmlformats.org/officeDocument/2006/relationships/image" Target="../media/image9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5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1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84988"/>
            <a:ext cx="9144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4213" y="4535488"/>
            <a:ext cx="7707312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itchFamily="34" charset="-127"/>
              </a:rPr>
              <a:t>Changho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 </a:t>
            </a:r>
            <a:r>
              <a:rPr lang="en-US" altLang="ko-KR" sz="2400" kern="0" dirty="0" err="1">
                <a:solidFill>
                  <a:srgbClr val="800000"/>
                </a:solidFill>
                <a:latin typeface="+mn-lt"/>
                <a:ea typeface="굴림" pitchFamily="34" charset="-127"/>
              </a:rPr>
              <a:t>Suh</a:t>
            </a: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400" kern="0" dirty="0" smtClean="0">
                <a:solidFill>
                  <a:srgbClr val="800000"/>
                </a:solidFill>
                <a:latin typeface="+mn-lt"/>
                <a:ea typeface="굴림" pitchFamily="34" charset="-127"/>
              </a:rPr>
              <a:t>Oct. 20, </a:t>
            </a:r>
            <a:r>
              <a:rPr lang="en-US" altLang="ko-KR" sz="2400" kern="0" dirty="0">
                <a:solidFill>
                  <a:srgbClr val="800000"/>
                </a:solidFill>
                <a:latin typeface="+mn-lt"/>
                <a:ea typeface="굴림" pitchFamily="34" charset="-127"/>
              </a:rPr>
              <a:t>2020</a:t>
            </a:r>
          </a:p>
          <a:p>
            <a:pPr algn="ctr" eaLnBrk="1" hangingPunct="1">
              <a:spcBef>
                <a:spcPct val="20000"/>
              </a:spcBef>
              <a:defRPr/>
            </a:pPr>
            <a:endParaRPr lang="en-US" altLang="ko-KR" sz="2400" kern="0" dirty="0">
              <a:solidFill>
                <a:srgbClr val="800000"/>
              </a:solidFill>
              <a:latin typeface="+mn-lt"/>
              <a:ea typeface="굴림" pitchFamily="34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52400" y="820738"/>
            <a:ext cx="8839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ctr"/>
          <a:lstStyle/>
          <a:p>
            <a:pPr algn="ctr">
              <a:defRPr/>
            </a:pPr>
            <a:r>
              <a:rPr lang="en-US" altLang="ko-KR" sz="3200" b="1" kern="0" dirty="0">
                <a:solidFill>
                  <a:schemeClr val="tx2"/>
                </a:solidFill>
                <a:latin typeface="+mj-lt"/>
                <a:ea typeface="굴림" charset="-127"/>
                <a:cs typeface="+mj-cs"/>
              </a:rPr>
              <a:t>Deep learning basics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57313" y="2682875"/>
            <a:ext cx="6438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28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Lecture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Overview of today’s lectures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05695-B06D-40B0-958B-12EBA1682F4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300"/>
          </a:p>
        </p:txBody>
      </p:sp>
      <p:sp>
        <p:nvSpPr>
          <p:cNvPr id="18436" name="내용 개체 틀 26 2 1"/>
          <p:cNvSpPr txBox="1">
            <a:spLocks/>
          </p:cNvSpPr>
          <p:nvPr/>
        </p:nvSpPr>
        <p:spPr bwMode="auto">
          <a:xfrm>
            <a:off x="268288" y="1340768"/>
            <a:ext cx="8534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investigate deep neural networks (DNNs</a:t>
            </a:r>
            <a:r>
              <a:rPr lang="en-US" altLang="ko-KR" sz="2800" dirty="0" smtClean="0"/>
              <a:t>) and an advanced technique.</a:t>
            </a:r>
            <a:endParaRPr lang="ko-KR" altLang="en-US" sz="2800" dirty="0"/>
          </a:p>
        </p:txBody>
      </p:sp>
      <p:sp>
        <p:nvSpPr>
          <p:cNvPr id="25" name="내용 개체 틀 26 2 1"/>
          <p:cNvSpPr txBox="1">
            <a:spLocks/>
          </p:cNvSpPr>
          <p:nvPr/>
        </p:nvSpPr>
        <p:spPr bwMode="auto">
          <a:xfrm>
            <a:off x="250825" y="2543299"/>
            <a:ext cx="37099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Specifically we will:</a:t>
            </a:r>
            <a:endParaRPr lang="ko-KR" altLang="en-US" sz="2800" dirty="0"/>
          </a:p>
        </p:txBody>
      </p:sp>
      <p:sp>
        <p:nvSpPr>
          <p:cNvPr id="10" name="내용 개체 틀 2 2 2 3"/>
          <p:cNvSpPr txBox="1">
            <a:spLocks/>
          </p:cNvSpPr>
          <p:nvPr/>
        </p:nvSpPr>
        <p:spPr bwMode="auto">
          <a:xfrm>
            <a:off x="255588" y="3319586"/>
            <a:ext cx="8953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1" name="내용 개체 틀 2 2 2 3"/>
          <p:cNvSpPr txBox="1">
            <a:spLocks/>
          </p:cNvSpPr>
          <p:nvPr/>
        </p:nvSpPr>
        <p:spPr bwMode="auto">
          <a:xfrm>
            <a:off x="255588" y="4099049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2" name="내용 개체 틀 2 2 2 3"/>
          <p:cNvSpPr txBox="1">
            <a:spLocks/>
          </p:cNvSpPr>
          <p:nvPr/>
        </p:nvSpPr>
        <p:spPr bwMode="auto">
          <a:xfrm>
            <a:off x="250825" y="4907086"/>
            <a:ext cx="8937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20725" y="3306886"/>
            <a:ext cx="8020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the architecture of DNNs;</a:t>
            </a:r>
            <a:endParaRPr lang="ko-KR" altLang="en-US" sz="280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92150" y="4103811"/>
            <a:ext cx="827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</a:rPr>
              <a:t>Formulate a corresponding optimization problem; 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685800" y="4903911"/>
            <a:ext cx="7935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</a:rPr>
              <a:t>Explore an efficient way of solving the </a:t>
            </a:r>
            <a:r>
              <a:rPr lang="en-US" altLang="ko-KR" sz="2800" dirty="0" smtClean="0">
                <a:solidFill>
                  <a:schemeClr val="tx2"/>
                </a:solidFill>
              </a:rPr>
              <a:t>problem;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5" name="내용 개체 틀 2 2 2 3"/>
          <p:cNvSpPr txBox="1">
            <a:spLocks/>
          </p:cNvSpPr>
          <p:nvPr/>
        </p:nvSpPr>
        <p:spPr bwMode="auto">
          <a:xfrm>
            <a:off x="268288" y="5686548"/>
            <a:ext cx="8937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4</a:t>
            </a:r>
            <a:r>
              <a:rPr lang="en-US" altLang="ko-KR" sz="2800" dirty="0" smtClean="0"/>
              <a:t>.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03263" y="5682966"/>
            <a:ext cx="854925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tx2"/>
                </a:solidFill>
              </a:rPr>
              <a:t>Study one advanced technique: Generalization tech.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10" grpId="0"/>
      <p:bldP spid="11" grpId="0"/>
      <p:bldP spid="12" grpId="0"/>
      <p:bldP spid="13" grpId="0"/>
      <p:bldP spid="14" grpId="0"/>
      <p:bldP spid="18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Focus on Lecture 4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D05695-B06D-40B0-958B-12EBA1682F4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300"/>
          </a:p>
        </p:txBody>
      </p:sp>
      <p:sp>
        <p:nvSpPr>
          <p:cNvPr id="18436" name="내용 개체 틀 26 2 1"/>
          <p:cNvSpPr txBox="1">
            <a:spLocks/>
          </p:cNvSpPr>
          <p:nvPr/>
        </p:nvSpPr>
        <p:spPr bwMode="auto">
          <a:xfrm>
            <a:off x="268288" y="1340768"/>
            <a:ext cx="8534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Will investigate deep neural networks (DNNs</a:t>
            </a:r>
            <a:r>
              <a:rPr lang="en-US" altLang="ko-KR" sz="2800" dirty="0" smtClean="0"/>
              <a:t>) and an advanced technique.</a:t>
            </a:r>
            <a:endParaRPr lang="ko-KR" altLang="en-US" sz="2800" dirty="0"/>
          </a:p>
        </p:txBody>
      </p:sp>
      <p:sp>
        <p:nvSpPr>
          <p:cNvPr id="25" name="내용 개체 틀 26 2 1"/>
          <p:cNvSpPr txBox="1">
            <a:spLocks/>
          </p:cNvSpPr>
          <p:nvPr/>
        </p:nvSpPr>
        <p:spPr bwMode="auto">
          <a:xfrm>
            <a:off x="250825" y="2543299"/>
            <a:ext cx="370998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Specifically we will:</a:t>
            </a:r>
            <a:endParaRPr lang="ko-KR" altLang="en-US" sz="2800" dirty="0"/>
          </a:p>
        </p:txBody>
      </p:sp>
      <p:sp>
        <p:nvSpPr>
          <p:cNvPr id="10" name="내용 개체 틀 2 2 2 3"/>
          <p:cNvSpPr txBox="1">
            <a:spLocks/>
          </p:cNvSpPr>
          <p:nvPr/>
        </p:nvSpPr>
        <p:spPr bwMode="auto">
          <a:xfrm>
            <a:off x="255588" y="3319586"/>
            <a:ext cx="8953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1.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1" name="내용 개체 틀 2 2 2 3"/>
          <p:cNvSpPr txBox="1">
            <a:spLocks/>
          </p:cNvSpPr>
          <p:nvPr/>
        </p:nvSpPr>
        <p:spPr bwMode="auto">
          <a:xfrm>
            <a:off x="255588" y="4099049"/>
            <a:ext cx="89535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2.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2" name="내용 개체 틀 2 2 2 3"/>
          <p:cNvSpPr txBox="1">
            <a:spLocks/>
          </p:cNvSpPr>
          <p:nvPr/>
        </p:nvSpPr>
        <p:spPr bwMode="auto">
          <a:xfrm>
            <a:off x="250825" y="4907086"/>
            <a:ext cx="8937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3.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20725" y="3306886"/>
            <a:ext cx="80200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Study the architecture of DNNs;</a:t>
            </a:r>
            <a:endParaRPr lang="ko-KR" altLang="en-US" sz="280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92150" y="4103811"/>
            <a:ext cx="827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</a:rPr>
              <a:t>Formulate a corresponding optimization problem; 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685800" y="4903911"/>
            <a:ext cx="79359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olidFill>
                  <a:schemeClr val="tx2"/>
                </a:solidFill>
              </a:rPr>
              <a:t>Explore an efficient way of solving the </a:t>
            </a:r>
            <a:r>
              <a:rPr lang="en-US" altLang="ko-KR" sz="2800" dirty="0" smtClean="0">
                <a:solidFill>
                  <a:schemeClr val="tx2"/>
                </a:solidFill>
              </a:rPr>
              <a:t>problem;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5" name="내용 개체 틀 2 2 2 3"/>
          <p:cNvSpPr txBox="1">
            <a:spLocks/>
          </p:cNvSpPr>
          <p:nvPr/>
        </p:nvSpPr>
        <p:spPr bwMode="auto">
          <a:xfrm>
            <a:off x="268288" y="5686548"/>
            <a:ext cx="8937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4</a:t>
            </a:r>
            <a:r>
              <a:rPr lang="en-US" altLang="ko-KR" sz="2800" dirty="0" smtClean="0"/>
              <a:t>.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703263" y="5682966"/>
            <a:ext cx="854925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 smtClean="0">
                <a:solidFill>
                  <a:schemeClr val="tx2"/>
                </a:solidFill>
              </a:rPr>
              <a:t>Study one advanced technique: Generalization tech.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sp>
        <p:nvSpPr>
          <p:cNvPr id="17" name="모서리가 둥근 직사각형 1"/>
          <p:cNvSpPr>
            <a:spLocks noChangeArrowheads="1"/>
          </p:cNvSpPr>
          <p:nvPr/>
        </p:nvSpPr>
        <p:spPr bwMode="auto">
          <a:xfrm>
            <a:off x="720724" y="3225800"/>
            <a:ext cx="8081963" cy="1451506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02478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>
            <a:spLocks noChangeArrowheads="1"/>
          </p:cNvSpPr>
          <p:nvPr/>
        </p:nvSpPr>
        <p:spPr bwMode="auto">
          <a:xfrm>
            <a:off x="4572000" y="2209800"/>
            <a:ext cx="1584325" cy="34702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1" name="모서리가 둥근 직사각형 40"/>
          <p:cNvSpPr>
            <a:spLocks noChangeArrowheads="1"/>
          </p:cNvSpPr>
          <p:nvPr/>
        </p:nvSpPr>
        <p:spPr bwMode="auto">
          <a:xfrm>
            <a:off x="2555875" y="1849438"/>
            <a:ext cx="647700" cy="3878262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48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Terminologies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048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B19ABD-79E7-4484-BA36-45E3C9B44FE4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300"/>
          </a:p>
        </p:txBody>
      </p:sp>
      <p:grpSp>
        <p:nvGrpSpPr>
          <p:cNvPr id="40" name="그룹 39"/>
          <p:cNvGrpSpPr>
            <a:grpSpLocks/>
          </p:cNvGrpSpPr>
          <p:nvPr/>
        </p:nvGrpSpPr>
        <p:grpSpPr bwMode="auto">
          <a:xfrm>
            <a:off x="1720850" y="1800225"/>
            <a:ext cx="5124450" cy="4029075"/>
            <a:chOff x="1720850" y="1655217"/>
            <a:chExt cx="5124835" cy="4029075"/>
          </a:xfrm>
        </p:grpSpPr>
        <p:sp>
          <p:nvSpPr>
            <p:cNvPr id="5" name="사다리꼴 4"/>
            <p:cNvSpPr/>
            <p:nvPr/>
          </p:nvSpPr>
          <p:spPr bwMode="auto">
            <a:xfrm rot="5400000">
              <a:off x="2298101" y="1760643"/>
              <a:ext cx="4029075" cy="3818225"/>
            </a:xfrm>
            <a:prstGeom prst="trapezoid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823913" eaLnBrk="1" hangingPunct="1">
                <a:defRPr/>
              </a:pPr>
              <a:endParaRPr lang="ko-KR" altLang="en-US" sz="1400">
                <a:latin typeface="Arial" charset="0"/>
              </a:endParaRPr>
            </a:p>
          </p:txBody>
        </p:sp>
        <p:cxnSp>
          <p:nvCxnSpPr>
            <p:cNvPr id="20493" name="직선 화살표 연결선 5"/>
            <p:cNvCxnSpPr>
              <a:cxnSpLocks noChangeShapeType="1"/>
            </p:cNvCxnSpPr>
            <p:nvPr/>
          </p:nvCxnSpPr>
          <p:spPr bwMode="auto">
            <a:xfrm>
              <a:off x="2001838" y="3734842"/>
              <a:ext cx="40163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직선 화살표 연결선 6"/>
            <p:cNvCxnSpPr>
              <a:cxnSpLocks noChangeShapeType="1"/>
            </p:cNvCxnSpPr>
            <p:nvPr/>
          </p:nvCxnSpPr>
          <p:spPr bwMode="auto">
            <a:xfrm flipV="1">
              <a:off x="6221413" y="3715792"/>
              <a:ext cx="26511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0495" name="그림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850" y="3644355"/>
              <a:ext cx="195263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6" name="타원 8"/>
            <p:cNvSpPr>
              <a:spLocks noChangeArrowheads="1"/>
            </p:cNvSpPr>
            <p:nvPr/>
          </p:nvSpPr>
          <p:spPr bwMode="auto">
            <a:xfrm>
              <a:off x="2655888" y="1883817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7" name="타원 9"/>
            <p:cNvSpPr>
              <a:spLocks noChangeArrowheads="1"/>
            </p:cNvSpPr>
            <p:nvPr/>
          </p:nvSpPr>
          <p:spPr bwMode="auto">
            <a:xfrm>
              <a:off x="2655888" y="2502942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8" name="타원 10"/>
            <p:cNvSpPr>
              <a:spLocks noChangeArrowheads="1"/>
            </p:cNvSpPr>
            <p:nvPr/>
          </p:nvSpPr>
          <p:spPr bwMode="auto">
            <a:xfrm>
              <a:off x="2655888" y="3210967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499" name="타원 11"/>
            <p:cNvSpPr>
              <a:spLocks noChangeArrowheads="1"/>
            </p:cNvSpPr>
            <p:nvPr/>
          </p:nvSpPr>
          <p:spPr bwMode="auto">
            <a:xfrm>
              <a:off x="2655888" y="3830092"/>
              <a:ext cx="404812" cy="398463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500" name="타원 12"/>
            <p:cNvSpPr>
              <a:spLocks noChangeArrowheads="1"/>
            </p:cNvSpPr>
            <p:nvPr/>
          </p:nvSpPr>
          <p:spPr bwMode="auto">
            <a:xfrm>
              <a:off x="2655888" y="4422230"/>
              <a:ext cx="404812" cy="398462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sp>
          <p:nvSpPr>
            <p:cNvPr id="20501" name="타원 13"/>
            <p:cNvSpPr>
              <a:spLocks noChangeArrowheads="1"/>
            </p:cNvSpPr>
            <p:nvPr/>
          </p:nvSpPr>
          <p:spPr bwMode="auto">
            <a:xfrm>
              <a:off x="2655888" y="5039767"/>
              <a:ext cx="404812" cy="4000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0502" name="직선 연결선 14"/>
            <p:cNvCxnSpPr>
              <a:cxnSpLocks noChangeShapeType="1"/>
              <a:stCxn id="20496" idx="5"/>
            </p:cNvCxnSpPr>
            <p:nvPr/>
          </p:nvCxnSpPr>
          <p:spPr bwMode="auto">
            <a:xfrm>
              <a:off x="3001963" y="2223542"/>
              <a:ext cx="1663700" cy="147161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직선 연결선 15"/>
            <p:cNvCxnSpPr>
              <a:cxnSpLocks noChangeShapeType="1"/>
              <a:stCxn id="20497" idx="6"/>
            </p:cNvCxnSpPr>
            <p:nvPr/>
          </p:nvCxnSpPr>
          <p:spPr bwMode="auto">
            <a:xfrm>
              <a:off x="3060700" y="2701380"/>
              <a:ext cx="1604963" cy="9937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직선 연결선 16"/>
            <p:cNvCxnSpPr>
              <a:cxnSpLocks noChangeShapeType="1"/>
              <a:stCxn id="20498" idx="6"/>
            </p:cNvCxnSpPr>
            <p:nvPr/>
          </p:nvCxnSpPr>
          <p:spPr bwMode="auto">
            <a:xfrm>
              <a:off x="3060700" y="3410992"/>
              <a:ext cx="1604963" cy="2841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직선 연결선 17"/>
            <p:cNvCxnSpPr>
              <a:cxnSpLocks noChangeShapeType="1"/>
              <a:stCxn id="20499" idx="6"/>
            </p:cNvCxnSpPr>
            <p:nvPr/>
          </p:nvCxnSpPr>
          <p:spPr bwMode="auto">
            <a:xfrm flipV="1">
              <a:off x="3060700" y="3695155"/>
              <a:ext cx="1604963" cy="33496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직선 연결선 18"/>
            <p:cNvCxnSpPr>
              <a:cxnSpLocks noChangeShapeType="1"/>
              <a:stCxn id="20500" idx="6"/>
            </p:cNvCxnSpPr>
            <p:nvPr/>
          </p:nvCxnSpPr>
          <p:spPr bwMode="auto">
            <a:xfrm flipV="1">
              <a:off x="3060700" y="3695155"/>
              <a:ext cx="1604963" cy="92551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직선 연결선 19"/>
            <p:cNvCxnSpPr>
              <a:cxnSpLocks noChangeShapeType="1"/>
              <a:stCxn id="20501" idx="6"/>
            </p:cNvCxnSpPr>
            <p:nvPr/>
          </p:nvCxnSpPr>
          <p:spPr bwMode="auto">
            <a:xfrm flipV="1">
              <a:off x="3060700" y="3695155"/>
              <a:ext cx="1604963" cy="154463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8" name="직사각형 20"/>
            <p:cNvSpPr>
              <a:spLocks noChangeArrowheads="1"/>
            </p:cNvSpPr>
            <p:nvPr/>
          </p:nvSpPr>
          <p:spPr bwMode="auto">
            <a:xfrm>
              <a:off x="5375275" y="3433217"/>
              <a:ext cx="635000" cy="485775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cxnSp>
          <p:nvCxnSpPr>
            <p:cNvPr id="2050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067300" y="3695155"/>
              <a:ext cx="307975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0" name="직사각형 22"/>
            <p:cNvSpPr>
              <a:spLocks noChangeArrowheads="1"/>
            </p:cNvSpPr>
            <p:nvPr/>
          </p:nvSpPr>
          <p:spPr bwMode="auto">
            <a:xfrm>
              <a:off x="4676775" y="3450680"/>
              <a:ext cx="379413" cy="46831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20511" name="그림 2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2025" y="3585617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12" name="타원 24"/>
            <p:cNvSpPr>
              <a:spLocks noChangeArrowheads="1"/>
            </p:cNvSpPr>
            <p:nvPr/>
          </p:nvSpPr>
          <p:spPr bwMode="auto">
            <a:xfrm>
              <a:off x="4583113" y="2952205"/>
              <a:ext cx="1500187" cy="147955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20513" name="그림 2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563" y="1996530"/>
              <a:ext cx="279400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4" name="그림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0975" y="2633117"/>
              <a:ext cx="287338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5" name="그림 2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38" y="5158830"/>
              <a:ext cx="322262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6" name="그림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9188" y="2671217"/>
              <a:ext cx="327025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7" name="그림 2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8" y="3225255"/>
              <a:ext cx="333375" cy="19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8" name="그림 3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6488" y="4649242"/>
              <a:ext cx="368300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9" name="그림 3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0463" y="3098255"/>
              <a:ext cx="598487" cy="29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0" name="내용 개체 틀 2 2 7"/>
            <p:cNvSpPr txBox="1">
              <a:spLocks/>
            </p:cNvSpPr>
            <p:nvPr/>
          </p:nvSpPr>
          <p:spPr bwMode="auto">
            <a:xfrm>
              <a:off x="5375275" y="3484017"/>
              <a:ext cx="857250" cy="34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4" tIns="45717" rIns="91434" bIns="45717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ko-KR" sz="1800"/>
                <a:t>activ.</a:t>
              </a:r>
              <a:endParaRPr lang="ko-KR" altLang="en-US" sz="1800"/>
            </a:p>
          </p:txBody>
        </p:sp>
        <p:pic>
          <p:nvPicPr>
            <p:cNvPr id="20521" name="그림 3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672" y="3495131"/>
              <a:ext cx="181013" cy="361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2098675" y="5684838"/>
            <a:ext cx="20304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input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4" name="내용 개체 틀 2"/>
          <p:cNvSpPr txBox="1">
            <a:spLocks/>
          </p:cNvSpPr>
          <p:nvPr/>
        </p:nvSpPr>
        <p:spPr bwMode="auto">
          <a:xfrm>
            <a:off x="4491038" y="5680075"/>
            <a:ext cx="24971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output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45" name="내용 개체 틀 2"/>
          <p:cNvSpPr txBox="1">
            <a:spLocks/>
          </p:cNvSpPr>
          <p:nvPr/>
        </p:nvSpPr>
        <p:spPr bwMode="auto">
          <a:xfrm>
            <a:off x="3427413" y="1901825"/>
            <a:ext cx="6473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no layer</a:t>
            </a:r>
            <a:r>
              <a:rPr lang="en-US" altLang="ko-KR" sz="2800">
                <a:solidFill>
                  <a:schemeClr val="accent2"/>
                </a:solidFill>
              </a:rPr>
              <a:t> </a:t>
            </a:r>
            <a:r>
              <a:rPr lang="en-US" altLang="ko-KR" sz="2800"/>
              <a:t>btw input/output layers</a:t>
            </a:r>
            <a:endParaRPr lang="ko-KR" altLang="en-US" sz="2800"/>
          </a:p>
        </p:txBody>
      </p:sp>
      <p:sp>
        <p:nvSpPr>
          <p:cNvPr id="46" name="내용 개체 틀 2"/>
          <p:cNvSpPr txBox="1">
            <a:spLocks/>
          </p:cNvSpPr>
          <p:nvPr/>
        </p:nvSpPr>
        <p:spPr bwMode="auto">
          <a:xfrm>
            <a:off x="433388" y="6232525"/>
            <a:ext cx="60531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Called: </a:t>
            </a:r>
            <a:r>
              <a:rPr lang="en-US" altLang="ko-KR" sz="2800">
                <a:solidFill>
                  <a:srgbClr val="FF0000"/>
                </a:solidFill>
                <a:sym typeface="Wingdings" panose="05000000000000000000" pitchFamily="2" charset="2"/>
              </a:rPr>
              <a:t>Shallow </a:t>
            </a:r>
            <a:r>
              <a:rPr lang="en-US" altLang="ko-KR" sz="2800">
                <a:sym typeface="Wingdings" panose="05000000000000000000" pitchFamily="2" charset="2"/>
              </a:rPr>
              <a:t>neural networks</a:t>
            </a:r>
            <a:endParaRPr lang="ko-KR" altLang="en-US" sz="2800"/>
          </a:p>
        </p:txBody>
      </p:sp>
      <p:sp>
        <p:nvSpPr>
          <p:cNvPr id="2" name="직사각형 1"/>
          <p:cNvSpPr>
            <a:spLocks noChangeArrowheads="1"/>
          </p:cNvSpPr>
          <p:nvPr/>
        </p:nvSpPr>
        <p:spPr bwMode="auto">
          <a:xfrm>
            <a:off x="252413" y="1244600"/>
            <a:ext cx="5203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b="1"/>
              <a:t>Recall:</a:t>
            </a:r>
            <a:r>
              <a:rPr lang="en-US" altLang="ko-KR" sz="2800"/>
              <a:t> Perceptron architecture</a:t>
            </a:r>
            <a:endParaRPr lang="ko-KR" altLang="en-US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1" grpId="0" animBg="1"/>
      <p:bldP spid="42" grpId="0"/>
      <p:bldP spid="44" grpId="0"/>
      <p:bldP spid="45" grpId="0"/>
      <p:bldP spid="4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  <a:ea typeface="굴림" panose="020B0600000101010101" pitchFamily="50" charset="-127"/>
              </a:rPr>
              <a:t>Deep</a:t>
            </a:r>
            <a:r>
              <a:rPr lang="en-US" altLang="ko-KR">
                <a:ea typeface="굴림" panose="020B0600000101010101" pitchFamily="50" charset="-127"/>
              </a:rPr>
              <a:t> neural networks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484313"/>
            <a:ext cx="8496300" cy="10588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3200" b="1">
                <a:ea typeface="굴림" panose="020B0600000101010101" pitchFamily="50" charset="-127"/>
              </a:rPr>
              <a:t>Say: </a:t>
            </a:r>
            <a:r>
              <a:rPr lang="en-US" altLang="ko-KR" sz="3200">
                <a:ea typeface="굴림" panose="020B0600000101010101" pitchFamily="50" charset="-127"/>
              </a:rPr>
              <a:t>A neural network is </a:t>
            </a:r>
            <a:r>
              <a:rPr lang="en-US" altLang="ko-KR" sz="3200">
                <a:solidFill>
                  <a:schemeClr val="accent2"/>
                </a:solidFill>
                <a:ea typeface="굴림" panose="020B0600000101010101" pitchFamily="50" charset="-127"/>
              </a:rPr>
              <a:t>deep</a:t>
            </a:r>
            <a:r>
              <a:rPr lang="en-US" altLang="ko-KR" sz="3200">
                <a:ea typeface="굴림" panose="020B0600000101010101" pitchFamily="50" charset="-127"/>
              </a:rPr>
              <a:t> if it has </a:t>
            </a:r>
            <a:r>
              <a:rPr lang="en-US" altLang="ko-KR" sz="3200" b="1">
                <a:ea typeface="굴림" panose="020B0600000101010101" pitchFamily="50" charset="-127"/>
              </a:rPr>
              <a:t>at</a:t>
            </a:r>
            <a:br>
              <a:rPr lang="en-US" altLang="ko-KR" sz="3200" b="1">
                <a:ea typeface="굴림" panose="020B0600000101010101" pitchFamily="50" charset="-127"/>
              </a:rPr>
            </a:br>
            <a:r>
              <a:rPr lang="en-US" altLang="ko-KR" sz="3200" b="1">
                <a:ea typeface="굴림" panose="020B0600000101010101" pitchFamily="50" charset="-127"/>
              </a:rPr>
              <a:t>        least one layer</a:t>
            </a:r>
            <a:r>
              <a:rPr lang="en-US" altLang="ko-KR" sz="3200">
                <a:ea typeface="굴림" panose="020B0600000101010101" pitchFamily="50" charset="-127"/>
              </a:rPr>
              <a:t> btw input/output layers.</a:t>
            </a:r>
            <a:endParaRPr lang="ko-KR" altLang="en-US" sz="3200"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BD798-1C89-4FFF-AC71-CBACF0F6CEF3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300"/>
          </a:p>
        </p:txBody>
      </p:sp>
      <p:cxnSp>
        <p:nvCxnSpPr>
          <p:cNvPr id="6" name="직선 연결선 5"/>
          <p:cNvCxnSpPr>
            <a:cxnSpLocks noChangeShapeType="1"/>
          </p:cNvCxnSpPr>
          <p:nvPr/>
        </p:nvCxnSpPr>
        <p:spPr bwMode="auto">
          <a:xfrm>
            <a:off x="2249488" y="2554288"/>
            <a:ext cx="1943100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195513" y="2586038"/>
            <a:ext cx="2635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>
                <a:solidFill>
                  <a:schemeClr val="accent2"/>
                </a:solidFill>
              </a:rPr>
              <a:t>hidden layer</a:t>
            </a:r>
            <a:endParaRPr lang="ko-KR" altLang="en-US" sz="3200">
              <a:solidFill>
                <a:schemeClr val="accent2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9075" y="3379788"/>
            <a:ext cx="87058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b="1"/>
              <a:t>Definition: </a:t>
            </a:r>
            <a:r>
              <a:rPr lang="en-US" altLang="ko-KR" sz="3200"/>
              <a:t>A deep neural network is a network</a:t>
            </a:r>
            <a:br>
              <a:rPr lang="en-US" altLang="ko-KR" sz="3200"/>
            </a:br>
            <a:r>
              <a:rPr lang="en-US" altLang="ko-KR" sz="3200"/>
              <a:t>        that contains hidden layer(s).</a:t>
            </a:r>
            <a:endParaRPr lang="ko-KR" altLang="en-US" sz="320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23838" y="4892675"/>
            <a:ext cx="71564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 b="1"/>
              <a:t>Convention: </a:t>
            </a:r>
            <a:r>
              <a:rPr lang="en-US" altLang="ko-KR" sz="3200" i="1"/>
              <a:t>L</a:t>
            </a:r>
            <a:r>
              <a:rPr lang="en-US" altLang="ko-KR" sz="3200"/>
              <a:t>-hidden-layer network</a:t>
            </a:r>
            <a:endParaRPr lang="ko-KR" altLang="en-US" sz="3200"/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2249488" y="5516563"/>
            <a:ext cx="433863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3200"/>
              <a:t>= (</a:t>
            </a:r>
            <a:r>
              <a:rPr lang="en-US" altLang="ko-KR" sz="3200" i="1"/>
              <a:t>L+</a:t>
            </a:r>
            <a:r>
              <a:rPr lang="en-US" altLang="ko-KR" sz="3200"/>
              <a:t>1)-layer network</a:t>
            </a:r>
            <a:endParaRPr lang="ko-KR" altLang="en-US" sz="32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DNN architecture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AA868-A682-4F94-BAE9-9E5A8FAA42AE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300"/>
          </a:p>
        </p:txBody>
      </p:sp>
      <p:sp>
        <p:nvSpPr>
          <p:cNvPr id="23556" name="모서리가 둥근 직사각형 5"/>
          <p:cNvSpPr>
            <a:spLocks noChangeArrowheads="1"/>
          </p:cNvSpPr>
          <p:nvPr/>
        </p:nvSpPr>
        <p:spPr bwMode="auto">
          <a:xfrm>
            <a:off x="1987550" y="1557338"/>
            <a:ext cx="649288" cy="42830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3557" name="직선 화살표 연결선 8"/>
          <p:cNvCxnSpPr>
            <a:cxnSpLocks noChangeShapeType="1"/>
          </p:cNvCxnSpPr>
          <p:nvPr/>
        </p:nvCxnSpPr>
        <p:spPr bwMode="auto">
          <a:xfrm>
            <a:off x="1290638" y="3559175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8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468688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타원 11"/>
          <p:cNvSpPr>
            <a:spLocks noChangeArrowheads="1"/>
          </p:cNvSpPr>
          <p:nvPr/>
        </p:nvSpPr>
        <p:spPr bwMode="auto">
          <a:xfrm>
            <a:off x="2112963" y="1889125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0" name="타원 12"/>
          <p:cNvSpPr>
            <a:spLocks noChangeArrowheads="1"/>
          </p:cNvSpPr>
          <p:nvPr/>
        </p:nvSpPr>
        <p:spPr bwMode="auto">
          <a:xfrm>
            <a:off x="2112963" y="250825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1" name="타원 13"/>
          <p:cNvSpPr>
            <a:spLocks noChangeArrowheads="1"/>
          </p:cNvSpPr>
          <p:nvPr/>
        </p:nvSpPr>
        <p:spPr bwMode="auto">
          <a:xfrm>
            <a:off x="2112963" y="32162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2" name="타원 14"/>
          <p:cNvSpPr>
            <a:spLocks noChangeArrowheads="1"/>
          </p:cNvSpPr>
          <p:nvPr/>
        </p:nvSpPr>
        <p:spPr bwMode="auto">
          <a:xfrm>
            <a:off x="2112963" y="383540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3" name="타원 15"/>
          <p:cNvSpPr>
            <a:spLocks noChangeArrowheads="1"/>
          </p:cNvSpPr>
          <p:nvPr/>
        </p:nvSpPr>
        <p:spPr bwMode="auto">
          <a:xfrm>
            <a:off x="2112963" y="4427538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4" name="타원 16"/>
          <p:cNvSpPr>
            <a:spLocks noChangeArrowheads="1"/>
          </p:cNvSpPr>
          <p:nvPr/>
        </p:nvSpPr>
        <p:spPr bwMode="auto">
          <a:xfrm>
            <a:off x="2112963" y="50450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9" name="직선 연결선 18"/>
          <p:cNvCxnSpPr>
            <a:cxnSpLocks noChangeShapeType="1"/>
            <a:stCxn id="23559" idx="6"/>
          </p:cNvCxnSpPr>
          <p:nvPr/>
        </p:nvCxnSpPr>
        <p:spPr bwMode="auto">
          <a:xfrm>
            <a:off x="2517775" y="208915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직선 연결선 19"/>
          <p:cNvCxnSpPr>
            <a:cxnSpLocks noChangeShapeType="1"/>
            <a:stCxn id="23560" idx="6"/>
          </p:cNvCxnSpPr>
          <p:nvPr/>
        </p:nvCxnSpPr>
        <p:spPr bwMode="auto">
          <a:xfrm flipV="1">
            <a:off x="2517775" y="247650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직선 연결선 20"/>
          <p:cNvCxnSpPr>
            <a:cxnSpLocks noChangeShapeType="1"/>
            <a:stCxn id="23561" idx="6"/>
          </p:cNvCxnSpPr>
          <p:nvPr/>
        </p:nvCxnSpPr>
        <p:spPr bwMode="auto">
          <a:xfrm flipV="1">
            <a:off x="2517775" y="2476500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1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0" name="그룹 149"/>
          <p:cNvGrpSpPr>
            <a:grpSpLocks/>
          </p:cNvGrpSpPr>
          <p:nvPr/>
        </p:nvGrpSpPr>
        <p:grpSpPr bwMode="auto">
          <a:xfrm>
            <a:off x="3965575" y="2290763"/>
            <a:ext cx="342900" cy="384175"/>
            <a:chOff x="5172460" y="2846670"/>
            <a:chExt cx="379413" cy="468312"/>
          </a:xfrm>
        </p:grpSpPr>
        <p:sp>
          <p:nvSpPr>
            <p:cNvPr id="23591" name="직사각형 25"/>
            <p:cNvSpPr>
              <a:spLocks noChangeArrowheads="1"/>
            </p:cNvSpPr>
            <p:nvPr/>
          </p:nvSpPr>
          <p:spPr bwMode="auto">
            <a:xfrm>
              <a:off x="5172460" y="2846670"/>
              <a:ext cx="379413" cy="46831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23592" name="그림 2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710" y="2961085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타원 27"/>
          <p:cNvSpPr>
            <a:spLocks noChangeArrowheads="1"/>
          </p:cNvSpPr>
          <p:nvPr/>
        </p:nvSpPr>
        <p:spPr bwMode="auto">
          <a:xfrm>
            <a:off x="3857625" y="2089150"/>
            <a:ext cx="1577975" cy="7747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3571" name="그림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2001838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그림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638425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그림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5164138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그림 1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1965325"/>
            <a:ext cx="428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5" name="내용 개체 틀 2 1"/>
          <p:cNvSpPr txBox="1">
            <a:spLocks/>
          </p:cNvSpPr>
          <p:nvPr/>
        </p:nvSpPr>
        <p:spPr bwMode="auto">
          <a:xfrm>
            <a:off x="1450975" y="5973763"/>
            <a:ext cx="2028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input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141" name="그림 1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8" y="2144713"/>
            <a:ext cx="2651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8" name="직선 연결선 107"/>
          <p:cNvCxnSpPr>
            <a:cxnSpLocks noChangeShapeType="1"/>
            <a:stCxn id="23563" idx="6"/>
          </p:cNvCxnSpPr>
          <p:nvPr/>
        </p:nvCxnSpPr>
        <p:spPr bwMode="auto">
          <a:xfrm flipV="1">
            <a:off x="2517775" y="2476500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직선 연결선 122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직사각형 137"/>
          <p:cNvSpPr>
            <a:spLocks noChangeArrowheads="1"/>
          </p:cNvSpPr>
          <p:nvPr/>
        </p:nvSpPr>
        <p:spPr bwMode="auto">
          <a:xfrm>
            <a:off x="4678363" y="2276475"/>
            <a:ext cx="635000" cy="398463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39" name="직선 화살표 연결선 138"/>
          <p:cNvCxnSpPr>
            <a:cxnSpLocks noChangeShapeType="1"/>
            <a:stCxn id="23591" idx="3"/>
          </p:cNvCxnSpPr>
          <p:nvPr/>
        </p:nvCxnSpPr>
        <p:spPr bwMode="auto">
          <a:xfrm flipV="1">
            <a:off x="4308475" y="2481263"/>
            <a:ext cx="36988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내용 개체 틀 2 2 7 2"/>
          <p:cNvSpPr txBox="1">
            <a:spLocks/>
          </p:cNvSpPr>
          <p:nvPr/>
        </p:nvSpPr>
        <p:spPr bwMode="auto">
          <a:xfrm>
            <a:off x="4654550" y="2290763"/>
            <a:ext cx="71913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1800"/>
              <a:t>activ.</a:t>
            </a:r>
            <a:endParaRPr lang="ko-KR" altLang="en-US" sz="1800"/>
          </a:p>
        </p:txBody>
      </p:sp>
      <p:pic>
        <p:nvPicPr>
          <p:cNvPr id="175" name="그림 17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2773363"/>
            <a:ext cx="157638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" name="직선 화살표 연결선 152"/>
          <p:cNvCxnSpPr>
            <a:cxnSpLocks noChangeShapeType="1"/>
          </p:cNvCxnSpPr>
          <p:nvPr/>
        </p:nvCxnSpPr>
        <p:spPr bwMode="auto">
          <a:xfrm flipV="1">
            <a:off x="5313363" y="2482850"/>
            <a:ext cx="3714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7" name="그림 16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2451100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그림 16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4135438"/>
            <a:ext cx="449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사다리꼴 168"/>
          <p:cNvSpPr/>
          <p:nvPr/>
        </p:nvSpPr>
        <p:spPr bwMode="auto">
          <a:xfrm rot="5400000">
            <a:off x="2051844" y="1124744"/>
            <a:ext cx="4537075" cy="5256213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sp>
        <p:nvSpPr>
          <p:cNvPr id="23587" name="내용 개체 틀 2 2 1"/>
          <p:cNvSpPr txBox="1">
            <a:spLocks/>
          </p:cNvSpPr>
          <p:nvPr/>
        </p:nvSpPr>
        <p:spPr bwMode="auto">
          <a:xfrm>
            <a:off x="5580063" y="5973763"/>
            <a:ext cx="24987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output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16420" name="내용 개체 틀 2 2 2"/>
          <p:cNvSpPr txBox="1">
            <a:spLocks/>
          </p:cNvSpPr>
          <p:nvPr/>
        </p:nvSpPr>
        <p:spPr bwMode="auto">
          <a:xfrm>
            <a:off x="3355975" y="5973763"/>
            <a:ext cx="2497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hidden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cxnSp>
        <p:nvCxnSpPr>
          <p:cNvPr id="23589" name="직선 화살표 연결선 171"/>
          <p:cNvCxnSpPr>
            <a:cxnSpLocks noChangeShapeType="1"/>
          </p:cNvCxnSpPr>
          <p:nvPr/>
        </p:nvCxnSpPr>
        <p:spPr bwMode="auto">
          <a:xfrm>
            <a:off x="6948488" y="3630613"/>
            <a:ext cx="2270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90" name="그림 17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3392488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8" grpId="0" animBg="1"/>
      <p:bldP spid="140" grpId="0"/>
      <p:bldP spid="164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모서리가 둥근 직사각형 73"/>
          <p:cNvSpPr>
            <a:spLocks noChangeArrowheads="1"/>
          </p:cNvSpPr>
          <p:nvPr/>
        </p:nvSpPr>
        <p:spPr bwMode="auto">
          <a:xfrm>
            <a:off x="1987550" y="1557338"/>
            <a:ext cx="649288" cy="42830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DNN architecture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532D1-83D3-4847-9AFD-06819EEE16E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300"/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3846513" y="2127250"/>
            <a:ext cx="622300" cy="3243263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582" name="직선 화살표 연결선 8"/>
          <p:cNvCxnSpPr>
            <a:cxnSpLocks noChangeShapeType="1"/>
          </p:cNvCxnSpPr>
          <p:nvPr/>
        </p:nvCxnSpPr>
        <p:spPr bwMode="auto">
          <a:xfrm>
            <a:off x="1290638" y="3559175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83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468688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타원 11"/>
          <p:cNvSpPr>
            <a:spLocks noChangeArrowheads="1"/>
          </p:cNvSpPr>
          <p:nvPr/>
        </p:nvSpPr>
        <p:spPr bwMode="auto">
          <a:xfrm>
            <a:off x="2112963" y="1889125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5" name="타원 12"/>
          <p:cNvSpPr>
            <a:spLocks noChangeArrowheads="1"/>
          </p:cNvSpPr>
          <p:nvPr/>
        </p:nvSpPr>
        <p:spPr bwMode="auto">
          <a:xfrm>
            <a:off x="2112963" y="250825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6" name="타원 13"/>
          <p:cNvSpPr>
            <a:spLocks noChangeArrowheads="1"/>
          </p:cNvSpPr>
          <p:nvPr/>
        </p:nvSpPr>
        <p:spPr bwMode="auto">
          <a:xfrm>
            <a:off x="2112963" y="32162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7" name="타원 14"/>
          <p:cNvSpPr>
            <a:spLocks noChangeArrowheads="1"/>
          </p:cNvSpPr>
          <p:nvPr/>
        </p:nvSpPr>
        <p:spPr bwMode="auto">
          <a:xfrm>
            <a:off x="2112963" y="383540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8" name="타원 15"/>
          <p:cNvSpPr>
            <a:spLocks noChangeArrowheads="1"/>
          </p:cNvSpPr>
          <p:nvPr/>
        </p:nvSpPr>
        <p:spPr bwMode="auto">
          <a:xfrm>
            <a:off x="2112963" y="4427538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9" name="타원 16"/>
          <p:cNvSpPr>
            <a:spLocks noChangeArrowheads="1"/>
          </p:cNvSpPr>
          <p:nvPr/>
        </p:nvSpPr>
        <p:spPr bwMode="auto">
          <a:xfrm>
            <a:off x="2112963" y="50450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4590" name="직선 연결선 18"/>
          <p:cNvCxnSpPr>
            <a:cxnSpLocks noChangeShapeType="1"/>
            <a:stCxn id="24584" idx="6"/>
          </p:cNvCxnSpPr>
          <p:nvPr/>
        </p:nvCxnSpPr>
        <p:spPr bwMode="auto">
          <a:xfrm>
            <a:off x="2517775" y="208915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직선 연결선 19"/>
          <p:cNvCxnSpPr>
            <a:cxnSpLocks noChangeShapeType="1"/>
            <a:stCxn id="24585" idx="6"/>
          </p:cNvCxnSpPr>
          <p:nvPr/>
        </p:nvCxnSpPr>
        <p:spPr bwMode="auto">
          <a:xfrm flipV="1">
            <a:off x="2517775" y="247650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직선 연결선 20"/>
          <p:cNvCxnSpPr>
            <a:cxnSpLocks noChangeShapeType="1"/>
            <a:stCxn id="24586" idx="6"/>
          </p:cNvCxnSpPr>
          <p:nvPr/>
        </p:nvCxnSpPr>
        <p:spPr bwMode="auto">
          <a:xfrm flipV="1">
            <a:off x="2517775" y="2476500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직선 연결선 21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22"/>
          <p:cNvCxnSpPr>
            <a:cxnSpLocks noChangeShapeType="1"/>
            <a:stCxn id="24586" idx="6"/>
            <a:endCxn id="45" idx="2"/>
          </p:cNvCxnSpPr>
          <p:nvPr/>
        </p:nvCxnSpPr>
        <p:spPr bwMode="auto">
          <a:xfrm>
            <a:off x="2517775" y="3416300"/>
            <a:ext cx="1433513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95" name="그림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2001838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그림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638425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7" name="그림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5164138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/>
          <p:cNvSpPr>
            <a:spLocks noChangeArrowheads="1"/>
          </p:cNvSpPr>
          <p:nvPr/>
        </p:nvSpPr>
        <p:spPr bwMode="auto">
          <a:xfrm>
            <a:off x="3951288" y="360362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4" name="타원 43"/>
          <p:cNvSpPr>
            <a:spLocks noChangeArrowheads="1"/>
          </p:cNvSpPr>
          <p:nvPr/>
        </p:nvSpPr>
        <p:spPr bwMode="auto">
          <a:xfrm>
            <a:off x="3951288" y="422275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45" name="타원 44"/>
          <p:cNvSpPr>
            <a:spLocks noChangeArrowheads="1"/>
          </p:cNvSpPr>
          <p:nvPr/>
        </p:nvSpPr>
        <p:spPr bwMode="auto">
          <a:xfrm>
            <a:off x="3951288" y="4862513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55" name="직선 연결선 54"/>
          <p:cNvCxnSpPr>
            <a:cxnSpLocks noChangeShapeType="1"/>
            <a:stCxn id="24584" idx="6"/>
          </p:cNvCxnSpPr>
          <p:nvPr/>
        </p:nvCxnSpPr>
        <p:spPr bwMode="auto">
          <a:xfrm>
            <a:off x="2517775" y="208915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직선 연결선 57"/>
          <p:cNvCxnSpPr>
            <a:cxnSpLocks noChangeShapeType="1"/>
            <a:stCxn id="24584" idx="6"/>
            <a:endCxn id="43" idx="2"/>
          </p:cNvCxnSpPr>
          <p:nvPr/>
        </p:nvCxnSpPr>
        <p:spPr bwMode="auto">
          <a:xfrm>
            <a:off x="2517775" y="2089150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61"/>
          <p:cNvCxnSpPr>
            <a:cxnSpLocks noChangeShapeType="1"/>
            <a:stCxn id="24584" idx="6"/>
            <a:endCxn id="44" idx="2"/>
          </p:cNvCxnSpPr>
          <p:nvPr/>
        </p:nvCxnSpPr>
        <p:spPr bwMode="auto">
          <a:xfrm>
            <a:off x="2517775" y="2089150"/>
            <a:ext cx="1433513" cy="2333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직선 연결선 64"/>
          <p:cNvCxnSpPr>
            <a:cxnSpLocks noChangeShapeType="1"/>
            <a:stCxn id="24584" idx="6"/>
            <a:endCxn id="45" idx="2"/>
          </p:cNvCxnSpPr>
          <p:nvPr/>
        </p:nvCxnSpPr>
        <p:spPr bwMode="auto">
          <a:xfrm>
            <a:off x="2517775" y="2089150"/>
            <a:ext cx="1433513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직선 연결선 68"/>
          <p:cNvCxnSpPr>
            <a:cxnSpLocks noChangeShapeType="1"/>
            <a:stCxn id="24585" idx="6"/>
          </p:cNvCxnSpPr>
          <p:nvPr/>
        </p:nvCxnSpPr>
        <p:spPr bwMode="auto">
          <a:xfrm>
            <a:off x="2517775" y="270827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/>
          <p:cNvCxnSpPr>
            <a:cxnSpLocks noChangeShapeType="1"/>
            <a:stCxn id="24585" idx="6"/>
            <a:endCxn id="43" idx="2"/>
          </p:cNvCxnSpPr>
          <p:nvPr/>
        </p:nvCxnSpPr>
        <p:spPr bwMode="auto">
          <a:xfrm>
            <a:off x="2517775" y="2708275"/>
            <a:ext cx="1433513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연결선 75"/>
          <p:cNvCxnSpPr>
            <a:cxnSpLocks noChangeShapeType="1"/>
            <a:stCxn id="24585" idx="6"/>
            <a:endCxn id="44" idx="2"/>
          </p:cNvCxnSpPr>
          <p:nvPr/>
        </p:nvCxnSpPr>
        <p:spPr bwMode="auto">
          <a:xfrm>
            <a:off x="2517775" y="2708275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직선 연결선 78"/>
          <p:cNvCxnSpPr>
            <a:cxnSpLocks noChangeShapeType="1"/>
            <a:stCxn id="24585" idx="6"/>
            <a:endCxn id="45" idx="2"/>
          </p:cNvCxnSpPr>
          <p:nvPr/>
        </p:nvCxnSpPr>
        <p:spPr bwMode="auto">
          <a:xfrm>
            <a:off x="2517775" y="2708275"/>
            <a:ext cx="1433513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직선 연결선 82"/>
          <p:cNvCxnSpPr>
            <a:cxnSpLocks noChangeShapeType="1"/>
            <a:stCxn id="24586" idx="6"/>
          </p:cNvCxnSpPr>
          <p:nvPr/>
        </p:nvCxnSpPr>
        <p:spPr bwMode="auto">
          <a:xfrm flipV="1">
            <a:off x="2517775" y="3095625"/>
            <a:ext cx="1433513" cy="320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직선 연결선 86"/>
          <p:cNvCxnSpPr>
            <a:cxnSpLocks noChangeShapeType="1"/>
            <a:stCxn id="24586" idx="6"/>
            <a:endCxn id="43" idx="2"/>
          </p:cNvCxnSpPr>
          <p:nvPr/>
        </p:nvCxnSpPr>
        <p:spPr bwMode="auto">
          <a:xfrm>
            <a:off x="2517775" y="341630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직선 연결선 89"/>
          <p:cNvCxnSpPr>
            <a:cxnSpLocks noChangeShapeType="1"/>
            <a:stCxn id="24586" idx="6"/>
            <a:endCxn id="44" idx="2"/>
          </p:cNvCxnSpPr>
          <p:nvPr/>
        </p:nvCxnSpPr>
        <p:spPr bwMode="auto">
          <a:xfrm>
            <a:off x="2517775" y="341630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직선 연결선 95"/>
          <p:cNvCxnSpPr>
            <a:cxnSpLocks noChangeShapeType="1"/>
            <a:stCxn id="24587" idx="6"/>
          </p:cNvCxnSpPr>
          <p:nvPr/>
        </p:nvCxnSpPr>
        <p:spPr bwMode="auto">
          <a:xfrm flipV="1">
            <a:off x="2517775" y="3095625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직선 연결선 98"/>
          <p:cNvCxnSpPr>
            <a:cxnSpLocks noChangeShapeType="1"/>
            <a:stCxn id="24587" idx="6"/>
            <a:endCxn id="43" idx="2"/>
          </p:cNvCxnSpPr>
          <p:nvPr/>
        </p:nvCxnSpPr>
        <p:spPr bwMode="auto">
          <a:xfrm flipV="1">
            <a:off x="2517775" y="380365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직선 연결선 101"/>
          <p:cNvCxnSpPr>
            <a:cxnSpLocks noChangeShapeType="1"/>
            <a:stCxn id="24587" idx="6"/>
            <a:endCxn id="44" idx="2"/>
          </p:cNvCxnSpPr>
          <p:nvPr/>
        </p:nvCxnSpPr>
        <p:spPr bwMode="auto">
          <a:xfrm>
            <a:off x="2517775" y="403542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직선 연결선 104"/>
          <p:cNvCxnSpPr>
            <a:cxnSpLocks noChangeShapeType="1"/>
            <a:stCxn id="24587" idx="6"/>
            <a:endCxn id="45" idx="2"/>
          </p:cNvCxnSpPr>
          <p:nvPr/>
        </p:nvCxnSpPr>
        <p:spPr bwMode="auto">
          <a:xfrm>
            <a:off x="2517775" y="4035425"/>
            <a:ext cx="1433513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6" name="직선 연결선 107"/>
          <p:cNvCxnSpPr>
            <a:cxnSpLocks noChangeShapeType="1"/>
            <a:stCxn id="24588" idx="6"/>
          </p:cNvCxnSpPr>
          <p:nvPr/>
        </p:nvCxnSpPr>
        <p:spPr bwMode="auto">
          <a:xfrm flipV="1">
            <a:off x="2517775" y="2476500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직선 연결선 110"/>
          <p:cNvCxnSpPr>
            <a:cxnSpLocks noChangeShapeType="1"/>
            <a:stCxn id="24588" idx="6"/>
          </p:cNvCxnSpPr>
          <p:nvPr/>
        </p:nvCxnSpPr>
        <p:spPr bwMode="auto">
          <a:xfrm flipV="1">
            <a:off x="2517775" y="3095625"/>
            <a:ext cx="1433513" cy="15319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직선 연결선 113"/>
          <p:cNvCxnSpPr>
            <a:cxnSpLocks noChangeShapeType="1"/>
            <a:stCxn id="24588" idx="6"/>
            <a:endCxn id="43" idx="2"/>
          </p:cNvCxnSpPr>
          <p:nvPr/>
        </p:nvCxnSpPr>
        <p:spPr bwMode="auto">
          <a:xfrm flipV="1">
            <a:off x="2517775" y="3803650"/>
            <a:ext cx="1433513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" name="직선 연결선 116"/>
          <p:cNvCxnSpPr>
            <a:cxnSpLocks noChangeShapeType="1"/>
            <a:stCxn id="24588" idx="6"/>
            <a:endCxn id="44" idx="2"/>
          </p:cNvCxnSpPr>
          <p:nvPr/>
        </p:nvCxnSpPr>
        <p:spPr bwMode="auto">
          <a:xfrm flipV="1">
            <a:off x="2517775" y="4422775"/>
            <a:ext cx="1433513" cy="2047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" name="직선 연결선 119"/>
          <p:cNvCxnSpPr>
            <a:cxnSpLocks noChangeShapeType="1"/>
            <a:stCxn id="24588" idx="6"/>
            <a:endCxn id="45" idx="2"/>
          </p:cNvCxnSpPr>
          <p:nvPr/>
        </p:nvCxnSpPr>
        <p:spPr bwMode="auto">
          <a:xfrm>
            <a:off x="2517775" y="4627563"/>
            <a:ext cx="1433513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직선 연결선 122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직선 연결선 124"/>
          <p:cNvCxnSpPr>
            <a:cxnSpLocks noChangeShapeType="1"/>
            <a:stCxn id="24589" idx="6"/>
          </p:cNvCxnSpPr>
          <p:nvPr/>
        </p:nvCxnSpPr>
        <p:spPr bwMode="auto">
          <a:xfrm flipV="1">
            <a:off x="2517775" y="3095625"/>
            <a:ext cx="1433513" cy="2149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직선 연결선 127"/>
          <p:cNvCxnSpPr>
            <a:cxnSpLocks noChangeShapeType="1"/>
            <a:stCxn id="24589" idx="6"/>
            <a:endCxn id="43" idx="2"/>
          </p:cNvCxnSpPr>
          <p:nvPr/>
        </p:nvCxnSpPr>
        <p:spPr bwMode="auto">
          <a:xfrm flipV="1">
            <a:off x="2517775" y="3803650"/>
            <a:ext cx="1433513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1" name="직선 연결선 130"/>
          <p:cNvCxnSpPr>
            <a:cxnSpLocks noChangeShapeType="1"/>
            <a:stCxn id="24589" idx="6"/>
            <a:endCxn id="44" idx="2"/>
          </p:cNvCxnSpPr>
          <p:nvPr/>
        </p:nvCxnSpPr>
        <p:spPr bwMode="auto">
          <a:xfrm flipV="1">
            <a:off x="2517775" y="4422775"/>
            <a:ext cx="1433513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직선 연결선 133"/>
          <p:cNvCxnSpPr>
            <a:cxnSpLocks noChangeShapeType="1"/>
            <a:stCxn id="24589" idx="6"/>
            <a:endCxn id="45" idx="2"/>
          </p:cNvCxnSpPr>
          <p:nvPr/>
        </p:nvCxnSpPr>
        <p:spPr bwMode="auto">
          <a:xfrm flipV="1">
            <a:off x="2517775" y="5060950"/>
            <a:ext cx="1433513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타원 70"/>
          <p:cNvSpPr>
            <a:spLocks noChangeArrowheads="1"/>
          </p:cNvSpPr>
          <p:nvPr/>
        </p:nvSpPr>
        <p:spPr bwMode="auto">
          <a:xfrm>
            <a:off x="3946525" y="2901950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27" name="타원 71"/>
          <p:cNvSpPr>
            <a:spLocks noChangeArrowheads="1"/>
          </p:cNvSpPr>
          <p:nvPr/>
        </p:nvSpPr>
        <p:spPr bwMode="auto">
          <a:xfrm>
            <a:off x="3954463" y="230028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628" name="내용 개체 틀 2 1"/>
          <p:cNvSpPr txBox="1">
            <a:spLocks/>
          </p:cNvSpPr>
          <p:nvPr/>
        </p:nvSpPr>
        <p:spPr bwMode="auto">
          <a:xfrm>
            <a:off x="1450975" y="5973763"/>
            <a:ext cx="2028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input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24629" name="그림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2355850"/>
            <a:ext cx="298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52750"/>
            <a:ext cx="30003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3" y="4903788"/>
            <a:ext cx="323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3327400"/>
            <a:ext cx="23971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그림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245100"/>
            <a:ext cx="760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0" y="5216525"/>
            <a:ext cx="15843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직선 화살표 연결선 87"/>
          <p:cNvCxnSpPr>
            <a:cxnSpLocks noChangeShapeType="1"/>
          </p:cNvCxnSpPr>
          <p:nvPr/>
        </p:nvCxnSpPr>
        <p:spPr bwMode="auto">
          <a:xfrm flipV="1">
            <a:off x="5610225" y="3870325"/>
            <a:ext cx="0" cy="31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" name="내용 개체 틀 2"/>
          <p:cNvSpPr txBox="1">
            <a:spLocks/>
          </p:cNvSpPr>
          <p:nvPr/>
        </p:nvSpPr>
        <p:spPr bwMode="auto">
          <a:xfrm>
            <a:off x="5200650" y="4127500"/>
            <a:ext cx="2974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component-wise function</a:t>
            </a:r>
            <a:endParaRPr lang="ko-KR" altLang="en-US" sz="2800"/>
          </a:p>
        </p:txBody>
      </p:sp>
      <p:sp>
        <p:nvSpPr>
          <p:cNvPr id="91" name="사다리꼴 90"/>
          <p:cNvSpPr/>
          <p:nvPr/>
        </p:nvSpPr>
        <p:spPr bwMode="auto">
          <a:xfrm rot="5400000">
            <a:off x="2051844" y="1124744"/>
            <a:ext cx="4537075" cy="5256213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sp>
        <p:nvSpPr>
          <p:cNvPr id="24638" name="내용 개체 틀 2 2 2"/>
          <p:cNvSpPr txBox="1">
            <a:spLocks/>
          </p:cNvSpPr>
          <p:nvPr/>
        </p:nvSpPr>
        <p:spPr bwMode="auto">
          <a:xfrm>
            <a:off x="3355975" y="5973763"/>
            <a:ext cx="2497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hidden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24639" name="그림 9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3392488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640" name="직선 화살표 연결선 96"/>
          <p:cNvCxnSpPr>
            <a:cxnSpLocks noChangeShapeType="1"/>
          </p:cNvCxnSpPr>
          <p:nvPr/>
        </p:nvCxnSpPr>
        <p:spPr bwMode="auto">
          <a:xfrm>
            <a:off x="6948488" y="3630613"/>
            <a:ext cx="2270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그림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2849563"/>
            <a:ext cx="183038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42" name="내용 개체 틀 2 2 1"/>
          <p:cNvSpPr txBox="1">
            <a:spLocks/>
          </p:cNvSpPr>
          <p:nvPr/>
        </p:nvSpPr>
        <p:spPr bwMode="auto">
          <a:xfrm>
            <a:off x="5580063" y="5973763"/>
            <a:ext cx="24987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output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  <p:bldP spid="44" grpId="0" animBg="1"/>
      <p:bldP spid="45" grpId="0" animBg="1"/>
      <p:bldP spid="71" grpId="0" animBg="1"/>
      <p:bldP spid="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모서리가 둥근 직사각형 73"/>
          <p:cNvSpPr>
            <a:spLocks noChangeArrowheads="1"/>
          </p:cNvSpPr>
          <p:nvPr/>
        </p:nvSpPr>
        <p:spPr bwMode="auto">
          <a:xfrm>
            <a:off x="1987550" y="1557338"/>
            <a:ext cx="649288" cy="42830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0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DNN architecture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F6412-7BD1-424E-B68D-0038C493030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300"/>
          </a:p>
        </p:txBody>
      </p:sp>
      <p:sp>
        <p:nvSpPr>
          <p:cNvPr id="25605" name="모서리가 둥근 직사각형 4"/>
          <p:cNvSpPr>
            <a:spLocks noChangeArrowheads="1"/>
          </p:cNvSpPr>
          <p:nvPr/>
        </p:nvSpPr>
        <p:spPr bwMode="auto">
          <a:xfrm>
            <a:off x="6081713" y="2708275"/>
            <a:ext cx="693737" cy="191293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06" name="모서리가 둥근 직사각형 5"/>
          <p:cNvSpPr>
            <a:spLocks noChangeArrowheads="1"/>
          </p:cNvSpPr>
          <p:nvPr/>
        </p:nvSpPr>
        <p:spPr bwMode="auto">
          <a:xfrm>
            <a:off x="3846513" y="2127250"/>
            <a:ext cx="647700" cy="3243263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2051844" y="1124744"/>
            <a:ext cx="4537075" cy="5256213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25608" name="직선 화살표 연결선 8"/>
          <p:cNvCxnSpPr>
            <a:cxnSpLocks noChangeShapeType="1"/>
          </p:cNvCxnSpPr>
          <p:nvPr/>
        </p:nvCxnSpPr>
        <p:spPr bwMode="auto">
          <a:xfrm>
            <a:off x="1290638" y="3559175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09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468688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타원 11"/>
          <p:cNvSpPr>
            <a:spLocks noChangeArrowheads="1"/>
          </p:cNvSpPr>
          <p:nvPr/>
        </p:nvSpPr>
        <p:spPr bwMode="auto">
          <a:xfrm>
            <a:off x="2112963" y="1889125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1" name="타원 12"/>
          <p:cNvSpPr>
            <a:spLocks noChangeArrowheads="1"/>
          </p:cNvSpPr>
          <p:nvPr/>
        </p:nvSpPr>
        <p:spPr bwMode="auto">
          <a:xfrm>
            <a:off x="2112963" y="250825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2" name="타원 13"/>
          <p:cNvSpPr>
            <a:spLocks noChangeArrowheads="1"/>
          </p:cNvSpPr>
          <p:nvPr/>
        </p:nvSpPr>
        <p:spPr bwMode="auto">
          <a:xfrm>
            <a:off x="2112963" y="32162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3" name="타원 14"/>
          <p:cNvSpPr>
            <a:spLocks noChangeArrowheads="1"/>
          </p:cNvSpPr>
          <p:nvPr/>
        </p:nvSpPr>
        <p:spPr bwMode="auto">
          <a:xfrm>
            <a:off x="2112963" y="383540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4" name="타원 15"/>
          <p:cNvSpPr>
            <a:spLocks noChangeArrowheads="1"/>
          </p:cNvSpPr>
          <p:nvPr/>
        </p:nvSpPr>
        <p:spPr bwMode="auto">
          <a:xfrm>
            <a:off x="2112963" y="4427538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15" name="타원 16"/>
          <p:cNvSpPr>
            <a:spLocks noChangeArrowheads="1"/>
          </p:cNvSpPr>
          <p:nvPr/>
        </p:nvSpPr>
        <p:spPr bwMode="auto">
          <a:xfrm>
            <a:off x="2112963" y="504507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5616" name="직선 연결선 18"/>
          <p:cNvCxnSpPr>
            <a:cxnSpLocks noChangeShapeType="1"/>
            <a:stCxn id="25610" idx="6"/>
          </p:cNvCxnSpPr>
          <p:nvPr/>
        </p:nvCxnSpPr>
        <p:spPr bwMode="auto">
          <a:xfrm>
            <a:off x="2517775" y="208915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직선 연결선 19"/>
          <p:cNvCxnSpPr>
            <a:cxnSpLocks noChangeShapeType="1"/>
            <a:stCxn id="25611" idx="6"/>
          </p:cNvCxnSpPr>
          <p:nvPr/>
        </p:nvCxnSpPr>
        <p:spPr bwMode="auto">
          <a:xfrm flipV="1">
            <a:off x="2517775" y="247650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직선 연결선 20"/>
          <p:cNvCxnSpPr>
            <a:cxnSpLocks noChangeShapeType="1"/>
            <a:stCxn id="25612" idx="6"/>
          </p:cNvCxnSpPr>
          <p:nvPr/>
        </p:nvCxnSpPr>
        <p:spPr bwMode="auto">
          <a:xfrm flipV="1">
            <a:off x="2517775" y="2476500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직선 연결선 21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직선 연결선 22"/>
          <p:cNvCxnSpPr>
            <a:cxnSpLocks noChangeShapeType="1"/>
            <a:stCxn id="25612" idx="6"/>
            <a:endCxn id="25626" idx="2"/>
          </p:cNvCxnSpPr>
          <p:nvPr/>
        </p:nvCxnSpPr>
        <p:spPr bwMode="auto">
          <a:xfrm>
            <a:off x="2517775" y="3416300"/>
            <a:ext cx="1433513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21" name="그림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2001838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2" name="그림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2638425"/>
            <a:ext cx="287338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그림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5164138"/>
            <a:ext cx="3222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4" name="타원 42"/>
          <p:cNvSpPr>
            <a:spLocks noChangeArrowheads="1"/>
          </p:cNvSpPr>
          <p:nvPr/>
        </p:nvSpPr>
        <p:spPr bwMode="auto">
          <a:xfrm>
            <a:off x="3951288" y="3603625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25" name="타원 43"/>
          <p:cNvSpPr>
            <a:spLocks noChangeArrowheads="1"/>
          </p:cNvSpPr>
          <p:nvPr/>
        </p:nvSpPr>
        <p:spPr bwMode="auto">
          <a:xfrm>
            <a:off x="3951288" y="4222750"/>
            <a:ext cx="404812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26" name="타원 44"/>
          <p:cNvSpPr>
            <a:spLocks noChangeArrowheads="1"/>
          </p:cNvSpPr>
          <p:nvPr/>
        </p:nvSpPr>
        <p:spPr bwMode="auto">
          <a:xfrm>
            <a:off x="3951288" y="4862513"/>
            <a:ext cx="404812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5627" name="직선 연결선 54"/>
          <p:cNvCxnSpPr>
            <a:cxnSpLocks noChangeShapeType="1"/>
            <a:stCxn id="25610" idx="6"/>
          </p:cNvCxnSpPr>
          <p:nvPr/>
        </p:nvCxnSpPr>
        <p:spPr bwMode="auto">
          <a:xfrm>
            <a:off x="2517775" y="208915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직선 연결선 57"/>
          <p:cNvCxnSpPr>
            <a:cxnSpLocks noChangeShapeType="1"/>
            <a:stCxn id="25610" idx="6"/>
            <a:endCxn id="25624" idx="2"/>
          </p:cNvCxnSpPr>
          <p:nvPr/>
        </p:nvCxnSpPr>
        <p:spPr bwMode="auto">
          <a:xfrm>
            <a:off x="2517775" y="2089150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직선 연결선 61"/>
          <p:cNvCxnSpPr>
            <a:cxnSpLocks noChangeShapeType="1"/>
            <a:stCxn id="25610" idx="6"/>
            <a:endCxn id="25625" idx="2"/>
          </p:cNvCxnSpPr>
          <p:nvPr/>
        </p:nvCxnSpPr>
        <p:spPr bwMode="auto">
          <a:xfrm>
            <a:off x="2517775" y="2089150"/>
            <a:ext cx="1433513" cy="2333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직선 연결선 64"/>
          <p:cNvCxnSpPr>
            <a:cxnSpLocks noChangeShapeType="1"/>
            <a:stCxn id="25610" idx="6"/>
            <a:endCxn id="25626" idx="2"/>
          </p:cNvCxnSpPr>
          <p:nvPr/>
        </p:nvCxnSpPr>
        <p:spPr bwMode="auto">
          <a:xfrm>
            <a:off x="2517775" y="2089150"/>
            <a:ext cx="1433513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직선 연결선 68"/>
          <p:cNvCxnSpPr>
            <a:cxnSpLocks noChangeShapeType="1"/>
            <a:stCxn id="25611" idx="6"/>
          </p:cNvCxnSpPr>
          <p:nvPr/>
        </p:nvCxnSpPr>
        <p:spPr bwMode="auto">
          <a:xfrm>
            <a:off x="2517775" y="270827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직선 연결선 72"/>
          <p:cNvCxnSpPr>
            <a:cxnSpLocks noChangeShapeType="1"/>
            <a:stCxn id="25611" idx="6"/>
            <a:endCxn id="25624" idx="2"/>
          </p:cNvCxnSpPr>
          <p:nvPr/>
        </p:nvCxnSpPr>
        <p:spPr bwMode="auto">
          <a:xfrm>
            <a:off x="2517775" y="2708275"/>
            <a:ext cx="1433513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3" name="직선 연결선 75"/>
          <p:cNvCxnSpPr>
            <a:cxnSpLocks noChangeShapeType="1"/>
            <a:stCxn id="25611" idx="6"/>
            <a:endCxn id="25625" idx="2"/>
          </p:cNvCxnSpPr>
          <p:nvPr/>
        </p:nvCxnSpPr>
        <p:spPr bwMode="auto">
          <a:xfrm>
            <a:off x="2517775" y="2708275"/>
            <a:ext cx="1433513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4" name="직선 연결선 78"/>
          <p:cNvCxnSpPr>
            <a:cxnSpLocks noChangeShapeType="1"/>
            <a:stCxn id="25611" idx="6"/>
            <a:endCxn id="25626" idx="2"/>
          </p:cNvCxnSpPr>
          <p:nvPr/>
        </p:nvCxnSpPr>
        <p:spPr bwMode="auto">
          <a:xfrm>
            <a:off x="2517775" y="2708275"/>
            <a:ext cx="1433513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5" name="직선 연결선 82"/>
          <p:cNvCxnSpPr>
            <a:cxnSpLocks noChangeShapeType="1"/>
            <a:stCxn id="25612" idx="6"/>
          </p:cNvCxnSpPr>
          <p:nvPr/>
        </p:nvCxnSpPr>
        <p:spPr bwMode="auto">
          <a:xfrm flipV="1">
            <a:off x="2517775" y="3095625"/>
            <a:ext cx="1433513" cy="320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직선 연결선 86"/>
          <p:cNvCxnSpPr>
            <a:cxnSpLocks noChangeShapeType="1"/>
            <a:stCxn id="25612" idx="6"/>
            <a:endCxn id="25624" idx="2"/>
          </p:cNvCxnSpPr>
          <p:nvPr/>
        </p:nvCxnSpPr>
        <p:spPr bwMode="auto">
          <a:xfrm>
            <a:off x="2517775" y="3416300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직선 연결선 89"/>
          <p:cNvCxnSpPr>
            <a:cxnSpLocks noChangeShapeType="1"/>
            <a:stCxn id="25612" idx="6"/>
            <a:endCxn id="25625" idx="2"/>
          </p:cNvCxnSpPr>
          <p:nvPr/>
        </p:nvCxnSpPr>
        <p:spPr bwMode="auto">
          <a:xfrm>
            <a:off x="2517775" y="3416300"/>
            <a:ext cx="1433513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직선 연결선 95"/>
          <p:cNvCxnSpPr>
            <a:cxnSpLocks noChangeShapeType="1"/>
            <a:stCxn id="25613" idx="6"/>
          </p:cNvCxnSpPr>
          <p:nvPr/>
        </p:nvCxnSpPr>
        <p:spPr bwMode="auto">
          <a:xfrm flipV="1">
            <a:off x="2517775" y="3095625"/>
            <a:ext cx="1433513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직선 연결선 98"/>
          <p:cNvCxnSpPr>
            <a:cxnSpLocks noChangeShapeType="1"/>
            <a:stCxn id="25613" idx="6"/>
            <a:endCxn id="25624" idx="2"/>
          </p:cNvCxnSpPr>
          <p:nvPr/>
        </p:nvCxnSpPr>
        <p:spPr bwMode="auto">
          <a:xfrm flipV="1">
            <a:off x="2517775" y="3803650"/>
            <a:ext cx="1433513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직선 연결선 101"/>
          <p:cNvCxnSpPr>
            <a:cxnSpLocks noChangeShapeType="1"/>
            <a:stCxn id="25613" idx="6"/>
            <a:endCxn id="25625" idx="2"/>
          </p:cNvCxnSpPr>
          <p:nvPr/>
        </p:nvCxnSpPr>
        <p:spPr bwMode="auto">
          <a:xfrm>
            <a:off x="2517775" y="4035425"/>
            <a:ext cx="1433513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직선 연결선 104"/>
          <p:cNvCxnSpPr>
            <a:cxnSpLocks noChangeShapeType="1"/>
            <a:stCxn id="25613" idx="6"/>
            <a:endCxn id="25626" idx="2"/>
          </p:cNvCxnSpPr>
          <p:nvPr/>
        </p:nvCxnSpPr>
        <p:spPr bwMode="auto">
          <a:xfrm>
            <a:off x="2517775" y="4035425"/>
            <a:ext cx="1433513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직선 연결선 107"/>
          <p:cNvCxnSpPr>
            <a:cxnSpLocks noChangeShapeType="1"/>
            <a:stCxn id="25614" idx="6"/>
          </p:cNvCxnSpPr>
          <p:nvPr/>
        </p:nvCxnSpPr>
        <p:spPr bwMode="auto">
          <a:xfrm flipV="1">
            <a:off x="2517775" y="2476500"/>
            <a:ext cx="1433513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직선 연결선 110"/>
          <p:cNvCxnSpPr>
            <a:cxnSpLocks noChangeShapeType="1"/>
            <a:stCxn id="25614" idx="6"/>
          </p:cNvCxnSpPr>
          <p:nvPr/>
        </p:nvCxnSpPr>
        <p:spPr bwMode="auto">
          <a:xfrm flipV="1">
            <a:off x="2517775" y="3095625"/>
            <a:ext cx="1433513" cy="15319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직선 연결선 113"/>
          <p:cNvCxnSpPr>
            <a:cxnSpLocks noChangeShapeType="1"/>
            <a:stCxn id="25614" idx="6"/>
            <a:endCxn id="25624" idx="2"/>
          </p:cNvCxnSpPr>
          <p:nvPr/>
        </p:nvCxnSpPr>
        <p:spPr bwMode="auto">
          <a:xfrm flipV="1">
            <a:off x="2517775" y="3803650"/>
            <a:ext cx="1433513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직선 연결선 116"/>
          <p:cNvCxnSpPr>
            <a:cxnSpLocks noChangeShapeType="1"/>
            <a:stCxn id="25614" idx="6"/>
            <a:endCxn id="25625" idx="2"/>
          </p:cNvCxnSpPr>
          <p:nvPr/>
        </p:nvCxnSpPr>
        <p:spPr bwMode="auto">
          <a:xfrm flipV="1">
            <a:off x="2517775" y="4422775"/>
            <a:ext cx="1433513" cy="2047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직선 연결선 119"/>
          <p:cNvCxnSpPr>
            <a:cxnSpLocks noChangeShapeType="1"/>
            <a:stCxn id="25614" idx="6"/>
            <a:endCxn id="25626" idx="2"/>
          </p:cNvCxnSpPr>
          <p:nvPr/>
        </p:nvCxnSpPr>
        <p:spPr bwMode="auto">
          <a:xfrm>
            <a:off x="2517775" y="4627563"/>
            <a:ext cx="1433513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직선 연결선 122"/>
          <p:cNvCxnSpPr>
            <a:cxnSpLocks noChangeShapeType="1"/>
          </p:cNvCxnSpPr>
          <p:nvPr/>
        </p:nvCxnSpPr>
        <p:spPr bwMode="auto">
          <a:xfrm flipV="1">
            <a:off x="2517775" y="2476500"/>
            <a:ext cx="1433513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직선 연결선 124"/>
          <p:cNvCxnSpPr>
            <a:cxnSpLocks noChangeShapeType="1"/>
            <a:stCxn id="25615" idx="6"/>
          </p:cNvCxnSpPr>
          <p:nvPr/>
        </p:nvCxnSpPr>
        <p:spPr bwMode="auto">
          <a:xfrm flipV="1">
            <a:off x="2517775" y="3095625"/>
            <a:ext cx="1433513" cy="2149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직선 연결선 127"/>
          <p:cNvCxnSpPr>
            <a:cxnSpLocks noChangeShapeType="1"/>
            <a:stCxn id="25615" idx="6"/>
            <a:endCxn id="25624" idx="2"/>
          </p:cNvCxnSpPr>
          <p:nvPr/>
        </p:nvCxnSpPr>
        <p:spPr bwMode="auto">
          <a:xfrm flipV="1">
            <a:off x="2517775" y="3803650"/>
            <a:ext cx="1433513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직선 연결선 130"/>
          <p:cNvCxnSpPr>
            <a:cxnSpLocks noChangeShapeType="1"/>
            <a:stCxn id="25615" idx="6"/>
            <a:endCxn id="25625" idx="2"/>
          </p:cNvCxnSpPr>
          <p:nvPr/>
        </p:nvCxnSpPr>
        <p:spPr bwMode="auto">
          <a:xfrm flipV="1">
            <a:off x="2517775" y="4422775"/>
            <a:ext cx="1433513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직선 연결선 133"/>
          <p:cNvCxnSpPr>
            <a:cxnSpLocks noChangeShapeType="1"/>
            <a:stCxn id="25615" idx="6"/>
            <a:endCxn id="25626" idx="2"/>
          </p:cNvCxnSpPr>
          <p:nvPr/>
        </p:nvCxnSpPr>
        <p:spPr bwMode="auto">
          <a:xfrm flipV="1">
            <a:off x="2517775" y="5060950"/>
            <a:ext cx="1433513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2" name="타원 70"/>
          <p:cNvSpPr>
            <a:spLocks noChangeArrowheads="1"/>
          </p:cNvSpPr>
          <p:nvPr/>
        </p:nvSpPr>
        <p:spPr bwMode="auto">
          <a:xfrm>
            <a:off x="3946525" y="2901950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53" name="타원 71"/>
          <p:cNvSpPr>
            <a:spLocks noChangeArrowheads="1"/>
          </p:cNvSpPr>
          <p:nvPr/>
        </p:nvSpPr>
        <p:spPr bwMode="auto">
          <a:xfrm>
            <a:off x="3954463" y="230028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54" name="내용 개체 틀 2 1"/>
          <p:cNvSpPr txBox="1">
            <a:spLocks/>
          </p:cNvSpPr>
          <p:nvPr/>
        </p:nvSpPr>
        <p:spPr bwMode="auto">
          <a:xfrm>
            <a:off x="1450975" y="5973763"/>
            <a:ext cx="20288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input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sp>
        <p:nvSpPr>
          <p:cNvPr id="25655" name="내용 개체 틀 2 2 2"/>
          <p:cNvSpPr txBox="1">
            <a:spLocks/>
          </p:cNvSpPr>
          <p:nvPr/>
        </p:nvSpPr>
        <p:spPr bwMode="auto">
          <a:xfrm>
            <a:off x="3355975" y="5973763"/>
            <a:ext cx="24971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hidden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25656" name="그림 8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3392488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7" name="그림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2355850"/>
            <a:ext cx="298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8" name="그림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52750"/>
            <a:ext cx="300037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59" name="그림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13" y="4903788"/>
            <a:ext cx="323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60" name="그림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245100"/>
            <a:ext cx="76041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61" name="타원 81"/>
          <p:cNvSpPr>
            <a:spLocks noChangeArrowheads="1"/>
          </p:cNvSpPr>
          <p:nvPr/>
        </p:nvSpPr>
        <p:spPr bwMode="auto">
          <a:xfrm>
            <a:off x="6205538" y="3405188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25662" name="그림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3443288"/>
            <a:ext cx="13493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663" name="직선 연결선 84"/>
          <p:cNvCxnSpPr>
            <a:cxnSpLocks noChangeShapeType="1"/>
            <a:endCxn id="25661" idx="2"/>
          </p:cNvCxnSpPr>
          <p:nvPr/>
        </p:nvCxnSpPr>
        <p:spPr bwMode="auto">
          <a:xfrm>
            <a:off x="4373563" y="2547938"/>
            <a:ext cx="1831975" cy="1057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직선 연결선 85"/>
          <p:cNvCxnSpPr>
            <a:cxnSpLocks noChangeShapeType="1"/>
            <a:stCxn id="25652" idx="6"/>
            <a:endCxn id="25661" idx="2"/>
          </p:cNvCxnSpPr>
          <p:nvPr/>
        </p:nvCxnSpPr>
        <p:spPr bwMode="auto">
          <a:xfrm>
            <a:off x="4351338" y="3101975"/>
            <a:ext cx="1854200" cy="5032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직선 연결선 90"/>
          <p:cNvCxnSpPr>
            <a:cxnSpLocks noChangeShapeType="1"/>
            <a:stCxn id="25624" idx="6"/>
            <a:endCxn id="25661" idx="2"/>
          </p:cNvCxnSpPr>
          <p:nvPr/>
        </p:nvCxnSpPr>
        <p:spPr bwMode="auto">
          <a:xfrm flipV="1">
            <a:off x="4356100" y="3605213"/>
            <a:ext cx="1849438" cy="198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직선 연결선 91"/>
          <p:cNvCxnSpPr>
            <a:cxnSpLocks noChangeShapeType="1"/>
            <a:endCxn id="25661" idx="2"/>
          </p:cNvCxnSpPr>
          <p:nvPr/>
        </p:nvCxnSpPr>
        <p:spPr bwMode="auto">
          <a:xfrm flipV="1">
            <a:off x="4373563" y="3605213"/>
            <a:ext cx="1831975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7" name="직선 연결선 92"/>
          <p:cNvCxnSpPr>
            <a:cxnSpLocks noChangeShapeType="1"/>
            <a:stCxn id="25626" idx="6"/>
            <a:endCxn id="25661" idx="2"/>
          </p:cNvCxnSpPr>
          <p:nvPr/>
        </p:nvCxnSpPr>
        <p:spPr bwMode="auto">
          <a:xfrm flipV="1">
            <a:off x="4356100" y="3605213"/>
            <a:ext cx="1849438" cy="145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8" name="직선 화살표 연결선 96"/>
          <p:cNvCxnSpPr>
            <a:cxnSpLocks noChangeShapeType="1"/>
          </p:cNvCxnSpPr>
          <p:nvPr/>
        </p:nvCxnSpPr>
        <p:spPr bwMode="auto">
          <a:xfrm>
            <a:off x="6948488" y="3630613"/>
            <a:ext cx="2270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3" name="그림 5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4637088"/>
            <a:ext cx="7588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70" name="그림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265238"/>
            <a:ext cx="25431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43325"/>
            <a:ext cx="20637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72" name="내용 개체 틀 2 2 1"/>
          <p:cNvSpPr txBox="1">
            <a:spLocks/>
          </p:cNvSpPr>
          <p:nvPr/>
        </p:nvSpPr>
        <p:spPr bwMode="auto">
          <a:xfrm>
            <a:off x="5580063" y="5973763"/>
            <a:ext cx="24987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output layer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DNN architecture: </a:t>
            </a:r>
            <a:r>
              <a:rPr lang="en-US" altLang="ko-KR" i="1">
                <a:ea typeface="굴림" panose="020B0600000101010101" pitchFamily="50" charset="-127"/>
              </a:rPr>
              <a:t>L</a:t>
            </a:r>
            <a:r>
              <a:rPr lang="en-US" altLang="ko-KR">
                <a:ea typeface="굴림" panose="020B0600000101010101" pitchFamily="50" charset="-127"/>
              </a:rPr>
              <a:t> hidden layers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662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B52D0C-2AF3-4BCF-A5FE-6638D0C2B4B9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300"/>
          </a:p>
        </p:txBody>
      </p:sp>
      <p:pic>
        <p:nvPicPr>
          <p:cNvPr id="10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557338"/>
            <a:ext cx="30765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3" y="2500313"/>
            <a:ext cx="34067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300538"/>
            <a:ext cx="40354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그림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3509963"/>
            <a:ext cx="41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80038"/>
            <a:ext cx="4021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1577975"/>
            <a:ext cx="10080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2484438"/>
            <a:ext cx="10080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4311650"/>
            <a:ext cx="10572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그림 10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7761">
            <a:off x="4327525" y="1216025"/>
            <a:ext cx="108108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그림 10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65818">
            <a:off x="4237038" y="2138363"/>
            <a:ext cx="126206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그림 10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24934">
            <a:off x="4351338" y="3829050"/>
            <a:ext cx="15668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5534025"/>
            <a:ext cx="6032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그림 3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024935">
            <a:off x="4503738" y="5022850"/>
            <a:ext cx="10652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DNN-based optimization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9981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F46072-64C2-4EA8-B350-F38F87AC869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300"/>
          </a:p>
        </p:txBody>
      </p:sp>
      <p:sp>
        <p:nvSpPr>
          <p:cNvPr id="11268" name="모서리가 둥근 직사각형 4"/>
          <p:cNvSpPr>
            <a:spLocks noChangeArrowheads="1"/>
          </p:cNvSpPr>
          <p:nvPr/>
        </p:nvSpPr>
        <p:spPr bwMode="auto">
          <a:xfrm>
            <a:off x="1662113" y="1557338"/>
            <a:ext cx="649287" cy="4283075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69" name="모서리가 둥근 직사각형 5"/>
          <p:cNvSpPr>
            <a:spLocks noChangeArrowheads="1"/>
          </p:cNvSpPr>
          <p:nvPr/>
        </p:nvSpPr>
        <p:spPr bwMode="auto">
          <a:xfrm>
            <a:off x="5756275" y="2708275"/>
            <a:ext cx="693738" cy="1912938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0" name="모서리가 둥근 직사각형 6"/>
          <p:cNvSpPr>
            <a:spLocks noChangeArrowheads="1"/>
          </p:cNvSpPr>
          <p:nvPr/>
        </p:nvSpPr>
        <p:spPr bwMode="auto">
          <a:xfrm>
            <a:off x="3519488" y="2127250"/>
            <a:ext cx="649287" cy="3243263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8" name="사다리꼴 7"/>
          <p:cNvSpPr/>
          <p:nvPr/>
        </p:nvSpPr>
        <p:spPr bwMode="auto">
          <a:xfrm rot="5400000">
            <a:off x="1726406" y="1124745"/>
            <a:ext cx="4537075" cy="5256212"/>
          </a:xfrm>
          <a:prstGeom prst="trapezoid">
            <a:avLst>
              <a:gd name="adj" fmla="val 204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1272" name="직선 화살표 연결선 8"/>
          <p:cNvCxnSpPr>
            <a:cxnSpLocks noChangeShapeType="1"/>
          </p:cNvCxnSpPr>
          <p:nvPr/>
        </p:nvCxnSpPr>
        <p:spPr bwMode="auto">
          <a:xfrm>
            <a:off x="965200" y="3559175"/>
            <a:ext cx="401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73" name="그림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68688"/>
            <a:ext cx="195262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타원 10"/>
          <p:cNvSpPr>
            <a:spLocks noChangeArrowheads="1"/>
          </p:cNvSpPr>
          <p:nvPr/>
        </p:nvSpPr>
        <p:spPr bwMode="auto">
          <a:xfrm>
            <a:off x="1787525" y="1889125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5" name="타원 11"/>
          <p:cNvSpPr>
            <a:spLocks noChangeArrowheads="1"/>
          </p:cNvSpPr>
          <p:nvPr/>
        </p:nvSpPr>
        <p:spPr bwMode="auto">
          <a:xfrm>
            <a:off x="1787525" y="2508250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6" name="타원 12"/>
          <p:cNvSpPr>
            <a:spLocks noChangeArrowheads="1"/>
          </p:cNvSpPr>
          <p:nvPr/>
        </p:nvSpPr>
        <p:spPr bwMode="auto">
          <a:xfrm>
            <a:off x="1787525" y="3216275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7" name="타원 13"/>
          <p:cNvSpPr>
            <a:spLocks noChangeArrowheads="1"/>
          </p:cNvSpPr>
          <p:nvPr/>
        </p:nvSpPr>
        <p:spPr bwMode="auto">
          <a:xfrm>
            <a:off x="1787525" y="3835400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8" name="타원 14"/>
          <p:cNvSpPr>
            <a:spLocks noChangeArrowheads="1"/>
          </p:cNvSpPr>
          <p:nvPr/>
        </p:nvSpPr>
        <p:spPr bwMode="auto">
          <a:xfrm>
            <a:off x="1787525" y="4427538"/>
            <a:ext cx="404813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9" name="타원 15"/>
          <p:cNvSpPr>
            <a:spLocks noChangeArrowheads="1"/>
          </p:cNvSpPr>
          <p:nvPr/>
        </p:nvSpPr>
        <p:spPr bwMode="auto">
          <a:xfrm>
            <a:off x="1787525" y="5045075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1280" name="직선 연결선 16"/>
          <p:cNvCxnSpPr>
            <a:cxnSpLocks noChangeShapeType="1"/>
            <a:stCxn id="11274" idx="6"/>
          </p:cNvCxnSpPr>
          <p:nvPr/>
        </p:nvCxnSpPr>
        <p:spPr bwMode="auto">
          <a:xfrm>
            <a:off x="2192338" y="2089150"/>
            <a:ext cx="1433512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직선 연결선 17"/>
          <p:cNvCxnSpPr>
            <a:cxnSpLocks noChangeShapeType="1"/>
            <a:stCxn id="11275" idx="6"/>
          </p:cNvCxnSpPr>
          <p:nvPr/>
        </p:nvCxnSpPr>
        <p:spPr bwMode="auto">
          <a:xfrm flipV="1">
            <a:off x="2192338" y="2476500"/>
            <a:ext cx="1433512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직선 연결선 18"/>
          <p:cNvCxnSpPr>
            <a:cxnSpLocks noChangeShapeType="1"/>
            <a:stCxn id="11276" idx="6"/>
          </p:cNvCxnSpPr>
          <p:nvPr/>
        </p:nvCxnSpPr>
        <p:spPr bwMode="auto">
          <a:xfrm flipV="1">
            <a:off x="2192338" y="2476500"/>
            <a:ext cx="1433512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직선 연결선 19"/>
          <p:cNvCxnSpPr>
            <a:cxnSpLocks noChangeShapeType="1"/>
          </p:cNvCxnSpPr>
          <p:nvPr/>
        </p:nvCxnSpPr>
        <p:spPr bwMode="auto">
          <a:xfrm flipV="1">
            <a:off x="2192338" y="2476500"/>
            <a:ext cx="1433512" cy="15700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직선 연결선 20"/>
          <p:cNvCxnSpPr>
            <a:cxnSpLocks noChangeShapeType="1"/>
            <a:stCxn id="11276" idx="6"/>
            <a:endCxn id="11290" idx="2"/>
          </p:cNvCxnSpPr>
          <p:nvPr/>
        </p:nvCxnSpPr>
        <p:spPr bwMode="auto">
          <a:xfrm>
            <a:off x="2192338" y="3416300"/>
            <a:ext cx="1433512" cy="16446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285" name="그림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2001838"/>
            <a:ext cx="2794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그림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638425"/>
            <a:ext cx="287337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그림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5164138"/>
            <a:ext cx="32226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8" name="타원 24"/>
          <p:cNvSpPr>
            <a:spLocks noChangeArrowheads="1"/>
          </p:cNvSpPr>
          <p:nvPr/>
        </p:nvSpPr>
        <p:spPr bwMode="auto">
          <a:xfrm>
            <a:off x="3625850" y="3603625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89" name="타원 25"/>
          <p:cNvSpPr>
            <a:spLocks noChangeArrowheads="1"/>
          </p:cNvSpPr>
          <p:nvPr/>
        </p:nvSpPr>
        <p:spPr bwMode="auto">
          <a:xfrm>
            <a:off x="3625850" y="4222750"/>
            <a:ext cx="404813" cy="398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90" name="타원 26"/>
          <p:cNvSpPr>
            <a:spLocks noChangeArrowheads="1"/>
          </p:cNvSpPr>
          <p:nvPr/>
        </p:nvSpPr>
        <p:spPr bwMode="auto">
          <a:xfrm>
            <a:off x="3625850" y="4862513"/>
            <a:ext cx="404813" cy="398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11291" name="직선 연결선 27"/>
          <p:cNvCxnSpPr>
            <a:cxnSpLocks noChangeShapeType="1"/>
            <a:stCxn id="11274" idx="6"/>
          </p:cNvCxnSpPr>
          <p:nvPr/>
        </p:nvCxnSpPr>
        <p:spPr bwMode="auto">
          <a:xfrm>
            <a:off x="2192338" y="2089150"/>
            <a:ext cx="1433512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2" name="직선 연결선 28"/>
          <p:cNvCxnSpPr>
            <a:cxnSpLocks noChangeShapeType="1"/>
            <a:stCxn id="11274" idx="6"/>
            <a:endCxn id="11288" idx="2"/>
          </p:cNvCxnSpPr>
          <p:nvPr/>
        </p:nvCxnSpPr>
        <p:spPr bwMode="auto">
          <a:xfrm>
            <a:off x="2192338" y="2089150"/>
            <a:ext cx="1433512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직선 연결선 29"/>
          <p:cNvCxnSpPr>
            <a:cxnSpLocks noChangeShapeType="1"/>
            <a:stCxn id="11274" idx="6"/>
            <a:endCxn id="11289" idx="2"/>
          </p:cNvCxnSpPr>
          <p:nvPr/>
        </p:nvCxnSpPr>
        <p:spPr bwMode="auto">
          <a:xfrm>
            <a:off x="2192338" y="2089150"/>
            <a:ext cx="1433512" cy="23336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직선 연결선 30"/>
          <p:cNvCxnSpPr>
            <a:cxnSpLocks noChangeShapeType="1"/>
            <a:stCxn id="11274" idx="6"/>
            <a:endCxn id="11290" idx="2"/>
          </p:cNvCxnSpPr>
          <p:nvPr/>
        </p:nvCxnSpPr>
        <p:spPr bwMode="auto">
          <a:xfrm>
            <a:off x="2192338" y="2089150"/>
            <a:ext cx="1433512" cy="2971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직선 연결선 31"/>
          <p:cNvCxnSpPr>
            <a:cxnSpLocks noChangeShapeType="1"/>
            <a:stCxn id="11275" idx="6"/>
          </p:cNvCxnSpPr>
          <p:nvPr/>
        </p:nvCxnSpPr>
        <p:spPr bwMode="auto">
          <a:xfrm>
            <a:off x="2192338" y="2708275"/>
            <a:ext cx="1433512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직선 연결선 32"/>
          <p:cNvCxnSpPr>
            <a:cxnSpLocks noChangeShapeType="1"/>
            <a:stCxn id="11275" idx="6"/>
            <a:endCxn id="11288" idx="2"/>
          </p:cNvCxnSpPr>
          <p:nvPr/>
        </p:nvCxnSpPr>
        <p:spPr bwMode="auto">
          <a:xfrm>
            <a:off x="2192338" y="2708275"/>
            <a:ext cx="1433512" cy="109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직선 연결선 33"/>
          <p:cNvCxnSpPr>
            <a:cxnSpLocks noChangeShapeType="1"/>
            <a:stCxn id="11275" idx="6"/>
            <a:endCxn id="11289" idx="2"/>
          </p:cNvCxnSpPr>
          <p:nvPr/>
        </p:nvCxnSpPr>
        <p:spPr bwMode="auto">
          <a:xfrm>
            <a:off x="2192338" y="2708275"/>
            <a:ext cx="1433512" cy="17145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직선 연결선 34"/>
          <p:cNvCxnSpPr>
            <a:cxnSpLocks noChangeShapeType="1"/>
            <a:stCxn id="11275" idx="6"/>
            <a:endCxn id="11290" idx="2"/>
          </p:cNvCxnSpPr>
          <p:nvPr/>
        </p:nvCxnSpPr>
        <p:spPr bwMode="auto">
          <a:xfrm>
            <a:off x="2192338" y="2708275"/>
            <a:ext cx="1433512" cy="2352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직선 연결선 35"/>
          <p:cNvCxnSpPr>
            <a:cxnSpLocks noChangeShapeType="1"/>
            <a:stCxn id="11276" idx="6"/>
          </p:cNvCxnSpPr>
          <p:nvPr/>
        </p:nvCxnSpPr>
        <p:spPr bwMode="auto">
          <a:xfrm flipV="1">
            <a:off x="2192338" y="3095625"/>
            <a:ext cx="1433512" cy="3206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직선 연결선 36"/>
          <p:cNvCxnSpPr>
            <a:cxnSpLocks noChangeShapeType="1"/>
            <a:stCxn id="11276" idx="6"/>
            <a:endCxn id="11288" idx="2"/>
          </p:cNvCxnSpPr>
          <p:nvPr/>
        </p:nvCxnSpPr>
        <p:spPr bwMode="auto">
          <a:xfrm>
            <a:off x="2192338" y="3416300"/>
            <a:ext cx="1433512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직선 연결선 37"/>
          <p:cNvCxnSpPr>
            <a:cxnSpLocks noChangeShapeType="1"/>
            <a:stCxn id="11276" idx="6"/>
            <a:endCxn id="11289" idx="2"/>
          </p:cNvCxnSpPr>
          <p:nvPr/>
        </p:nvCxnSpPr>
        <p:spPr bwMode="auto">
          <a:xfrm>
            <a:off x="2192338" y="3416300"/>
            <a:ext cx="1433512" cy="1006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직선 연결선 38"/>
          <p:cNvCxnSpPr>
            <a:cxnSpLocks noChangeShapeType="1"/>
            <a:stCxn id="11277" idx="6"/>
          </p:cNvCxnSpPr>
          <p:nvPr/>
        </p:nvCxnSpPr>
        <p:spPr bwMode="auto">
          <a:xfrm flipV="1">
            <a:off x="2192338" y="3095625"/>
            <a:ext cx="1433512" cy="939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직선 연결선 39"/>
          <p:cNvCxnSpPr>
            <a:cxnSpLocks noChangeShapeType="1"/>
            <a:stCxn id="11277" idx="6"/>
            <a:endCxn id="11288" idx="2"/>
          </p:cNvCxnSpPr>
          <p:nvPr/>
        </p:nvCxnSpPr>
        <p:spPr bwMode="auto">
          <a:xfrm flipV="1">
            <a:off x="2192338" y="3803650"/>
            <a:ext cx="1433512" cy="2317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직선 연결선 40"/>
          <p:cNvCxnSpPr>
            <a:cxnSpLocks noChangeShapeType="1"/>
            <a:stCxn id="11277" idx="6"/>
            <a:endCxn id="11289" idx="2"/>
          </p:cNvCxnSpPr>
          <p:nvPr/>
        </p:nvCxnSpPr>
        <p:spPr bwMode="auto">
          <a:xfrm>
            <a:off x="2192338" y="4035425"/>
            <a:ext cx="1433512" cy="3873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직선 연결선 41"/>
          <p:cNvCxnSpPr>
            <a:cxnSpLocks noChangeShapeType="1"/>
            <a:stCxn id="11277" idx="6"/>
            <a:endCxn id="11290" idx="2"/>
          </p:cNvCxnSpPr>
          <p:nvPr/>
        </p:nvCxnSpPr>
        <p:spPr bwMode="auto">
          <a:xfrm>
            <a:off x="2192338" y="4035425"/>
            <a:ext cx="1433512" cy="10255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직선 연결선 42"/>
          <p:cNvCxnSpPr>
            <a:cxnSpLocks noChangeShapeType="1"/>
            <a:stCxn id="11278" idx="6"/>
          </p:cNvCxnSpPr>
          <p:nvPr/>
        </p:nvCxnSpPr>
        <p:spPr bwMode="auto">
          <a:xfrm flipV="1">
            <a:off x="2192338" y="2476500"/>
            <a:ext cx="1433512" cy="21510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직선 연결선 43"/>
          <p:cNvCxnSpPr>
            <a:cxnSpLocks noChangeShapeType="1"/>
            <a:stCxn id="11278" idx="6"/>
          </p:cNvCxnSpPr>
          <p:nvPr/>
        </p:nvCxnSpPr>
        <p:spPr bwMode="auto">
          <a:xfrm flipV="1">
            <a:off x="2192338" y="3095625"/>
            <a:ext cx="1433512" cy="15319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직선 연결선 44"/>
          <p:cNvCxnSpPr>
            <a:cxnSpLocks noChangeShapeType="1"/>
            <a:stCxn id="11278" idx="6"/>
            <a:endCxn id="11288" idx="2"/>
          </p:cNvCxnSpPr>
          <p:nvPr/>
        </p:nvCxnSpPr>
        <p:spPr bwMode="auto">
          <a:xfrm flipV="1">
            <a:off x="2192338" y="3803650"/>
            <a:ext cx="1433512" cy="82391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직선 연결선 45"/>
          <p:cNvCxnSpPr>
            <a:cxnSpLocks noChangeShapeType="1"/>
            <a:stCxn id="11278" idx="6"/>
            <a:endCxn id="11289" idx="2"/>
          </p:cNvCxnSpPr>
          <p:nvPr/>
        </p:nvCxnSpPr>
        <p:spPr bwMode="auto">
          <a:xfrm flipV="1">
            <a:off x="2192338" y="4422775"/>
            <a:ext cx="1433512" cy="2047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직선 연결선 46"/>
          <p:cNvCxnSpPr>
            <a:cxnSpLocks noChangeShapeType="1"/>
            <a:stCxn id="11278" idx="6"/>
            <a:endCxn id="11290" idx="2"/>
          </p:cNvCxnSpPr>
          <p:nvPr/>
        </p:nvCxnSpPr>
        <p:spPr bwMode="auto">
          <a:xfrm>
            <a:off x="2192338" y="4627563"/>
            <a:ext cx="1433512" cy="433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직선 연결선 47"/>
          <p:cNvCxnSpPr>
            <a:cxnSpLocks noChangeShapeType="1"/>
          </p:cNvCxnSpPr>
          <p:nvPr/>
        </p:nvCxnSpPr>
        <p:spPr bwMode="auto">
          <a:xfrm flipV="1">
            <a:off x="2192338" y="2476500"/>
            <a:ext cx="1433512" cy="2760663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직선 연결선 48"/>
          <p:cNvCxnSpPr>
            <a:cxnSpLocks noChangeShapeType="1"/>
            <a:stCxn id="11279" idx="6"/>
          </p:cNvCxnSpPr>
          <p:nvPr/>
        </p:nvCxnSpPr>
        <p:spPr bwMode="auto">
          <a:xfrm flipV="1">
            <a:off x="2192338" y="3095625"/>
            <a:ext cx="1433512" cy="21494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직선 연결선 49"/>
          <p:cNvCxnSpPr>
            <a:cxnSpLocks noChangeShapeType="1"/>
            <a:stCxn id="11279" idx="6"/>
            <a:endCxn id="11288" idx="2"/>
          </p:cNvCxnSpPr>
          <p:nvPr/>
        </p:nvCxnSpPr>
        <p:spPr bwMode="auto">
          <a:xfrm flipV="1">
            <a:off x="2192338" y="3803650"/>
            <a:ext cx="1433512" cy="14414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4" name="직선 연결선 50"/>
          <p:cNvCxnSpPr>
            <a:cxnSpLocks noChangeShapeType="1"/>
            <a:stCxn id="11279" idx="6"/>
            <a:endCxn id="11289" idx="2"/>
          </p:cNvCxnSpPr>
          <p:nvPr/>
        </p:nvCxnSpPr>
        <p:spPr bwMode="auto">
          <a:xfrm flipV="1">
            <a:off x="2192338" y="4422775"/>
            <a:ext cx="1433512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5" name="직선 연결선 51"/>
          <p:cNvCxnSpPr>
            <a:cxnSpLocks noChangeShapeType="1"/>
            <a:stCxn id="11279" idx="6"/>
            <a:endCxn id="11290" idx="2"/>
          </p:cNvCxnSpPr>
          <p:nvPr/>
        </p:nvCxnSpPr>
        <p:spPr bwMode="auto">
          <a:xfrm flipV="1">
            <a:off x="2192338" y="5060950"/>
            <a:ext cx="1433512" cy="18415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6" name="타원 52"/>
          <p:cNvSpPr>
            <a:spLocks noChangeArrowheads="1"/>
          </p:cNvSpPr>
          <p:nvPr/>
        </p:nvSpPr>
        <p:spPr bwMode="auto">
          <a:xfrm>
            <a:off x="3621088" y="2901950"/>
            <a:ext cx="404812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317" name="타원 53"/>
          <p:cNvSpPr>
            <a:spLocks noChangeArrowheads="1"/>
          </p:cNvSpPr>
          <p:nvPr/>
        </p:nvSpPr>
        <p:spPr bwMode="auto">
          <a:xfrm>
            <a:off x="3629025" y="2300288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318" name="그림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3392488"/>
            <a:ext cx="1809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19" name="그림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2355850"/>
            <a:ext cx="298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20" name="그림 5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2952750"/>
            <a:ext cx="2984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21" name="그림 5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4903788"/>
            <a:ext cx="32385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22" name="그림 5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5245100"/>
            <a:ext cx="7604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23" name="타원 59"/>
          <p:cNvSpPr>
            <a:spLocks noChangeArrowheads="1"/>
          </p:cNvSpPr>
          <p:nvPr/>
        </p:nvSpPr>
        <p:spPr bwMode="auto">
          <a:xfrm>
            <a:off x="5880100" y="3405188"/>
            <a:ext cx="404813" cy="4000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1324" name="그림 6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43288"/>
            <a:ext cx="1349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25" name="직선 연결선 61"/>
          <p:cNvCxnSpPr>
            <a:cxnSpLocks noChangeShapeType="1"/>
            <a:endCxn id="11323" idx="2"/>
          </p:cNvCxnSpPr>
          <p:nvPr/>
        </p:nvCxnSpPr>
        <p:spPr bwMode="auto">
          <a:xfrm>
            <a:off x="4048125" y="2547938"/>
            <a:ext cx="1831975" cy="10572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6" name="직선 연결선 62"/>
          <p:cNvCxnSpPr>
            <a:cxnSpLocks noChangeShapeType="1"/>
            <a:stCxn id="11316" idx="6"/>
            <a:endCxn id="11323" idx="2"/>
          </p:cNvCxnSpPr>
          <p:nvPr/>
        </p:nvCxnSpPr>
        <p:spPr bwMode="auto">
          <a:xfrm>
            <a:off x="4025900" y="3101975"/>
            <a:ext cx="1854200" cy="5032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7" name="직선 연결선 63"/>
          <p:cNvCxnSpPr>
            <a:cxnSpLocks noChangeShapeType="1"/>
            <a:stCxn id="11288" idx="6"/>
            <a:endCxn id="11323" idx="2"/>
          </p:cNvCxnSpPr>
          <p:nvPr/>
        </p:nvCxnSpPr>
        <p:spPr bwMode="auto">
          <a:xfrm flipV="1">
            <a:off x="4030663" y="3605213"/>
            <a:ext cx="1849437" cy="198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8" name="직선 연결선 64"/>
          <p:cNvCxnSpPr>
            <a:cxnSpLocks noChangeShapeType="1"/>
            <a:endCxn id="11323" idx="2"/>
          </p:cNvCxnSpPr>
          <p:nvPr/>
        </p:nvCxnSpPr>
        <p:spPr bwMode="auto">
          <a:xfrm flipV="1">
            <a:off x="4048125" y="3605213"/>
            <a:ext cx="1831975" cy="8223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9" name="직선 연결선 65"/>
          <p:cNvCxnSpPr>
            <a:cxnSpLocks noChangeShapeType="1"/>
            <a:stCxn id="11290" idx="6"/>
            <a:endCxn id="11323" idx="2"/>
          </p:cNvCxnSpPr>
          <p:nvPr/>
        </p:nvCxnSpPr>
        <p:spPr bwMode="auto">
          <a:xfrm flipV="1">
            <a:off x="4030663" y="3605213"/>
            <a:ext cx="1849437" cy="14557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직선 화살표 연결선 66"/>
          <p:cNvCxnSpPr>
            <a:cxnSpLocks noChangeShapeType="1"/>
          </p:cNvCxnSpPr>
          <p:nvPr/>
        </p:nvCxnSpPr>
        <p:spPr bwMode="auto">
          <a:xfrm>
            <a:off x="6623050" y="3630613"/>
            <a:ext cx="2270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31" name="그림 6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4637088"/>
            <a:ext cx="7588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2" name="그림 7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1293813"/>
            <a:ext cx="25431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33" name="그림 7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3716338"/>
            <a:ext cx="2268537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34" name="위쪽 화살표 74"/>
          <p:cNvSpPr>
            <a:spLocks noChangeArrowheads="1"/>
          </p:cNvSpPr>
          <p:nvPr/>
        </p:nvSpPr>
        <p:spPr bwMode="auto">
          <a:xfrm>
            <a:off x="5945188" y="5264150"/>
            <a:ext cx="274637" cy="423863"/>
          </a:xfrm>
          <a:prstGeom prst="upArrow">
            <a:avLst>
              <a:gd name="adj1" fmla="val 50000"/>
              <a:gd name="adj2" fmla="val 50166"/>
            </a:avLst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400"/>
          </a:p>
        </p:txBody>
      </p:sp>
      <p:pic>
        <p:nvPicPr>
          <p:cNvPr id="11335" name="그림 7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5770563"/>
            <a:ext cx="2540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258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2852738"/>
            <a:ext cx="76327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Deep learning and </a:t>
            </a:r>
            <a:r>
              <a:rPr lang="en-US" altLang="ko-KR" sz="3200" b="1" kern="0" dirty="0" smtClean="0">
                <a:solidFill>
                  <a:schemeClr val="accent4"/>
                </a:solidFill>
                <a:latin typeface="+mn-lt"/>
                <a:ea typeface="굴림" pitchFamily="34" charset="-127"/>
              </a:rPr>
              <a:t>optimization</a:t>
            </a:r>
            <a:endParaRPr lang="en-US" altLang="ko-KR" sz="3200" b="1" kern="0" dirty="0">
              <a:solidFill>
                <a:schemeClr val="accent4"/>
              </a:solidFill>
              <a:latin typeface="+mn-lt"/>
              <a:ea typeface="굴림" pitchFamily="34" charset="-12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5643A-B878-41B4-A568-F6C9B6BDAC7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300"/>
          </a:p>
        </p:txBody>
      </p:sp>
      <p:sp>
        <p:nvSpPr>
          <p:cNvPr id="13316" name="모서리가 둥근 직사각형 6 2"/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3317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89075"/>
            <a:ext cx="3454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56075"/>
            <a:ext cx="38925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84538"/>
            <a:ext cx="387826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35563"/>
            <a:ext cx="2574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24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How to choose a loss function?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A75F33-9459-4072-82A1-F17E2925306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300"/>
          </a:p>
        </p:txBody>
      </p:sp>
      <p:sp>
        <p:nvSpPr>
          <p:cNvPr id="14340" name="모서리가 둥근 직사각형 6 2"/>
          <p:cNvSpPr>
            <a:spLocks noChangeArrowheads="1"/>
          </p:cNvSpPr>
          <p:nvPr/>
        </p:nvSpPr>
        <p:spPr bwMode="auto">
          <a:xfrm>
            <a:off x="371475" y="1268413"/>
            <a:ext cx="8281988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4341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489075"/>
            <a:ext cx="3454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내용 개체 틀 2 1"/>
          <p:cNvSpPr txBox="1">
            <a:spLocks/>
          </p:cNvSpPr>
          <p:nvPr/>
        </p:nvSpPr>
        <p:spPr bwMode="auto">
          <a:xfrm>
            <a:off x="4692650" y="3224213"/>
            <a:ext cx="43053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Use a logistic function for</a:t>
            </a:r>
            <a:endParaRPr lang="ko-KR" altLang="en-US" sz="2800"/>
          </a:p>
        </p:txBody>
      </p:sp>
      <p:pic>
        <p:nvPicPr>
          <p:cNvPr id="14343" name="그림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56075"/>
            <a:ext cx="38925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그림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84538"/>
            <a:ext cx="387826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그림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35563"/>
            <a:ext cx="2574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908425"/>
            <a:ext cx="3508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내용 개체 틀 2 2 1"/>
          <p:cNvSpPr txBox="1">
            <a:spLocks/>
          </p:cNvSpPr>
          <p:nvPr/>
        </p:nvSpPr>
        <p:spPr bwMode="auto">
          <a:xfrm>
            <a:off x="4692650" y="5157788"/>
            <a:ext cx="4306888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Use </a:t>
            </a:r>
            <a:r>
              <a:rPr lang="en-US" altLang="ko-KR" sz="2800">
                <a:solidFill>
                  <a:schemeClr val="accent2"/>
                </a:solidFill>
              </a:rPr>
              <a:t>cross entropy loss.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cxnSp>
        <p:nvCxnSpPr>
          <p:cNvPr id="20" name="직선 연결선 19"/>
          <p:cNvCxnSpPr>
            <a:cxnSpLocks noChangeShapeType="1"/>
          </p:cNvCxnSpPr>
          <p:nvPr/>
        </p:nvCxnSpPr>
        <p:spPr bwMode="auto">
          <a:xfrm>
            <a:off x="539750" y="3908425"/>
            <a:ext cx="1944688" cy="0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43666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Optimization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806E9-0518-4C37-A025-D021DDC19E3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1300"/>
          </a:p>
        </p:txBody>
      </p:sp>
      <p:pic>
        <p:nvPicPr>
          <p:cNvPr id="15364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524000"/>
            <a:ext cx="7666038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모서리가 둥근 직사각형 6 2"/>
          <p:cNvSpPr>
            <a:spLocks noChangeArrowheads="1"/>
          </p:cNvSpPr>
          <p:nvPr/>
        </p:nvSpPr>
        <p:spPr bwMode="auto">
          <a:xfrm>
            <a:off x="152400" y="1268413"/>
            <a:ext cx="8740775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5366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156075"/>
            <a:ext cx="389255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그림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84538"/>
            <a:ext cx="35290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그림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5135563"/>
            <a:ext cx="2574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2"/>
          <p:cNvSpPr txBox="1">
            <a:spLocks/>
          </p:cNvSpPr>
          <p:nvPr/>
        </p:nvSpPr>
        <p:spPr bwMode="auto">
          <a:xfrm>
            <a:off x="4601369" y="4270333"/>
            <a:ext cx="4320381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How to choose            ?</a:t>
            </a:r>
            <a:endParaRPr lang="ko-KR" altLang="en-US" sz="2800" dirty="0"/>
          </a:p>
        </p:txBody>
      </p:sp>
      <p:pic>
        <p:nvPicPr>
          <p:cNvPr id="20" name="그림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299743"/>
            <a:ext cx="9112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연결선 16"/>
          <p:cNvCxnSpPr>
            <a:cxnSpLocks noChangeShapeType="1"/>
          </p:cNvCxnSpPr>
          <p:nvPr/>
        </p:nvCxnSpPr>
        <p:spPr bwMode="auto">
          <a:xfrm>
            <a:off x="1619250" y="4781550"/>
            <a:ext cx="7207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17967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Widely-used activation function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EDCCE-6EA2-4695-BF85-FA39F3B38EA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1300"/>
          </a:p>
        </p:txBody>
      </p:sp>
      <p:grpSp>
        <p:nvGrpSpPr>
          <p:cNvPr id="60" name="그룹 59"/>
          <p:cNvGrpSpPr>
            <a:grpSpLocks/>
          </p:cNvGrpSpPr>
          <p:nvPr/>
        </p:nvGrpSpPr>
        <p:grpSpPr bwMode="auto">
          <a:xfrm>
            <a:off x="2943225" y="3340100"/>
            <a:ext cx="588963" cy="673100"/>
            <a:chOff x="5172460" y="2846670"/>
            <a:chExt cx="379413" cy="468312"/>
          </a:xfrm>
        </p:grpSpPr>
        <p:sp>
          <p:nvSpPr>
            <p:cNvPr id="16411" name="직사각형 25"/>
            <p:cNvSpPr>
              <a:spLocks noChangeArrowheads="1"/>
            </p:cNvSpPr>
            <p:nvPr/>
          </p:nvSpPr>
          <p:spPr bwMode="auto">
            <a:xfrm>
              <a:off x="5172460" y="2846670"/>
              <a:ext cx="379413" cy="46831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3913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3913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3913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8239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6412" name="그림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710" y="2961085"/>
              <a:ext cx="212725" cy="22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" name="타원 62"/>
          <p:cNvSpPr>
            <a:spLocks noChangeArrowheads="1"/>
          </p:cNvSpPr>
          <p:nvPr/>
        </p:nvSpPr>
        <p:spPr bwMode="auto">
          <a:xfrm>
            <a:off x="2573338" y="2130425"/>
            <a:ext cx="2960687" cy="30988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3230563"/>
            <a:ext cx="2127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4165600" y="3021013"/>
            <a:ext cx="1087438" cy="129698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73" name="직선 화살표 연결선 72"/>
          <p:cNvCxnSpPr>
            <a:cxnSpLocks noChangeShapeType="1"/>
            <a:stCxn id="16411" idx="3"/>
          </p:cNvCxnSpPr>
          <p:nvPr/>
        </p:nvCxnSpPr>
        <p:spPr bwMode="auto">
          <a:xfrm flipV="1">
            <a:off x="3532188" y="3673475"/>
            <a:ext cx="633412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직선 화살표 연결선 75"/>
          <p:cNvCxnSpPr>
            <a:cxnSpLocks noChangeShapeType="1"/>
          </p:cNvCxnSpPr>
          <p:nvPr/>
        </p:nvCxnSpPr>
        <p:spPr bwMode="auto">
          <a:xfrm flipV="1">
            <a:off x="5253038" y="3676650"/>
            <a:ext cx="6365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직선 화살표 연결선 83"/>
          <p:cNvCxnSpPr>
            <a:cxnSpLocks noChangeShapeType="1"/>
            <a:endCxn id="16411" idx="1"/>
          </p:cNvCxnSpPr>
          <p:nvPr/>
        </p:nvCxnSpPr>
        <p:spPr bwMode="auto">
          <a:xfrm>
            <a:off x="2070100" y="3086100"/>
            <a:ext cx="873125" cy="590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직선 화살표 연결선 84"/>
          <p:cNvCxnSpPr>
            <a:cxnSpLocks noChangeShapeType="1"/>
            <a:endCxn id="16411" idx="1"/>
          </p:cNvCxnSpPr>
          <p:nvPr/>
        </p:nvCxnSpPr>
        <p:spPr bwMode="auto">
          <a:xfrm>
            <a:off x="2027238" y="3489325"/>
            <a:ext cx="915987" cy="1873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직선 화살표 연결선 85"/>
          <p:cNvCxnSpPr>
            <a:cxnSpLocks noChangeShapeType="1"/>
            <a:endCxn id="16411" idx="1"/>
          </p:cNvCxnSpPr>
          <p:nvPr/>
        </p:nvCxnSpPr>
        <p:spPr bwMode="auto">
          <a:xfrm flipV="1">
            <a:off x="2111375" y="3676650"/>
            <a:ext cx="831850" cy="760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내용 개체 틀 2 1"/>
          <p:cNvSpPr txBox="1">
            <a:spLocks/>
          </p:cNvSpPr>
          <p:nvPr/>
        </p:nvSpPr>
        <p:spPr bwMode="auto">
          <a:xfrm>
            <a:off x="323850" y="1449388"/>
            <a:ext cx="87534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Operation at a neuron in the hidden layer:</a:t>
            </a:r>
            <a:endParaRPr lang="ko-KR" altLang="en-US" sz="2800"/>
          </a:p>
        </p:txBody>
      </p:sp>
      <p:grpSp>
        <p:nvGrpSpPr>
          <p:cNvPr id="18" name="그룹 17"/>
          <p:cNvGrpSpPr>
            <a:grpSpLocks/>
          </p:cNvGrpSpPr>
          <p:nvPr/>
        </p:nvGrpSpPr>
        <p:grpSpPr bwMode="auto">
          <a:xfrm>
            <a:off x="4262438" y="3148013"/>
            <a:ext cx="852487" cy="539750"/>
            <a:chOff x="4405833" y="3147318"/>
            <a:chExt cx="852409" cy="540878"/>
          </a:xfrm>
        </p:grpSpPr>
        <p:cxnSp>
          <p:nvCxnSpPr>
            <p:cNvPr id="16409" name="직선 연결선 13"/>
            <p:cNvCxnSpPr>
              <a:cxnSpLocks noChangeShapeType="1"/>
            </p:cNvCxnSpPr>
            <p:nvPr/>
          </p:nvCxnSpPr>
          <p:spPr bwMode="auto">
            <a:xfrm>
              <a:off x="4405833" y="3681846"/>
              <a:ext cx="447600" cy="0"/>
            </a:xfrm>
            <a:prstGeom prst="line">
              <a:avLst/>
            </a:prstGeom>
            <a:noFill/>
            <a:ln w="28575" algn="ctr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직선 연결선 93"/>
            <p:cNvCxnSpPr>
              <a:cxnSpLocks noChangeShapeType="1"/>
            </p:cNvCxnSpPr>
            <p:nvPr/>
          </p:nvCxnSpPr>
          <p:spPr bwMode="auto">
            <a:xfrm flipV="1">
              <a:off x="4843908" y="3147318"/>
              <a:ext cx="414334" cy="540878"/>
            </a:xfrm>
            <a:prstGeom prst="line">
              <a:avLst/>
            </a:prstGeom>
            <a:noFill/>
            <a:ln w="28575" algn="ctr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" name="내용 개체 틀 2 2 1"/>
          <p:cNvSpPr txBox="1">
            <a:spLocks/>
          </p:cNvSpPr>
          <p:nvPr/>
        </p:nvSpPr>
        <p:spPr bwMode="auto">
          <a:xfrm>
            <a:off x="4165600" y="3768725"/>
            <a:ext cx="11985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009900"/>
                </a:solidFill>
              </a:rPr>
              <a:t>ReLU</a:t>
            </a:r>
            <a:endParaRPr lang="ko-KR" altLang="en-US" sz="2800">
              <a:solidFill>
                <a:srgbClr val="0099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3290888"/>
            <a:ext cx="660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194050"/>
            <a:ext cx="13049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875088"/>
            <a:ext cx="13049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3868738"/>
            <a:ext cx="19208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3398838"/>
            <a:ext cx="1460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988" y="4598988"/>
            <a:ext cx="26162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내용 개체 틀 2 2 2"/>
          <p:cNvSpPr txBox="1">
            <a:spLocks/>
          </p:cNvSpPr>
          <p:nvPr/>
        </p:nvSpPr>
        <p:spPr bwMode="auto">
          <a:xfrm>
            <a:off x="2263775" y="4440238"/>
            <a:ext cx="38957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>
                <a:solidFill>
                  <a:srgbClr val="009900"/>
                </a:solidFill>
              </a:rPr>
              <a:t>Re</a:t>
            </a:r>
            <a:r>
              <a:rPr lang="en-US" altLang="ko-KR" sz="2800">
                <a:solidFill>
                  <a:srgbClr val="009900"/>
                </a:solidFill>
              </a:rPr>
              <a:t>ctified </a:t>
            </a:r>
            <a:r>
              <a:rPr lang="en-US" altLang="ko-KR" sz="2800" b="1">
                <a:solidFill>
                  <a:srgbClr val="009900"/>
                </a:solidFill>
              </a:rPr>
              <a:t>L</a:t>
            </a:r>
            <a:r>
              <a:rPr lang="en-US" altLang="ko-KR" sz="2800">
                <a:solidFill>
                  <a:srgbClr val="009900"/>
                </a:solidFill>
              </a:rPr>
              <a:t>inear </a:t>
            </a:r>
            <a:r>
              <a:rPr lang="en-US" altLang="ko-KR" sz="2800" b="1">
                <a:solidFill>
                  <a:srgbClr val="009900"/>
                </a:solidFill>
              </a:rPr>
              <a:t>U</a:t>
            </a:r>
            <a:r>
              <a:rPr lang="en-US" altLang="ko-KR" sz="2800">
                <a:solidFill>
                  <a:srgbClr val="009900"/>
                </a:solidFill>
              </a:rPr>
              <a:t>nit</a:t>
            </a:r>
            <a:endParaRPr lang="ko-KR" altLang="en-US" sz="2800">
              <a:solidFill>
                <a:srgbClr val="009900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754438"/>
            <a:ext cx="36513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251200"/>
            <a:ext cx="207963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47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2" grpId="0" animBg="1"/>
      <p:bldP spid="91" grpId="0"/>
      <p:bldP spid="99" grpId="0"/>
      <p:bldP spid="1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common rule of thumb </a:t>
            </a:r>
            <a:r>
              <a:rPr lang="en-US" altLang="ko-KR" dirty="0" smtClean="0">
                <a:ea typeface="굴림" panose="020B0600000101010101" pitchFamily="50" charset="-127"/>
              </a:rPr>
              <a:t>in the past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773238"/>
            <a:ext cx="7772400" cy="6238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>
                <a:ea typeface="굴림" panose="020B0600000101010101" pitchFamily="50" charset="-127"/>
              </a:rPr>
              <a:t>Use the 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logistic</a:t>
            </a:r>
            <a:r>
              <a:rPr lang="en-US" altLang="ko-KR" sz="2800">
                <a:ea typeface="굴림" panose="020B0600000101010101" pitchFamily="50" charset="-127"/>
              </a:rPr>
              <a:t> function only at the </a:t>
            </a:r>
            <a:r>
              <a:rPr lang="en-US" altLang="ko-KR" sz="2800">
                <a:solidFill>
                  <a:schemeClr val="accent2"/>
                </a:solidFill>
                <a:ea typeface="굴림" panose="020B0600000101010101" pitchFamily="50" charset="-127"/>
              </a:rPr>
              <a:t>output</a:t>
            </a:r>
            <a:r>
              <a:rPr lang="en-US" altLang="ko-KR" sz="2800">
                <a:ea typeface="굴림" panose="020B0600000101010101" pitchFamily="50" charset="-127"/>
              </a:rPr>
              <a:t> layer.</a:t>
            </a:r>
            <a:endParaRPr lang="ko-KR" altLang="en-US" sz="2800">
              <a:ea typeface="굴림" panose="020B0600000101010101" pitchFamily="50" charset="-127"/>
            </a:endParaRPr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271A8-8020-4629-B111-9F643308EA9D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130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25463" y="2373313"/>
            <a:ext cx="77724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Use the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tanh</a:t>
            </a:r>
            <a:r>
              <a:rPr lang="en-US" altLang="ko-KR" sz="2800" dirty="0" smtClean="0"/>
              <a:t>*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function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/>
              <a:t>at all </a:t>
            </a:r>
            <a:r>
              <a:rPr lang="en-US" altLang="ko-KR" sz="2800" dirty="0">
                <a:solidFill>
                  <a:srgbClr val="FF0000"/>
                </a:solidFill>
              </a:rPr>
              <a:t>hidden </a:t>
            </a:r>
            <a:r>
              <a:rPr lang="en-US" altLang="ko-KR" sz="2800" dirty="0"/>
              <a:t>layers.</a:t>
            </a:r>
            <a:endParaRPr lang="ko-KR" altLang="en-US" sz="2800" dirty="0"/>
          </a:p>
        </p:txBody>
      </p:sp>
      <p:sp>
        <p:nvSpPr>
          <p:cNvPr id="6" name="모서리가 둥근 직사각형 6 2"/>
          <p:cNvSpPr>
            <a:spLocks noChangeArrowheads="1"/>
          </p:cNvSpPr>
          <p:nvPr/>
        </p:nvSpPr>
        <p:spPr bwMode="auto">
          <a:xfrm>
            <a:off x="138113" y="1470025"/>
            <a:ext cx="8769350" cy="17033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246063" y="3614738"/>
            <a:ext cx="8320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Many empirical results have demonstrated:</a:t>
            </a:r>
            <a:endParaRPr lang="ko-KR" altLang="en-US" sz="2800" b="1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573088" y="4410075"/>
            <a:ext cx="83200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This rule yields </a:t>
            </a:r>
            <a:r>
              <a:rPr lang="en-US" altLang="ko-KR" sz="2800" i="1" dirty="0"/>
              <a:t>better or equal performances </a:t>
            </a:r>
            <a:r>
              <a:rPr lang="en-US" altLang="ko-KR" sz="2800" dirty="0"/>
              <a:t>than another way taking logistic at all places.</a:t>
            </a:r>
            <a:endParaRPr lang="ko-KR" altLang="en-US" sz="2800" dirty="0"/>
          </a:p>
        </p:txBody>
      </p:sp>
      <p:sp>
        <p:nvSpPr>
          <p:cNvPr id="2" name="직사각형 1"/>
          <p:cNvSpPr/>
          <p:nvPr/>
        </p:nvSpPr>
        <p:spPr>
          <a:xfrm>
            <a:off x="215934" y="5949146"/>
            <a:ext cx="8096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/>
              <a:t>*See Appendix for details on </a:t>
            </a:r>
            <a:r>
              <a:rPr lang="en-US" altLang="ko-KR" sz="2800" dirty="0" err="1" smtClean="0"/>
              <a:t>tanh</a:t>
            </a:r>
            <a:r>
              <a:rPr lang="en-US" altLang="ko-KR" sz="2800" dirty="0" smtClean="0"/>
              <a:t> function.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4164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ReLU became prevalent since 2011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6E4023-A49E-4A76-9FE6-4F1C9B2B699B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1300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331788" y="1395413"/>
            <a:ext cx="5811837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In 2011, Yoshua Bengio together with his group members showed:</a:t>
            </a:r>
            <a:endParaRPr lang="ko-KR" altLang="en-US" sz="2800"/>
          </a:p>
        </p:txBody>
      </p:sp>
      <p:pic>
        <p:nvPicPr>
          <p:cNvPr id="38914" name="Picture 2" descr="Yoshua Bengio - 20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1712913"/>
            <a:ext cx="2333625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6132513" y="5153025"/>
            <a:ext cx="300513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Yoshua Bengio 2011</a:t>
            </a:r>
            <a:endParaRPr lang="ko-KR" alt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331788" y="2578100"/>
            <a:ext cx="5903912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ReLU enables </a:t>
            </a:r>
            <a:r>
              <a:rPr lang="en-US" altLang="ko-KR" sz="2800">
                <a:solidFill>
                  <a:schemeClr val="accent2"/>
                </a:solidFill>
              </a:rPr>
              <a:t>faster and more effective training </a:t>
            </a:r>
            <a:r>
              <a:rPr lang="en-US" altLang="ko-KR" sz="2800"/>
              <a:t>of DNNs.</a:t>
            </a:r>
            <a:endParaRPr lang="ko-KR" altLang="en-US" sz="2800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323850" y="3821113"/>
            <a:ext cx="6069013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Empirically confirmed </a:t>
            </a:r>
            <a:r>
              <a:rPr lang="en-US" altLang="ko-KR" sz="2800"/>
              <a:t>by numerous practitioners on many datasets.</a:t>
            </a:r>
            <a:endParaRPr lang="ko-KR" altLang="en-US" sz="2800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331788" y="5037138"/>
            <a:ext cx="606901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Hence, ReLU now acts as a </a:t>
            </a:r>
            <a:r>
              <a:rPr lang="en-US" altLang="ko-KR" sz="2800" i="1"/>
              <a:t>default </a:t>
            </a:r>
            <a:r>
              <a:rPr lang="en-US" altLang="ko-KR" sz="2800"/>
              <a:t>activation function in hidden layers.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7121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Convex vs. non-convex?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150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BAD36D-23EA-4A5B-9ACD-0EBAEDE311F7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1300"/>
          </a:p>
        </p:txBody>
      </p:sp>
      <p:pic>
        <p:nvPicPr>
          <p:cNvPr id="21508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625600"/>
            <a:ext cx="8061325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278188"/>
            <a:ext cx="505936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모서리가 둥근 직사각형 6 2"/>
          <p:cNvSpPr>
            <a:spLocks noChangeArrowheads="1"/>
          </p:cNvSpPr>
          <p:nvPr/>
        </p:nvSpPr>
        <p:spPr bwMode="auto">
          <a:xfrm>
            <a:off x="152400" y="1268413"/>
            <a:ext cx="8769350" cy="17033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50" name="내용 개체 틀 2 1"/>
          <p:cNvSpPr txBox="1">
            <a:spLocks/>
          </p:cNvSpPr>
          <p:nvPr/>
        </p:nvSpPr>
        <p:spPr bwMode="auto">
          <a:xfrm>
            <a:off x="152400" y="4270375"/>
            <a:ext cx="8874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Turns out:</a:t>
            </a:r>
            <a:r>
              <a:rPr lang="en-US" altLang="ko-KR" sz="2800"/>
              <a:t> Objective function is </a:t>
            </a:r>
            <a:r>
              <a:rPr lang="en-US" altLang="ko-KR" sz="2800">
                <a:solidFill>
                  <a:srgbClr val="FF0000"/>
                </a:solidFill>
              </a:rPr>
              <a:t>non-convex.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00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2312988"/>
            <a:ext cx="455295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simple case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9A96A6-57A1-40B0-B265-DF336DE336A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1300"/>
          </a:p>
        </p:txBody>
      </p:sp>
      <p:sp>
        <p:nvSpPr>
          <p:cNvPr id="11" name="사다리꼴 10"/>
          <p:cNvSpPr/>
          <p:nvPr/>
        </p:nvSpPr>
        <p:spPr bwMode="auto">
          <a:xfrm rot="5400000">
            <a:off x="3401219" y="-478631"/>
            <a:ext cx="1152525" cy="5078413"/>
          </a:xfrm>
          <a:prstGeom prst="trapezoid">
            <a:avLst>
              <a:gd name="adj" fmla="val 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 sz="1400">
              <a:latin typeface="Arial" charset="0"/>
            </a:endParaRPr>
          </a:p>
        </p:txBody>
      </p:sp>
      <p:cxnSp>
        <p:nvCxnSpPr>
          <p:cNvPr id="12" name="직선 화살표 연결선 8 1"/>
          <p:cNvCxnSpPr>
            <a:cxnSpLocks noChangeShapeType="1"/>
            <a:endCxn id="14" idx="2"/>
          </p:cNvCxnSpPr>
          <p:nvPr/>
        </p:nvCxnSpPr>
        <p:spPr bwMode="auto">
          <a:xfrm>
            <a:off x="1036638" y="2017713"/>
            <a:ext cx="68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그림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76438"/>
            <a:ext cx="19526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타원 11 1"/>
          <p:cNvSpPr>
            <a:spLocks noChangeArrowheads="1"/>
          </p:cNvSpPr>
          <p:nvPr/>
        </p:nvSpPr>
        <p:spPr bwMode="auto">
          <a:xfrm>
            <a:off x="1722438" y="1773238"/>
            <a:ext cx="490537" cy="4889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cxnSp>
        <p:nvCxnSpPr>
          <p:cNvPr id="20" name="직선 연결선 18"/>
          <p:cNvCxnSpPr>
            <a:cxnSpLocks noChangeShapeType="1"/>
            <a:stCxn id="14" idx="6"/>
            <a:endCxn id="91" idx="2"/>
          </p:cNvCxnSpPr>
          <p:nvPr/>
        </p:nvCxnSpPr>
        <p:spPr bwMode="auto">
          <a:xfrm>
            <a:off x="2212975" y="2017713"/>
            <a:ext cx="14716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4" name="그림 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952625"/>
            <a:ext cx="1936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그림 7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935163"/>
            <a:ext cx="1968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그림 7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1728788"/>
            <a:ext cx="3952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그림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1854200"/>
            <a:ext cx="1635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5" name="직선 연결선 84"/>
          <p:cNvCxnSpPr>
            <a:cxnSpLocks noChangeShapeType="1"/>
            <a:endCxn id="93" idx="2"/>
          </p:cNvCxnSpPr>
          <p:nvPr/>
        </p:nvCxnSpPr>
        <p:spPr bwMode="auto">
          <a:xfrm flipV="1">
            <a:off x="4165600" y="2017713"/>
            <a:ext cx="163036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5" name="그림 9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2262188"/>
            <a:ext cx="22463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그림 10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63" y="1644650"/>
            <a:ext cx="198755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직선 화살표 연결선 8 2"/>
          <p:cNvCxnSpPr>
            <a:cxnSpLocks noChangeShapeType="1"/>
          </p:cNvCxnSpPr>
          <p:nvPr/>
        </p:nvCxnSpPr>
        <p:spPr bwMode="auto">
          <a:xfrm flipV="1">
            <a:off x="6269038" y="2017713"/>
            <a:ext cx="687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4" name="그림 9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739900"/>
            <a:ext cx="4048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타원 11 2"/>
          <p:cNvSpPr>
            <a:spLocks noChangeArrowheads="1"/>
          </p:cNvSpPr>
          <p:nvPr/>
        </p:nvSpPr>
        <p:spPr bwMode="auto">
          <a:xfrm>
            <a:off x="3684588" y="1778000"/>
            <a:ext cx="488950" cy="4905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3" name="타원 11 3"/>
          <p:cNvSpPr>
            <a:spLocks noChangeArrowheads="1"/>
          </p:cNvSpPr>
          <p:nvPr/>
        </p:nvSpPr>
        <p:spPr bwMode="auto">
          <a:xfrm>
            <a:off x="5795963" y="1773238"/>
            <a:ext cx="490537" cy="4889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107" name="그림 10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109913"/>
            <a:ext cx="24860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그림 10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113088"/>
            <a:ext cx="57499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그림 1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6397625"/>
            <a:ext cx="327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그림 1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6202363"/>
            <a:ext cx="334962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내용 개체 틀 2 1"/>
          <p:cNvSpPr txBox="1">
            <a:spLocks/>
          </p:cNvSpPr>
          <p:nvPr/>
        </p:nvSpPr>
        <p:spPr bwMode="auto">
          <a:xfrm>
            <a:off x="5378450" y="5449888"/>
            <a:ext cx="21415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non-convex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117" name="자유형 116"/>
          <p:cNvSpPr>
            <a:spLocks/>
          </p:cNvSpPr>
          <p:nvPr/>
        </p:nvSpPr>
        <p:spPr bwMode="auto">
          <a:xfrm>
            <a:off x="6022975" y="4667250"/>
            <a:ext cx="1106488" cy="298450"/>
          </a:xfrm>
          <a:custGeom>
            <a:avLst/>
            <a:gdLst>
              <a:gd name="T0" fmla="*/ 0 w 1107281"/>
              <a:gd name="T1" fmla="*/ 180778 h 297775"/>
              <a:gd name="T2" fmla="*/ 389822 w 1107281"/>
              <a:gd name="T3" fmla="*/ 5002 h 297775"/>
              <a:gd name="T4" fmla="*/ 758381 w 1107281"/>
              <a:gd name="T5" fmla="*/ 70920 h 297775"/>
              <a:gd name="T6" fmla="*/ 1098590 w 1107281"/>
              <a:gd name="T7" fmla="*/ 305285 h 29777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7281" h="297775">
                <a:moveTo>
                  <a:pt x="0" y="176331"/>
                </a:moveTo>
                <a:cubicBezTo>
                  <a:pt x="132754" y="99535"/>
                  <a:pt x="265509" y="22740"/>
                  <a:pt x="392906" y="4881"/>
                </a:cubicBezTo>
                <a:cubicBezTo>
                  <a:pt x="520303" y="-12978"/>
                  <a:pt x="645319" y="20359"/>
                  <a:pt x="764381" y="69175"/>
                </a:cubicBezTo>
                <a:cubicBezTo>
                  <a:pt x="883443" y="117991"/>
                  <a:pt x="995362" y="207883"/>
                  <a:pt x="1107281" y="297775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8" name="자유형 117"/>
          <p:cNvSpPr>
            <a:spLocks/>
          </p:cNvSpPr>
          <p:nvPr/>
        </p:nvSpPr>
        <p:spPr bwMode="auto">
          <a:xfrm>
            <a:off x="6657975" y="4081463"/>
            <a:ext cx="500063" cy="473075"/>
          </a:xfrm>
          <a:custGeom>
            <a:avLst/>
            <a:gdLst>
              <a:gd name="T0" fmla="*/ 500063 w 500063"/>
              <a:gd name="T1" fmla="*/ 0 h 472433"/>
              <a:gd name="T2" fmla="*/ 257175 w 500063"/>
              <a:gd name="T3" fmla="*/ 372230 h 472433"/>
              <a:gd name="T4" fmla="*/ 114300 w 500063"/>
              <a:gd name="T5" fmla="*/ 478583 h 472433"/>
              <a:gd name="T6" fmla="*/ 0 w 500063"/>
              <a:gd name="T7" fmla="*/ 415739 h 472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0063" h="472433">
                <a:moveTo>
                  <a:pt x="500063" y="0"/>
                </a:moveTo>
                <a:cubicBezTo>
                  <a:pt x="410766" y="144065"/>
                  <a:pt x="321469" y="288131"/>
                  <a:pt x="257175" y="366712"/>
                </a:cubicBezTo>
                <a:cubicBezTo>
                  <a:pt x="192881" y="445293"/>
                  <a:pt x="157162" y="464343"/>
                  <a:pt x="114300" y="471487"/>
                </a:cubicBezTo>
                <a:cubicBezTo>
                  <a:pt x="71438" y="478631"/>
                  <a:pt x="35719" y="444103"/>
                  <a:pt x="0" y="409575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631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1" grpId="0" animBg="1"/>
      <p:bldP spid="93" grpId="0" animBg="1"/>
      <p:bldP spid="1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099550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 way to handle such non-convex problem?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355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937B5F-498C-4FD7-B14F-AB62EAD0AC6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ko-KR" sz="1300"/>
          </a:p>
        </p:txBody>
      </p:sp>
      <p:sp>
        <p:nvSpPr>
          <p:cNvPr id="18" name="내용 개체 틀 2"/>
          <p:cNvSpPr txBox="1">
            <a:spLocks/>
          </p:cNvSpPr>
          <p:nvPr/>
        </p:nvSpPr>
        <p:spPr bwMode="auto">
          <a:xfrm>
            <a:off x="461963" y="1944688"/>
            <a:ext cx="81359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i="1"/>
              <a:t>Experimental</a:t>
            </a:r>
            <a:r>
              <a:rPr lang="en-US" altLang="ko-KR" sz="2800"/>
              <a:t> results revealed that in most cases:</a:t>
            </a:r>
            <a:endParaRPr lang="ko-KR" altLang="en-US" sz="2800"/>
          </a:p>
        </p:txBody>
      </p:sp>
      <p:sp>
        <p:nvSpPr>
          <p:cNvPr id="19" name="내용 개체 틀 2"/>
          <p:cNvSpPr txBox="1">
            <a:spLocks/>
          </p:cNvSpPr>
          <p:nvPr/>
        </p:nvSpPr>
        <p:spPr bwMode="auto">
          <a:xfrm>
            <a:off x="719138" y="2598738"/>
            <a:ext cx="7632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Any local </a:t>
            </a:r>
            <a:r>
              <a:rPr lang="en-US" altLang="ko-KR" sz="2800"/>
              <a:t>minimum is the </a:t>
            </a:r>
            <a:r>
              <a:rPr lang="en-US" altLang="ko-KR" sz="2800">
                <a:solidFill>
                  <a:schemeClr val="accent2"/>
                </a:solidFill>
              </a:rPr>
              <a:t>global</a:t>
            </a:r>
            <a:r>
              <a:rPr lang="en-US" altLang="ko-KR" sz="2800"/>
              <a:t> minimum!</a:t>
            </a:r>
            <a:endParaRPr lang="ko-KR" altLang="en-US" sz="2800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196850" y="1268413"/>
            <a:ext cx="62595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Observation</a:t>
            </a:r>
            <a:r>
              <a:rPr lang="en-US" altLang="ko-KR" sz="2800"/>
              <a:t> (by many practitioners):</a:t>
            </a:r>
            <a:endParaRPr lang="ko-KR" altLang="en-US" sz="2800"/>
          </a:p>
        </p:txBody>
      </p:sp>
      <p:cxnSp>
        <p:nvCxnSpPr>
          <p:cNvPr id="11" name="직선 화살표 연결선 2"/>
          <p:cNvCxnSpPr>
            <a:cxnSpLocks noChangeShapeType="1"/>
          </p:cNvCxnSpPr>
          <p:nvPr/>
        </p:nvCxnSpPr>
        <p:spPr bwMode="auto">
          <a:xfrm>
            <a:off x="1363663" y="6369050"/>
            <a:ext cx="60499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자유형 11"/>
          <p:cNvSpPr/>
          <p:nvPr/>
        </p:nvSpPr>
        <p:spPr bwMode="auto">
          <a:xfrm>
            <a:off x="1331913" y="3511550"/>
            <a:ext cx="5792787" cy="2671763"/>
          </a:xfrm>
          <a:custGeom>
            <a:avLst/>
            <a:gdLst>
              <a:gd name="connsiteX0" fmla="*/ 0 w 5793581"/>
              <a:gd name="connsiteY0" fmla="*/ 0 h 2672526"/>
              <a:gd name="connsiteX1" fmla="*/ 185737 w 5793581"/>
              <a:gd name="connsiteY1" fmla="*/ 271463 h 2672526"/>
              <a:gd name="connsiteX2" fmla="*/ 557212 w 5793581"/>
              <a:gd name="connsiteY2" fmla="*/ 335756 h 2672526"/>
              <a:gd name="connsiteX3" fmla="*/ 735806 w 5793581"/>
              <a:gd name="connsiteY3" fmla="*/ 478631 h 2672526"/>
              <a:gd name="connsiteX4" fmla="*/ 864394 w 5793581"/>
              <a:gd name="connsiteY4" fmla="*/ 778669 h 2672526"/>
              <a:gd name="connsiteX5" fmla="*/ 1171575 w 5793581"/>
              <a:gd name="connsiteY5" fmla="*/ 914400 h 2672526"/>
              <a:gd name="connsiteX6" fmla="*/ 1607344 w 5793581"/>
              <a:gd name="connsiteY6" fmla="*/ 928688 h 2672526"/>
              <a:gd name="connsiteX7" fmla="*/ 1857375 w 5793581"/>
              <a:gd name="connsiteY7" fmla="*/ 1128713 h 2672526"/>
              <a:gd name="connsiteX8" fmla="*/ 2121694 w 5793581"/>
              <a:gd name="connsiteY8" fmla="*/ 1693069 h 2672526"/>
              <a:gd name="connsiteX9" fmla="*/ 2436019 w 5793581"/>
              <a:gd name="connsiteY9" fmla="*/ 1800225 h 2672526"/>
              <a:gd name="connsiteX10" fmla="*/ 3057525 w 5793581"/>
              <a:gd name="connsiteY10" fmla="*/ 2671763 h 2672526"/>
              <a:gd name="connsiteX11" fmla="*/ 3593306 w 5793581"/>
              <a:gd name="connsiteY11" fmla="*/ 1950244 h 2672526"/>
              <a:gd name="connsiteX12" fmla="*/ 3986212 w 5793581"/>
              <a:gd name="connsiteY12" fmla="*/ 1771650 h 2672526"/>
              <a:gd name="connsiteX13" fmla="*/ 4221956 w 5793581"/>
              <a:gd name="connsiteY13" fmla="*/ 1471613 h 2672526"/>
              <a:gd name="connsiteX14" fmla="*/ 4464844 w 5793581"/>
              <a:gd name="connsiteY14" fmla="*/ 1121569 h 2672526"/>
              <a:gd name="connsiteX15" fmla="*/ 5022056 w 5793581"/>
              <a:gd name="connsiteY15" fmla="*/ 1000125 h 2672526"/>
              <a:gd name="connsiteX16" fmla="*/ 5229225 w 5793581"/>
              <a:gd name="connsiteY16" fmla="*/ 592931 h 2672526"/>
              <a:gd name="connsiteX17" fmla="*/ 5572125 w 5793581"/>
              <a:gd name="connsiteY17" fmla="*/ 421481 h 2672526"/>
              <a:gd name="connsiteX18" fmla="*/ 5793581 w 5793581"/>
              <a:gd name="connsiteY18" fmla="*/ 135731 h 267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93581" h="2672526">
                <a:moveTo>
                  <a:pt x="0" y="0"/>
                </a:moveTo>
                <a:cubicBezTo>
                  <a:pt x="46434" y="107752"/>
                  <a:pt x="92868" y="215504"/>
                  <a:pt x="185737" y="271463"/>
                </a:cubicBezTo>
                <a:cubicBezTo>
                  <a:pt x="278606" y="327422"/>
                  <a:pt x="465534" y="301228"/>
                  <a:pt x="557212" y="335756"/>
                </a:cubicBezTo>
                <a:cubicBezTo>
                  <a:pt x="648890" y="370284"/>
                  <a:pt x="684609" y="404812"/>
                  <a:pt x="735806" y="478631"/>
                </a:cubicBezTo>
                <a:cubicBezTo>
                  <a:pt x="787003" y="552450"/>
                  <a:pt x="791766" y="706041"/>
                  <a:pt x="864394" y="778669"/>
                </a:cubicBezTo>
                <a:cubicBezTo>
                  <a:pt x="937022" y="851297"/>
                  <a:pt x="1047750" y="889397"/>
                  <a:pt x="1171575" y="914400"/>
                </a:cubicBezTo>
                <a:cubicBezTo>
                  <a:pt x="1295400" y="939403"/>
                  <a:pt x="1493044" y="892969"/>
                  <a:pt x="1607344" y="928688"/>
                </a:cubicBezTo>
                <a:cubicBezTo>
                  <a:pt x="1721644" y="964407"/>
                  <a:pt x="1771650" y="1001316"/>
                  <a:pt x="1857375" y="1128713"/>
                </a:cubicBezTo>
                <a:cubicBezTo>
                  <a:pt x="1943100" y="1256110"/>
                  <a:pt x="2025253" y="1581150"/>
                  <a:pt x="2121694" y="1693069"/>
                </a:cubicBezTo>
                <a:cubicBezTo>
                  <a:pt x="2218135" y="1804988"/>
                  <a:pt x="2280047" y="1637109"/>
                  <a:pt x="2436019" y="1800225"/>
                </a:cubicBezTo>
                <a:cubicBezTo>
                  <a:pt x="2591991" y="1963341"/>
                  <a:pt x="2864644" y="2646760"/>
                  <a:pt x="3057525" y="2671763"/>
                </a:cubicBezTo>
                <a:cubicBezTo>
                  <a:pt x="3250406" y="2696766"/>
                  <a:pt x="3438525" y="2100263"/>
                  <a:pt x="3593306" y="1950244"/>
                </a:cubicBezTo>
                <a:cubicBezTo>
                  <a:pt x="3748087" y="1800225"/>
                  <a:pt x="3881437" y="1851422"/>
                  <a:pt x="3986212" y="1771650"/>
                </a:cubicBezTo>
                <a:cubicBezTo>
                  <a:pt x="4090987" y="1691878"/>
                  <a:pt x="4142184" y="1579960"/>
                  <a:pt x="4221956" y="1471613"/>
                </a:cubicBezTo>
                <a:cubicBezTo>
                  <a:pt x="4301728" y="1363266"/>
                  <a:pt x="4331494" y="1200150"/>
                  <a:pt x="4464844" y="1121569"/>
                </a:cubicBezTo>
                <a:cubicBezTo>
                  <a:pt x="4598194" y="1042988"/>
                  <a:pt x="4894659" y="1088231"/>
                  <a:pt x="5022056" y="1000125"/>
                </a:cubicBezTo>
                <a:cubicBezTo>
                  <a:pt x="5149453" y="912019"/>
                  <a:pt x="5137547" y="689372"/>
                  <a:pt x="5229225" y="592931"/>
                </a:cubicBezTo>
                <a:cubicBezTo>
                  <a:pt x="5320903" y="496490"/>
                  <a:pt x="5478066" y="497681"/>
                  <a:pt x="5572125" y="421481"/>
                </a:cubicBezTo>
                <a:cubicBezTo>
                  <a:pt x="5666184" y="345281"/>
                  <a:pt x="5729882" y="240506"/>
                  <a:pt x="5793581" y="135731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defTabSz="823913" eaLnBrk="1" hangingPunct="1">
              <a:defRPr/>
            </a:pPr>
            <a:endParaRPr lang="ko-KR" altLang="en-US">
              <a:ln w="57150">
                <a:solidFill>
                  <a:schemeClr val="tx1"/>
                </a:solidFill>
              </a:ln>
              <a:latin typeface="Arial" charset="0"/>
            </a:endParaRPr>
          </a:p>
        </p:txBody>
      </p:sp>
      <p:pic>
        <p:nvPicPr>
          <p:cNvPr id="13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88" y="6286500"/>
            <a:ext cx="23495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838" y="3328988"/>
            <a:ext cx="7048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1782763" y="3776663"/>
            <a:ext cx="144462" cy="1444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1581150" y="3270250"/>
            <a:ext cx="137318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00B050"/>
                </a:solidFill>
              </a:rPr>
              <a:t>saddle</a:t>
            </a:r>
            <a:endParaRPr lang="ko-KR" altLang="en-US" sz="2800">
              <a:solidFill>
                <a:srgbClr val="00B050"/>
              </a:solidFill>
            </a:endParaRPr>
          </a:p>
        </p:txBody>
      </p:sp>
      <p:sp>
        <p:nvSpPr>
          <p:cNvPr id="17" name="타원 16"/>
          <p:cNvSpPr>
            <a:spLocks noChangeArrowheads="1"/>
          </p:cNvSpPr>
          <p:nvPr/>
        </p:nvSpPr>
        <p:spPr bwMode="auto">
          <a:xfrm>
            <a:off x="4329113" y="6111875"/>
            <a:ext cx="144462" cy="142875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4554538" y="5881688"/>
            <a:ext cx="137318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chemeClr val="accent2"/>
                </a:solidFill>
              </a:rPr>
              <a:t>global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98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" grpId="0" animBg="1"/>
      <p:bldP spid="16" grpId="0"/>
      <p:bldP spid="17" grpId="0" animBg="1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96313" cy="762000"/>
          </a:xfrm>
        </p:spPr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Suggests a good way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457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4F5AC-189B-49FC-B273-93CA5C071F9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ko-KR" sz="1300"/>
          </a:p>
        </p:txBody>
      </p:sp>
      <p:sp>
        <p:nvSpPr>
          <p:cNvPr id="22" name="내용 개체 틀 2"/>
          <p:cNvSpPr txBox="1">
            <a:spLocks/>
          </p:cNvSpPr>
          <p:nvPr/>
        </p:nvSpPr>
        <p:spPr bwMode="auto">
          <a:xfrm>
            <a:off x="304800" y="5521325"/>
            <a:ext cx="604361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dirty="0"/>
              <a:t>Via </a:t>
            </a:r>
            <a:r>
              <a:rPr lang="en-US" altLang="ko-KR" sz="2800" dirty="0" smtClean="0">
                <a:solidFill>
                  <a:schemeClr val="accent2"/>
                </a:solidFill>
              </a:rPr>
              <a:t>gradient descent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266700" y="3422650"/>
            <a:ext cx="83343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Find </a:t>
            </a:r>
            <a:r>
              <a:rPr lang="en-US" altLang="ko-KR" sz="2800" i="1"/>
              <a:t>any stationary point (gradient =0) </a:t>
            </a:r>
            <a:r>
              <a:rPr lang="en-US" altLang="ko-KR" sz="2800"/>
              <a:t>and then take it as a solution.</a:t>
            </a:r>
            <a:endParaRPr lang="ko-KR" altLang="en-US" sz="2800"/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287338" y="4397375"/>
            <a:ext cx="8856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</a:rPr>
              <a:t>Saddle</a:t>
            </a:r>
            <a:r>
              <a:rPr lang="en-US" altLang="ko-KR" sz="2800" dirty="0"/>
              <a:t> points are unstable, so difficult to converge to.</a:t>
            </a:r>
            <a:endParaRPr lang="ko-KR" altLang="en-US" sz="2800" dirty="0"/>
          </a:p>
        </p:txBody>
      </p:sp>
      <p:sp>
        <p:nvSpPr>
          <p:cNvPr id="24583" name="내용 개체 틀 2"/>
          <p:cNvSpPr txBox="1">
            <a:spLocks/>
          </p:cNvSpPr>
          <p:nvPr/>
        </p:nvSpPr>
        <p:spPr bwMode="auto">
          <a:xfrm>
            <a:off x="719138" y="1582738"/>
            <a:ext cx="76327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olidFill>
                  <a:srgbClr val="FF0000"/>
                </a:solidFill>
              </a:rPr>
              <a:t>Any local </a:t>
            </a:r>
            <a:r>
              <a:rPr lang="en-US" altLang="ko-KR" sz="2800"/>
              <a:t>minimum is the </a:t>
            </a:r>
            <a:r>
              <a:rPr lang="en-US" altLang="ko-KR" sz="2800">
                <a:solidFill>
                  <a:schemeClr val="accent2"/>
                </a:solidFill>
              </a:rPr>
              <a:t>global</a:t>
            </a:r>
            <a:r>
              <a:rPr lang="en-US" altLang="ko-KR" sz="2800"/>
              <a:t> minimum!</a:t>
            </a:r>
            <a:endParaRPr lang="ko-KR" altLang="en-US" sz="2800"/>
          </a:p>
        </p:txBody>
      </p:sp>
      <p:sp>
        <p:nvSpPr>
          <p:cNvPr id="24584" name="모서리가 둥근 직사각형 6 2"/>
          <p:cNvSpPr>
            <a:spLocks noChangeArrowheads="1"/>
          </p:cNvSpPr>
          <p:nvPr/>
        </p:nvSpPr>
        <p:spPr bwMode="auto">
          <a:xfrm>
            <a:off x="152400" y="1268413"/>
            <a:ext cx="8769350" cy="12239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5" name="아래쪽 화살표 1"/>
          <p:cNvSpPr>
            <a:spLocks noChangeArrowheads="1"/>
          </p:cNvSpPr>
          <p:nvPr/>
        </p:nvSpPr>
        <p:spPr bwMode="auto">
          <a:xfrm>
            <a:off x="4316413" y="2625725"/>
            <a:ext cx="431800" cy="515938"/>
          </a:xfrm>
          <a:prstGeom prst="downArrow">
            <a:avLst>
              <a:gd name="adj1" fmla="val 50000"/>
              <a:gd name="adj2" fmla="val 5008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4" name="모서리가 둥근 직사각형 6 2"/>
          <p:cNvSpPr>
            <a:spLocks noChangeArrowheads="1"/>
          </p:cNvSpPr>
          <p:nvPr/>
        </p:nvSpPr>
        <p:spPr bwMode="auto">
          <a:xfrm>
            <a:off x="147638" y="3290888"/>
            <a:ext cx="8769350" cy="28813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314325" y="4951413"/>
            <a:ext cx="72739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How to find a stationary point then?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8949219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14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Day 1’s lectures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950" y="1311275"/>
            <a:ext cx="7772400" cy="5286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b="1" dirty="0">
                <a:ea typeface="굴림" panose="020B0600000101010101" pitchFamily="50" charset="-127"/>
              </a:rPr>
              <a:t>Studied:</a:t>
            </a:r>
            <a:r>
              <a:rPr lang="en-US" altLang="ko-KR" sz="2800" dirty="0">
                <a:ea typeface="굴림" panose="020B0600000101010101" pitchFamily="50" charset="-127"/>
              </a:rPr>
              <a:t> What </a:t>
            </a:r>
            <a:r>
              <a:rPr lang="en-US" altLang="ko-KR" sz="2800" dirty="0" smtClean="0">
                <a:ea typeface="굴림" panose="020B0600000101010101" pitchFamily="50" charset="-127"/>
              </a:rPr>
              <a:t>machine learning means: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78036-7D8D-4C75-BB0E-89946F24DDA0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30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22250" y="3429000"/>
            <a:ext cx="64246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Formulated:</a:t>
            </a:r>
            <a:r>
              <a:rPr lang="en-US" altLang="ko-KR" sz="2800"/>
              <a:t> An optimization problem.</a:t>
            </a:r>
            <a:endParaRPr lang="ko-KR" altLang="en-US" sz="280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468313" y="2212975"/>
            <a:ext cx="59626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2800" kern="0" dirty="0">
                <a:ea typeface="굴림" panose="020B0600000101010101" pitchFamily="50" charset="-127"/>
              </a:rPr>
              <a:t>Design an interested function using</a:t>
            </a:r>
            <a:endParaRPr lang="ko-KR" altLang="en-US" sz="2800" kern="0" dirty="0">
              <a:ea typeface="굴림" panose="020B0600000101010101" pitchFamily="50" charset="-127"/>
            </a:endParaRPr>
          </a:p>
        </p:txBody>
      </p:sp>
      <p:pic>
        <p:nvPicPr>
          <p:cNvPr id="10" name="그림 7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63775"/>
            <a:ext cx="23082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4384675"/>
            <a:ext cx="391477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Look ahead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295275" y="3213100"/>
            <a:ext cx="8848725" cy="6254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Will explore details on </a:t>
            </a:r>
            <a:r>
              <a:rPr lang="en-US" altLang="ko-KR" sz="2800" dirty="0" smtClean="0">
                <a:ea typeface="굴림" panose="020B0600000101010101" pitchFamily="50" charset="-127"/>
              </a:rPr>
              <a:t>gradient descent.</a:t>
            </a:r>
            <a:endParaRPr lang="ko-KR" altLang="en-US" sz="2800" dirty="0">
              <a:ea typeface="굴림" panose="020B0600000101010101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712433-CA31-4B9E-9F5C-3F70317EA258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ko-KR" sz="1300"/>
          </a:p>
        </p:txBody>
      </p:sp>
    </p:spTree>
    <p:extLst>
      <p:ext uri="{BB962C8B-B14F-4D97-AF65-F5344CB8AC3E}">
        <p14:creationId xmlns:p14="http://schemas.microsoft.com/office/powerpoint/2010/main" val="367211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6858000"/>
            <a:ext cx="9144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TexPoint fonts used in EMF.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Read the TexPoint manual before you delete this box.: </a:t>
            </a:r>
            <a:r>
              <a:rPr lang="en-US" altLang="ko-KR" sz="1800">
                <a:latin typeface="cmmi10"/>
              </a:rPr>
              <a:t>A</a:t>
            </a:r>
            <a:r>
              <a:rPr lang="en-US" altLang="ko-KR" sz="1800">
                <a:latin typeface="cmr10"/>
              </a:rPr>
              <a:t>A</a:t>
            </a:r>
            <a:r>
              <a:rPr lang="en-US" altLang="ko-KR" sz="1800">
                <a:latin typeface="cmsy10orig"/>
              </a:rPr>
              <a:t>A</a:t>
            </a:r>
            <a:r>
              <a:rPr lang="en-US" altLang="ko-KR" sz="1800">
                <a:latin typeface="cmbx10"/>
              </a:rPr>
              <a:t>A</a:t>
            </a:r>
            <a:r>
              <a:rPr lang="en-US" altLang="ko-KR" sz="1800">
                <a:latin typeface="cmmi7"/>
              </a:rPr>
              <a:t>A</a:t>
            </a:r>
            <a:r>
              <a:rPr lang="en-US" altLang="ko-KR" sz="1800">
                <a:latin typeface="cmr7"/>
              </a:rPr>
              <a:t>A</a:t>
            </a:r>
            <a:r>
              <a:rPr lang="en-US" altLang="ko-KR" sz="1800">
                <a:latin typeface="cmex10"/>
              </a:rPr>
              <a:t>A</a:t>
            </a:r>
            <a:r>
              <a:rPr lang="en-US" altLang="ko-KR" sz="1800">
                <a:latin typeface="cmsy7"/>
              </a:rPr>
              <a:t>A</a:t>
            </a:r>
            <a:r>
              <a:rPr lang="en-US" altLang="ko-KR" sz="1800">
                <a:latin typeface="cmmi5"/>
              </a:rPr>
              <a:t>A</a:t>
            </a:r>
            <a:r>
              <a:rPr lang="en-US" altLang="ko-KR" sz="1800">
                <a:latin typeface="cmr5"/>
              </a:rPr>
              <a:t>A</a:t>
            </a:r>
            <a:r>
              <a:rPr lang="en-US" altLang="ko-KR" sz="1800">
                <a:latin typeface="cmss10"/>
              </a:rPr>
              <a:t>A</a:t>
            </a:r>
            <a:r>
              <a:rPr lang="en-US" altLang="ko-KR" sz="1800">
                <a:latin typeface="cmbx7"/>
              </a:rPr>
              <a:t>A</a:t>
            </a:r>
            <a:r>
              <a:rPr lang="en-US" altLang="ko-KR" sz="1800">
                <a:latin typeface="msam7"/>
              </a:rPr>
              <a:t>A</a:t>
            </a:r>
            <a:r>
              <a:rPr lang="en-US" altLang="ko-KR" sz="1800">
                <a:latin typeface="CMTI10"/>
              </a:rPr>
              <a:t>A</a:t>
            </a:r>
            <a:r>
              <a:rPr lang="en-US" altLang="ko-KR" sz="1800">
                <a:latin typeface="MSBM10"/>
              </a:rPr>
              <a:t>A</a:t>
            </a:r>
            <a:r>
              <a:rPr lang="en-US" altLang="ko-KR" sz="1800">
                <a:latin typeface="msam10"/>
              </a:rPr>
              <a:t>A</a:t>
            </a:r>
            <a:r>
              <a:rPr lang="en-US" altLang="ko-KR" sz="1800">
                <a:latin typeface="cmmib10"/>
              </a:rPr>
              <a:t>A</a:t>
            </a:r>
            <a:r>
              <a:rPr lang="en-US" altLang="ko-KR" sz="1800">
                <a:latin typeface="cmsy5"/>
              </a:rPr>
              <a:t>A</a:t>
            </a:r>
            <a:r>
              <a:rPr lang="en-US" altLang="ko-KR" sz="1800">
                <a:latin typeface="cmss8"/>
              </a:rPr>
              <a:t>A</a:t>
            </a:r>
            <a:r>
              <a:rPr lang="en-US" altLang="ko-KR" sz="1800">
                <a:latin typeface="msbm7"/>
              </a:rPr>
              <a:t>A</a:t>
            </a:r>
            <a:endParaRPr lang="en-US" altLang="ko-KR" sz="1800">
              <a:latin typeface="cmss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42988" y="2420938"/>
            <a:ext cx="67691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Appendix: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3200" b="1" kern="0" dirty="0" err="1">
                <a:solidFill>
                  <a:schemeClr val="accent4"/>
                </a:solidFill>
                <a:latin typeface="+mn-lt"/>
                <a:ea typeface="굴림" pitchFamily="34" charset="-127"/>
              </a:rPr>
              <a:t>tanh</a:t>
            </a:r>
            <a:r>
              <a:rPr lang="en-US" altLang="ko-KR" sz="3200" b="1" kern="0" dirty="0">
                <a:solidFill>
                  <a:schemeClr val="accent4"/>
                </a:solidFill>
                <a:latin typeface="+mn-lt"/>
                <a:ea typeface="굴림" pitchFamily="34" charset="-127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957846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tanh function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D7AE5-36D2-43AF-BCA2-F765F23B882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ko-KR" sz="1300"/>
          </a:p>
        </p:txBody>
      </p:sp>
      <p:pic>
        <p:nvPicPr>
          <p:cNvPr id="28676" name="그림 7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466850"/>
            <a:ext cx="3509963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4557713"/>
            <a:ext cx="22637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2443163"/>
            <a:ext cx="4060825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3779838"/>
            <a:ext cx="3848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91175"/>
            <a:ext cx="30448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4729163" y="4724400"/>
            <a:ext cx="3686175" cy="1387475"/>
            <a:chOff x="4919024" y="3769763"/>
            <a:chExt cx="3685424" cy="1387659"/>
          </a:xfrm>
        </p:grpSpPr>
        <p:pic>
          <p:nvPicPr>
            <p:cNvPr id="28686" name="그림 2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024" y="4012232"/>
              <a:ext cx="3528392" cy="965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8687" name="직선 화살표 연결선 14"/>
            <p:cNvCxnSpPr>
              <a:cxnSpLocks noChangeShapeType="1"/>
            </p:cNvCxnSpPr>
            <p:nvPr/>
          </p:nvCxnSpPr>
          <p:spPr bwMode="auto">
            <a:xfrm>
              <a:off x="5004048" y="4509120"/>
              <a:ext cx="3600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6732240" y="3769763"/>
              <a:ext cx="0" cy="1387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그림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5435600"/>
            <a:ext cx="952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663" y="4375150"/>
            <a:ext cx="8509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4999038"/>
            <a:ext cx="219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363" y="5705475"/>
            <a:ext cx="212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6907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</a:t>
            </a:r>
            <a:r>
              <a:rPr lang="en-US" altLang="ko-KR" dirty="0" smtClean="0">
                <a:ea typeface="굴림" panose="020B0600000101010101" pitchFamily="50" charset="-127"/>
              </a:rPr>
              <a:t>Least Squares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126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821B4-BFF1-4696-82FF-38D64511EC5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300"/>
          </a:p>
        </p:txBody>
      </p:sp>
      <p:sp>
        <p:nvSpPr>
          <p:cNvPr id="5" name="내용 개체 틀 2 1"/>
          <p:cNvSpPr txBox="1">
            <a:spLocks/>
          </p:cNvSpPr>
          <p:nvPr/>
        </p:nvSpPr>
        <p:spPr bwMode="auto">
          <a:xfrm>
            <a:off x="234950" y="3011488"/>
            <a:ext cx="83534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Employ:</a:t>
            </a:r>
            <a:r>
              <a:rPr lang="en-US" altLang="ko-KR" sz="2800"/>
              <a:t> Perception w/ linear approximation</a:t>
            </a:r>
            <a:endParaRPr lang="ko-KR" altLang="en-US" sz="2800"/>
          </a:p>
        </p:txBody>
      </p:sp>
      <p:sp>
        <p:nvSpPr>
          <p:cNvPr id="6" name="내용 개체 틀 2 2"/>
          <p:cNvSpPr txBox="1">
            <a:spLocks/>
          </p:cNvSpPr>
          <p:nvPr/>
        </p:nvSpPr>
        <p:spPr bwMode="auto">
          <a:xfrm>
            <a:off x="293688" y="4816475"/>
            <a:ext cx="35782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 squared-error loss:</a:t>
            </a:r>
            <a:endParaRPr lang="ko-KR" altLang="en-US" sz="2800"/>
          </a:p>
        </p:txBody>
      </p:sp>
      <p:pic>
        <p:nvPicPr>
          <p:cNvPr id="11270" name="그림 1 1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28750"/>
            <a:ext cx="391477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832225"/>
            <a:ext cx="22494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626100"/>
            <a:ext cx="302895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</a:t>
            </a:r>
            <a:r>
              <a:rPr lang="en-US" altLang="ko-KR" dirty="0" err="1" smtClean="0">
                <a:ea typeface="굴림" panose="020B0600000101010101" pitchFamily="50" charset="-127"/>
              </a:rPr>
              <a:t>Scikit</a:t>
            </a:r>
            <a:r>
              <a:rPr lang="en-US" altLang="ko-KR" dirty="0" smtClean="0">
                <a:ea typeface="굴림" panose="020B0600000101010101" pitchFamily="50" charset="-127"/>
              </a:rPr>
              <a:t>-learn </a:t>
            </a:r>
            <a:r>
              <a:rPr lang="en-US" altLang="ko-KR" dirty="0">
                <a:ea typeface="굴림" panose="020B0600000101010101" pitchFamily="50" charset="-127"/>
              </a:rPr>
              <a:t>coding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6C30A-9180-4950-86E4-939F9E800D82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300"/>
          </a:p>
        </p:txBody>
      </p:sp>
      <p:sp>
        <p:nvSpPr>
          <p:cNvPr id="9" name="직사각형 8"/>
          <p:cNvSpPr/>
          <p:nvPr/>
        </p:nvSpPr>
        <p:spPr>
          <a:xfrm>
            <a:off x="107950" y="1557338"/>
            <a:ext cx="792003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sklearn.datasets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load_iris</a:t>
            </a:r>
            <a:endParaRPr lang="en-US" altLang="ko-KR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50" y="1927225"/>
            <a:ext cx="792003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endParaRPr lang="en-US" altLang="ko-KR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950" y="4246563"/>
            <a:ext cx="5946775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Model_LS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= 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RidgeClassifier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(alpha=0)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950" y="2857500"/>
            <a:ext cx="9144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X_train,X_test,y_train,y_test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X,y,test_size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=0.2)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950" y="3721100"/>
            <a:ext cx="7920038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sklearn.linear_model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RidgeClassifier</a:t>
            </a:r>
            <a:endParaRPr lang="en-US" altLang="ko-KR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950" y="4711700"/>
            <a:ext cx="43561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Model_LS.fit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X_train,y_train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7950" y="5175250"/>
            <a:ext cx="43561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Model_LS.predict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7950" y="5678488"/>
            <a:ext cx="43561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Model_LS.score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X_test,y_test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950" y="2487613"/>
            <a:ext cx="4379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X,y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load_iris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return_X_y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=True)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Recap: Logistic regression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331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9ACD46-B157-485F-858C-1853E05B37C6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300"/>
          </a:p>
        </p:txBody>
      </p:sp>
      <p:sp>
        <p:nvSpPr>
          <p:cNvPr id="10" name="내용 개체 틀 2 1"/>
          <p:cNvSpPr txBox="1">
            <a:spLocks/>
          </p:cNvSpPr>
          <p:nvPr/>
        </p:nvSpPr>
        <p:spPr bwMode="auto">
          <a:xfrm>
            <a:off x="234950" y="2827338"/>
            <a:ext cx="9161463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Employ:</a:t>
            </a:r>
            <a:r>
              <a:rPr lang="en-US" altLang="ko-KR" sz="2800"/>
              <a:t> Perception w/ logistic function approximation</a:t>
            </a:r>
            <a:endParaRPr lang="ko-KR" altLang="en-US" sz="2800"/>
          </a:p>
        </p:txBody>
      </p:sp>
      <p:sp>
        <p:nvSpPr>
          <p:cNvPr id="11" name="내용 개체 틀 2 2"/>
          <p:cNvSpPr txBox="1">
            <a:spLocks/>
          </p:cNvSpPr>
          <p:nvPr/>
        </p:nvSpPr>
        <p:spPr bwMode="auto">
          <a:xfrm>
            <a:off x="293688" y="4816475"/>
            <a:ext cx="35782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Cross entropy loss:</a:t>
            </a:r>
            <a:endParaRPr lang="ko-KR" altLang="en-US" sz="2800"/>
          </a:p>
        </p:txBody>
      </p:sp>
      <p:pic>
        <p:nvPicPr>
          <p:cNvPr id="13318" name="그림 1 1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28750"/>
            <a:ext cx="3914775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6488"/>
            <a:ext cx="3013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727700"/>
            <a:ext cx="527526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그룹 21"/>
          <p:cNvGrpSpPr>
            <a:grpSpLocks/>
          </p:cNvGrpSpPr>
          <p:nvPr/>
        </p:nvGrpSpPr>
        <p:grpSpPr bwMode="auto">
          <a:xfrm>
            <a:off x="4398963" y="3429000"/>
            <a:ext cx="3686175" cy="1387475"/>
            <a:chOff x="4919024" y="3429000"/>
            <a:chExt cx="3685424" cy="1387659"/>
          </a:xfrm>
        </p:grpSpPr>
        <p:pic>
          <p:nvPicPr>
            <p:cNvPr id="13323" name="그림 2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9024" y="3633425"/>
              <a:ext cx="3528392" cy="965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324" name="직선 화살표 연결선 14"/>
            <p:cNvCxnSpPr>
              <a:cxnSpLocks noChangeShapeType="1"/>
            </p:cNvCxnSpPr>
            <p:nvPr/>
          </p:nvCxnSpPr>
          <p:spPr bwMode="auto">
            <a:xfrm>
              <a:off x="5004048" y="4509120"/>
              <a:ext cx="36004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직선 화살표 연결선 17"/>
            <p:cNvCxnSpPr>
              <a:cxnSpLocks noChangeShapeType="1"/>
            </p:cNvCxnSpPr>
            <p:nvPr/>
          </p:nvCxnSpPr>
          <p:spPr bwMode="auto">
            <a:xfrm flipV="1">
              <a:off x="6732240" y="3429000"/>
              <a:ext cx="0" cy="138765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3" name="그림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5" y="4379913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Recap: </a:t>
            </a:r>
            <a:r>
              <a:rPr lang="en-US" altLang="ko-KR" dirty="0" err="1" smtClean="0">
                <a:ea typeface="굴림" panose="020B0600000101010101" pitchFamily="50" charset="-127"/>
              </a:rPr>
              <a:t>Scikit</a:t>
            </a:r>
            <a:r>
              <a:rPr lang="en-US" altLang="ko-KR" dirty="0" smtClean="0">
                <a:ea typeface="굴림" panose="020B0600000101010101" pitchFamily="50" charset="-127"/>
              </a:rPr>
              <a:t>-learn </a:t>
            </a:r>
            <a:r>
              <a:rPr lang="en-US" altLang="ko-KR" dirty="0">
                <a:ea typeface="굴림" panose="020B0600000101010101" pitchFamily="50" charset="-127"/>
              </a:rPr>
              <a:t>coding</a:t>
            </a:r>
            <a:endParaRPr lang="ko-KR" altLang="en-US" dirty="0">
              <a:ea typeface="굴림" panose="020B0600000101010101" pitchFamily="50" charset="-127"/>
            </a:endParaRPr>
          </a:p>
        </p:txBody>
      </p:sp>
      <p:sp>
        <p:nvSpPr>
          <p:cNvPr id="1433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EDC12-F0F2-4594-A635-2D01875E0591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300"/>
          </a:p>
        </p:txBody>
      </p:sp>
      <p:sp>
        <p:nvSpPr>
          <p:cNvPr id="6" name="직사각형 5"/>
          <p:cNvSpPr/>
          <p:nvPr/>
        </p:nvSpPr>
        <p:spPr>
          <a:xfrm>
            <a:off x="107950" y="1557338"/>
            <a:ext cx="792003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sklearn.datasets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load_iris</a:t>
            </a:r>
            <a:endParaRPr lang="en-US" altLang="ko-KR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950" y="1927225"/>
            <a:ext cx="792003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sklearn.model_selection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endParaRPr lang="en-US" altLang="ko-KR" kern="0" dirty="0"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950" y="4237038"/>
            <a:ext cx="7128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</a:t>
            </a:r>
            <a:r>
              <a:rPr lang="en-US" altLang="ko-KR" kern="0" dirty="0" err="1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LR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 = 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LogisticRegression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(penalty=‘none’)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7950" y="2857500"/>
            <a:ext cx="9144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X_train,X_test,y_train,y_test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train_test_split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X,y,test_size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=0.2)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7950" y="3721100"/>
            <a:ext cx="8974138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from	</a:t>
            </a:r>
            <a:r>
              <a:rPr lang="en-US" altLang="ko-KR" b="1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sklearn.linear_model</a:t>
            </a:r>
            <a:r>
              <a:rPr lang="en-US" altLang="ko-KR" b="1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		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import	</a:t>
            </a:r>
            <a:r>
              <a:rPr lang="en-US" altLang="ko-KR" b="1" kern="0" dirty="0" err="1">
                <a:solidFill>
                  <a:schemeClr val="accent2"/>
                </a:solidFill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LogisticRegression</a:t>
            </a:r>
            <a:endParaRPr lang="en-US" altLang="ko-KR" kern="0" dirty="0">
              <a:solidFill>
                <a:schemeClr val="accent2"/>
              </a:solidFill>
              <a:latin typeface="Courier New" panose="02070309020205020404" pitchFamily="49" charset="0"/>
              <a:ea typeface="Arial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7950" y="4711700"/>
            <a:ext cx="43561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Model_LR.fit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X_train,y_train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07950" y="5175250"/>
            <a:ext cx="43561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Model_LR.predict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07950" y="5678488"/>
            <a:ext cx="43561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Model_LR.score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X_test,y_test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7950" y="2487613"/>
            <a:ext cx="4379913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X,y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load_iris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(</a:t>
            </a:r>
            <a:r>
              <a:rPr lang="en-US" altLang="ko-KR" kern="0" dirty="0" err="1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return_X_y</a:t>
            </a:r>
            <a:r>
              <a:rPr lang="en-US" altLang="ko-KR" kern="0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=True)</a:t>
            </a:r>
          </a:p>
        </p:txBody>
      </p:sp>
      <p:sp>
        <p:nvSpPr>
          <p:cNvPr id="14349" name="직사각형 1"/>
          <p:cNvSpPr>
            <a:spLocks noChangeArrowheads="1"/>
          </p:cNvSpPr>
          <p:nvPr/>
        </p:nvSpPr>
        <p:spPr bwMode="auto">
          <a:xfrm>
            <a:off x="107950" y="1412875"/>
            <a:ext cx="8928100" cy="1944688"/>
          </a:xfrm>
          <a:prstGeom prst="rect">
            <a:avLst/>
          </a:prstGeom>
          <a:solidFill>
            <a:srgbClr val="FFFFFF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auto">
          <a:xfrm>
            <a:off x="152400" y="4670425"/>
            <a:ext cx="8929688" cy="1711325"/>
          </a:xfrm>
          <a:prstGeom prst="rect">
            <a:avLst/>
          </a:prstGeom>
          <a:solidFill>
            <a:srgbClr val="FFFFFF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AI boomed in 1960s but …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5363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3862ED-D822-45D1-AB81-802BF37039C5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300"/>
          </a:p>
        </p:txBody>
      </p:sp>
      <p:pic>
        <p:nvPicPr>
          <p:cNvPr id="38914" name="Picture 2" descr="https://images-na.ssl-images-amazon.com/images/I/41wmlxubGKL._SX331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290638"/>
            <a:ext cx="2376487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 descr="Image result for marvin min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1309688"/>
            <a:ext cx="26971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내용 개체 틀 2 2 7 1 1 1 2 2 3"/>
          <p:cNvSpPr txBox="1">
            <a:spLocks/>
          </p:cNvSpPr>
          <p:nvPr/>
        </p:nvSpPr>
        <p:spPr bwMode="auto">
          <a:xfrm>
            <a:off x="3355975" y="4652963"/>
            <a:ext cx="2535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Marvin Minsky</a:t>
            </a:r>
            <a:endParaRPr lang="ko-KR" altLang="en-US"/>
          </a:p>
        </p:txBody>
      </p:sp>
      <p:pic>
        <p:nvPicPr>
          <p:cNvPr id="54276" name="Picture 4" descr="Image result for seymour pap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04925"/>
            <a:ext cx="2682875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내용 개체 틀 2 2 7 1 1 1 2 2 3"/>
          <p:cNvSpPr txBox="1">
            <a:spLocks/>
          </p:cNvSpPr>
          <p:nvPr/>
        </p:nvSpPr>
        <p:spPr bwMode="auto">
          <a:xfrm>
            <a:off x="5889625" y="4679950"/>
            <a:ext cx="25923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Seymour Papert</a:t>
            </a:r>
            <a:endParaRPr lang="ko-KR" altLang="en-US"/>
          </a:p>
        </p:txBody>
      </p:sp>
      <p:sp>
        <p:nvSpPr>
          <p:cNvPr id="21" name="내용 개체 틀 2 2 7 1 1 1 2 2 3"/>
          <p:cNvSpPr txBox="1">
            <a:spLocks/>
          </p:cNvSpPr>
          <p:nvPr/>
        </p:nvSpPr>
        <p:spPr bwMode="auto">
          <a:xfrm>
            <a:off x="8183563" y="4689475"/>
            <a:ext cx="644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/>
              <a:t>‘69</a:t>
            </a:r>
            <a:endParaRPr lang="ko-KR" altLang="en-US"/>
          </a:p>
        </p:txBody>
      </p:sp>
      <p:sp>
        <p:nvSpPr>
          <p:cNvPr id="23" name="내용 개체 틀 2 2 7 1 1 1 2 2 3"/>
          <p:cNvSpPr txBox="1">
            <a:spLocks/>
          </p:cNvSpPr>
          <p:nvPr/>
        </p:nvSpPr>
        <p:spPr bwMode="auto">
          <a:xfrm>
            <a:off x="161925" y="5249863"/>
            <a:ext cx="92059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Demonstrated limitations of the perceptron architecture. </a:t>
            </a:r>
            <a:endParaRPr lang="ko-KR" altLang="en-US" sz="2800"/>
          </a:p>
        </p:txBody>
      </p:sp>
      <p:sp>
        <p:nvSpPr>
          <p:cNvPr id="24" name="내용 개체 틀 2 2 7 1 1 1 2 2 3"/>
          <p:cNvSpPr txBox="1">
            <a:spLocks/>
          </p:cNvSpPr>
          <p:nvPr/>
        </p:nvSpPr>
        <p:spPr bwMode="auto">
          <a:xfrm>
            <a:off x="152400" y="5876925"/>
            <a:ext cx="4513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>
                <a:sym typeface="Wingdings" panose="05000000000000000000" pitchFamily="2" charset="2"/>
              </a:rPr>
              <a:t> </a:t>
            </a:r>
            <a:r>
              <a:rPr lang="en-US" altLang="ko-KR" sz="2800"/>
              <a:t>Led to the </a:t>
            </a:r>
            <a:r>
              <a:rPr lang="en-US" altLang="ko-KR" sz="2800">
                <a:solidFill>
                  <a:srgbClr val="FF0000"/>
                </a:solidFill>
              </a:rPr>
              <a:t>AI winter!</a:t>
            </a:r>
            <a:endParaRPr lang="ko-KR" altLang="en-US" sz="2800"/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1411288" y="4311650"/>
            <a:ext cx="1439862" cy="5397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3" grpId="0"/>
      <p:bldP spid="24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AI revived in 2012 </a:t>
            </a: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BBCEC5-5EEB-46C6-A392-4E31EDD2BECC}" type="slidenum">
              <a:rPr lang="en-US" altLang="ko-KR" sz="13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300"/>
          </a:p>
        </p:txBody>
      </p:sp>
      <p:sp>
        <p:nvSpPr>
          <p:cNvPr id="28676" name="직사각형 4"/>
          <p:cNvSpPr>
            <a:spLocks noChangeArrowheads="1"/>
          </p:cNvSpPr>
          <p:nvPr/>
        </p:nvSpPr>
        <p:spPr bwMode="auto">
          <a:xfrm>
            <a:off x="1076325" y="3579813"/>
            <a:ext cx="199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A</a:t>
            </a:r>
            <a:r>
              <a:rPr lang="ko-KR" altLang="en-US" sz="2000"/>
              <a:t>lex </a:t>
            </a:r>
            <a:r>
              <a:rPr lang="en-US" altLang="ko-KR" sz="2000"/>
              <a:t>K</a:t>
            </a:r>
            <a:r>
              <a:rPr lang="ko-KR" altLang="en-US" sz="2000"/>
              <a:t>rizhevsky</a:t>
            </a:r>
          </a:p>
        </p:txBody>
      </p:sp>
      <p:pic>
        <p:nvPicPr>
          <p:cNvPr id="28677" name="Picture 4" descr="Image result for Ilya Sutske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439863"/>
            <a:ext cx="2087562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50975"/>
            <a:ext cx="2173287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 descr="Image result for Geoffrey E. Hint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3" y="1341438"/>
            <a:ext cx="1709737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직사각형 6"/>
          <p:cNvSpPr>
            <a:spLocks noChangeArrowheads="1"/>
          </p:cNvSpPr>
          <p:nvPr/>
        </p:nvSpPr>
        <p:spPr bwMode="auto">
          <a:xfrm>
            <a:off x="5951538" y="3608388"/>
            <a:ext cx="1973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/>
              <a:t>Geoffrey Hinton</a:t>
            </a:r>
          </a:p>
        </p:txBody>
      </p:sp>
      <p:sp>
        <p:nvSpPr>
          <p:cNvPr id="28681" name="직사각형 7"/>
          <p:cNvSpPr>
            <a:spLocks noChangeArrowheads="1"/>
          </p:cNvSpPr>
          <p:nvPr/>
        </p:nvSpPr>
        <p:spPr bwMode="auto">
          <a:xfrm>
            <a:off x="3616325" y="3592513"/>
            <a:ext cx="1793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000"/>
              <a:t>Ilya Sutskever</a:t>
            </a:r>
            <a:endParaRPr lang="ko-KR" altLang="en-US" sz="2000"/>
          </a:p>
        </p:txBody>
      </p:sp>
      <p:sp>
        <p:nvSpPr>
          <p:cNvPr id="13" name="내용 개체 틀 2 2 7 1 1 1 2 2 3"/>
          <p:cNvSpPr txBox="1">
            <a:spLocks/>
          </p:cNvSpPr>
          <p:nvPr/>
        </p:nvSpPr>
        <p:spPr bwMode="auto">
          <a:xfrm>
            <a:off x="349250" y="4144963"/>
            <a:ext cx="66754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Won the ImageNet competition in 2012!</a:t>
            </a:r>
            <a:endParaRPr lang="ko-KR" altLang="en-US" sz="2800"/>
          </a:p>
        </p:txBody>
      </p:sp>
      <p:sp>
        <p:nvSpPr>
          <p:cNvPr id="14" name="내용 개체 틀 2 2 7 1 1 1 2 2 3"/>
          <p:cNvSpPr txBox="1">
            <a:spLocks/>
          </p:cNvSpPr>
          <p:nvPr/>
        </p:nvSpPr>
        <p:spPr bwMode="auto">
          <a:xfrm>
            <a:off x="323850" y="4797425"/>
            <a:ext cx="83978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 b="1"/>
              <a:t>Demonstrated: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chemeClr val="accent2"/>
                </a:solidFill>
              </a:rPr>
              <a:t>Deep neural networks </a:t>
            </a:r>
            <a:r>
              <a:rPr lang="en-US" altLang="ko-KR" sz="2800"/>
              <a:t>can achieve </a:t>
            </a:r>
            <a:r>
              <a:rPr lang="en-US" altLang="ko-KR" sz="2800" i="1"/>
              <a:t>human-level recognition performances</a:t>
            </a:r>
            <a:r>
              <a:rPr lang="en-US" altLang="ko-KR" sz="2800"/>
              <a:t>!</a:t>
            </a:r>
            <a:endParaRPr lang="ko-KR" altLang="en-US" sz="2800"/>
          </a:p>
        </p:txBody>
      </p:sp>
      <p:sp>
        <p:nvSpPr>
          <p:cNvPr id="15" name="내용 개체 틀 2 2 7 1 1 1 2 2 3"/>
          <p:cNvSpPr txBox="1">
            <a:spLocks/>
          </p:cNvSpPr>
          <p:nvPr/>
        </p:nvSpPr>
        <p:spPr bwMode="auto">
          <a:xfrm>
            <a:off x="325438" y="5876925"/>
            <a:ext cx="86391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ko-KR" sz="2800"/>
              <a:t>Anchored the start of </a:t>
            </a:r>
            <a:r>
              <a:rPr lang="en-US" altLang="ko-KR" sz="2800">
                <a:solidFill>
                  <a:schemeClr val="accent2"/>
                </a:solidFill>
              </a:rPr>
              <a:t>deep learning revolution!</a:t>
            </a:r>
            <a:endParaRPr lang="ko-KR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80" grpId="0"/>
      <p:bldP spid="28681" grpId="0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040.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{w}(x) = \frac{1}{1 + e^{-w^T x } }&#10;\end{align*}&#10;&#10;&#10;\end{document}"/>
  <p:tag name="IGUANATEXSIZE" val="20"/>
  <p:tag name="IGUANATEXCURSOR" val="3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323.209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red{ \sigma^{[1]} \left( \cdot \right) }&#10;\end{align*}&#10;&#10;&#10;\end{document}"/>
  <p:tag name="IGUANATEXSIZE" val="20"/>
  <p:tag name="IGUANATEXCURSOR" val="3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82.977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z 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97.4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if }z \geq 0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97.4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textrm{if }z &lt; 0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0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1.4922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left\{&#10;  \begin{array}{ll}&#10;     &amp; \hbox{} \\&#10;     &amp; \hbox{}&#10;  \end{array}&#10;\right.&#10;\end{align*}&#10;&#10;&#10;\end{document}"/>
  <p:tag name="IGUANATEXSIZE" val="20"/>
  <p:tag name="IGUANATEXCURSOR" val="3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24.409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 = \max ( 0, z)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 &#10;\end{align*}&#10;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05.24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ell( y, \hat{y} ) = - y \log \hat{y} - (1-y) \log (1- \hat{y})&#10;\end{align*}&#10;&#10;&#10;\end{document}"/>
  <p:tag name="IGUANATEXSIZE" val="20"/>
  <p:tag name="IGUANATEXCURSOR" val="3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063.3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arg  \min_{w = (W^{[1]}, W^{[2]}) }   \sum_{i=1}^m  &#10;-y^{(i)} \log \hat{y}^{(i)}  - (1- y^{(i)}) \log ( 1 - \hat{y}^{(i)} )&#10;\end{align*}&#10;&#10;&#10;\end{document}"/>
  <p:tag name="IGUANATEXSIZE" val="20"/>
  <p:tag name="IGUANATEXCURSOR" val="3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95.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 \sigma \left( W^{[2]} \max \left( 0,  W^{[1]} x^{(i)} \right)&#10; \right)&#10;\end{align*}&#10;&#10;&#10;\end{document}"/>
  <p:tag name="IGUANATEXSIZE" val="20"/>
  <p:tag name="IGUANATEXCURSOR" val="3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6.640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 = \max (0, w_1 x )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775.40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hat{y}= \frac{1}{ 1+ e^{- w_2 a} }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3.97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T x 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0.378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m = 1, y \in \{0,1 \}:&#10;\end{align*}&#10;&#10;&#10;\end{document}"/>
  <p:tag name="IGUANATEXSIZE" val="20"/>
  <p:tag name="IGUANATEXCURSOR" val="3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85.2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 w_1, w_2)  = -y \log \hat{y}  - (1- y) \log ( 1 - \hat{y} )&#10;\end{align*}&#10;&#10;&#10;\end{document}"/>
  <p:tag name="IGUANATEXSIZE" val="20"/>
  <p:tag name="IGUANATEXCURSOR" val="3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 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9.7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J(w) &#10;\end{align*}&#10;&#10;&#10;\end{document}"/>
  <p:tag name="IGUANATEXSIZE" val="20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068.61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bel{eq:tanh}&#10;{\sf tanh}(z) := \frac{e^{z} - e^{-z}}{e^z  + e^{-z}} &#10;\end{align*}&#10;&#10;\end{document}"/>
  <p:tag name="IGUANATEXSIZE" val="20"/>
  <p:tag name="IGUANATEXCURSOR" val="4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9.163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2 \sigma (2z) - 1&#10;\end{align*}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36.59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= \frac{1}{1 + e^{-2z}} - \frac{e^{-2z}}{1 + e^{-2z}} &#10;\end{align*}&#10;&#10;\end{document}"/>
  <p:tag name="IGUANATEXSIZE" val="20"/>
  <p:tag name="IGUANATEXCURSOR" val="3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72.10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sigma (2z) - ( 1 - \sigma (2z) ) &#10;\end{align*}&#10;&#10;\end{document}"/>
  <p:tag name="IGUANATEXSIZE" val="20"/>
  <p:tag name="IGUANATEXCURSOR" val="3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27.63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bel{eq:tanh}&#10;-1 \leq {\sf tanh}(z) \leq 1&#10;\end{align*}&#10;&#10;\end{document}"/>
  <p:tag name="IGUANATEXSIZE" val="20"/>
  <p:tag name="IGUANATEXCURSOR" val="365"/>
  <p:tag name="TRANSPARENCY" val="True"/>
  <p:tag name="FILENAME" val=""/>
  <p:tag name="LATEXENGINEID" val="0"/>
  <p:tag name="TEMPFOLDER" val="c:\temp\"/>
  <p:tag name="LATEXFORMHEIGHT" val="311.25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79.45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label{eq:tanh}&#10;{\sf tanh}(z)&#10;\end{align*}&#10;&#10;\end{document}"/>
  <p:tag name="IGUANATEXSIZE" val="20"/>
  <p:tag name="IGUANATEXCURSOR" val="3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42.482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1&#10;\end{align*}&#10;&#10;\end{document}"/>
  <p:tag name="IGUANATEXSIZE" val="20"/>
  <p:tag name="IGUANATEXCURSOR" val="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139.482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-1&#10;\end{align*}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7.484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1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30.4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43.98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3.970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T x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83.7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{11}^{[1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2.230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_1^{[1]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821.89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1^{[1]} := \sigma^{[1]} (z_1^{[1]})&#10;\end{align*}&#10;&#10;&#10;\end{document}"/>
  <p:tag name="IGUANATEXSIZE" val="20"/>
  <p:tag name="IGUANATEXCURSOR" val="3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83.72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{12}^{[1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.2294"/>
  <p:tag name="ORIGINALWIDTH" val="193.47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_{1n}^{[1]}&#10;\end{align*}&#10;&#10;&#10;\end{document}"/>
  <p:tag name="IGUANATEXSIZE" val="20"/>
  <p:tag name="IGUANATEXCURSOR" val="3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+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1^{[1]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2^{[1]}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203.974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{n^{[1]}}^{[1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850.39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sigma^{[1]} \left( z^{[1]} \right)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1]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0.68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1]} \times n}&#10;\end{align*}&#10;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649.41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z^{[1]} = W^{[1]} x 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\sum_{i=1}^m \ell( y^{(i)}, f_{w}(x^{(i)})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1^{[1]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2^{[1]}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203.974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{n^{[1]}}^{[1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1]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92.87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sigma^{[1]} \left( W^{[1]} x \right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885.639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sigma^{[2]} \left( W^{[2]} a^{[1]} \right)&#10;\end{align*}&#10;&#10;&#10;\end{document}"/>
  <p:tag name="IGUANATEXSIZE" val="20"/>
  <p:tag name="IGUANATEXCURSOR" val="3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92.87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sigma^{[1]} \left( W^{[1]} x \right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\sum_{i=1}^m \ell( y^{(i)}, f_{w}(x^{(i)})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099.3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2]} = \sigma^{[2]} \left( W^{[2]} a^{[1]} \right)&#10;\end{align*}&#10;&#10;&#10;\end{document}"/>
  <p:tag name="IGUANATEXSIZE" val="20"/>
  <p:tag name="IGUANATEXCURSOR" val="3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301.83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L]} = \sigma^{[L]} \left( W^{[L]} a^{[L-1]} \right)&#10;\end{align*}&#10;&#10;&#10;\end{document}"/>
  <p:tag name="IGUANATEXSIZE" val="20"/>
  <p:tag name="IGUANATEXCURSOR" val="3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.4983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vdots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97.33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 = \sigma^{[L+1]} \left( W^{[L+1]} a^{[L]} \right)&#10;\end{align*}&#10;&#10;&#10;\end{document}"/>
  <p:tag name="IGUANATEXSIZE" val="20"/>
  <p:tag name="IGUANATEXCURSOR" val="3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57.70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1]}}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57.705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2]}}&#10;\end{align*}&#10;&#10;&#10;\end{document}"/>
  <p:tag name="IGUANATEXSIZE" val="20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74.953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L]} }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10.686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1]} \times n}&#10;\end{align*}&#10;&#10;&#10;\end{document}"/>
  <p:tag name="IGUANATEXSIZE" val="20"/>
  <p:tag name="IGUANATEXCURSOR" val="3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96.175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2]} \times n^{[1]}}&#10;\end{align*}&#10;&#10;&#10;\end{document}"/>
  <p:tag name="IGUANATEXSIZE" val="20"/>
  <p:tag name="IGUANATEXCURSOR" val="3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39.407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n^{[L]} \times n^{[L-1]}}&#10;\end{align*}&#10;&#10;&#10;\end{document}"/>
  <p:tag name="IGUANATEXSIZE" val="20"/>
  <p:tag name="IGUANATEXCURSOR" val="3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6.411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f_{w}(x) = w^T x&#10;\end{align*}&#10;&#10;&#10;\end{document}"/>
  <p:tag name="IGUANATEXSIZE" val="20"/>
  <p:tag name="IGUANATEXCURSOR" val="3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14.47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&#10;\end{align*}&#10;&#10;&#10;\end{document}"/>
  <p:tag name="IGUANATEXSIZE" val="20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502.4372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in {\bf R}^{1 \times n^{[L]}}&#10;\end{align*}&#10;&#10;&#10;\end{document}"/>
  <p:tag name="IGUANATEXSIZE" val="20"/>
  <p:tag name="IGUANATEXCURSOR" val="3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&#10;\end{align*}&#10;&#10;&#10;\end{document}"/>
  <p:tag name="IGUANATEXSIZE" val="20"/>
  <p:tag name="IGUANATEXCURSOR" val="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1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2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25.98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x_n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1^{[1]}&#10;\end{align*}&#10;&#10;&#10;\end{document}"/>
  <p:tag name="IGUANATEXSIZE" val="20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155.980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2^{[1]}&#10;\end{align*}&#10;&#10;&#10;\end{document}"/>
  <p:tag name="IGUANATEXSIZE" val="20"/>
  <p:tag name="IGUANATEXCURSOR" val="3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951.63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ell( y, \hat{y} ) = \| y - \hat{y} \|^2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203.9745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_{n^{[1]}}^{[1]}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1]}&#10;\end{align*}&#10;&#10;&#10;\end{document}"/>
  <p:tag name="IGUANATEXSIZE" val="20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&#10;\end{align*}&#10;&#10;&#10;\end{document}"/>
  <p:tag name="IGUANATEXSIZE" val="20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222.7221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^{[2]}&#10;\end{align*}&#10;&#10;&#10;\end{document}"/>
  <p:tag name="IGUANATEXSIZE" val="20"/>
  <p:tag name="IGUANATEXCURSOR" val="3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992.875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} = \sigma^{[1]} \left( W^{[1]} x \right)&#10;\end{align*}&#10;&#10;&#10;\end{document}"/>
  <p:tag name="IGUANATEXSIZE" val="20"/>
  <p:tag name="IGUANATEXCURSOR" val="3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885.639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= \sigma^{[2]} \left( W^{[2]} a^{[1]} \right)&#10;\end{align*}&#10;&#10;&#10;\end{document}"/>
  <p:tag name="IGUANATEXSIZE" val="20"/>
  <p:tag name="IGUANATEXCURSOR" val="3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97.150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{ (x^{(i)}, y^{(i)}) \}_{i=1}^m &#10;\end{align*}&#10;&#10;&#10;\end{document}"/>
  <p:tag name="IGUANATEXSIZE" val="20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986.12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sum_{i=1}^m \ell( y^{(i)}, \hat{y}^{(i)})&#10;\end{align*}&#10;&#10;&#10;\end{document}"/>
  <p:tag name="IGUANATEXSIZE" val="20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55.3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, (i)} = \sigma^{[1]} \left( W^{[1]} x^{(i)} \right)&#10;\end{align*}&#10;&#10;&#10;\end{document}"/>
  <p:tag name="IGUANATEXSIZE" val="20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50.8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\sigma^{[2]} \left( W^{[2]} a^{[1], (i)} \right)&#10;\end{align*}&#10;&#10;&#10;\end{document}"/>
  <p:tag name="IGUANATEXSIZE" val="20"/>
  <p:tag name="IGUANATEXCURSOR" val="3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229.846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\sum_{i=1}^m \ell( y^{(i)}, f_{w}(x^{(i)}))&#10;\end{align*}&#10;&#10;&#10;\end{document}"/>
  <p:tag name="IGUANATEXSIZE" val="20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89.38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 = (W^{[1]}, W^{[2]})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986.1267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min_{w}  \sum_{i=1}^m \blue{ \ell }( y^{(i)}, \hat{y}^{(i)})&#10;\end{align*}&#10;&#10;&#10;\end{document}"/>
  <p:tag name="IGUANATEXSIZE" val="20"/>
  <p:tag name="IGUANATEXCURSOR" val="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55.3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, (i)} = \sigma^{[1]} \left( W^{[1]} x^{(i)} \right)&#10;\end{align*}&#10;&#10;&#10;\end{document}"/>
  <p:tag name="IGUANATEXSIZE" val="20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50.844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\sigma^{[2]} \left( W^{[2]} a^{[1], (i)} \right)&#10;\end{align*}&#10;&#10;&#10;\end{document}"/>
  <p:tag name="IGUANATEXSIZE" val="20"/>
  <p:tag name="IGUANATEXCURSOR" val="3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89.38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 = (W^{[1]}, W^{[2]})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1369.32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sigma^{[2]} ( z) = \blue{ \sigma (z) := \frac{1}{1+ e^{-z} } }&#10;\end{align*}&#10;&#10;&#10;\end{document}"/>
  <p:tag name="IGUANATEXSIZE" val="20"/>
  <p:tag name="IGUANATEXCURSOR" val="3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407.199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 \min_w  \sum_{i=1}^m  &#10;-y^{(i)} \log \hat{y}^{(i)}  - (1- y^{(i)}) \log ( 1 - \hat{y}^{(i)} )&#10;\end{align*}&#10;&#10;&#10;\end{document}"/>
  <p:tag name="IGUANATEXSIZE" val="20"/>
  <p:tag name="IGUANATEXCURSOR" val="3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255.343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a^{[1], (i)} = \sigma^{[1]} \left( W^{[1]} x^{(i)} \right)&#10;\end{align*}&#10;&#10;&#10;\end{document}"/>
  <p:tag name="IGUANATEXSIZE" val="20"/>
  <p:tag name="IGUANATEXCURSOR" val="3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38.35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\hat{y}^{(i)} = \blue{ \sigma } \left( W^{[2]} a^{[1], (i)} \right)&#10;\end{align*}&#10;&#10;&#10;\end{document}"/>
  <p:tag name="IGUANATEXSIZE" val="20"/>
  <p:tag name="IGUANATEXCURSOR" val="3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.4814"/>
  <p:tag name="ORIGINALWIDTH" val="889.3888"/>
  <p:tag name="LATEXADDIN" val="\documentclass{article}&#10;\usepackage{amsmath}&#10;\usepackage{amssymb}&#10;\usepackage{color}&#10;&#10;\newcommand{\red}{\textcolor[rgb]{1,0,0}}&#10;\newcommand{\blue}{\textcolor[rgb]{0,0,1}}&#10;\newcommand{\green}{\textcolor[rgb]{0,0.8,0}}&#10;\newcommand{\purple}{\textcolor[rgb]{0.8,0,0.8}}&#10;&#10;&#10;&#10;\pagestyle{empty}&#10;\begin{document}&#10;&#10;\begin{align*}&#10;w = (W^{[1]}, W^{[2]})&#10;\end{align*}&#10;&#10;&#10;\end{document}"/>
  <p:tag name="IGUANATEXSIZE" val="20"/>
  <p:tag name="IGUANATEXCURSOR" val="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JobTalk3">
  <a:themeElements>
    <a:clrScheme name="">
      <a:dk1>
        <a:srgbClr val="000000"/>
      </a:dk1>
      <a:lt1>
        <a:srgbClr val="FF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obTalk3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8239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JobTalk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obTalk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obTalk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deterministic_it</Template>
  <TotalTime>308683</TotalTime>
  <Words>761</Words>
  <Application>Microsoft Office PowerPoint</Application>
  <PresentationFormat>화면 슬라이드 쇼(4:3)</PresentationFormat>
  <Paragraphs>190</Paragraphs>
  <Slides>32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1_JobTalk3</vt:lpstr>
      <vt:lpstr>PowerPoint 프레젠테이션</vt:lpstr>
      <vt:lpstr>PowerPoint 프레젠테이션</vt:lpstr>
      <vt:lpstr>Recap: Day 1’s lectures</vt:lpstr>
      <vt:lpstr>Recap: Least Squares</vt:lpstr>
      <vt:lpstr>Recap: Scikit-learn coding</vt:lpstr>
      <vt:lpstr>Recap: Logistic regression</vt:lpstr>
      <vt:lpstr>Recap: Scikit-learn coding</vt:lpstr>
      <vt:lpstr>AI boomed in 1960s but …</vt:lpstr>
      <vt:lpstr>AI revived in 2012 </vt:lpstr>
      <vt:lpstr>Overview of today’s lectures</vt:lpstr>
      <vt:lpstr>Focus on Lecture 4</vt:lpstr>
      <vt:lpstr>Terminologies</vt:lpstr>
      <vt:lpstr>Deep neural networks</vt:lpstr>
      <vt:lpstr>DNN architecture</vt:lpstr>
      <vt:lpstr>DNN architecture</vt:lpstr>
      <vt:lpstr>DNN architecture</vt:lpstr>
      <vt:lpstr>DNN architecture: L hidden layers</vt:lpstr>
      <vt:lpstr>PowerPoint 프레젠테이션</vt:lpstr>
      <vt:lpstr>Optimization</vt:lpstr>
      <vt:lpstr>Optimization</vt:lpstr>
      <vt:lpstr>How to choose a loss function?</vt:lpstr>
      <vt:lpstr>Optimization</vt:lpstr>
      <vt:lpstr>Widely-used activation function</vt:lpstr>
      <vt:lpstr>A common rule of thumb in the past</vt:lpstr>
      <vt:lpstr>ReLU became prevalent since 2011</vt:lpstr>
      <vt:lpstr>Convex vs. non-convex?</vt:lpstr>
      <vt:lpstr>A simple case</vt:lpstr>
      <vt:lpstr>A way to handle such non-convex problem?</vt:lpstr>
      <vt:lpstr>Suggests a good way</vt:lpstr>
      <vt:lpstr>Look ahead</vt:lpstr>
      <vt:lpstr>PowerPoint 프레젠테이션</vt:lpstr>
      <vt:lpstr>tanh function</vt:lpstr>
    </vt:vector>
  </TitlesOfParts>
  <Company>UC-Berkeley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Interference Management for WiMax System</dc:title>
  <dc:creator>Changho Suh</dc:creator>
  <cp:lastModifiedBy>NGV05</cp:lastModifiedBy>
  <cp:revision>4698</cp:revision>
  <dcterms:created xsi:type="dcterms:W3CDTF">2006-01-25T19:50:38Z</dcterms:created>
  <dcterms:modified xsi:type="dcterms:W3CDTF">2020-10-20T03:27:54Z</dcterms:modified>
</cp:coreProperties>
</file>