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16"/>
  </p:notesMasterIdLst>
  <p:handoutMasterIdLst>
    <p:handoutMasterId r:id="rId17"/>
  </p:handoutMasterIdLst>
  <p:sldIdLst>
    <p:sldId id="973" r:id="rId2"/>
    <p:sldId id="1579" r:id="rId3"/>
    <p:sldId id="2011" r:id="rId4"/>
    <p:sldId id="2075" r:id="rId5"/>
    <p:sldId id="2076" r:id="rId6"/>
    <p:sldId id="2053" r:id="rId7"/>
    <p:sldId id="2051" r:id="rId8"/>
    <p:sldId id="2077" r:id="rId9"/>
    <p:sldId id="2078" r:id="rId10"/>
    <p:sldId id="2081" r:id="rId11"/>
    <p:sldId id="2082" r:id="rId12"/>
    <p:sldId id="2079" r:id="rId13"/>
    <p:sldId id="2080" r:id="rId14"/>
    <p:sldId id="2036" r:id="rId15"/>
  </p:sldIdLst>
  <p:sldSz cx="9144000" cy="6858000" type="screen4x3"/>
  <p:notesSz cx="6881813" cy="9296400"/>
  <p:custDataLst>
    <p:tags r:id="rId18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2" autoAdjust="0"/>
    <p:restoredTop sz="77212" autoAdjust="0"/>
  </p:normalViewPr>
  <p:slideViewPr>
    <p:cSldViewPr snapToObjects="1">
      <p:cViewPr varScale="1">
        <p:scale>
          <a:sx n="70" d="100"/>
          <a:sy n="70" d="100"/>
        </p:scale>
        <p:origin x="1572" y="5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2773AE8C-DD00-C649-AE39-7E748DD45B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9A15A7E2-0636-9742-A1A7-382D3DC048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22CD4F9D-342E-6F4D-A418-65891FED7B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id="{9E99B754-31E1-C74E-BC74-BAC0CB44AC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CE20FF9-EE7E-44F3-A794-601D1F49B1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7A6EE8E-9AA2-1543-9BEB-204A183B60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33E5BA5-E5DB-7B4C-8B32-F2AE9CCD80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79E4A1BC-DC02-7B41-A54F-4B32DACACE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6A70F40C-4B46-8248-9A9D-F2041A9DBD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EC648957-38B2-674E-A271-8812285D3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411E0DE-00A2-403D-8B6C-B9446EC620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CEA41E0-C5CF-46BD-BFF8-E7E6D292FF53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F796079-6654-4925-AD6A-91409EFA722F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0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23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301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391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477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7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AF9AB5C-0407-984C-A486-CA7FCCD2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10AA4B5-A5C4-C647-B2DC-F7DDDF34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9905852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DE93F3-FF93-AB41-A257-C22EBB8A8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B1F1-636E-4FFA-A9C8-30331FEF08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2D37B-9CFF-452F-B5D1-278DC1F621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6759492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id="{54240B9B-95E4-F041-B3B4-5166F4F6C5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05E9D51-B3CB-44BD-BC2F-E7C97B1C1FB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image" Target="../media/image4.png"/><Relationship Id="rId26" Type="http://schemas.openxmlformats.org/officeDocument/2006/relationships/image" Target="../media/image12.png"/><Relationship Id="rId3" Type="http://schemas.openxmlformats.org/officeDocument/2006/relationships/tags" Target="../tags/tag8.xml"/><Relationship Id="rId21" Type="http://schemas.openxmlformats.org/officeDocument/2006/relationships/image" Target="../media/image7.png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tags" Target="../tags/tag7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image" Target="../media/image10.png"/><Relationship Id="rId5" Type="http://schemas.openxmlformats.org/officeDocument/2006/relationships/tags" Target="../tags/tag10.xml"/><Relationship Id="rId15" Type="http://schemas.openxmlformats.org/officeDocument/2006/relationships/notesSlide" Target="../notesSlides/notesSlide3.xml"/><Relationship Id="rId23" Type="http://schemas.openxmlformats.org/officeDocument/2006/relationships/image" Target="../media/image9.png"/><Relationship Id="rId10" Type="http://schemas.openxmlformats.org/officeDocument/2006/relationships/tags" Target="../tags/tag15.xml"/><Relationship Id="rId19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8.png"/><Relationship Id="rId27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0.png"/><Relationship Id="rId3" Type="http://schemas.openxmlformats.org/officeDocument/2006/relationships/tags" Target="../tags/tag25.xml"/><Relationship Id="rId21" Type="http://schemas.openxmlformats.org/officeDocument/2006/relationships/image" Target="../media/image23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19.png"/><Relationship Id="rId2" Type="http://schemas.openxmlformats.org/officeDocument/2006/relationships/tags" Target="../tags/tag2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26.png"/><Relationship Id="rId5" Type="http://schemas.openxmlformats.org/officeDocument/2006/relationships/tags" Target="../tags/tag27.xml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tags" Target="../tags/tag32.xml"/><Relationship Id="rId19" Type="http://schemas.openxmlformats.org/officeDocument/2006/relationships/image" Target="../media/image21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17328D-F9DC-394E-B32E-44C2592E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51896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 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Oct</a:t>
            </a: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 21, 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F6345D-7C5D-4F44-8F71-5CCFE932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92696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Advanced </a:t>
            </a:r>
            <a:r>
              <a:rPr lang="en-US" altLang="ko-KR" sz="3200" b="1" kern="0" dirty="0" smtClea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techniques (2/2)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86E884-E61D-E54D-A876-362B413E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54834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Lecture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# of layers vs. loss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/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A52699F7-67EF-47CE-9902-2A83B38996F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56854" y="2394291"/>
            <a:ext cx="0" cy="2802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8623718F-F5B0-4230-81DD-99610C2C9321}"/>
              </a:ext>
            </a:extLst>
          </p:cNvPr>
          <p:cNvCxnSpPr>
            <a:cxnSpLocks/>
          </p:cNvCxnSpPr>
          <p:nvPr/>
        </p:nvCxnSpPr>
        <p:spPr bwMode="auto">
          <a:xfrm>
            <a:off x="1250278" y="5189711"/>
            <a:ext cx="50982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8" name="내용 개체 틀 2 1 1 2 3 1 6 1 1 2">
            <a:extLst>
              <a:ext uri="{FF2B5EF4-FFF2-40B4-BE49-F238E27FC236}">
                <a16:creationId xmlns:a16="http://schemas.microsoft.com/office/drawing/2014/main" id="{7BA097D5-A491-4D68-B6B6-B7FD72C00C92}"/>
              </a:ext>
            </a:extLst>
          </p:cNvPr>
          <p:cNvSpPr txBox="1">
            <a:spLocks/>
          </p:cNvSpPr>
          <p:nvPr/>
        </p:nvSpPr>
        <p:spPr bwMode="auto">
          <a:xfrm>
            <a:off x="6374277" y="4919405"/>
            <a:ext cx="220677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# of layers</a:t>
            </a:r>
            <a:endParaRPr lang="ko-KR" altLang="en-US" sz="2800" dirty="0"/>
          </a:p>
        </p:txBody>
      </p:sp>
      <p:sp>
        <p:nvSpPr>
          <p:cNvPr id="299" name="내용 개체 틀 2 1 1 2 3 1 6 1 1 1">
            <a:extLst>
              <a:ext uri="{FF2B5EF4-FFF2-40B4-BE49-F238E27FC236}">
                <a16:creationId xmlns:a16="http://schemas.microsoft.com/office/drawing/2014/main" id="{313739BD-1A44-4057-83A8-633F2F8535CE}"/>
              </a:ext>
            </a:extLst>
          </p:cNvPr>
          <p:cNvSpPr txBox="1">
            <a:spLocks/>
          </p:cNvSpPr>
          <p:nvPr/>
        </p:nvSpPr>
        <p:spPr bwMode="auto">
          <a:xfrm>
            <a:off x="213682" y="2327382"/>
            <a:ext cx="11826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loss</a:t>
            </a:r>
            <a:endParaRPr lang="ko-KR" altLang="en-US" sz="2800" dirty="0"/>
          </a:p>
        </p:txBody>
      </p:sp>
      <p:sp>
        <p:nvSpPr>
          <p:cNvPr id="301" name="내용 개체 틀 2 1 1 2 3 1 6 1 2 1 1 1">
            <a:extLst>
              <a:ext uri="{FF2B5EF4-FFF2-40B4-BE49-F238E27FC236}">
                <a16:creationId xmlns:a16="http://schemas.microsoft.com/office/drawing/2014/main" id="{1CDC13D9-04E8-405C-A634-2825499392A7}"/>
              </a:ext>
            </a:extLst>
          </p:cNvPr>
          <p:cNvSpPr txBox="1">
            <a:spLocks/>
          </p:cNvSpPr>
          <p:nvPr/>
        </p:nvSpPr>
        <p:spPr bwMode="auto">
          <a:xfrm>
            <a:off x="6151250" y="4509806"/>
            <a:ext cx="173079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train loss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5" name="내용 개체 틀 2 1 1 2 3 1 6 1 2 1 1 3">
            <a:extLst>
              <a:ext uri="{FF2B5EF4-FFF2-40B4-BE49-F238E27FC236}">
                <a16:creationId xmlns:a16="http://schemas.microsoft.com/office/drawing/2014/main" id="{CD2118FF-C6AF-40C6-BEE0-71EF7BBE036A}"/>
              </a:ext>
            </a:extLst>
          </p:cNvPr>
          <p:cNvSpPr txBox="1">
            <a:spLocks/>
          </p:cNvSpPr>
          <p:nvPr/>
        </p:nvSpPr>
        <p:spPr bwMode="auto">
          <a:xfrm>
            <a:off x="7715652" y="4495714"/>
            <a:ext cx="74478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?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189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/>
      <p:bldP spid="299" grpId="0"/>
      <p:bldP spid="30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# of layers vs. loss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/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A52699F7-67EF-47CE-9902-2A83B38996F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56854" y="2394291"/>
            <a:ext cx="0" cy="2802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8623718F-F5B0-4230-81DD-99610C2C9321}"/>
              </a:ext>
            </a:extLst>
          </p:cNvPr>
          <p:cNvCxnSpPr>
            <a:cxnSpLocks/>
          </p:cNvCxnSpPr>
          <p:nvPr/>
        </p:nvCxnSpPr>
        <p:spPr bwMode="auto">
          <a:xfrm>
            <a:off x="1250278" y="5189711"/>
            <a:ext cx="50982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8" name="내용 개체 틀 2 1 1 2 3 1 6 1 1 2">
            <a:extLst>
              <a:ext uri="{FF2B5EF4-FFF2-40B4-BE49-F238E27FC236}">
                <a16:creationId xmlns:a16="http://schemas.microsoft.com/office/drawing/2014/main" id="{7BA097D5-A491-4D68-B6B6-B7FD72C00C92}"/>
              </a:ext>
            </a:extLst>
          </p:cNvPr>
          <p:cNvSpPr txBox="1">
            <a:spLocks/>
          </p:cNvSpPr>
          <p:nvPr/>
        </p:nvSpPr>
        <p:spPr bwMode="auto">
          <a:xfrm>
            <a:off x="6374277" y="4919405"/>
            <a:ext cx="220677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# of layers</a:t>
            </a:r>
            <a:endParaRPr lang="ko-KR" altLang="en-US" sz="2800" dirty="0"/>
          </a:p>
        </p:txBody>
      </p:sp>
      <p:sp>
        <p:nvSpPr>
          <p:cNvPr id="299" name="내용 개체 틀 2 1 1 2 3 1 6 1 1 1">
            <a:extLst>
              <a:ext uri="{FF2B5EF4-FFF2-40B4-BE49-F238E27FC236}">
                <a16:creationId xmlns:a16="http://schemas.microsoft.com/office/drawing/2014/main" id="{313739BD-1A44-4057-83A8-633F2F8535CE}"/>
              </a:ext>
            </a:extLst>
          </p:cNvPr>
          <p:cNvSpPr txBox="1">
            <a:spLocks/>
          </p:cNvSpPr>
          <p:nvPr/>
        </p:nvSpPr>
        <p:spPr bwMode="auto">
          <a:xfrm>
            <a:off x="213682" y="2327382"/>
            <a:ext cx="11826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loss</a:t>
            </a:r>
            <a:endParaRPr lang="ko-KR" altLang="en-US" sz="2800" dirty="0"/>
          </a:p>
        </p:txBody>
      </p:sp>
      <p:sp>
        <p:nvSpPr>
          <p:cNvPr id="301" name="내용 개체 틀 2 1 1 2 3 1 6 1 2 1 1 1">
            <a:extLst>
              <a:ext uri="{FF2B5EF4-FFF2-40B4-BE49-F238E27FC236}">
                <a16:creationId xmlns:a16="http://schemas.microsoft.com/office/drawing/2014/main" id="{1CDC13D9-04E8-405C-A634-2825499392A7}"/>
              </a:ext>
            </a:extLst>
          </p:cNvPr>
          <p:cNvSpPr txBox="1">
            <a:spLocks/>
          </p:cNvSpPr>
          <p:nvPr/>
        </p:nvSpPr>
        <p:spPr bwMode="auto">
          <a:xfrm>
            <a:off x="6151250" y="4509806"/>
            <a:ext cx="173079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train loss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02" name="자유형 18">
            <a:extLst>
              <a:ext uri="{FF2B5EF4-FFF2-40B4-BE49-F238E27FC236}">
                <a16:creationId xmlns:a16="http://schemas.microsoft.com/office/drawing/2014/main" id="{32F9FD94-FCB9-4489-A555-4C99364C570A}"/>
              </a:ext>
            </a:extLst>
          </p:cNvPr>
          <p:cNvSpPr>
            <a:spLocks/>
          </p:cNvSpPr>
          <p:nvPr/>
        </p:nvSpPr>
        <p:spPr bwMode="auto">
          <a:xfrm flipH="1">
            <a:off x="1590574" y="2635455"/>
            <a:ext cx="4419600" cy="2448363"/>
          </a:xfrm>
          <a:custGeom>
            <a:avLst/>
            <a:gdLst>
              <a:gd name="T0" fmla="*/ 0 w 5217459"/>
              <a:gd name="T1" fmla="*/ 907122 h 3057832"/>
              <a:gd name="T2" fmla="*/ 1504633 w 5217459"/>
              <a:gd name="T3" fmla="*/ 868991 h 3057832"/>
              <a:gd name="T4" fmla="*/ 2528109 w 5217459"/>
              <a:gd name="T5" fmla="*/ 584011 h 3057832"/>
              <a:gd name="T6" fmla="*/ 3164215 w 5217459"/>
              <a:gd name="T7" fmla="*/ 0 h 3057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17459" h="3057832">
                <a:moveTo>
                  <a:pt x="0" y="3039036"/>
                </a:moveTo>
                <a:cubicBezTo>
                  <a:pt x="893108" y="3065370"/>
                  <a:pt x="1786217" y="3091704"/>
                  <a:pt x="2480982" y="2911289"/>
                </a:cubicBezTo>
                <a:cubicBezTo>
                  <a:pt x="3175747" y="2730874"/>
                  <a:pt x="3712509" y="2441762"/>
                  <a:pt x="4168588" y="1956547"/>
                </a:cubicBezTo>
                <a:cubicBezTo>
                  <a:pt x="4624668" y="1471332"/>
                  <a:pt x="4921063" y="735666"/>
                  <a:pt x="5217459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3" name="내용 개체 틀 2 1 1 2 3 1 6 1 2 1 2">
            <a:extLst>
              <a:ext uri="{FF2B5EF4-FFF2-40B4-BE49-F238E27FC236}">
                <a16:creationId xmlns:a16="http://schemas.microsoft.com/office/drawing/2014/main" id="{E7AA728E-5DF0-488B-8EE7-87694B062B89}"/>
              </a:ext>
            </a:extLst>
          </p:cNvPr>
          <p:cNvSpPr txBox="1">
            <a:spLocks/>
          </p:cNvSpPr>
          <p:nvPr/>
        </p:nvSpPr>
        <p:spPr bwMode="auto">
          <a:xfrm>
            <a:off x="6293460" y="2449170"/>
            <a:ext cx="2459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rgbClr val="00B0F0"/>
                </a:solidFill>
                <a:sym typeface="Wingdings" panose="05000000000000000000" pitchFamily="2" charset="2"/>
              </a:rPr>
              <a:t>validation loss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304" name="자유형 20">
            <a:extLst>
              <a:ext uri="{FF2B5EF4-FFF2-40B4-BE49-F238E27FC236}">
                <a16:creationId xmlns:a16="http://schemas.microsoft.com/office/drawing/2014/main" id="{DBC98E18-CED0-45D9-AF40-E7AE8E64D6AE}"/>
              </a:ext>
            </a:extLst>
          </p:cNvPr>
          <p:cNvSpPr>
            <a:spLocks/>
          </p:cNvSpPr>
          <p:nvPr/>
        </p:nvSpPr>
        <p:spPr bwMode="auto">
          <a:xfrm rot="20011911" flipH="1">
            <a:off x="2683020" y="1697904"/>
            <a:ext cx="3516313" cy="2641600"/>
          </a:xfrm>
          <a:custGeom>
            <a:avLst/>
            <a:gdLst>
              <a:gd name="T0" fmla="*/ 0 w 4820771"/>
              <a:gd name="T1" fmla="*/ 2574637 h 2310383"/>
              <a:gd name="T2" fmla="*/ 958794 w 4820771"/>
              <a:gd name="T3" fmla="*/ 2734922 h 2310383"/>
              <a:gd name="T4" fmla="*/ 1384635 w 4820771"/>
              <a:gd name="T5" fmla="*/ 3315971 h 2310383"/>
              <a:gd name="T6" fmla="*/ 1873177 w 4820771"/>
              <a:gd name="T7" fmla="*/ 0 h 23103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20771" h="2310383">
                <a:moveTo>
                  <a:pt x="0" y="1727947"/>
                </a:moveTo>
                <a:cubicBezTo>
                  <a:pt x="936811" y="1740273"/>
                  <a:pt x="1873623" y="1752600"/>
                  <a:pt x="2467535" y="1835524"/>
                </a:cubicBezTo>
                <a:cubicBezTo>
                  <a:pt x="3061447" y="1918448"/>
                  <a:pt x="3171265" y="2531410"/>
                  <a:pt x="3563471" y="2225489"/>
                </a:cubicBezTo>
                <a:cubicBezTo>
                  <a:pt x="3955677" y="1919568"/>
                  <a:pt x="4388224" y="959784"/>
                  <a:pt x="4820771" y="0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5" name="내용 개체 틀 2 1 1 2 3 1 6 1 2 1 1 3">
            <a:extLst>
              <a:ext uri="{FF2B5EF4-FFF2-40B4-BE49-F238E27FC236}">
                <a16:creationId xmlns:a16="http://schemas.microsoft.com/office/drawing/2014/main" id="{CD2118FF-C6AF-40C6-BEE0-71EF7BBE036A}"/>
              </a:ext>
            </a:extLst>
          </p:cNvPr>
          <p:cNvSpPr txBox="1">
            <a:spLocks/>
          </p:cNvSpPr>
          <p:nvPr/>
        </p:nvSpPr>
        <p:spPr bwMode="auto">
          <a:xfrm>
            <a:off x="8581049" y="2449170"/>
            <a:ext cx="74478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rgbClr val="00B0F0"/>
                </a:solidFill>
                <a:sym typeface="Wingdings" panose="05000000000000000000" pitchFamily="2" charset="2"/>
              </a:rPr>
              <a:t>?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9BF101-E721-4D52-8348-6EE08415A6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55647" y="4509806"/>
            <a:ext cx="0" cy="6799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3A6BD12-5436-426F-BE94-569388F8FA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55" y="5295605"/>
            <a:ext cx="362620" cy="28445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774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4" grpId="0" animBg="1"/>
      <p:bldP spid="15" grpId="0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# of hidden neurons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/>
          </a:p>
        </p:txBody>
      </p:sp>
      <p:sp>
        <p:nvSpPr>
          <p:cNvPr id="128" name="내용 개체 틀 2 7">
            <a:extLst>
              <a:ext uri="{FF2B5EF4-FFF2-40B4-BE49-F238E27FC236}">
                <a16:creationId xmlns:a16="http://schemas.microsoft.com/office/drawing/2014/main" id="{9D094B6F-5710-43E6-8F51-4EC4BA7BDDFF}"/>
              </a:ext>
            </a:extLst>
          </p:cNvPr>
          <p:cNvSpPr txBox="1">
            <a:spLocks/>
          </p:cNvSpPr>
          <p:nvPr/>
        </p:nvSpPr>
        <p:spPr bwMode="auto">
          <a:xfrm>
            <a:off x="683568" y="2479737"/>
            <a:ext cx="6840761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Fewer neurons </a:t>
            </a:r>
            <a:r>
              <a:rPr lang="en-US" altLang="ko-KR" sz="2800" dirty="0" smtClean="0"/>
              <a:t>for</a:t>
            </a:r>
            <a:r>
              <a:rPr lang="en-US" altLang="ko-KR" sz="2800" dirty="0" smtClean="0"/>
              <a:t> deeper layers</a:t>
            </a:r>
            <a:endParaRPr lang="ko-KR" altLang="en-US" sz="2800" dirty="0"/>
          </a:p>
        </p:txBody>
      </p:sp>
      <p:sp>
        <p:nvSpPr>
          <p:cNvPr id="129" name="내용 개체 틀 2 7">
            <a:extLst>
              <a:ext uri="{FF2B5EF4-FFF2-40B4-BE49-F238E27FC236}">
                <a16:creationId xmlns:a16="http://schemas.microsoft.com/office/drawing/2014/main" id="{926659A5-C082-4295-83F0-73B2BF1FE9EE}"/>
              </a:ext>
            </a:extLst>
          </p:cNvPr>
          <p:cNvSpPr txBox="1">
            <a:spLocks/>
          </p:cNvSpPr>
          <p:nvPr/>
        </p:nvSpPr>
        <p:spPr bwMode="auto">
          <a:xfrm>
            <a:off x="675582" y="3595478"/>
            <a:ext cx="533657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Same size for all hidden layers:</a:t>
            </a:r>
            <a:endParaRPr lang="ko-KR" altLang="en-US" sz="2800" dirty="0"/>
          </a:p>
        </p:txBody>
      </p:sp>
      <p:sp>
        <p:nvSpPr>
          <p:cNvPr id="131" name="내용 개체 틀 2 7">
            <a:extLst>
              <a:ext uri="{FF2B5EF4-FFF2-40B4-BE49-F238E27FC236}">
                <a16:creationId xmlns:a16="http://schemas.microsoft.com/office/drawing/2014/main" id="{F5BE6EBE-69E7-47A7-995D-05C260C0808D}"/>
              </a:ext>
            </a:extLst>
          </p:cNvPr>
          <p:cNvSpPr txBox="1">
            <a:spLocks/>
          </p:cNvSpPr>
          <p:nvPr/>
        </p:nvSpPr>
        <p:spPr bwMode="auto">
          <a:xfrm>
            <a:off x="259622" y="1444595"/>
            <a:ext cx="330426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Two </a:t>
            </a:r>
            <a:r>
              <a:rPr lang="en-US" altLang="ko-KR" sz="2800" dirty="0"/>
              <a:t>approaches:</a:t>
            </a:r>
            <a:endParaRPr lang="ko-KR" altLang="en-US" sz="2800" dirty="0"/>
          </a:p>
        </p:txBody>
      </p:sp>
      <p:sp>
        <p:nvSpPr>
          <p:cNvPr id="132" name="내용 개체 틀 2 1 2">
            <a:extLst>
              <a:ext uri="{FF2B5EF4-FFF2-40B4-BE49-F238E27FC236}">
                <a16:creationId xmlns:a16="http://schemas.microsoft.com/office/drawing/2014/main" id="{78246F03-3315-4745-A034-68F321781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89" y="2473648"/>
            <a:ext cx="6928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ea typeface="굴림" panose="020B0600000101010101" pitchFamily="50" charset="-127"/>
              </a:rPr>
              <a:t>1.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34" name="내용 개체 틀 2 1 3">
            <a:extLst>
              <a:ext uri="{FF2B5EF4-FFF2-40B4-BE49-F238E27FC236}">
                <a16:creationId xmlns:a16="http://schemas.microsoft.com/office/drawing/2014/main" id="{26DA30CD-95C9-4198-8301-C35DD5C0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89" y="3595478"/>
            <a:ext cx="6928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ea typeface="굴림" panose="020B0600000101010101" pitchFamily="50" charset="-127"/>
              </a:rPr>
              <a:t>2.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35" name="내용 개체 틀 2 7">
            <a:extLst>
              <a:ext uri="{FF2B5EF4-FFF2-40B4-BE49-F238E27FC236}">
                <a16:creationId xmlns:a16="http://schemas.microsoft.com/office/drawing/2014/main" id="{BC37A9D5-C33F-4E92-8A98-9C674EC9A978}"/>
              </a:ext>
            </a:extLst>
          </p:cNvPr>
          <p:cNvSpPr txBox="1">
            <a:spLocks/>
          </p:cNvSpPr>
          <p:nvPr/>
        </p:nvSpPr>
        <p:spPr bwMode="auto">
          <a:xfrm>
            <a:off x="574591" y="4266927"/>
            <a:ext cx="846841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Linearly increase the size until not overfitting.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981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1" grpId="0"/>
      <p:bldP spid="132" grpId="0"/>
      <p:bldP spid="134" grpId="0"/>
      <p:bldP spid="1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Activation functions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/>
          </a:p>
        </p:txBody>
      </p:sp>
      <p:sp>
        <p:nvSpPr>
          <p:cNvPr id="24" name="내용 개체 틀 2 7">
            <a:extLst>
              <a:ext uri="{FF2B5EF4-FFF2-40B4-BE49-F238E27FC236}">
                <a16:creationId xmlns:a16="http://schemas.microsoft.com/office/drawing/2014/main" id="{8E70B91D-71E5-4F30-8269-BCDDBB1BA871}"/>
              </a:ext>
            </a:extLst>
          </p:cNvPr>
          <p:cNvSpPr txBox="1">
            <a:spLocks/>
          </p:cNvSpPr>
          <p:nvPr/>
        </p:nvSpPr>
        <p:spPr bwMode="auto">
          <a:xfrm>
            <a:off x="251520" y="1489000"/>
            <a:ext cx="374441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 default setup:</a:t>
            </a:r>
            <a:endParaRPr lang="ko-KR" altLang="en-US" sz="2800" dirty="0"/>
          </a:p>
        </p:txBody>
      </p:sp>
      <p:sp>
        <p:nvSpPr>
          <p:cNvPr id="25" name="내용 개체 틀 2 7">
            <a:extLst>
              <a:ext uri="{FF2B5EF4-FFF2-40B4-BE49-F238E27FC236}">
                <a16:creationId xmlns:a16="http://schemas.microsoft.com/office/drawing/2014/main" id="{F0C6FDAD-4683-4394-BD93-0118893EC471}"/>
              </a:ext>
            </a:extLst>
          </p:cNvPr>
          <p:cNvSpPr txBox="1">
            <a:spLocks/>
          </p:cNvSpPr>
          <p:nvPr/>
        </p:nvSpPr>
        <p:spPr bwMode="auto">
          <a:xfrm>
            <a:off x="611560" y="2635348"/>
            <a:ext cx="266429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Hidden layers:</a:t>
            </a:r>
            <a:endParaRPr lang="ko-KR" altLang="en-US" sz="2800" dirty="0"/>
          </a:p>
        </p:txBody>
      </p:sp>
      <p:sp>
        <p:nvSpPr>
          <p:cNvPr id="26" name="내용 개체 틀 2 7">
            <a:extLst>
              <a:ext uri="{FF2B5EF4-FFF2-40B4-BE49-F238E27FC236}">
                <a16:creationId xmlns:a16="http://schemas.microsoft.com/office/drawing/2014/main" id="{A38161D6-5579-4866-95C0-91DF59229D34}"/>
              </a:ext>
            </a:extLst>
          </p:cNvPr>
          <p:cNvSpPr txBox="1">
            <a:spLocks/>
          </p:cNvSpPr>
          <p:nvPr/>
        </p:nvSpPr>
        <p:spPr bwMode="auto">
          <a:xfrm>
            <a:off x="609700" y="3870498"/>
            <a:ext cx="223224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Output layer:</a:t>
            </a:r>
            <a:endParaRPr lang="ko-KR" altLang="en-US" sz="2800" dirty="0"/>
          </a:p>
        </p:txBody>
      </p:sp>
      <p:sp>
        <p:nvSpPr>
          <p:cNvPr id="27" name="내용 개체 틀 2 7">
            <a:extLst>
              <a:ext uri="{FF2B5EF4-FFF2-40B4-BE49-F238E27FC236}">
                <a16:creationId xmlns:a16="http://schemas.microsoft.com/office/drawing/2014/main" id="{E2A9B36D-4506-438C-8A0E-AB57AD831B7B}"/>
              </a:ext>
            </a:extLst>
          </p:cNvPr>
          <p:cNvSpPr txBox="1">
            <a:spLocks/>
          </p:cNvSpPr>
          <p:nvPr/>
        </p:nvSpPr>
        <p:spPr bwMode="auto">
          <a:xfrm>
            <a:off x="3011208" y="3870498"/>
            <a:ext cx="60252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 err="1"/>
              <a:t>Softmax</a:t>
            </a:r>
            <a:r>
              <a:rPr lang="en-US" altLang="ko-KR" sz="2800" dirty="0"/>
              <a:t> for </a:t>
            </a:r>
            <a:r>
              <a:rPr lang="en-US" altLang="ko-KR" sz="2800" i="1" dirty="0" smtClean="0"/>
              <a:t>multi-class</a:t>
            </a:r>
            <a:r>
              <a:rPr lang="en-US" altLang="ko-KR" sz="2800" dirty="0" smtClean="0"/>
              <a:t> classification</a:t>
            </a:r>
            <a:endParaRPr lang="ko-KR" altLang="en-US" sz="2800" dirty="0"/>
          </a:p>
        </p:txBody>
      </p:sp>
      <p:sp>
        <p:nvSpPr>
          <p:cNvPr id="9" name="내용 개체 틀 2 7">
            <a:extLst>
              <a:ext uri="{FF2B5EF4-FFF2-40B4-BE49-F238E27FC236}">
                <a16:creationId xmlns:a16="http://schemas.microsoft.com/office/drawing/2014/main" id="{B95DEAA3-F331-42A8-ADA3-4C0F42CA637E}"/>
              </a:ext>
            </a:extLst>
          </p:cNvPr>
          <p:cNvSpPr txBox="1">
            <a:spLocks/>
          </p:cNvSpPr>
          <p:nvPr/>
        </p:nvSpPr>
        <p:spPr bwMode="auto">
          <a:xfrm>
            <a:off x="3055524" y="2646261"/>
            <a:ext cx="133164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err="1"/>
              <a:t>ReLU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005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Look ahead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120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5DDBA-9045-4786-A9E9-0EEF7869F20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A2410DC-BF97-4C22-A105-4E4F183DB2EF}"/>
              </a:ext>
            </a:extLst>
          </p:cNvPr>
          <p:cNvSpPr txBox="1">
            <a:spLocks/>
          </p:cNvSpPr>
          <p:nvPr/>
        </p:nvSpPr>
        <p:spPr bwMode="auto">
          <a:xfrm>
            <a:off x="323528" y="1778976"/>
            <a:ext cx="5969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1. </a:t>
            </a:r>
            <a:r>
              <a:rPr lang="en-US" altLang="ko-KR" sz="2800" dirty="0" smtClean="0"/>
              <a:t>Remaining </a:t>
            </a:r>
            <a:r>
              <a:rPr lang="en-US" altLang="ko-KR" sz="2800" dirty="0" err="1" smtClean="0"/>
              <a:t>hyperparameters</a:t>
            </a:r>
            <a:r>
              <a:rPr lang="en-US" altLang="ko-KR" sz="2800" dirty="0" smtClean="0"/>
              <a:t>:</a:t>
            </a:r>
            <a:endParaRPr lang="ko-KR" altLang="en-US" sz="2800" dirty="0"/>
          </a:p>
        </p:txBody>
      </p:sp>
      <p:sp>
        <p:nvSpPr>
          <p:cNvPr id="7" name="내용 개체 틀 2 4">
            <a:extLst>
              <a:ext uri="{FF2B5EF4-FFF2-40B4-BE49-F238E27FC236}">
                <a16:creationId xmlns:a16="http://schemas.microsoft.com/office/drawing/2014/main" id="{1DB1B5DB-D4AA-4C6B-AB06-FEC6EB180E47}"/>
              </a:ext>
            </a:extLst>
          </p:cNvPr>
          <p:cNvSpPr txBox="1">
            <a:spLocks/>
          </p:cNvSpPr>
          <p:nvPr/>
        </p:nvSpPr>
        <p:spPr bwMode="auto">
          <a:xfrm>
            <a:off x="539552" y="2425446"/>
            <a:ext cx="858564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learning </a:t>
            </a:r>
            <a:r>
              <a:rPr lang="en-US" altLang="ko-KR" sz="2800" dirty="0"/>
              <a:t>rate, betas, batch size, # </a:t>
            </a:r>
            <a:r>
              <a:rPr lang="en-US" altLang="ko-KR" sz="2800" i="1" dirty="0"/>
              <a:t>T</a:t>
            </a:r>
            <a:r>
              <a:rPr lang="en-US" altLang="ko-KR" sz="2800" dirty="0"/>
              <a:t> of epochs, regularization factor, dropout rate, …</a:t>
            </a:r>
            <a:endParaRPr lang="ko-KR" altLang="en-US" sz="2800" dirty="0"/>
          </a:p>
        </p:txBody>
      </p:sp>
      <p:sp>
        <p:nvSpPr>
          <p:cNvPr id="10" name="내용 개체 틀 2 1">
            <a:extLst>
              <a:ext uri="{FF2B5EF4-FFF2-40B4-BE49-F238E27FC236}">
                <a16:creationId xmlns:a16="http://schemas.microsoft.com/office/drawing/2014/main" id="{2ACC0E82-4028-4B77-975E-42358D386D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2133" y="4095924"/>
            <a:ext cx="5404292" cy="595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Cross validation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11" name="내용 개체 틀 2 3 3 1 1 2">
            <a:extLst>
              <a:ext uri="{FF2B5EF4-FFF2-40B4-BE49-F238E27FC236}">
                <a16:creationId xmlns:a16="http://schemas.microsoft.com/office/drawing/2014/main" id="{21B6EBAF-6995-4897-AFA6-11D649D41595}"/>
              </a:ext>
            </a:extLst>
          </p:cNvPr>
          <p:cNvSpPr txBox="1">
            <a:spLocks/>
          </p:cNvSpPr>
          <p:nvPr/>
        </p:nvSpPr>
        <p:spPr bwMode="auto">
          <a:xfrm>
            <a:off x="314650" y="4100630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2. 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615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7962" y="2636912"/>
            <a:ext cx="76327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Techniques </a:t>
            </a: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for training </a:t>
            </a: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stability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err="1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Hyperparameter</a:t>
            </a: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 search (1/2)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Outline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/>
          </a:p>
        </p:txBody>
      </p:sp>
      <p:sp>
        <p:nvSpPr>
          <p:cNvPr id="19" name="내용 개체 틀 2 1">
            <a:extLst>
              <a:ext uri="{FF2B5EF4-FFF2-40B4-BE49-F238E27FC236}">
                <a16:creationId xmlns:a16="http://schemas.microsoft.com/office/drawing/2014/main" id="{59471A68-4578-43AA-A315-D898A77B0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9340" y="1628864"/>
            <a:ext cx="5404292" cy="595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Techniques for training stability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20" name="내용 개체 틀 2 3 3 1 1 2">
            <a:extLst>
              <a:ext uri="{FF2B5EF4-FFF2-40B4-BE49-F238E27FC236}">
                <a16:creationId xmlns:a16="http://schemas.microsoft.com/office/drawing/2014/main" id="{3AB163F2-DACC-432A-92F8-7D541E40710A}"/>
              </a:ext>
            </a:extLst>
          </p:cNvPr>
          <p:cNvSpPr txBox="1">
            <a:spLocks/>
          </p:cNvSpPr>
          <p:nvPr/>
        </p:nvSpPr>
        <p:spPr bwMode="auto">
          <a:xfrm>
            <a:off x="341816" y="4082611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2. </a:t>
            </a:r>
            <a:endParaRPr lang="ko-KR" altLang="en-US" sz="2800" dirty="0"/>
          </a:p>
        </p:txBody>
      </p:sp>
      <p:sp>
        <p:nvSpPr>
          <p:cNvPr id="22" name="내용 개체 틀 2 6">
            <a:extLst>
              <a:ext uri="{FF2B5EF4-FFF2-40B4-BE49-F238E27FC236}">
                <a16:creationId xmlns:a16="http://schemas.microsoft.com/office/drawing/2014/main" id="{772225BD-067F-42D7-AFE6-BCF36C9E92DE}"/>
              </a:ext>
            </a:extLst>
          </p:cNvPr>
          <p:cNvSpPr txBox="1">
            <a:spLocks/>
          </p:cNvSpPr>
          <p:nvPr/>
        </p:nvSpPr>
        <p:spPr bwMode="auto">
          <a:xfrm>
            <a:off x="1075239" y="2295160"/>
            <a:ext cx="401699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Learning rate decay</a:t>
            </a:r>
            <a:endParaRPr lang="ko-KR" altLang="en-US" sz="2800" dirty="0"/>
          </a:p>
        </p:txBody>
      </p:sp>
      <p:sp>
        <p:nvSpPr>
          <p:cNvPr id="23" name="내용 개체 틀 2 7">
            <a:extLst>
              <a:ext uri="{FF2B5EF4-FFF2-40B4-BE49-F238E27FC236}">
                <a16:creationId xmlns:a16="http://schemas.microsoft.com/office/drawing/2014/main" id="{62CF008A-F95D-4851-A5A7-88EDBF4412D9}"/>
              </a:ext>
            </a:extLst>
          </p:cNvPr>
          <p:cNvSpPr txBox="1">
            <a:spLocks/>
          </p:cNvSpPr>
          <p:nvPr/>
        </p:nvSpPr>
        <p:spPr bwMode="auto">
          <a:xfrm>
            <a:off x="1066095" y="2974883"/>
            <a:ext cx="357321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Batch normalization </a:t>
            </a:r>
            <a:endParaRPr lang="ko-KR" altLang="en-US" sz="2800" dirty="0"/>
          </a:p>
        </p:txBody>
      </p:sp>
      <p:sp>
        <p:nvSpPr>
          <p:cNvPr id="12" name="내용 개체 틀 2 3 3 1 1 2">
            <a:extLst>
              <a:ext uri="{FF2B5EF4-FFF2-40B4-BE49-F238E27FC236}">
                <a16:creationId xmlns:a16="http://schemas.microsoft.com/office/drawing/2014/main" id="{3AB163F2-DACC-432A-92F8-7D541E40710A}"/>
              </a:ext>
            </a:extLst>
          </p:cNvPr>
          <p:cNvSpPr txBox="1">
            <a:spLocks/>
          </p:cNvSpPr>
          <p:nvPr/>
        </p:nvSpPr>
        <p:spPr bwMode="auto">
          <a:xfrm>
            <a:off x="323528" y="1628800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1</a:t>
            </a:r>
            <a:r>
              <a:rPr lang="en-US" altLang="ko-KR" sz="2800" dirty="0" smtClean="0"/>
              <a:t>. </a:t>
            </a:r>
            <a:endParaRPr lang="ko-KR" altLang="en-US" sz="2800" dirty="0"/>
          </a:p>
        </p:txBody>
      </p:sp>
      <p:sp>
        <p:nvSpPr>
          <p:cNvPr id="13" name="내용 개체 틀 2 1">
            <a:extLst>
              <a:ext uri="{FF2B5EF4-FFF2-40B4-BE49-F238E27FC236}">
                <a16:creationId xmlns:a16="http://schemas.microsoft.com/office/drawing/2014/main" id="{59471A68-4578-43AA-A315-D898A77B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69" y="4077072"/>
            <a:ext cx="5404292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err="1" smtClean="0">
                <a:ea typeface="굴림" panose="020B0600000101010101" pitchFamily="50" charset="-127"/>
              </a:rPr>
              <a:t>Hyperparameter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 search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4" name="내용 개체 틀 2 4">
            <a:extLst>
              <a:ext uri="{FF2B5EF4-FFF2-40B4-BE49-F238E27FC236}">
                <a16:creationId xmlns:a16="http://schemas.microsoft.com/office/drawing/2014/main" id="{1DB1B5DB-D4AA-4C6B-AB06-FEC6EB180E47}"/>
              </a:ext>
            </a:extLst>
          </p:cNvPr>
          <p:cNvSpPr txBox="1">
            <a:spLocks/>
          </p:cNvSpPr>
          <p:nvPr/>
        </p:nvSpPr>
        <p:spPr bwMode="auto">
          <a:xfrm>
            <a:off x="666874" y="4801863"/>
            <a:ext cx="858564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# </a:t>
            </a:r>
            <a:r>
              <a:rPr lang="en-US" altLang="ko-KR" sz="2800" i="1" dirty="0"/>
              <a:t>L </a:t>
            </a:r>
            <a:r>
              <a:rPr lang="en-US" altLang="ko-KR" sz="2800" dirty="0"/>
              <a:t>of layers, #        of hidden neurons, </a:t>
            </a:r>
            <a:r>
              <a:rPr lang="en-US" altLang="ko-KR" sz="2800" dirty="0" smtClean="0"/>
              <a:t>activation</a:t>
            </a:r>
            <a:endParaRPr lang="ko-KR" altLang="en-US" sz="2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8A4201-F797-43F6-A25C-B63B770B10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670" y="4805469"/>
            <a:ext cx="494519" cy="39174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Learning rate decaying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277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BB6E2D-221E-49C8-9E0E-AB2C190CC7D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/>
          </a:p>
        </p:txBody>
      </p:sp>
      <p:sp>
        <p:nvSpPr>
          <p:cNvPr id="19" name="내용 개체 틀 2 1 1">
            <a:extLst>
              <a:ext uri="{FF2B5EF4-FFF2-40B4-BE49-F238E27FC236}">
                <a16:creationId xmlns:a16="http://schemas.microsoft.com/office/drawing/2014/main" id="{0B34AC3E-62FE-4101-8B9E-05560A7FD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89" y="1376694"/>
            <a:ext cx="442574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ea typeface="굴림" panose="020B0600000101010101" pitchFamily="50" charset="-127"/>
              </a:rPr>
              <a:t>Three popular choices: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E13BAE-D374-48C3-8026-9ADAE8C694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84495"/>
            <a:ext cx="1601123" cy="52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4F4BBF-E6F9-455E-8B09-4CC5942522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14505"/>
            <a:ext cx="1757642" cy="39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C29AE1-A81C-430F-9A70-960C70CB286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2924944"/>
            <a:ext cx="1806395" cy="102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CA00D1-612C-4CB5-AA7D-3A96FD79BFF2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4169" y="4423141"/>
            <a:ext cx="0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DA77E4-20CC-4CFB-B060-B1F556FF9401}"/>
              </a:ext>
            </a:extLst>
          </p:cNvPr>
          <p:cNvCxnSpPr>
            <a:cxnSpLocks/>
          </p:cNvCxnSpPr>
          <p:nvPr/>
        </p:nvCxnSpPr>
        <p:spPr bwMode="auto">
          <a:xfrm>
            <a:off x="1844169" y="6159244"/>
            <a:ext cx="57901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내용 개체 틀 2 1 2">
            <a:extLst>
              <a:ext uri="{FF2B5EF4-FFF2-40B4-BE49-F238E27FC236}">
                <a16:creationId xmlns:a16="http://schemas.microsoft.com/office/drawing/2014/main" id="{16816FFB-328B-4280-88FF-93A7B951B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89" y="2116049"/>
            <a:ext cx="6928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ea typeface="굴림" panose="020B0600000101010101" pitchFamily="50" charset="-127"/>
              </a:rPr>
              <a:t>1.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6" name="내용 개체 틀 2 1 3">
            <a:extLst>
              <a:ext uri="{FF2B5EF4-FFF2-40B4-BE49-F238E27FC236}">
                <a16:creationId xmlns:a16="http://schemas.microsoft.com/office/drawing/2014/main" id="{14621FFA-EE96-4CC2-8C89-FBA916E5C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17" y="3122919"/>
            <a:ext cx="6928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ea typeface="굴림" panose="020B0600000101010101" pitchFamily="50" charset="-127"/>
              </a:rPr>
              <a:t>2.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7" name="내용 개체 틀 2 1 4">
            <a:extLst>
              <a:ext uri="{FF2B5EF4-FFF2-40B4-BE49-F238E27FC236}">
                <a16:creationId xmlns:a16="http://schemas.microsoft.com/office/drawing/2014/main" id="{F4B54D48-9BD1-429B-B155-A8D4118B4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17" y="4248456"/>
            <a:ext cx="6928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ea typeface="굴림" panose="020B0600000101010101" pitchFamily="50" charset="-127"/>
              </a:rPr>
              <a:t>3.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064696F-FAAB-42CF-B596-95C8C3D51A1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4221088"/>
            <a:ext cx="620948" cy="4309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DD9BBCF-2196-49B5-AD40-565D56469CFB}"/>
              </a:ext>
            </a:extLst>
          </p:cNvPr>
          <p:cNvCxnSpPr>
            <a:cxnSpLocks/>
          </p:cNvCxnSpPr>
          <p:nvPr/>
        </p:nvCxnSpPr>
        <p:spPr bwMode="auto">
          <a:xfrm>
            <a:off x="1844169" y="4804451"/>
            <a:ext cx="1031142" cy="1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11858D-C9C6-465F-AA7B-96750CB088B5}"/>
              </a:ext>
            </a:extLst>
          </p:cNvPr>
          <p:cNvCxnSpPr>
            <a:cxnSpLocks/>
          </p:cNvCxnSpPr>
          <p:nvPr/>
        </p:nvCxnSpPr>
        <p:spPr bwMode="auto">
          <a:xfrm>
            <a:off x="2872908" y="5476675"/>
            <a:ext cx="1031142" cy="1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F365D6-DFC9-4658-86B0-FDBEC6F4BCAF}"/>
              </a:ext>
            </a:extLst>
          </p:cNvPr>
          <p:cNvCxnSpPr>
            <a:cxnSpLocks/>
          </p:cNvCxnSpPr>
          <p:nvPr/>
        </p:nvCxnSpPr>
        <p:spPr bwMode="auto">
          <a:xfrm>
            <a:off x="3894111" y="5840988"/>
            <a:ext cx="1031142" cy="1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EE6B267-0F26-40E4-B321-B62F8FD5FD6F}"/>
              </a:ext>
            </a:extLst>
          </p:cNvPr>
          <p:cNvCxnSpPr>
            <a:cxnSpLocks/>
          </p:cNvCxnSpPr>
          <p:nvPr/>
        </p:nvCxnSpPr>
        <p:spPr bwMode="auto">
          <a:xfrm>
            <a:off x="4932040" y="6025978"/>
            <a:ext cx="1031142" cy="1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224CAEA-86CF-4CD1-B626-8E969A7C55EE}"/>
              </a:ext>
            </a:extLst>
          </p:cNvPr>
          <p:cNvCxnSpPr>
            <a:cxnSpLocks/>
          </p:cNvCxnSpPr>
          <p:nvPr/>
        </p:nvCxnSpPr>
        <p:spPr bwMode="auto">
          <a:xfrm>
            <a:off x="5989130" y="6099203"/>
            <a:ext cx="1031142" cy="1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내용 개체 틀 2 1 1 2 3 1 6 1 1 2">
            <a:extLst>
              <a:ext uri="{FF2B5EF4-FFF2-40B4-BE49-F238E27FC236}">
                <a16:creationId xmlns:a16="http://schemas.microsoft.com/office/drawing/2014/main" id="{3B38704A-5DE5-436A-A4B8-F55A156E453C}"/>
              </a:ext>
            </a:extLst>
          </p:cNvPr>
          <p:cNvSpPr txBox="1">
            <a:spLocks/>
          </p:cNvSpPr>
          <p:nvPr/>
        </p:nvSpPr>
        <p:spPr bwMode="auto">
          <a:xfrm>
            <a:off x="7685925" y="5842205"/>
            <a:ext cx="13827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epoch</a:t>
            </a:r>
            <a:endParaRPr lang="ko-KR" altLang="en-US" sz="28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1AE7B51-6A77-430B-AE86-12440B2D0D5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58" y="6406813"/>
            <a:ext cx="255872" cy="212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960D274-3919-489C-B456-9C8E5F3DB73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18" y="6424702"/>
            <a:ext cx="266387" cy="21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6468648-2FC0-4671-A7E8-884FE488D21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6" y="6418043"/>
            <a:ext cx="269893" cy="21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C3BB06C-AC0B-4D8A-BBF7-4AD35BE2076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62" y="6418321"/>
            <a:ext cx="273397" cy="21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0EB2F97-ACE7-42D0-8D2E-FDDBB3323EE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88" y="4698859"/>
            <a:ext cx="98143" cy="20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8E6E3E8B-1930-4E16-927A-C12AD32DA0F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2" y="5326069"/>
            <a:ext cx="347005" cy="21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9A2D595-46DF-434F-963A-A0E1D02FCF8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85" y="5714206"/>
            <a:ext cx="406996" cy="17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28992AD-7DF4-411C-8CF7-9B4C46B238E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939755"/>
            <a:ext cx="527214" cy="17593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7552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6" grpId="0"/>
      <p:bldP spid="27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Batch normalization: Motivation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E5A9F0-1DDF-40DE-B37C-B39A87311B3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/>
          </a:p>
        </p:txBody>
      </p:sp>
      <p:sp>
        <p:nvSpPr>
          <p:cNvPr id="43" name="내용 개체 틀 2 1 1">
            <a:extLst>
              <a:ext uri="{FF2B5EF4-FFF2-40B4-BE49-F238E27FC236}">
                <a16:creationId xmlns:a16="http://schemas.microsoft.com/office/drawing/2014/main" id="{E88E2E71-D09F-45EB-815A-63E6AA7CD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36" y="1939268"/>
            <a:ext cx="844126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b="1" kern="0" dirty="0">
                <a:ea typeface="굴림" panose="020B0600000101010101" pitchFamily="50" charset="-127"/>
              </a:rPr>
              <a:t>Turns out: </a:t>
            </a:r>
            <a:r>
              <a:rPr lang="en-US" altLang="ko-KR" sz="2800" kern="0" dirty="0">
                <a:ea typeface="굴림" panose="020B0600000101010101" pitchFamily="50" charset="-127"/>
              </a:rPr>
              <a:t>Different signal </a:t>
            </a:r>
            <a:r>
              <a:rPr lang="en-US" altLang="ko-KR" sz="2800" kern="0" dirty="0" err="1">
                <a:ea typeface="굴림" panose="020B0600000101010101" pitchFamily="50" charset="-127"/>
              </a:rPr>
              <a:t>scalings</a:t>
            </a:r>
            <a:r>
              <a:rPr lang="en-US" altLang="ko-KR" sz="2800" kern="0" dirty="0">
                <a:ea typeface="굴림" panose="020B0600000101010101" pitchFamily="50" charset="-127"/>
              </a:rPr>
              <a:t> across distinct layers 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incur</a:t>
            </a:r>
            <a:r>
              <a:rPr lang="en-US" altLang="ko-KR" sz="2800" kern="0" dirty="0" smtClean="0">
                <a:ea typeface="굴림" panose="020B0600000101010101" pitchFamily="50" charset="-127"/>
              </a:rPr>
              <a:t> </a:t>
            </a:r>
            <a:r>
              <a:rPr lang="en-US" altLang="ko-KR" sz="2800" kern="0" dirty="0">
                <a:ea typeface="굴림" panose="020B0600000101010101" pitchFamily="50" charset="-127"/>
              </a:rPr>
              <a:t>training instability. 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44" name="내용 개체 틀 2 1 1">
            <a:extLst>
              <a:ext uri="{FF2B5EF4-FFF2-40B4-BE49-F238E27FC236}">
                <a16:creationId xmlns:a16="http://schemas.microsoft.com/office/drawing/2014/main" id="{7C01FC03-4F9C-4340-B935-93A8FB0C2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36" y="3703464"/>
            <a:ext cx="8441267" cy="44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ea typeface="굴림" panose="020B0600000101010101" pitchFamily="50" charset="-127"/>
              </a:rPr>
              <a:t>One prominent way to address this: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45" name="내용 개체 틀 2 1 1">
            <a:extLst>
              <a:ext uri="{FF2B5EF4-FFF2-40B4-BE49-F238E27FC236}">
                <a16:creationId xmlns:a16="http://schemas.microsoft.com/office/drawing/2014/main" id="{D7C4BD92-8524-4009-9311-17E265461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4743146"/>
            <a:ext cx="4032448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b="1" kern="0" dirty="0">
                <a:ea typeface="굴림" panose="020B0600000101010101" pitchFamily="50" charset="-127"/>
              </a:rPr>
              <a:t>Batch normalization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217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Batch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983" y="1217960"/>
            <a:ext cx="8425184" cy="4810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Recall 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the cost </a:t>
            </a:r>
            <a:r>
              <a:rPr lang="en-US" altLang="ko-KR" sz="2800" b="1" dirty="0">
                <a:ea typeface="굴림" panose="020B0600000101010101" pitchFamily="50" charset="-127"/>
              </a:rPr>
              <a:t>function </a:t>
            </a:r>
            <a:r>
              <a:rPr lang="en-US" altLang="ko-KR" sz="2800" dirty="0">
                <a:ea typeface="굴림" panose="020B0600000101010101" pitchFamily="50" charset="-127"/>
              </a:rPr>
              <a:t>used for gradient descent: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A93433-0F02-48E0-8512-12AF30EEF667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/>
          </a:p>
        </p:txBody>
      </p:sp>
      <p:sp>
        <p:nvSpPr>
          <p:cNvPr id="12" name="내용 개체 틀 2 3 1"/>
          <p:cNvSpPr txBox="1">
            <a:spLocks/>
          </p:cNvSpPr>
          <p:nvPr/>
        </p:nvSpPr>
        <p:spPr bwMode="auto">
          <a:xfrm>
            <a:off x="269808" y="3357811"/>
            <a:ext cx="820896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Issue:</a:t>
            </a:r>
            <a:r>
              <a:rPr lang="en-US" altLang="ko-KR" sz="2800" dirty="0"/>
              <a:t> Computationally heavy for a </a:t>
            </a:r>
            <a:r>
              <a:rPr lang="en-US" altLang="ko-KR" sz="2800" dirty="0">
                <a:solidFill>
                  <a:srgbClr val="FF0000"/>
                </a:solidFill>
              </a:rPr>
              <a:t>large </a:t>
            </a:r>
            <a:r>
              <a:rPr lang="en-US" altLang="ko-KR" sz="2800" i="1" dirty="0">
                <a:solidFill>
                  <a:srgbClr val="FF0000"/>
                </a:solidFill>
              </a:rPr>
              <a:t>m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5" y="2131652"/>
            <a:ext cx="7700962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3 2"/>
          <p:cNvSpPr txBox="1">
            <a:spLocks/>
          </p:cNvSpPr>
          <p:nvPr/>
        </p:nvSpPr>
        <p:spPr bwMode="auto">
          <a:xfrm>
            <a:off x="269808" y="4057063"/>
            <a:ext cx="82089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Hence: </a:t>
            </a:r>
            <a:r>
              <a:rPr lang="en-US" altLang="ko-KR" sz="2800"/>
              <a:t>In practice, use a chunk of examples, called a </a:t>
            </a:r>
            <a:r>
              <a:rPr lang="en-US" altLang="ko-KR" sz="2800" i="1"/>
              <a:t>batch</a:t>
            </a:r>
            <a:r>
              <a:rPr lang="en-US" altLang="ko-KR" sz="2800"/>
              <a:t>.</a:t>
            </a:r>
            <a:endParaRPr lang="ko-KR" altLang="en-US" sz="2800"/>
          </a:p>
        </p:txBody>
      </p:sp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488883" y="5333107"/>
            <a:ext cx="6784975" cy="576262"/>
            <a:chOff x="611560" y="5782431"/>
            <a:chExt cx="6784004" cy="576896"/>
          </a:xfrm>
        </p:grpSpPr>
        <p:sp>
          <p:nvSpPr>
            <p:cNvPr id="21518" name="직사각형 10"/>
            <p:cNvSpPr>
              <a:spLocks noChangeArrowheads="1"/>
            </p:cNvSpPr>
            <p:nvPr/>
          </p:nvSpPr>
          <p:spPr bwMode="auto">
            <a:xfrm>
              <a:off x="611560" y="5877272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19" name="내용 개체 틀 2 3 3"/>
            <p:cNvSpPr txBox="1">
              <a:spLocks/>
            </p:cNvSpPr>
            <p:nvPr/>
          </p:nvSpPr>
          <p:spPr bwMode="auto">
            <a:xfrm>
              <a:off x="740264" y="5877273"/>
              <a:ext cx="1228262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dirty="0"/>
                <a:t>batch1</a:t>
              </a:r>
              <a:endParaRPr lang="ko-KR" altLang="en-US" dirty="0"/>
            </a:p>
          </p:txBody>
        </p:sp>
        <p:sp>
          <p:nvSpPr>
            <p:cNvPr id="21520" name="직사각형 13"/>
            <p:cNvSpPr>
              <a:spLocks noChangeArrowheads="1"/>
            </p:cNvSpPr>
            <p:nvPr/>
          </p:nvSpPr>
          <p:spPr bwMode="auto">
            <a:xfrm>
              <a:off x="1968526" y="5877619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21" name="내용 개체 틀 2 3 4"/>
            <p:cNvSpPr txBox="1">
              <a:spLocks/>
            </p:cNvSpPr>
            <p:nvPr/>
          </p:nvSpPr>
          <p:spPr bwMode="auto">
            <a:xfrm>
              <a:off x="2097230" y="5877620"/>
              <a:ext cx="1228262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/>
                <a:t>batch2</a:t>
              </a:r>
              <a:endParaRPr lang="ko-KR" altLang="en-US"/>
            </a:p>
          </p:txBody>
        </p:sp>
        <p:sp>
          <p:nvSpPr>
            <p:cNvPr id="21522" name="직사각형 16"/>
            <p:cNvSpPr>
              <a:spLocks noChangeArrowheads="1"/>
            </p:cNvSpPr>
            <p:nvPr/>
          </p:nvSpPr>
          <p:spPr bwMode="auto">
            <a:xfrm>
              <a:off x="3325079" y="5877272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23" name="내용 개체 틀 2 3 5"/>
            <p:cNvSpPr txBox="1">
              <a:spLocks/>
            </p:cNvSpPr>
            <p:nvPr/>
          </p:nvSpPr>
          <p:spPr bwMode="auto">
            <a:xfrm>
              <a:off x="3453783" y="5877273"/>
              <a:ext cx="1228262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/>
                <a:t>batch3</a:t>
              </a:r>
              <a:endParaRPr lang="ko-KR" altLang="en-US"/>
            </a:p>
          </p:txBody>
        </p:sp>
        <p:sp>
          <p:nvSpPr>
            <p:cNvPr id="21524" name="직사각형 18"/>
            <p:cNvSpPr>
              <a:spLocks noChangeArrowheads="1"/>
            </p:cNvSpPr>
            <p:nvPr/>
          </p:nvSpPr>
          <p:spPr bwMode="auto">
            <a:xfrm>
              <a:off x="4682045" y="5877967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25" name="직사각형 19"/>
            <p:cNvSpPr>
              <a:spLocks noChangeArrowheads="1"/>
            </p:cNvSpPr>
            <p:nvPr/>
          </p:nvSpPr>
          <p:spPr bwMode="auto">
            <a:xfrm>
              <a:off x="6038598" y="5878314"/>
              <a:ext cx="1356966" cy="4810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26" name="내용 개체 틀 2 3 6"/>
            <p:cNvSpPr txBox="1">
              <a:spLocks/>
            </p:cNvSpPr>
            <p:nvPr/>
          </p:nvSpPr>
          <p:spPr bwMode="auto">
            <a:xfrm>
              <a:off x="5109967" y="5782431"/>
              <a:ext cx="928631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2800"/>
                <a:t>…</a:t>
              </a:r>
              <a:endParaRPr lang="ko-KR" altLang="en-US" sz="2800"/>
            </a:p>
          </p:txBody>
        </p:sp>
      </p:grpSp>
      <p:sp>
        <p:nvSpPr>
          <p:cNvPr id="5" name="오른쪽 중괄호 4"/>
          <p:cNvSpPr>
            <a:spLocks/>
          </p:cNvSpPr>
          <p:nvPr/>
        </p:nvSpPr>
        <p:spPr bwMode="auto">
          <a:xfrm rot="5400000">
            <a:off x="1046095" y="5433120"/>
            <a:ext cx="242887" cy="1357312"/>
          </a:xfrm>
          <a:prstGeom prst="rightBrace">
            <a:avLst>
              <a:gd name="adj1" fmla="val 9202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8" name="그림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45" y="6252269"/>
            <a:ext cx="4508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내용 개체 틀 2 3 2"/>
          <p:cNvSpPr txBox="1">
            <a:spLocks/>
          </p:cNvSpPr>
          <p:nvPr/>
        </p:nvSpPr>
        <p:spPr bwMode="auto">
          <a:xfrm>
            <a:off x="1785870" y="6063357"/>
            <a:ext cx="21590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examples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338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5" grpId="0"/>
      <p:bldP spid="5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Batch normalization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E5A9F0-1DDF-40DE-B37C-B39A87311B3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/>
          </a:p>
        </p:txBody>
      </p:sp>
      <p:sp>
        <p:nvSpPr>
          <p:cNvPr id="26628" name="직사각형 44"/>
          <p:cNvSpPr>
            <a:spLocks noChangeArrowheads="1"/>
          </p:cNvSpPr>
          <p:nvPr/>
        </p:nvSpPr>
        <p:spPr bwMode="auto">
          <a:xfrm>
            <a:off x="900113" y="1795463"/>
            <a:ext cx="503237" cy="437038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sp>
        <p:nvSpPr>
          <p:cNvPr id="26629" name="타원 53"/>
          <p:cNvSpPr>
            <a:spLocks noChangeArrowheads="1"/>
          </p:cNvSpPr>
          <p:nvPr/>
        </p:nvSpPr>
        <p:spPr bwMode="auto">
          <a:xfrm>
            <a:off x="963613" y="1890713"/>
            <a:ext cx="376237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30" name="직사각형 63"/>
          <p:cNvSpPr>
            <a:spLocks noChangeArrowheads="1"/>
          </p:cNvSpPr>
          <p:nvPr/>
        </p:nvSpPr>
        <p:spPr bwMode="auto">
          <a:xfrm>
            <a:off x="1835150" y="1795463"/>
            <a:ext cx="5616575" cy="4370387"/>
          </a:xfrm>
          <a:prstGeom prst="rect">
            <a:avLst/>
          </a:prstGeom>
          <a:noFill/>
          <a:ln w="571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31" name="타원 64"/>
          <p:cNvSpPr>
            <a:spLocks noChangeArrowheads="1"/>
          </p:cNvSpPr>
          <p:nvPr/>
        </p:nvSpPr>
        <p:spPr bwMode="auto">
          <a:xfrm>
            <a:off x="963613" y="2400300"/>
            <a:ext cx="376237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32" name="타원 65"/>
          <p:cNvSpPr>
            <a:spLocks noChangeArrowheads="1"/>
          </p:cNvSpPr>
          <p:nvPr/>
        </p:nvSpPr>
        <p:spPr bwMode="auto">
          <a:xfrm>
            <a:off x="963613" y="2974975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33" name="타원 66"/>
          <p:cNvSpPr>
            <a:spLocks noChangeArrowheads="1"/>
          </p:cNvSpPr>
          <p:nvPr/>
        </p:nvSpPr>
        <p:spPr bwMode="auto">
          <a:xfrm>
            <a:off x="963613" y="3484563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34" name="타원 67"/>
          <p:cNvSpPr>
            <a:spLocks noChangeArrowheads="1"/>
          </p:cNvSpPr>
          <p:nvPr/>
        </p:nvSpPr>
        <p:spPr bwMode="auto">
          <a:xfrm>
            <a:off x="963613" y="4030663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35" name="타원 68"/>
          <p:cNvSpPr>
            <a:spLocks noChangeArrowheads="1"/>
          </p:cNvSpPr>
          <p:nvPr/>
        </p:nvSpPr>
        <p:spPr bwMode="auto">
          <a:xfrm>
            <a:off x="963613" y="4540250"/>
            <a:ext cx="376237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36" name="타원 69"/>
          <p:cNvSpPr>
            <a:spLocks noChangeArrowheads="1"/>
          </p:cNvSpPr>
          <p:nvPr/>
        </p:nvSpPr>
        <p:spPr bwMode="auto">
          <a:xfrm>
            <a:off x="963613" y="5116513"/>
            <a:ext cx="376237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37" name="타원 70"/>
          <p:cNvSpPr>
            <a:spLocks noChangeArrowheads="1"/>
          </p:cNvSpPr>
          <p:nvPr/>
        </p:nvSpPr>
        <p:spPr bwMode="auto">
          <a:xfrm>
            <a:off x="963613" y="5626100"/>
            <a:ext cx="376237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6638" name="그림 7 1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97075"/>
            <a:ext cx="2651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그림 7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511425"/>
            <a:ext cx="2746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그림 7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5708650"/>
            <a:ext cx="31115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내용 개체 틀 2 2 1 1 3 1 7"/>
          <p:cNvSpPr txBox="1">
            <a:spLocks/>
          </p:cNvSpPr>
          <p:nvPr/>
        </p:nvSpPr>
        <p:spPr bwMode="auto">
          <a:xfrm>
            <a:off x="107950" y="1200150"/>
            <a:ext cx="2592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A hidden layer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6642" name="내용 개체 틀 2 2 7 1 1 1 2 2 3 2"/>
          <p:cNvSpPr txBox="1">
            <a:spLocks/>
          </p:cNvSpPr>
          <p:nvPr/>
        </p:nvSpPr>
        <p:spPr bwMode="auto">
          <a:xfrm>
            <a:off x="3995738" y="1239838"/>
            <a:ext cx="863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olidFill>
                  <a:srgbClr val="00B050"/>
                </a:solidFill>
              </a:rPr>
              <a:t>BN</a:t>
            </a:r>
            <a:endParaRPr lang="ko-KR" altLang="en-US" sz="2800">
              <a:solidFill>
                <a:srgbClr val="00B050"/>
              </a:solidFill>
            </a:endParaRPr>
          </a:p>
        </p:txBody>
      </p:sp>
      <p:sp>
        <p:nvSpPr>
          <p:cNvPr id="83" name="내용 개체 틀 2 2 1 1 3 1 8 1 1"/>
          <p:cNvSpPr txBox="1">
            <a:spLocks/>
          </p:cNvSpPr>
          <p:nvPr/>
        </p:nvSpPr>
        <p:spPr bwMode="auto">
          <a:xfrm>
            <a:off x="1922463" y="1922463"/>
            <a:ext cx="302101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  <a:sym typeface="Wingdings" panose="05000000000000000000" pitchFamily="2" charset="2"/>
              </a:rPr>
              <a:t>1. Normalization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2524125"/>
            <a:ext cx="2570162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5" name="타원 85"/>
          <p:cNvSpPr>
            <a:spLocks noChangeArrowheads="1"/>
          </p:cNvSpPr>
          <p:nvPr/>
        </p:nvSpPr>
        <p:spPr bwMode="auto">
          <a:xfrm>
            <a:off x="7662863" y="1890713"/>
            <a:ext cx="374650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46" name="타원 86"/>
          <p:cNvSpPr>
            <a:spLocks noChangeArrowheads="1"/>
          </p:cNvSpPr>
          <p:nvPr/>
        </p:nvSpPr>
        <p:spPr bwMode="auto">
          <a:xfrm>
            <a:off x="7662863" y="2400300"/>
            <a:ext cx="374650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47" name="타원 87"/>
          <p:cNvSpPr>
            <a:spLocks noChangeArrowheads="1"/>
          </p:cNvSpPr>
          <p:nvPr/>
        </p:nvSpPr>
        <p:spPr bwMode="auto">
          <a:xfrm>
            <a:off x="7662863" y="2974975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48" name="타원 88"/>
          <p:cNvSpPr>
            <a:spLocks noChangeArrowheads="1"/>
          </p:cNvSpPr>
          <p:nvPr/>
        </p:nvSpPr>
        <p:spPr bwMode="auto">
          <a:xfrm>
            <a:off x="7662863" y="3484563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49" name="타원 89"/>
          <p:cNvSpPr>
            <a:spLocks noChangeArrowheads="1"/>
          </p:cNvSpPr>
          <p:nvPr/>
        </p:nvSpPr>
        <p:spPr bwMode="auto">
          <a:xfrm>
            <a:off x="7662863" y="4030663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50" name="타원 90"/>
          <p:cNvSpPr>
            <a:spLocks noChangeArrowheads="1"/>
          </p:cNvSpPr>
          <p:nvPr/>
        </p:nvSpPr>
        <p:spPr bwMode="auto">
          <a:xfrm>
            <a:off x="7662863" y="4540250"/>
            <a:ext cx="374650" cy="3714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51" name="타원 91"/>
          <p:cNvSpPr>
            <a:spLocks noChangeArrowheads="1"/>
          </p:cNvSpPr>
          <p:nvPr/>
        </p:nvSpPr>
        <p:spPr bwMode="auto">
          <a:xfrm>
            <a:off x="7662863" y="5116513"/>
            <a:ext cx="374650" cy="3698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52" name="타원 92"/>
          <p:cNvSpPr>
            <a:spLocks noChangeArrowheads="1"/>
          </p:cNvSpPr>
          <p:nvPr/>
        </p:nvSpPr>
        <p:spPr bwMode="auto">
          <a:xfrm>
            <a:off x="7662863" y="5626100"/>
            <a:ext cx="374650" cy="3698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6653" name="그림 9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939925"/>
            <a:ext cx="2651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4" name="그림 10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24431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5" name="그림 10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5661025"/>
            <a:ext cx="3111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3571875"/>
            <a:ext cx="19399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3557588"/>
            <a:ext cx="28590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내용 개체 틀 2 2 1 1 3 1 8 2 1"/>
          <p:cNvSpPr txBox="1">
            <a:spLocks/>
          </p:cNvSpPr>
          <p:nvPr/>
        </p:nvSpPr>
        <p:spPr bwMode="auto">
          <a:xfrm>
            <a:off x="1955800" y="4421188"/>
            <a:ext cx="42005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  <a:sym typeface="Wingdings" panose="05000000000000000000" pitchFamily="2" charset="2"/>
              </a:rPr>
              <a:t>2. Customized scaling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5100638"/>
            <a:ext cx="2205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내용 개체 틀 2 2 1 1 3 1 8 1 2"/>
          <p:cNvSpPr txBox="1">
            <a:spLocks/>
          </p:cNvSpPr>
          <p:nvPr/>
        </p:nvSpPr>
        <p:spPr bwMode="auto">
          <a:xfrm>
            <a:off x="5113338" y="1931988"/>
            <a:ext cx="2085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000" kern="0" dirty="0">
                <a:ea typeface="굴림" panose="020B0600000101010101" pitchFamily="50" charset="-127"/>
                <a:sym typeface="Wingdings" panose="05000000000000000000" pitchFamily="2" charset="2"/>
              </a:rPr>
              <a:t>component-wise</a:t>
            </a:r>
            <a:endParaRPr lang="ko-KR" altLang="en-US" sz="2000" kern="0" dirty="0">
              <a:ea typeface="굴림" panose="020B0600000101010101" pitchFamily="50" charset="-127"/>
            </a:endParaRPr>
          </a:p>
        </p:txBody>
      </p:sp>
      <p:cxnSp>
        <p:nvCxnSpPr>
          <p:cNvPr id="109" name="직선 화살표 연결선 6 1 1 2 1 1 1"/>
          <p:cNvCxnSpPr>
            <a:cxnSpLocks noChangeShapeType="1"/>
            <a:stCxn id="108" idx="2"/>
          </p:cNvCxnSpPr>
          <p:nvPr/>
        </p:nvCxnSpPr>
        <p:spPr bwMode="auto">
          <a:xfrm flipH="1">
            <a:off x="5562600" y="2327275"/>
            <a:ext cx="593725" cy="525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화살표 연결선 6 1 1 2 1 2"/>
          <p:cNvCxnSpPr>
            <a:cxnSpLocks noChangeShapeType="1"/>
            <a:stCxn id="108" idx="2"/>
          </p:cNvCxnSpPr>
          <p:nvPr/>
        </p:nvCxnSpPr>
        <p:spPr bwMode="auto">
          <a:xfrm>
            <a:off x="6156325" y="2327275"/>
            <a:ext cx="719138" cy="127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8" name="그림 11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708650"/>
            <a:ext cx="1212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내용 개체 틀 2 2 1 1 3 1 8 2 2"/>
          <p:cNvSpPr txBox="1">
            <a:spLocks/>
          </p:cNvSpPr>
          <p:nvPr/>
        </p:nvSpPr>
        <p:spPr bwMode="auto">
          <a:xfrm>
            <a:off x="3446463" y="5599113"/>
            <a:ext cx="33416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kern="0" dirty="0">
                <a:ea typeface="굴림" panose="020B0600000101010101" pitchFamily="50" charset="-127"/>
                <a:sym typeface="Wingdings" panose="05000000000000000000" pitchFamily="2" charset="2"/>
              </a:rPr>
              <a:t>(learnable parameters)</a:t>
            </a:r>
            <a:endParaRPr lang="ko-KR" altLang="en-US" kern="0" dirty="0">
              <a:ea typeface="굴림" panose="020B0600000101010101" pitchFamily="50" charset="-127"/>
            </a:endParaRPr>
          </a:p>
        </p:txBody>
      </p:sp>
      <p:cxnSp>
        <p:nvCxnSpPr>
          <p:cNvPr id="120" name="직선 화살표 연결선 6 1 1 2 1 1 2"/>
          <p:cNvCxnSpPr>
            <a:cxnSpLocks noChangeShapeType="1"/>
            <a:stCxn id="108" idx="2"/>
          </p:cNvCxnSpPr>
          <p:nvPr/>
        </p:nvCxnSpPr>
        <p:spPr bwMode="auto">
          <a:xfrm flipH="1">
            <a:off x="4054475" y="2327275"/>
            <a:ext cx="2101850" cy="2728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내용 개체 틀 2 3 2">
            <a:extLst>
              <a:ext uri="{FF2B5EF4-FFF2-40B4-BE49-F238E27FC236}">
                <a16:creationId xmlns:a16="http://schemas.microsoft.com/office/drawing/2014/main" id="{1C115EF4-3197-4B61-8398-2B5407C41AEF}"/>
              </a:ext>
            </a:extLst>
          </p:cNvPr>
          <p:cNvSpPr txBox="1">
            <a:spLocks/>
          </p:cNvSpPr>
          <p:nvPr/>
        </p:nvSpPr>
        <p:spPr bwMode="auto">
          <a:xfrm>
            <a:off x="166071" y="6264861"/>
            <a:ext cx="78714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Check how to implement in </a:t>
            </a:r>
            <a:r>
              <a:rPr lang="en-US" altLang="ko-KR" sz="2800" dirty="0" smtClean="0"/>
              <a:t>PS.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599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3" grpId="0"/>
      <p:bldP spid="108" grpId="0"/>
      <p:bldP spid="11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7962" y="2960948"/>
            <a:ext cx="76327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err="1">
                <a:solidFill>
                  <a:schemeClr val="accent4"/>
                </a:solidFill>
                <a:latin typeface="+mn-lt"/>
                <a:ea typeface="굴림" pitchFamily="34" charset="-127"/>
              </a:rPr>
              <a:t>Hyperparameter</a:t>
            </a: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 </a:t>
            </a: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search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36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# of layers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/>
          </a:p>
        </p:txBody>
      </p:sp>
      <p:sp>
        <p:nvSpPr>
          <p:cNvPr id="277" name="내용 개체 틀 2 7 1">
            <a:extLst>
              <a:ext uri="{FF2B5EF4-FFF2-40B4-BE49-F238E27FC236}">
                <a16:creationId xmlns:a16="http://schemas.microsoft.com/office/drawing/2014/main" id="{2D402249-D500-4B8C-8FAA-3045C31B9B6B}"/>
              </a:ext>
            </a:extLst>
          </p:cNvPr>
          <p:cNvSpPr txBox="1">
            <a:spLocks/>
          </p:cNvSpPr>
          <p:nvPr/>
        </p:nvSpPr>
        <p:spPr bwMode="auto">
          <a:xfrm>
            <a:off x="213682" y="1482477"/>
            <a:ext cx="669674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Just begin with a </a:t>
            </a:r>
            <a:r>
              <a:rPr lang="en-US" altLang="ko-KR" sz="2800" b="1" dirty="0"/>
              <a:t>single hidden </a:t>
            </a:r>
            <a:r>
              <a:rPr lang="en-US" altLang="ko-KR" sz="2800" dirty="0"/>
              <a:t>layer.</a:t>
            </a:r>
            <a:endParaRPr lang="ko-KR" altLang="en-US" sz="2800" dirty="0"/>
          </a:p>
        </p:txBody>
      </p:sp>
      <p:sp>
        <p:nvSpPr>
          <p:cNvPr id="278" name="내용 개체 틀 2 7 2">
            <a:extLst>
              <a:ext uri="{FF2B5EF4-FFF2-40B4-BE49-F238E27FC236}">
                <a16:creationId xmlns:a16="http://schemas.microsoft.com/office/drawing/2014/main" id="{E7B83648-F5CF-4DB3-BF9B-11130F00A9A1}"/>
              </a:ext>
            </a:extLst>
          </p:cNvPr>
          <p:cNvSpPr txBox="1">
            <a:spLocks/>
          </p:cNvSpPr>
          <p:nvPr/>
        </p:nvSpPr>
        <p:spPr bwMode="auto">
          <a:xfrm>
            <a:off x="213682" y="2322838"/>
            <a:ext cx="8455494" cy="95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Gradually (linearly) </a:t>
            </a:r>
            <a:r>
              <a:rPr lang="en-US" altLang="ko-KR" sz="2800" dirty="0"/>
              <a:t>ramp up # of hidden layers </a:t>
            </a:r>
            <a:r>
              <a:rPr lang="en-US" altLang="ko-KR" sz="2800" b="1" dirty="0"/>
              <a:t>until not </a:t>
            </a:r>
            <a:r>
              <a:rPr lang="en-US" altLang="ko-KR" sz="2800" b="1" dirty="0" smtClean="0"/>
              <a:t>overfitting. </a:t>
            </a:r>
            <a:endParaRPr lang="ko-KR" altLang="en-US" sz="2800" b="1" dirty="0"/>
          </a:p>
        </p:txBody>
      </p:sp>
      <p:sp>
        <p:nvSpPr>
          <p:cNvPr id="18" name="내용 개체 틀 2 7 2">
            <a:extLst>
              <a:ext uri="{FF2B5EF4-FFF2-40B4-BE49-F238E27FC236}">
                <a16:creationId xmlns:a16="http://schemas.microsoft.com/office/drawing/2014/main" id="{E7B83648-F5CF-4DB3-BF9B-11130F00A9A1}"/>
              </a:ext>
            </a:extLst>
          </p:cNvPr>
          <p:cNvSpPr txBox="1">
            <a:spLocks/>
          </p:cNvSpPr>
          <p:nvPr/>
        </p:nvSpPr>
        <p:spPr bwMode="auto">
          <a:xfrm>
            <a:off x="213682" y="3621254"/>
            <a:ext cx="845549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Here use the same number of hidden neurons for all hidden layers. </a:t>
            </a:r>
            <a:endParaRPr lang="ko-KR" altLang="en-US" sz="2800" dirty="0"/>
          </a:p>
        </p:txBody>
      </p:sp>
      <p:sp>
        <p:nvSpPr>
          <p:cNvPr id="19" name="내용 개체 틀 2 7 2">
            <a:extLst>
              <a:ext uri="{FF2B5EF4-FFF2-40B4-BE49-F238E27FC236}">
                <a16:creationId xmlns:a16="http://schemas.microsoft.com/office/drawing/2014/main" id="{E7B83648-F5CF-4DB3-BF9B-11130F00A9A1}"/>
              </a:ext>
            </a:extLst>
          </p:cNvPr>
          <p:cNvSpPr txBox="1">
            <a:spLocks/>
          </p:cNvSpPr>
          <p:nvPr/>
        </p:nvSpPr>
        <p:spPr bwMode="auto">
          <a:xfrm>
            <a:off x="213682" y="4892424"/>
            <a:ext cx="845549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Set the number of hidden neurons around one half </a:t>
            </a:r>
            <a:r>
              <a:rPr lang="en-US" altLang="ko-KR" sz="2800" dirty="0" smtClean="0"/>
              <a:t>of the number of input neurons.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465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  <p:bldP spid="278" grpId="0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81.477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alpha^{(t)}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0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3.98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2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5.485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3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6.98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4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8.48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.5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10.723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.25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2.96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.125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|0.1|0.2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.1|0.1|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926.1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 J(w^{(t)}) :=  \frac{1}{m} \sum_{i=1}^{\red{m}}  &#10;-y^{(i)} \log \hat{y}^{(i)}  - (1- y^{(i)}) \log ( 1 - \hat{y}^{(i)} )&#10;\end{align*}&#10;&#10;&#10;\end{document}"/>
  <p:tag name="IGUANATEXSIZE" val="20"/>
  <p:tag name="IGUANATEXCURSOR" val="3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70.97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m_{\cal B} 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|0.1|0.2|0.2|0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0.236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0.465"/>
  <p:tag name="ORIGINALWIDTH" val="908.886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{\sf norm} = \frac{ z - \mu_{\cal B} }{\sqrt{ \sigma_{\cal B}^2 + \epsilon }}&#10;\end{align*}&#10;&#10;&#10;\end{document}"/>
  <p:tag name="IGUANATEXSIZE" val="20"/>
  <p:tag name="IGUANATEXCURSOR" val="3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93.7382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lde{z}_1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96.737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lde{z}_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110.236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lde{z}_n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3.2096"/>
  <p:tag name="ORIGINALWIDTH" val="913.385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u_{\cal B} = \frac{1}{m_{\cal B}} \sum_{i \in {\cal B}} z^{(i)}&#10;\end{align*}&#10;&#10;&#10;\end{document}"/>
  <p:tag name="IGUANATEXSIZE" val="20"/>
  <p:tag name="IGUANATEXCURSOR" val="3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3.2096"/>
  <p:tag name="ORIGINALWIDTH" val="1345.33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sigma_{\cal B}^2 = \frac{1}{m_{\cal B}} \sum_{i  \in {\cal B}} ( z^{(i)} - \mu_{\cal B})^2&#10;\end{align*}&#10;&#10;&#10;\end{document}"/>
  <p:tag name="IGUANATEXSIZE" val="20"/>
  <p:tag name="IGUANATEXCURSOR" val="4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779.902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lde{z} = \gamma z_{\sf norm} + \beta&#10;\end{align*}&#10;&#10;&#10;\end{document}"/>
  <p:tag name="IGUANATEXSIZE" val="20"/>
  <p:tag name="IGUANATEXCURSOR" val="3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518.935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gamma, \beta \in {\bf R}^n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28.233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L^{\star}&#10;\end{align*}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8.98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n^{[\ell]}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467.941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alpha^{(t)} = \gamma^{t}&#10;\end{align*}&#10;&#10;&#10;\end{document}"/>
  <p:tag name="IGUANATEXSIZE" val="20"/>
  <p:tag name="IGUANATEXCURSOR" val="346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13.685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0 &lt; \gamma &lt;1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527.9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alpha^{(t)} = \frac{1}{\sqrt{t}}&#10;\end{align*}&#10;&#10;&#10;\end{document}"/>
  <p:tag name="IGUANATEXSIZE" val="20"/>
  <p:tag name="IGUANATEXCURSOR" val="355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314482</TotalTime>
  <Words>386</Words>
  <Application>Microsoft Office PowerPoint</Application>
  <PresentationFormat>화면 슬라이드 쇼(4:3)</PresentationFormat>
  <Paragraphs>102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39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Times New Roman</vt:lpstr>
      <vt:lpstr>Wingdings</vt:lpstr>
      <vt:lpstr>1_JobTalk3</vt:lpstr>
      <vt:lpstr>PowerPoint 프레젠테이션</vt:lpstr>
      <vt:lpstr>PowerPoint 프레젠테이션</vt:lpstr>
      <vt:lpstr>Outline</vt:lpstr>
      <vt:lpstr>Learning rate decaying</vt:lpstr>
      <vt:lpstr>Batch normalization: Motivation</vt:lpstr>
      <vt:lpstr>Batch</vt:lpstr>
      <vt:lpstr>Batch normalization</vt:lpstr>
      <vt:lpstr>PowerPoint 프레젠테이션</vt:lpstr>
      <vt:lpstr># of layers</vt:lpstr>
      <vt:lpstr># of layers vs. loss</vt:lpstr>
      <vt:lpstr># of layers vs. loss</vt:lpstr>
      <vt:lpstr># of hidden neurons</vt:lpstr>
      <vt:lpstr>Activation functions</vt:lpstr>
      <vt:lpstr>Look ahead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Suh Changho</cp:lastModifiedBy>
  <cp:revision>4816</cp:revision>
  <dcterms:created xsi:type="dcterms:W3CDTF">2006-01-25T19:50:38Z</dcterms:created>
  <dcterms:modified xsi:type="dcterms:W3CDTF">2020-10-20T06:51:50Z</dcterms:modified>
</cp:coreProperties>
</file>