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16"/>
  </p:notesMasterIdLst>
  <p:handoutMasterIdLst>
    <p:handoutMasterId r:id="rId17"/>
  </p:handoutMasterIdLst>
  <p:sldIdLst>
    <p:sldId id="973" r:id="rId2"/>
    <p:sldId id="1579" r:id="rId3"/>
    <p:sldId id="2011" r:id="rId4"/>
    <p:sldId id="2072" r:id="rId5"/>
    <p:sldId id="2078" r:id="rId6"/>
    <p:sldId id="2071" r:id="rId7"/>
    <p:sldId id="2079" r:id="rId8"/>
    <p:sldId id="2076" r:id="rId9"/>
    <p:sldId id="2077" r:id="rId10"/>
    <p:sldId id="2080" r:id="rId11"/>
    <p:sldId id="2073" r:id="rId12"/>
    <p:sldId id="2081" r:id="rId13"/>
    <p:sldId id="2082" r:id="rId14"/>
    <p:sldId id="2083" r:id="rId15"/>
  </p:sldIdLst>
  <p:sldSz cx="9144000" cy="6858000" type="screen4x3"/>
  <p:notesSz cx="6881813" cy="9296400"/>
  <p:custDataLst>
    <p:tags r:id="rId18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2" autoAdjust="0"/>
    <p:restoredTop sz="77212" autoAdjust="0"/>
  </p:normalViewPr>
  <p:slideViewPr>
    <p:cSldViewPr snapToObjects="1">
      <p:cViewPr varScale="1">
        <p:scale>
          <a:sx n="70" d="100"/>
          <a:sy n="70" d="100"/>
        </p:scale>
        <p:origin x="2164" y="3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2773AE8C-DD00-C649-AE39-7E748DD45B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9A15A7E2-0636-9742-A1A7-382D3DC048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22CD4F9D-342E-6F4D-A418-65891FED7B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9E99B754-31E1-C74E-BC74-BAC0CB44AC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CE20FF9-EE7E-44F3-A794-601D1F49B1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7A6EE8E-9AA2-1543-9BEB-204A183B6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33E5BA5-E5DB-7B4C-8B32-F2AE9CCD80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79E4A1BC-DC02-7B41-A54F-4B32DACACE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A70F40C-4B46-8248-9A9D-F2041A9DBD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EC648957-38B2-674E-A271-8812285D3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411E0DE-00A2-403D-8B6C-B9446EC620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CEA41E0-C5CF-46BD-BFF8-E7E6D292FF53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993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9FE07F3-DDAE-4F9D-8F9E-9BDF2CBD781D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93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AF9AB5C-0407-984C-A486-CA7FCCD2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10AA4B5-A5C4-C647-B2DC-F7DDDF34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9905852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DE93F3-FF93-AB41-A257-C22EBB8A8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B1F1-636E-4FFA-A9C8-30331FEF0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2D37B-9CFF-452F-B5D1-278DC1F621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6759492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54240B9B-95E4-F041-B3B4-5166F4F6C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05E9D51-B3CB-44BD-BC2F-E7C97B1C1F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2.png"/><Relationship Id="rId5" Type="http://schemas.openxmlformats.org/officeDocument/2006/relationships/tags" Target="../tags/tag36.xml"/><Relationship Id="rId10" Type="http://schemas.openxmlformats.org/officeDocument/2006/relationships/image" Target="../media/image20.png"/><Relationship Id="rId4" Type="http://schemas.openxmlformats.org/officeDocument/2006/relationships/tags" Target="../tags/tag35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40.xml"/><Relationship Id="rId7" Type="http://schemas.openxmlformats.org/officeDocument/2006/relationships/image" Target="../media/image2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11.xml"/><Relationship Id="rId21" Type="http://schemas.openxmlformats.org/officeDocument/2006/relationships/image" Target="../media/image8.png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10.xml"/><Relationship Id="rId16" Type="http://schemas.openxmlformats.org/officeDocument/2006/relationships/notesSlide" Target="../notesSlides/notesSlide3.xml"/><Relationship Id="rId20" Type="http://schemas.openxmlformats.org/officeDocument/2006/relationships/image" Target="../media/image7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11.png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0.png"/><Relationship Id="rId10" Type="http://schemas.openxmlformats.org/officeDocument/2006/relationships/tags" Target="../tags/tag18.xml"/><Relationship Id="rId19" Type="http://schemas.openxmlformats.org/officeDocument/2006/relationships/image" Target="../media/image6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image" Target="../media/image9.png"/><Relationship Id="rId27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17328D-F9DC-394E-B32E-44C2592E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51896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 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21,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F6345D-7C5D-4F44-8F71-5CCFE932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269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Advanced </a:t>
            </a:r>
            <a:r>
              <a:rPr lang="en-US" altLang="ko-KR" sz="3200" b="1" kern="0" dirty="0" smtClea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techniques (2/2)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6E884-E61D-E54D-A876-362B413E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54834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Cross validation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/>
          </a:p>
        </p:txBody>
      </p:sp>
      <p:sp>
        <p:nvSpPr>
          <p:cNvPr id="99" name="내용 개체 틀 2 1">
            <a:extLst>
              <a:ext uri="{FF2B5EF4-FFF2-40B4-BE49-F238E27FC236}">
                <a16:creationId xmlns:a16="http://schemas.microsoft.com/office/drawing/2014/main" id="{B2E1E912-BF59-499C-BCE8-11E070625027}"/>
              </a:ext>
            </a:extLst>
          </p:cNvPr>
          <p:cNvSpPr txBox="1">
            <a:spLocks/>
          </p:cNvSpPr>
          <p:nvPr/>
        </p:nvSpPr>
        <p:spPr bwMode="auto">
          <a:xfrm>
            <a:off x="265688" y="1340768"/>
            <a:ext cx="8490966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Obtaining a </a:t>
            </a:r>
            <a:r>
              <a:rPr lang="en-US" altLang="ko-KR" sz="2800" b="1" kern="0" dirty="0"/>
              <a:t>reliable </a:t>
            </a:r>
            <a:r>
              <a:rPr lang="en-US" altLang="ko-KR" sz="2800" kern="0" dirty="0"/>
              <a:t>validation loss via </a:t>
            </a:r>
            <a:r>
              <a:rPr lang="en-US" altLang="ko-KR" sz="2800" b="1" kern="0" dirty="0"/>
              <a:t>averaging</a:t>
            </a:r>
            <a:r>
              <a:rPr lang="en-US" altLang="ko-KR" sz="2800" kern="0" dirty="0"/>
              <a:t>:</a:t>
            </a:r>
            <a:endParaRPr lang="ko-KR" altLang="en-US" sz="2800" kern="0" dirty="0"/>
          </a:p>
        </p:txBody>
      </p:sp>
      <p:sp>
        <p:nvSpPr>
          <p:cNvPr id="100" name="내용 개체 틀 2 2">
            <a:extLst>
              <a:ext uri="{FF2B5EF4-FFF2-40B4-BE49-F238E27FC236}">
                <a16:creationId xmlns:a16="http://schemas.microsoft.com/office/drawing/2014/main" id="{4255E56A-C3A5-4414-A7C8-1C1E2904C196}"/>
              </a:ext>
            </a:extLst>
          </p:cNvPr>
          <p:cNvSpPr txBox="1">
            <a:spLocks/>
          </p:cNvSpPr>
          <p:nvPr/>
        </p:nvSpPr>
        <p:spPr bwMode="auto">
          <a:xfrm>
            <a:off x="265688" y="2132856"/>
            <a:ext cx="556274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Example: 4-fold cross validation</a:t>
            </a:r>
            <a:endParaRPr lang="ko-KR" altLang="en-US" sz="2800" kern="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55E460-F3CE-4651-BF36-D2D726651039}"/>
              </a:ext>
            </a:extLst>
          </p:cNvPr>
          <p:cNvGrpSpPr/>
          <p:nvPr/>
        </p:nvGrpSpPr>
        <p:grpSpPr>
          <a:xfrm>
            <a:off x="883369" y="2924944"/>
            <a:ext cx="6784975" cy="504848"/>
            <a:chOff x="395536" y="2924944"/>
            <a:chExt cx="6784975" cy="504848"/>
          </a:xfrm>
        </p:grpSpPr>
        <p:sp>
          <p:nvSpPr>
            <p:cNvPr id="101" name="직사각형 10 5">
              <a:extLst>
                <a:ext uri="{FF2B5EF4-FFF2-40B4-BE49-F238E27FC236}">
                  <a16:creationId xmlns:a16="http://schemas.microsoft.com/office/drawing/2014/main" id="{7F1ADE64-CC6C-4504-A26B-14084BB7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935553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02" name="내용 개체 틀 2 3 3 5">
              <a:extLst>
                <a:ext uri="{FF2B5EF4-FFF2-40B4-BE49-F238E27FC236}">
                  <a16:creationId xmlns:a16="http://schemas.microsoft.com/office/drawing/2014/main" id="{5E6AB621-5230-466C-A3F8-2D94490FAA6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28841" y="2945889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 </a:t>
              </a:r>
              <a:endParaRPr lang="ko-KR" altLang="en-US" dirty="0"/>
            </a:p>
          </p:txBody>
        </p:sp>
        <p:sp>
          <p:nvSpPr>
            <p:cNvPr id="104" name="직사각형 13 5">
              <a:extLst>
                <a:ext uri="{FF2B5EF4-FFF2-40B4-BE49-F238E27FC236}">
                  <a16:creationId xmlns:a16="http://schemas.microsoft.com/office/drawing/2014/main" id="{DB486A49-0D7F-459F-B5B2-6655B813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96" y="293589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05" name="내용 개체 틀 2 3 4 5">
              <a:extLst>
                <a:ext uri="{FF2B5EF4-FFF2-40B4-BE49-F238E27FC236}">
                  <a16:creationId xmlns:a16="http://schemas.microsoft.com/office/drawing/2014/main" id="{2FC229EA-894E-4932-B4CC-F1A46625C2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81419" y="293590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</a:t>
              </a:r>
              <a:endParaRPr lang="ko-KR" altLang="en-US" dirty="0"/>
            </a:p>
          </p:txBody>
        </p:sp>
        <p:sp>
          <p:nvSpPr>
            <p:cNvPr id="106" name="직사각형 16 5">
              <a:extLst>
                <a:ext uri="{FF2B5EF4-FFF2-40B4-BE49-F238E27FC236}">
                  <a16:creationId xmlns:a16="http://schemas.microsoft.com/office/drawing/2014/main" id="{48A1ECEA-68CF-454A-A836-47EF91961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443" y="2935553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07" name="내용 개체 틀 2 3 5 17">
              <a:extLst>
                <a:ext uri="{FF2B5EF4-FFF2-40B4-BE49-F238E27FC236}">
                  <a16:creationId xmlns:a16="http://schemas.microsoft.com/office/drawing/2014/main" id="{B1E4328B-1B2D-4C05-89AD-017475D6A3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38166" y="293555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</a:t>
              </a:r>
              <a:endParaRPr lang="ko-KR" altLang="en-US" dirty="0"/>
            </a:p>
          </p:txBody>
        </p:sp>
        <p:sp>
          <p:nvSpPr>
            <p:cNvPr id="108" name="직사각형 18 9">
              <a:extLst>
                <a:ext uri="{FF2B5EF4-FFF2-40B4-BE49-F238E27FC236}">
                  <a16:creationId xmlns:a16="http://schemas.microsoft.com/office/drawing/2014/main" id="{D5F92E91-2D1A-4DFE-8863-3D7AAF3A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604" y="2936247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09" name="직사각형 19 5">
              <a:extLst>
                <a:ext uri="{FF2B5EF4-FFF2-40B4-BE49-F238E27FC236}">
                  <a16:creationId xmlns:a16="http://schemas.microsoft.com/office/drawing/2014/main" id="{2C5671AB-B5BC-4B68-A445-D269CD48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1" y="2936594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1" name="내용 개체 틀 2 3 5 18">
              <a:extLst>
                <a:ext uri="{FF2B5EF4-FFF2-40B4-BE49-F238E27FC236}">
                  <a16:creationId xmlns:a16="http://schemas.microsoft.com/office/drawing/2014/main" id="{B885A6DB-E75F-41F3-8618-238167CC38C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52073" y="2949308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112" name="내용 개체 틀 2 3 5 19">
              <a:extLst>
                <a:ext uri="{FF2B5EF4-FFF2-40B4-BE49-F238E27FC236}">
                  <a16:creationId xmlns:a16="http://schemas.microsoft.com/office/drawing/2014/main" id="{78A40E68-7997-450A-8B9B-D8ABEB0BC8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4091" y="292494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 err="1">
                  <a:solidFill>
                    <a:srgbClr val="00B0F0"/>
                  </a:solidFill>
                </a:rPr>
                <a:t>val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114" name="내용 개체 틀 2 3 1">
            <a:extLst>
              <a:ext uri="{FF2B5EF4-FFF2-40B4-BE49-F238E27FC236}">
                <a16:creationId xmlns:a16="http://schemas.microsoft.com/office/drawing/2014/main" id="{A3B3FC26-A822-45CD-ABE3-3B85B9FE63AA}"/>
              </a:ext>
            </a:extLst>
          </p:cNvPr>
          <p:cNvSpPr txBox="1">
            <a:spLocks/>
          </p:cNvSpPr>
          <p:nvPr/>
        </p:nvSpPr>
        <p:spPr bwMode="auto">
          <a:xfrm>
            <a:off x="898743" y="3717032"/>
            <a:ext cx="556274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sym typeface="Wingdings" panose="05000000000000000000" pitchFamily="2" charset="2"/>
              </a:rPr>
              <a:t> Compute a validation loss, say </a:t>
            </a:r>
            <a:endParaRPr lang="ko-KR" altLang="en-US" sz="28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3AB80A-287D-4A90-A915-0BC71AD854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87" y="3778316"/>
            <a:ext cx="702801" cy="42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내용 개체 틀 2 3 2">
            <a:extLst>
              <a:ext uri="{FF2B5EF4-FFF2-40B4-BE49-F238E27FC236}">
                <a16:creationId xmlns:a16="http://schemas.microsoft.com/office/drawing/2014/main" id="{114DD70B-209D-4D12-8EA8-463FD59ABAA8}"/>
              </a:ext>
            </a:extLst>
          </p:cNvPr>
          <p:cNvSpPr txBox="1">
            <a:spLocks/>
          </p:cNvSpPr>
          <p:nvPr/>
        </p:nvSpPr>
        <p:spPr bwMode="auto">
          <a:xfrm>
            <a:off x="265688" y="4519881"/>
            <a:ext cx="556274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sym typeface="Wingdings" panose="05000000000000000000" pitchFamily="2" charset="2"/>
              </a:rPr>
              <a:t>Take the 2</a:t>
            </a:r>
            <a:r>
              <a:rPr lang="en-US" altLang="ko-KR" sz="2800" kern="0" baseline="30000" dirty="0">
                <a:sym typeface="Wingdings" panose="05000000000000000000" pitchFamily="2" charset="2"/>
              </a:rPr>
              <a:t>nd</a:t>
            </a:r>
            <a:r>
              <a:rPr lang="en-US" altLang="ko-KR" sz="2800" kern="0" dirty="0">
                <a:sym typeface="Wingdings" panose="05000000000000000000" pitchFamily="2" charset="2"/>
              </a:rPr>
              <a:t> partition for </a:t>
            </a:r>
            <a:r>
              <a:rPr lang="en-US" altLang="ko-KR" sz="2800" kern="0" dirty="0" err="1">
                <a:sym typeface="Wingdings" panose="05000000000000000000" pitchFamily="2" charset="2"/>
              </a:rPr>
              <a:t>val</a:t>
            </a:r>
            <a:r>
              <a:rPr lang="en-US" altLang="ko-KR" sz="2800" kern="0" dirty="0">
                <a:sym typeface="Wingdings" panose="05000000000000000000" pitchFamily="2" charset="2"/>
              </a:rPr>
              <a:t>:</a:t>
            </a:r>
            <a:endParaRPr lang="ko-KR" altLang="en-US" sz="2800" kern="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16BE72-394B-4467-8DC0-26E3913FFBDE}"/>
              </a:ext>
            </a:extLst>
          </p:cNvPr>
          <p:cNvGrpSpPr/>
          <p:nvPr/>
        </p:nvGrpSpPr>
        <p:grpSpPr>
          <a:xfrm>
            <a:off x="883369" y="5220819"/>
            <a:ext cx="6784975" cy="500790"/>
            <a:chOff x="390735" y="5289521"/>
            <a:chExt cx="6784975" cy="500790"/>
          </a:xfrm>
        </p:grpSpPr>
        <p:sp>
          <p:nvSpPr>
            <p:cNvPr id="117" name="직사각형 10 4">
              <a:extLst>
                <a:ext uri="{FF2B5EF4-FFF2-40B4-BE49-F238E27FC236}">
                  <a16:creationId xmlns:a16="http://schemas.microsoft.com/office/drawing/2014/main" id="{9CFE7480-C22E-45B7-AEB9-67C3E308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35" y="5289521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8" name="내용 개체 틀 2 3 3 4">
              <a:extLst>
                <a:ext uri="{FF2B5EF4-FFF2-40B4-BE49-F238E27FC236}">
                  <a16:creationId xmlns:a16="http://schemas.microsoft.com/office/drawing/2014/main" id="{2D017AC3-7C21-40BD-8600-41D98F03891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9457" y="5289522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 </a:t>
              </a:r>
              <a:endParaRPr lang="ko-KR" altLang="en-US" dirty="0"/>
            </a:p>
          </p:txBody>
        </p:sp>
        <p:sp>
          <p:nvSpPr>
            <p:cNvPr id="119" name="직사각형 13 4">
              <a:extLst>
                <a:ext uri="{FF2B5EF4-FFF2-40B4-BE49-F238E27FC236}">
                  <a16:creationId xmlns:a16="http://schemas.microsoft.com/office/drawing/2014/main" id="{70D58837-B0D2-4020-8099-AE36D76E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95" y="5289867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20" name="내용 개체 틀 2 3 4 4">
              <a:extLst>
                <a:ext uri="{FF2B5EF4-FFF2-40B4-BE49-F238E27FC236}">
                  <a16:creationId xmlns:a16="http://schemas.microsoft.com/office/drawing/2014/main" id="{04464037-4C56-4AAE-9FFB-5E023E5D2AC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90525" y="5309827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</a:t>
              </a:r>
              <a:endParaRPr lang="ko-KR" altLang="en-US" dirty="0"/>
            </a:p>
          </p:txBody>
        </p:sp>
        <p:sp>
          <p:nvSpPr>
            <p:cNvPr id="121" name="직사각형 16 4">
              <a:extLst>
                <a:ext uri="{FF2B5EF4-FFF2-40B4-BE49-F238E27FC236}">
                  <a16:creationId xmlns:a16="http://schemas.microsoft.com/office/drawing/2014/main" id="{46EE34A0-30FD-4BB6-87E9-A9A5D3A3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642" y="5289521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22" name="내용 개체 틀 2 3 5 13">
              <a:extLst>
                <a:ext uri="{FF2B5EF4-FFF2-40B4-BE49-F238E27FC236}">
                  <a16:creationId xmlns:a16="http://schemas.microsoft.com/office/drawing/2014/main" id="{9B16508D-F3C2-4215-8B24-52E87DC72E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33365" y="5289522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</a:t>
              </a:r>
              <a:endParaRPr lang="ko-KR" altLang="en-US" dirty="0"/>
            </a:p>
          </p:txBody>
        </p:sp>
        <p:sp>
          <p:nvSpPr>
            <p:cNvPr id="123" name="직사각형 18 7">
              <a:extLst>
                <a:ext uri="{FF2B5EF4-FFF2-40B4-BE49-F238E27FC236}">
                  <a16:creationId xmlns:a16="http://schemas.microsoft.com/office/drawing/2014/main" id="{D68D5DD7-7416-43C0-BC10-487A187C5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803" y="5290215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24" name="직사각형 19 4">
              <a:extLst>
                <a:ext uri="{FF2B5EF4-FFF2-40B4-BE49-F238E27FC236}">
                  <a16:creationId xmlns:a16="http://schemas.microsoft.com/office/drawing/2014/main" id="{37F1BC4A-47A3-4E29-907C-EF175D35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550" y="5290562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26" name="내용 개체 틀 2 3 5 14">
              <a:extLst>
                <a:ext uri="{FF2B5EF4-FFF2-40B4-BE49-F238E27FC236}">
                  <a16:creationId xmlns:a16="http://schemas.microsoft.com/office/drawing/2014/main" id="{893DC794-F525-404F-9654-DC97CFCB8A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47272" y="5303276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127" name="내용 개체 틀 2 3 5 15">
              <a:extLst>
                <a:ext uri="{FF2B5EF4-FFF2-40B4-BE49-F238E27FC236}">
                  <a16:creationId xmlns:a16="http://schemas.microsoft.com/office/drawing/2014/main" id="{D2193D6D-317B-454F-8356-EAB3CE4DDD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56037" y="5303276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 err="1">
                  <a:solidFill>
                    <a:srgbClr val="00B0F0"/>
                  </a:solidFill>
                </a:rPr>
                <a:t>val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E3A141C-47C7-4955-BBBF-4EBF598789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46" y="5925713"/>
            <a:ext cx="714091" cy="42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내용 개체 틀 2 3 3">
            <a:extLst>
              <a:ext uri="{FF2B5EF4-FFF2-40B4-BE49-F238E27FC236}">
                <a16:creationId xmlns:a16="http://schemas.microsoft.com/office/drawing/2014/main" id="{55FDF243-8FD1-4512-AF68-19AADE1C47A6}"/>
              </a:ext>
            </a:extLst>
          </p:cNvPr>
          <p:cNvSpPr txBox="1">
            <a:spLocks/>
          </p:cNvSpPr>
          <p:nvPr/>
        </p:nvSpPr>
        <p:spPr bwMode="auto">
          <a:xfrm>
            <a:off x="884679" y="5862639"/>
            <a:ext cx="556274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sym typeface="Wingdings" panose="05000000000000000000" pitchFamily="2" charset="2"/>
              </a:rPr>
              <a:t> Compute a corresponding loss:</a:t>
            </a:r>
            <a:endParaRPr lang="ko-KR" altLang="en-US" sz="2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97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100" grpId="0" build="p"/>
      <p:bldP spid="114" grpId="0" build="p"/>
      <p:bldP spid="116" grpId="0" build="p"/>
      <p:bldP spid="1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Cross validation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E40CE9-35A4-4BF7-9F5A-054EBA7D5476}"/>
              </a:ext>
            </a:extLst>
          </p:cNvPr>
          <p:cNvGrpSpPr/>
          <p:nvPr/>
        </p:nvGrpSpPr>
        <p:grpSpPr>
          <a:xfrm>
            <a:off x="602947" y="1484784"/>
            <a:ext cx="7078063" cy="2448272"/>
            <a:chOff x="411901" y="1357932"/>
            <a:chExt cx="6800860" cy="2339237"/>
          </a:xfrm>
        </p:grpSpPr>
        <p:sp>
          <p:nvSpPr>
            <p:cNvPr id="51" name="직사각형 10 2">
              <a:extLst>
                <a:ext uri="{FF2B5EF4-FFF2-40B4-BE49-F238E27FC236}">
                  <a16:creationId xmlns:a16="http://schemas.microsoft.com/office/drawing/2014/main" id="{637C9E6A-1092-403D-8628-1F55AFB72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01" y="3202930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2" name="내용 개체 틀 2 3 3 2">
              <a:extLst>
                <a:ext uri="{FF2B5EF4-FFF2-40B4-BE49-F238E27FC236}">
                  <a16:creationId xmlns:a16="http://schemas.microsoft.com/office/drawing/2014/main" id="{8DDA0867-486E-487B-96F6-116359E68D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623" y="3202931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 </a:t>
              </a:r>
              <a:endParaRPr lang="ko-KR" altLang="en-US" sz="2000" dirty="0"/>
            </a:p>
          </p:txBody>
        </p:sp>
        <p:sp>
          <p:nvSpPr>
            <p:cNvPr id="53" name="직사각형 13 2">
              <a:extLst>
                <a:ext uri="{FF2B5EF4-FFF2-40B4-BE49-F238E27FC236}">
                  <a16:creationId xmlns:a16="http://schemas.microsoft.com/office/drawing/2014/main" id="{93BF04AF-4DAF-4278-925F-24E2D456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061" y="3203276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4" name="내용 개체 틀 2 3 4 2">
              <a:extLst>
                <a:ext uri="{FF2B5EF4-FFF2-40B4-BE49-F238E27FC236}">
                  <a16:creationId xmlns:a16="http://schemas.microsoft.com/office/drawing/2014/main" id="{48937700-2803-4799-A759-4AE18629E7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97784" y="3203277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55" name="직사각형 16 2">
              <a:extLst>
                <a:ext uri="{FF2B5EF4-FFF2-40B4-BE49-F238E27FC236}">
                  <a16:creationId xmlns:a16="http://schemas.microsoft.com/office/drawing/2014/main" id="{6A303113-87C1-47BE-A8E2-A9E5EE74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808" y="3202930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6" name="내용 개체 틀 2 3 5 5">
              <a:extLst>
                <a:ext uri="{FF2B5EF4-FFF2-40B4-BE49-F238E27FC236}">
                  <a16:creationId xmlns:a16="http://schemas.microsoft.com/office/drawing/2014/main" id="{AAD5B46B-BF91-4A8A-9D7B-99A9BA976DE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54531" y="3202931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57" name="직사각형 18 3">
              <a:extLst>
                <a:ext uri="{FF2B5EF4-FFF2-40B4-BE49-F238E27FC236}">
                  <a16:creationId xmlns:a16="http://schemas.microsoft.com/office/drawing/2014/main" id="{EFB47B60-0D65-46A7-92B8-1B6F6E9C5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969" y="3203624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8" name="직사각형 19 2">
              <a:extLst>
                <a:ext uri="{FF2B5EF4-FFF2-40B4-BE49-F238E27FC236}">
                  <a16:creationId xmlns:a16="http://schemas.microsoft.com/office/drawing/2014/main" id="{BBE51698-0E1E-4DE7-9F6C-610D8027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16" y="3203971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60" name="내용 개체 틀 2 3 5 6">
              <a:extLst>
                <a:ext uri="{FF2B5EF4-FFF2-40B4-BE49-F238E27FC236}">
                  <a16:creationId xmlns:a16="http://schemas.microsoft.com/office/drawing/2014/main" id="{30BF8ACD-09F0-41EB-8B53-1A44D397C3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68438" y="3216685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test</a:t>
              </a:r>
              <a:endParaRPr lang="ko-KR" altLang="en-US" sz="2000" dirty="0"/>
            </a:p>
          </p:txBody>
        </p:sp>
        <p:sp>
          <p:nvSpPr>
            <p:cNvPr id="61" name="내용 개체 틀 2 3 5 7">
              <a:extLst>
                <a:ext uri="{FF2B5EF4-FFF2-40B4-BE49-F238E27FC236}">
                  <a16:creationId xmlns:a16="http://schemas.microsoft.com/office/drawing/2014/main" id="{F351144C-D64F-48E1-BFDA-7D1AD6E6B91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5645" y="3205477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val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63" name="직사각형 10 3">
              <a:extLst>
                <a:ext uri="{FF2B5EF4-FFF2-40B4-BE49-F238E27FC236}">
                  <a16:creationId xmlns:a16="http://schemas.microsoft.com/office/drawing/2014/main" id="{40F2357F-0ADA-43E2-B5AD-3004B6E4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01" y="259939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64" name="내용 개체 틀 2 3 3 3">
              <a:extLst>
                <a:ext uri="{FF2B5EF4-FFF2-40B4-BE49-F238E27FC236}">
                  <a16:creationId xmlns:a16="http://schemas.microsoft.com/office/drawing/2014/main" id="{9D4DC0B6-975A-4369-9C07-DA8BBDE1F3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623" y="259940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 </a:t>
              </a:r>
              <a:endParaRPr lang="ko-KR" altLang="en-US" sz="2000" dirty="0"/>
            </a:p>
          </p:txBody>
        </p:sp>
        <p:sp>
          <p:nvSpPr>
            <p:cNvPr id="65" name="직사각형 13 3">
              <a:extLst>
                <a:ext uri="{FF2B5EF4-FFF2-40B4-BE49-F238E27FC236}">
                  <a16:creationId xmlns:a16="http://schemas.microsoft.com/office/drawing/2014/main" id="{93DBF79F-3F29-4BAA-82FE-57CCA4448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061" y="2599745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66" name="내용 개체 틀 2 3 4 3">
              <a:extLst>
                <a:ext uri="{FF2B5EF4-FFF2-40B4-BE49-F238E27FC236}">
                  <a16:creationId xmlns:a16="http://schemas.microsoft.com/office/drawing/2014/main" id="{9E6CEBA2-299C-4D9C-B085-C1441398859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97784" y="2599746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67" name="직사각형 16 3">
              <a:extLst>
                <a:ext uri="{FF2B5EF4-FFF2-40B4-BE49-F238E27FC236}">
                  <a16:creationId xmlns:a16="http://schemas.microsoft.com/office/drawing/2014/main" id="{87BE930A-E3B1-44FC-883E-C9D5D1E4C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808" y="259939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68" name="내용 개체 틀 2 3 5 9">
              <a:extLst>
                <a:ext uri="{FF2B5EF4-FFF2-40B4-BE49-F238E27FC236}">
                  <a16:creationId xmlns:a16="http://schemas.microsoft.com/office/drawing/2014/main" id="{C3F46AE4-FC05-47A7-BBA0-EE5C0518E0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95197" y="259824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69" name="직사각형 18 5">
              <a:extLst>
                <a:ext uri="{FF2B5EF4-FFF2-40B4-BE49-F238E27FC236}">
                  <a16:creationId xmlns:a16="http://schemas.microsoft.com/office/drawing/2014/main" id="{8BCC0B9C-E550-4B19-B096-42859BFB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969" y="2600093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70" name="직사각형 19 3">
              <a:extLst>
                <a:ext uri="{FF2B5EF4-FFF2-40B4-BE49-F238E27FC236}">
                  <a16:creationId xmlns:a16="http://schemas.microsoft.com/office/drawing/2014/main" id="{C5758364-40B0-4312-81CF-75F44BD0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16" y="2600440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72" name="내용 개체 틀 2 3 5 10">
              <a:extLst>
                <a:ext uri="{FF2B5EF4-FFF2-40B4-BE49-F238E27FC236}">
                  <a16:creationId xmlns:a16="http://schemas.microsoft.com/office/drawing/2014/main" id="{D248A243-E4F7-4BA7-8492-37E531F3DD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68438" y="261315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test</a:t>
              </a:r>
              <a:endParaRPr lang="ko-KR" altLang="en-US" sz="2000" dirty="0"/>
            </a:p>
          </p:txBody>
        </p:sp>
        <p:sp>
          <p:nvSpPr>
            <p:cNvPr id="73" name="내용 개체 틀 2 3 5 11">
              <a:extLst>
                <a:ext uri="{FF2B5EF4-FFF2-40B4-BE49-F238E27FC236}">
                  <a16:creationId xmlns:a16="http://schemas.microsoft.com/office/drawing/2014/main" id="{820A0131-157A-40DB-8606-71F53178AD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87104" y="261315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val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75" name="직사각형 10 4">
              <a:extLst>
                <a:ext uri="{FF2B5EF4-FFF2-40B4-BE49-F238E27FC236}">
                  <a16:creationId xmlns:a16="http://schemas.microsoft.com/office/drawing/2014/main" id="{8596B91C-66C9-4574-9EDE-37EFB017E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86" y="200614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76" name="내용 개체 틀 2 3 3 4">
              <a:extLst>
                <a:ext uri="{FF2B5EF4-FFF2-40B4-BE49-F238E27FC236}">
                  <a16:creationId xmlns:a16="http://schemas.microsoft.com/office/drawing/2014/main" id="{DA0C60BF-C026-4C4F-8D93-F827EAED38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6508" y="200615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 </a:t>
              </a:r>
              <a:endParaRPr lang="ko-KR" altLang="en-US" sz="2000" dirty="0"/>
            </a:p>
          </p:txBody>
        </p:sp>
        <p:sp>
          <p:nvSpPr>
            <p:cNvPr id="77" name="직사각형 13 4">
              <a:extLst>
                <a:ext uri="{FF2B5EF4-FFF2-40B4-BE49-F238E27FC236}">
                  <a16:creationId xmlns:a16="http://schemas.microsoft.com/office/drawing/2014/main" id="{500794FC-78D4-4479-AA6E-B02475D5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946" y="2006495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78" name="내용 개체 틀 2 3 4 4">
              <a:extLst>
                <a:ext uri="{FF2B5EF4-FFF2-40B4-BE49-F238E27FC236}">
                  <a16:creationId xmlns:a16="http://schemas.microsoft.com/office/drawing/2014/main" id="{E077EF8A-5539-4923-973C-DF01F8CA772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27576" y="2026455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79" name="직사각형 16 4">
              <a:extLst>
                <a:ext uri="{FF2B5EF4-FFF2-40B4-BE49-F238E27FC236}">
                  <a16:creationId xmlns:a16="http://schemas.microsoft.com/office/drawing/2014/main" id="{5C90B2D6-7101-4F7A-987B-47C4F516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693" y="200614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80" name="내용 개체 틀 2 3 5 13">
              <a:extLst>
                <a:ext uri="{FF2B5EF4-FFF2-40B4-BE49-F238E27FC236}">
                  <a16:creationId xmlns:a16="http://schemas.microsoft.com/office/drawing/2014/main" id="{47605233-A343-4F1B-BA0C-5377784C98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70416" y="200615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81" name="직사각형 18 7">
              <a:extLst>
                <a:ext uri="{FF2B5EF4-FFF2-40B4-BE49-F238E27FC236}">
                  <a16:creationId xmlns:a16="http://schemas.microsoft.com/office/drawing/2014/main" id="{E5F88534-A325-4588-BFFC-E0072D964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854" y="2006843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82" name="직사각형 19 4">
              <a:extLst>
                <a:ext uri="{FF2B5EF4-FFF2-40B4-BE49-F238E27FC236}">
                  <a16:creationId xmlns:a16="http://schemas.microsoft.com/office/drawing/2014/main" id="{33F62F7A-DC06-4A37-908D-C226EB132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601" y="2007190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84" name="내용 개체 틀 2 3 5 14">
              <a:extLst>
                <a:ext uri="{FF2B5EF4-FFF2-40B4-BE49-F238E27FC236}">
                  <a16:creationId xmlns:a16="http://schemas.microsoft.com/office/drawing/2014/main" id="{CC062589-C934-4D2A-B4A4-5B5E6910957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84323" y="201990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test</a:t>
              </a:r>
              <a:endParaRPr lang="ko-KR" altLang="en-US" sz="2000" dirty="0"/>
            </a:p>
          </p:txBody>
        </p:sp>
        <p:sp>
          <p:nvSpPr>
            <p:cNvPr id="85" name="내용 개체 틀 2 3 5 15">
              <a:extLst>
                <a:ext uri="{FF2B5EF4-FFF2-40B4-BE49-F238E27FC236}">
                  <a16:creationId xmlns:a16="http://schemas.microsoft.com/office/drawing/2014/main" id="{3DB56C2E-80FE-4539-A0F5-A23A319F21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93088" y="201990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val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87" name="직사각형 10 5">
              <a:extLst>
                <a:ext uri="{FF2B5EF4-FFF2-40B4-BE49-F238E27FC236}">
                  <a16:creationId xmlns:a16="http://schemas.microsoft.com/office/drawing/2014/main" id="{4592C7EE-9100-4589-8503-E12B3FB96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55" y="1368541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88" name="내용 개체 틀 2 3 3 5">
              <a:extLst>
                <a:ext uri="{FF2B5EF4-FFF2-40B4-BE49-F238E27FC236}">
                  <a16:creationId xmlns:a16="http://schemas.microsoft.com/office/drawing/2014/main" id="{906A6CA0-5200-4B1A-A3FE-D6BE9F64585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60560" y="1378877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 </a:t>
              </a:r>
              <a:endParaRPr lang="ko-KR" altLang="en-US" sz="2000" dirty="0"/>
            </a:p>
          </p:txBody>
        </p:sp>
        <p:sp>
          <p:nvSpPr>
            <p:cNvPr id="89" name="직사각형 13 5">
              <a:extLst>
                <a:ext uri="{FF2B5EF4-FFF2-40B4-BE49-F238E27FC236}">
                  <a16:creationId xmlns:a16="http://schemas.microsoft.com/office/drawing/2014/main" id="{A256A66E-3AFF-4750-951E-B584F8EC0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415" y="1368887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90" name="내용 개체 틀 2 3 4 5">
              <a:extLst>
                <a:ext uri="{FF2B5EF4-FFF2-40B4-BE49-F238E27FC236}">
                  <a16:creationId xmlns:a16="http://schemas.microsoft.com/office/drawing/2014/main" id="{347CFA47-42E0-4BD7-A86F-E9F19E161E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13138" y="1368888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91" name="직사각형 16 5">
              <a:extLst>
                <a:ext uri="{FF2B5EF4-FFF2-40B4-BE49-F238E27FC236}">
                  <a16:creationId xmlns:a16="http://schemas.microsoft.com/office/drawing/2014/main" id="{E68B883D-A144-4F57-A178-3EBF0A26A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162" y="1368541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92" name="내용 개체 틀 2 3 5 17">
              <a:extLst>
                <a:ext uri="{FF2B5EF4-FFF2-40B4-BE49-F238E27FC236}">
                  <a16:creationId xmlns:a16="http://schemas.microsoft.com/office/drawing/2014/main" id="{5C6676AD-88AB-4692-BF76-1EB4A50620C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9885" y="1368542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93" name="직사각형 18 9">
              <a:extLst>
                <a:ext uri="{FF2B5EF4-FFF2-40B4-BE49-F238E27FC236}">
                  <a16:creationId xmlns:a16="http://schemas.microsoft.com/office/drawing/2014/main" id="{8CFAEFA9-5EE8-4E86-9105-85617A6B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323" y="1369235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94" name="직사각형 19 5">
              <a:extLst>
                <a:ext uri="{FF2B5EF4-FFF2-40B4-BE49-F238E27FC236}">
                  <a16:creationId xmlns:a16="http://schemas.microsoft.com/office/drawing/2014/main" id="{1A3C21BF-C093-4A82-9991-C24BF63F3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070" y="1369582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96" name="내용 개체 틀 2 3 5 18">
              <a:extLst>
                <a:ext uri="{FF2B5EF4-FFF2-40B4-BE49-F238E27FC236}">
                  <a16:creationId xmlns:a16="http://schemas.microsoft.com/office/drawing/2014/main" id="{AAE61247-76A9-4F3E-9B45-323DCC57B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83792" y="1382296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test</a:t>
              </a:r>
              <a:endParaRPr lang="ko-KR" altLang="en-US" sz="2000" dirty="0"/>
            </a:p>
          </p:txBody>
        </p:sp>
        <p:sp>
          <p:nvSpPr>
            <p:cNvPr id="97" name="내용 개체 틀 2 3 5 19">
              <a:extLst>
                <a:ext uri="{FF2B5EF4-FFF2-40B4-BE49-F238E27FC236}">
                  <a16:creationId xmlns:a16="http://schemas.microsoft.com/office/drawing/2014/main" id="{B47CD834-5274-43EF-A1EE-165FBEDC5B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810" y="1357932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val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070B6D9-CA57-4181-9287-5DAFC8D693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14" y="4891163"/>
            <a:ext cx="5607661" cy="84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510D971A-1820-4FD0-B760-B15E2F8DB62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50" y="1572767"/>
            <a:ext cx="580827" cy="3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0454E6-7D98-4719-991E-B24AA156C43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42" y="2219851"/>
            <a:ext cx="590157" cy="3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0C3F6-03C6-48D9-9D8A-286B868F9A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63" y="2852936"/>
            <a:ext cx="592490" cy="35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BCF6A4-287B-4F30-B6FF-E7D279CDDDA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55" y="3511303"/>
            <a:ext cx="597155" cy="3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내용 개체 틀 2 3 2 1">
            <a:extLst>
              <a:ext uri="{FF2B5EF4-FFF2-40B4-BE49-F238E27FC236}">
                <a16:creationId xmlns:a16="http://schemas.microsoft.com/office/drawing/2014/main" id="{57035E96-0A30-4BCD-9467-756CD1B2A037}"/>
              </a:ext>
            </a:extLst>
          </p:cNvPr>
          <p:cNvSpPr txBox="1">
            <a:spLocks/>
          </p:cNvSpPr>
          <p:nvPr/>
        </p:nvSpPr>
        <p:spPr bwMode="auto">
          <a:xfrm>
            <a:off x="315345" y="4159151"/>
            <a:ext cx="6384430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sym typeface="Wingdings" panose="05000000000000000000" pitchFamily="2" charset="2"/>
              </a:rPr>
              <a:t>Take the average over the 4 losses:</a:t>
            </a:r>
            <a:endParaRPr lang="ko-KR" altLang="en-US" sz="2800" kern="0" dirty="0"/>
          </a:p>
        </p:txBody>
      </p:sp>
      <p:sp>
        <p:nvSpPr>
          <p:cNvPr id="107" name="내용 개체 틀 2 3 2 2">
            <a:extLst>
              <a:ext uri="{FF2B5EF4-FFF2-40B4-BE49-F238E27FC236}">
                <a16:creationId xmlns:a16="http://schemas.microsoft.com/office/drawing/2014/main" id="{D1037DCD-22B2-42E1-A120-80E6D8F98CD3}"/>
              </a:ext>
            </a:extLst>
          </p:cNvPr>
          <p:cNvSpPr txBox="1">
            <a:spLocks/>
          </p:cNvSpPr>
          <p:nvPr/>
        </p:nvSpPr>
        <p:spPr bwMode="auto">
          <a:xfrm>
            <a:off x="327832" y="5772888"/>
            <a:ext cx="8420632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sym typeface="Wingdings" panose="05000000000000000000" pitchFamily="2" charset="2"/>
              </a:rPr>
              <a:t>Choose a hyperparameter that minimizes the average loss.</a:t>
            </a:r>
            <a:endParaRPr lang="ko-KR" altLang="en-US" sz="2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26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  <p:bldP spid="1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F4CE6-7754-4CDD-8A4E-F29B5D2A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9172128" cy="762000"/>
          </a:xfrm>
        </p:spPr>
        <p:txBody>
          <a:bodyPr/>
          <a:lstStyle/>
          <a:p>
            <a:r>
              <a:rPr lang="en-US" altLang="ko-KR" dirty="0"/>
              <a:t>A final model </a:t>
            </a:r>
            <a:r>
              <a:rPr lang="en-US" altLang="ko-KR" dirty="0" err="1"/>
              <a:t>w.r.t.</a:t>
            </a:r>
            <a:r>
              <a:rPr lang="en-US" altLang="ko-KR" dirty="0"/>
              <a:t> the best hyperparameter?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01901-25F1-45A2-BF83-66999F6F7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B28FC5-2273-489A-A123-5264901E26F2}"/>
              </a:ext>
            </a:extLst>
          </p:cNvPr>
          <p:cNvGrpSpPr/>
          <p:nvPr/>
        </p:nvGrpSpPr>
        <p:grpSpPr>
          <a:xfrm>
            <a:off x="595337" y="5475864"/>
            <a:ext cx="6784975" cy="504848"/>
            <a:chOff x="395536" y="2924944"/>
            <a:chExt cx="6784975" cy="504848"/>
          </a:xfrm>
        </p:grpSpPr>
        <p:sp>
          <p:nvSpPr>
            <p:cNvPr id="6" name="직사각형 10 5 1">
              <a:extLst>
                <a:ext uri="{FF2B5EF4-FFF2-40B4-BE49-F238E27FC236}">
                  <a16:creationId xmlns:a16="http://schemas.microsoft.com/office/drawing/2014/main" id="{5D3D5DED-861C-48B5-9AC3-7392A418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935553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7" name="내용 개체 틀 2 3 3 5 1">
              <a:extLst>
                <a:ext uri="{FF2B5EF4-FFF2-40B4-BE49-F238E27FC236}">
                  <a16:creationId xmlns:a16="http://schemas.microsoft.com/office/drawing/2014/main" id="{2FF9EC1E-6C83-41C2-ABEA-7F27F6FC6E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28841" y="2945889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 </a:t>
              </a:r>
              <a:endParaRPr lang="ko-KR" altLang="en-US" dirty="0"/>
            </a:p>
          </p:txBody>
        </p:sp>
        <p:sp>
          <p:nvSpPr>
            <p:cNvPr id="8" name="직사각형 13 5 1">
              <a:extLst>
                <a:ext uri="{FF2B5EF4-FFF2-40B4-BE49-F238E27FC236}">
                  <a16:creationId xmlns:a16="http://schemas.microsoft.com/office/drawing/2014/main" id="{C4DA36E1-C73A-4AAE-90D4-6CC0D7E2C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96" y="293589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9" name="내용 개체 틀 2 3 4 5 1">
              <a:extLst>
                <a:ext uri="{FF2B5EF4-FFF2-40B4-BE49-F238E27FC236}">
                  <a16:creationId xmlns:a16="http://schemas.microsoft.com/office/drawing/2014/main" id="{F0479FEB-655D-465F-86E6-D34054181CE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81419" y="293590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</a:t>
              </a:r>
              <a:endParaRPr lang="ko-KR" altLang="en-US" dirty="0"/>
            </a:p>
          </p:txBody>
        </p:sp>
        <p:sp>
          <p:nvSpPr>
            <p:cNvPr id="10" name="직사각형 16 5 1">
              <a:extLst>
                <a:ext uri="{FF2B5EF4-FFF2-40B4-BE49-F238E27FC236}">
                  <a16:creationId xmlns:a16="http://schemas.microsoft.com/office/drawing/2014/main" id="{E9FE1804-24ED-43B2-A107-6E4268EC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443" y="2935553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" name="내용 개체 틀 2 3 5 17 1">
              <a:extLst>
                <a:ext uri="{FF2B5EF4-FFF2-40B4-BE49-F238E27FC236}">
                  <a16:creationId xmlns:a16="http://schemas.microsoft.com/office/drawing/2014/main" id="{F6B898B5-83C0-4995-9F66-EBD1F45137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38166" y="293555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</a:t>
              </a:r>
              <a:endParaRPr lang="ko-KR" altLang="en-US" dirty="0"/>
            </a:p>
          </p:txBody>
        </p:sp>
        <p:sp>
          <p:nvSpPr>
            <p:cNvPr id="12" name="직사각형 18 9 1">
              <a:extLst>
                <a:ext uri="{FF2B5EF4-FFF2-40B4-BE49-F238E27FC236}">
                  <a16:creationId xmlns:a16="http://schemas.microsoft.com/office/drawing/2014/main" id="{F4E4B83F-CACB-490D-8AD5-4DDD93EF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604" y="2936247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" name="직사각형 19 5 1">
              <a:extLst>
                <a:ext uri="{FF2B5EF4-FFF2-40B4-BE49-F238E27FC236}">
                  <a16:creationId xmlns:a16="http://schemas.microsoft.com/office/drawing/2014/main" id="{5B6FB939-2642-42AE-A9A3-6C3E0396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1" y="2936594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5" name="내용 개체 틀 2 3 5 18 1">
              <a:extLst>
                <a:ext uri="{FF2B5EF4-FFF2-40B4-BE49-F238E27FC236}">
                  <a16:creationId xmlns:a16="http://schemas.microsoft.com/office/drawing/2014/main" id="{431A52B0-56DC-4790-B14E-A74CA5F6FCD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52073" y="2949308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16" name="내용 개체 틀 2 3 5 19 1">
              <a:extLst>
                <a:ext uri="{FF2B5EF4-FFF2-40B4-BE49-F238E27FC236}">
                  <a16:creationId xmlns:a16="http://schemas.microsoft.com/office/drawing/2014/main" id="{85299015-57C0-410D-B540-6B8F818626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4091" y="292494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train</a:t>
              </a:r>
              <a:endParaRPr lang="ko-KR" altLang="en-US" dirty="0"/>
            </a:p>
          </p:txBody>
        </p:sp>
      </p:grpSp>
      <p:sp>
        <p:nvSpPr>
          <p:cNvPr id="18" name="내용 개체 틀 2 3 2">
            <a:extLst>
              <a:ext uri="{FF2B5EF4-FFF2-40B4-BE49-F238E27FC236}">
                <a16:creationId xmlns:a16="http://schemas.microsoft.com/office/drawing/2014/main" id="{C1C0665F-9364-47B7-815E-E758FDD4D4E0}"/>
              </a:ext>
            </a:extLst>
          </p:cNvPr>
          <p:cNvSpPr txBox="1">
            <a:spLocks/>
          </p:cNvSpPr>
          <p:nvPr/>
        </p:nvSpPr>
        <p:spPr bwMode="auto">
          <a:xfrm>
            <a:off x="338359" y="4810132"/>
            <a:ext cx="7799372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sym typeface="Wingdings" panose="05000000000000000000" pitchFamily="2" charset="2"/>
              </a:rPr>
              <a:t>A final model is the one trained based on:</a:t>
            </a:r>
            <a:endParaRPr lang="ko-KR" altLang="en-US" sz="2800" kern="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1E40CE9-35A4-4BF7-9F5A-054EBA7D5476}"/>
              </a:ext>
            </a:extLst>
          </p:cNvPr>
          <p:cNvGrpSpPr/>
          <p:nvPr/>
        </p:nvGrpSpPr>
        <p:grpSpPr>
          <a:xfrm>
            <a:off x="602947" y="1484784"/>
            <a:ext cx="7078063" cy="2448272"/>
            <a:chOff x="411901" y="1357932"/>
            <a:chExt cx="6800860" cy="2339237"/>
          </a:xfrm>
        </p:grpSpPr>
        <p:sp>
          <p:nvSpPr>
            <p:cNvPr id="19" name="직사각형 10 2">
              <a:extLst>
                <a:ext uri="{FF2B5EF4-FFF2-40B4-BE49-F238E27FC236}">
                  <a16:creationId xmlns:a16="http://schemas.microsoft.com/office/drawing/2014/main" id="{637C9E6A-1092-403D-8628-1F55AFB72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01" y="3202930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20" name="내용 개체 틀 2 3 3 2">
              <a:extLst>
                <a:ext uri="{FF2B5EF4-FFF2-40B4-BE49-F238E27FC236}">
                  <a16:creationId xmlns:a16="http://schemas.microsoft.com/office/drawing/2014/main" id="{8DDA0867-486E-487B-96F6-116359E68D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623" y="3202931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 </a:t>
              </a:r>
              <a:endParaRPr lang="ko-KR" altLang="en-US" sz="2000" dirty="0"/>
            </a:p>
          </p:txBody>
        </p:sp>
        <p:sp>
          <p:nvSpPr>
            <p:cNvPr id="21" name="직사각형 13 2">
              <a:extLst>
                <a:ext uri="{FF2B5EF4-FFF2-40B4-BE49-F238E27FC236}">
                  <a16:creationId xmlns:a16="http://schemas.microsoft.com/office/drawing/2014/main" id="{93BF04AF-4DAF-4278-925F-24E2D456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061" y="3203276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22" name="내용 개체 틀 2 3 4 2">
              <a:extLst>
                <a:ext uri="{FF2B5EF4-FFF2-40B4-BE49-F238E27FC236}">
                  <a16:creationId xmlns:a16="http://schemas.microsoft.com/office/drawing/2014/main" id="{48937700-2803-4799-A759-4AE18629E7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97784" y="3203277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23" name="직사각형 16 2">
              <a:extLst>
                <a:ext uri="{FF2B5EF4-FFF2-40B4-BE49-F238E27FC236}">
                  <a16:creationId xmlns:a16="http://schemas.microsoft.com/office/drawing/2014/main" id="{6A303113-87C1-47BE-A8E2-A9E5EE74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808" y="3202930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24" name="내용 개체 틀 2 3 5 5">
              <a:extLst>
                <a:ext uri="{FF2B5EF4-FFF2-40B4-BE49-F238E27FC236}">
                  <a16:creationId xmlns:a16="http://schemas.microsoft.com/office/drawing/2014/main" id="{AAD5B46B-BF91-4A8A-9D7B-99A9BA976DE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54531" y="3202931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25" name="직사각형 18 3">
              <a:extLst>
                <a:ext uri="{FF2B5EF4-FFF2-40B4-BE49-F238E27FC236}">
                  <a16:creationId xmlns:a16="http://schemas.microsoft.com/office/drawing/2014/main" id="{EFB47B60-0D65-46A7-92B8-1B6F6E9C5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969" y="3203624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26" name="직사각형 19 2">
              <a:extLst>
                <a:ext uri="{FF2B5EF4-FFF2-40B4-BE49-F238E27FC236}">
                  <a16:creationId xmlns:a16="http://schemas.microsoft.com/office/drawing/2014/main" id="{BBE51698-0E1E-4DE7-9F6C-610D8027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16" y="3203971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27" name="내용 개체 틀 2 3 5 6">
              <a:extLst>
                <a:ext uri="{FF2B5EF4-FFF2-40B4-BE49-F238E27FC236}">
                  <a16:creationId xmlns:a16="http://schemas.microsoft.com/office/drawing/2014/main" id="{30BF8ACD-09F0-41EB-8B53-1A44D397C3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68438" y="3216685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test</a:t>
              </a:r>
              <a:endParaRPr lang="ko-KR" altLang="en-US" sz="2000" dirty="0"/>
            </a:p>
          </p:txBody>
        </p:sp>
        <p:sp>
          <p:nvSpPr>
            <p:cNvPr id="28" name="내용 개체 틀 2 3 5 7">
              <a:extLst>
                <a:ext uri="{FF2B5EF4-FFF2-40B4-BE49-F238E27FC236}">
                  <a16:creationId xmlns:a16="http://schemas.microsoft.com/office/drawing/2014/main" id="{F351144C-D64F-48E1-BFDA-7D1AD6E6B91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5645" y="3205477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val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29" name="직사각형 10 3">
              <a:extLst>
                <a:ext uri="{FF2B5EF4-FFF2-40B4-BE49-F238E27FC236}">
                  <a16:creationId xmlns:a16="http://schemas.microsoft.com/office/drawing/2014/main" id="{40F2357F-0ADA-43E2-B5AD-3004B6E4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01" y="259939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30" name="내용 개체 틀 2 3 3 3">
              <a:extLst>
                <a:ext uri="{FF2B5EF4-FFF2-40B4-BE49-F238E27FC236}">
                  <a16:creationId xmlns:a16="http://schemas.microsoft.com/office/drawing/2014/main" id="{9D4DC0B6-975A-4369-9C07-DA8BBDE1F3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623" y="259940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 </a:t>
              </a:r>
              <a:endParaRPr lang="ko-KR" altLang="en-US" sz="2000" dirty="0"/>
            </a:p>
          </p:txBody>
        </p:sp>
        <p:sp>
          <p:nvSpPr>
            <p:cNvPr id="31" name="직사각형 13 3">
              <a:extLst>
                <a:ext uri="{FF2B5EF4-FFF2-40B4-BE49-F238E27FC236}">
                  <a16:creationId xmlns:a16="http://schemas.microsoft.com/office/drawing/2014/main" id="{93DBF79F-3F29-4BAA-82FE-57CCA4448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061" y="2599745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32" name="내용 개체 틀 2 3 4 3">
              <a:extLst>
                <a:ext uri="{FF2B5EF4-FFF2-40B4-BE49-F238E27FC236}">
                  <a16:creationId xmlns:a16="http://schemas.microsoft.com/office/drawing/2014/main" id="{9E6CEBA2-299C-4D9C-B085-C1441398859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97784" y="2599746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33" name="직사각형 16 3">
              <a:extLst>
                <a:ext uri="{FF2B5EF4-FFF2-40B4-BE49-F238E27FC236}">
                  <a16:creationId xmlns:a16="http://schemas.microsoft.com/office/drawing/2014/main" id="{87BE930A-E3B1-44FC-883E-C9D5D1E4C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808" y="259939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34" name="내용 개체 틀 2 3 5 9">
              <a:extLst>
                <a:ext uri="{FF2B5EF4-FFF2-40B4-BE49-F238E27FC236}">
                  <a16:creationId xmlns:a16="http://schemas.microsoft.com/office/drawing/2014/main" id="{C3F46AE4-FC05-47A7-BBA0-EE5C0518E0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95197" y="259824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35" name="직사각형 18 5">
              <a:extLst>
                <a:ext uri="{FF2B5EF4-FFF2-40B4-BE49-F238E27FC236}">
                  <a16:creationId xmlns:a16="http://schemas.microsoft.com/office/drawing/2014/main" id="{8BCC0B9C-E550-4B19-B096-42859BFB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969" y="2600093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36" name="직사각형 19 3">
              <a:extLst>
                <a:ext uri="{FF2B5EF4-FFF2-40B4-BE49-F238E27FC236}">
                  <a16:creationId xmlns:a16="http://schemas.microsoft.com/office/drawing/2014/main" id="{C5758364-40B0-4312-81CF-75F44BD0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16" y="2600440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37" name="내용 개체 틀 2 3 5 10">
              <a:extLst>
                <a:ext uri="{FF2B5EF4-FFF2-40B4-BE49-F238E27FC236}">
                  <a16:creationId xmlns:a16="http://schemas.microsoft.com/office/drawing/2014/main" id="{D248A243-E4F7-4BA7-8492-37E531F3DD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68438" y="261315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test</a:t>
              </a:r>
              <a:endParaRPr lang="ko-KR" altLang="en-US" sz="2000" dirty="0"/>
            </a:p>
          </p:txBody>
        </p:sp>
        <p:sp>
          <p:nvSpPr>
            <p:cNvPr id="38" name="내용 개체 틀 2 3 5 11">
              <a:extLst>
                <a:ext uri="{FF2B5EF4-FFF2-40B4-BE49-F238E27FC236}">
                  <a16:creationId xmlns:a16="http://schemas.microsoft.com/office/drawing/2014/main" id="{820A0131-157A-40DB-8606-71F53178AD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87104" y="261315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val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9" name="직사각형 10 4">
              <a:extLst>
                <a:ext uri="{FF2B5EF4-FFF2-40B4-BE49-F238E27FC236}">
                  <a16:creationId xmlns:a16="http://schemas.microsoft.com/office/drawing/2014/main" id="{8596B91C-66C9-4574-9EDE-37EFB017E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86" y="200614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40" name="내용 개체 틀 2 3 3 4">
              <a:extLst>
                <a:ext uri="{FF2B5EF4-FFF2-40B4-BE49-F238E27FC236}">
                  <a16:creationId xmlns:a16="http://schemas.microsoft.com/office/drawing/2014/main" id="{DA0C60BF-C026-4C4F-8D93-F827EAED38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6508" y="200615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 </a:t>
              </a:r>
              <a:endParaRPr lang="ko-KR" altLang="en-US" sz="2000" dirty="0"/>
            </a:p>
          </p:txBody>
        </p:sp>
        <p:sp>
          <p:nvSpPr>
            <p:cNvPr id="41" name="직사각형 13 4">
              <a:extLst>
                <a:ext uri="{FF2B5EF4-FFF2-40B4-BE49-F238E27FC236}">
                  <a16:creationId xmlns:a16="http://schemas.microsoft.com/office/drawing/2014/main" id="{500794FC-78D4-4479-AA6E-B02475D5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946" y="2006495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42" name="내용 개체 틀 2 3 4 4">
              <a:extLst>
                <a:ext uri="{FF2B5EF4-FFF2-40B4-BE49-F238E27FC236}">
                  <a16:creationId xmlns:a16="http://schemas.microsoft.com/office/drawing/2014/main" id="{E077EF8A-5539-4923-973C-DF01F8CA772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27576" y="2026455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43" name="직사각형 16 4">
              <a:extLst>
                <a:ext uri="{FF2B5EF4-FFF2-40B4-BE49-F238E27FC236}">
                  <a16:creationId xmlns:a16="http://schemas.microsoft.com/office/drawing/2014/main" id="{5C90B2D6-7101-4F7A-987B-47C4F516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693" y="2006149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44" name="내용 개체 틀 2 3 5 13">
              <a:extLst>
                <a:ext uri="{FF2B5EF4-FFF2-40B4-BE49-F238E27FC236}">
                  <a16:creationId xmlns:a16="http://schemas.microsoft.com/office/drawing/2014/main" id="{47605233-A343-4F1B-BA0C-5377784C98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70416" y="2006150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45" name="직사각형 18 7">
              <a:extLst>
                <a:ext uri="{FF2B5EF4-FFF2-40B4-BE49-F238E27FC236}">
                  <a16:creationId xmlns:a16="http://schemas.microsoft.com/office/drawing/2014/main" id="{E5F88534-A325-4588-BFFC-E0072D964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854" y="2006843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46" name="직사각형 19 4">
              <a:extLst>
                <a:ext uri="{FF2B5EF4-FFF2-40B4-BE49-F238E27FC236}">
                  <a16:creationId xmlns:a16="http://schemas.microsoft.com/office/drawing/2014/main" id="{33F62F7A-DC06-4A37-908D-C226EB132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601" y="2007190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47" name="내용 개체 틀 2 3 5 14">
              <a:extLst>
                <a:ext uri="{FF2B5EF4-FFF2-40B4-BE49-F238E27FC236}">
                  <a16:creationId xmlns:a16="http://schemas.microsoft.com/office/drawing/2014/main" id="{CC062589-C934-4D2A-B4A4-5B5E6910957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84323" y="201990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test</a:t>
              </a:r>
              <a:endParaRPr lang="ko-KR" altLang="en-US" sz="2000" dirty="0"/>
            </a:p>
          </p:txBody>
        </p:sp>
        <p:sp>
          <p:nvSpPr>
            <p:cNvPr id="48" name="내용 개체 틀 2 3 5 15">
              <a:extLst>
                <a:ext uri="{FF2B5EF4-FFF2-40B4-BE49-F238E27FC236}">
                  <a16:creationId xmlns:a16="http://schemas.microsoft.com/office/drawing/2014/main" id="{3DB56C2E-80FE-4539-A0F5-A23A319F21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93088" y="2019904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val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49" name="직사각형 10 5 2">
              <a:extLst>
                <a:ext uri="{FF2B5EF4-FFF2-40B4-BE49-F238E27FC236}">
                  <a16:creationId xmlns:a16="http://schemas.microsoft.com/office/drawing/2014/main" id="{4592C7EE-9100-4589-8503-E12B3FB96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55" y="1368541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0" name="내용 개체 틀 2 3 3 5 2">
              <a:extLst>
                <a:ext uri="{FF2B5EF4-FFF2-40B4-BE49-F238E27FC236}">
                  <a16:creationId xmlns:a16="http://schemas.microsoft.com/office/drawing/2014/main" id="{906A6CA0-5200-4B1A-A3FE-D6BE9F64585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60560" y="1378877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 </a:t>
              </a:r>
              <a:endParaRPr lang="ko-KR" altLang="en-US" sz="2000" dirty="0"/>
            </a:p>
          </p:txBody>
        </p:sp>
        <p:sp>
          <p:nvSpPr>
            <p:cNvPr id="51" name="직사각형 13 5 2">
              <a:extLst>
                <a:ext uri="{FF2B5EF4-FFF2-40B4-BE49-F238E27FC236}">
                  <a16:creationId xmlns:a16="http://schemas.microsoft.com/office/drawing/2014/main" id="{A256A66E-3AFF-4750-951E-B584F8EC0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415" y="1368887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2" name="내용 개체 틀 2 3 4 5 2">
              <a:extLst>
                <a:ext uri="{FF2B5EF4-FFF2-40B4-BE49-F238E27FC236}">
                  <a16:creationId xmlns:a16="http://schemas.microsoft.com/office/drawing/2014/main" id="{347CFA47-42E0-4BD7-A86F-E9F19E161E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13138" y="1368888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53" name="직사각형 16 5 2">
              <a:extLst>
                <a:ext uri="{FF2B5EF4-FFF2-40B4-BE49-F238E27FC236}">
                  <a16:creationId xmlns:a16="http://schemas.microsoft.com/office/drawing/2014/main" id="{E68B883D-A144-4F57-A178-3EBF0A26A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162" y="1368541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4" name="내용 개체 틀 2 3 5 17 2">
              <a:extLst>
                <a:ext uri="{FF2B5EF4-FFF2-40B4-BE49-F238E27FC236}">
                  <a16:creationId xmlns:a16="http://schemas.microsoft.com/office/drawing/2014/main" id="{5C6676AD-88AB-4692-BF76-1EB4A50620C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9885" y="1368542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train</a:t>
              </a:r>
              <a:endParaRPr lang="ko-KR" altLang="en-US" sz="2000" dirty="0"/>
            </a:p>
          </p:txBody>
        </p:sp>
        <p:sp>
          <p:nvSpPr>
            <p:cNvPr id="55" name="직사각형 18 9 2">
              <a:extLst>
                <a:ext uri="{FF2B5EF4-FFF2-40B4-BE49-F238E27FC236}">
                  <a16:creationId xmlns:a16="http://schemas.microsoft.com/office/drawing/2014/main" id="{8CFAEFA9-5EE8-4E86-9105-85617A6B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323" y="1369235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6" name="직사각형 19 5 2">
              <a:extLst>
                <a:ext uri="{FF2B5EF4-FFF2-40B4-BE49-F238E27FC236}">
                  <a16:creationId xmlns:a16="http://schemas.microsoft.com/office/drawing/2014/main" id="{1A3C21BF-C093-4A82-9991-C24BF63F3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070" y="1369582"/>
              <a:ext cx="1357160" cy="4804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/>
            </a:p>
          </p:txBody>
        </p:sp>
        <p:sp>
          <p:nvSpPr>
            <p:cNvPr id="57" name="내용 개체 틀 2 3 5 18 2">
              <a:extLst>
                <a:ext uri="{FF2B5EF4-FFF2-40B4-BE49-F238E27FC236}">
                  <a16:creationId xmlns:a16="http://schemas.microsoft.com/office/drawing/2014/main" id="{AAE61247-76A9-4F3E-9B45-323DCC57B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83792" y="1382296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/>
                <a:t>test</a:t>
              </a:r>
              <a:endParaRPr lang="ko-KR" altLang="en-US" sz="2000" dirty="0"/>
            </a:p>
          </p:txBody>
        </p:sp>
        <p:sp>
          <p:nvSpPr>
            <p:cNvPr id="58" name="내용 개체 틀 2 3 5 19 2">
              <a:extLst>
                <a:ext uri="{FF2B5EF4-FFF2-40B4-BE49-F238E27FC236}">
                  <a16:creationId xmlns:a16="http://schemas.microsoft.com/office/drawing/2014/main" id="{B47CD834-5274-43EF-A1EE-165FBEDC5B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810" y="1357932"/>
              <a:ext cx="1228438" cy="48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val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188" y="1598762"/>
            <a:ext cx="1075346" cy="3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42" y="2276872"/>
            <a:ext cx="1084676" cy="3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그림 6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901009"/>
            <a:ext cx="1087009" cy="35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그림 6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24" y="3494217"/>
            <a:ext cx="1091674" cy="3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내용 개체 틀 2 3 2">
            <a:extLst>
              <a:ext uri="{FF2B5EF4-FFF2-40B4-BE49-F238E27FC236}">
                <a16:creationId xmlns:a16="http://schemas.microsoft.com/office/drawing/2014/main" id="{C1C0665F-9364-47B7-815E-E758FDD4D4E0}"/>
              </a:ext>
            </a:extLst>
          </p:cNvPr>
          <p:cNvSpPr txBox="1">
            <a:spLocks/>
          </p:cNvSpPr>
          <p:nvPr/>
        </p:nvSpPr>
        <p:spPr bwMode="auto">
          <a:xfrm>
            <a:off x="334911" y="4216104"/>
            <a:ext cx="7799372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sym typeface="Wingdings" panose="05000000000000000000" pitchFamily="2" charset="2"/>
              </a:rPr>
              <a:t>Which one to take between the four models?</a:t>
            </a:r>
            <a:endParaRPr lang="ko-KR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800335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6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What is next?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FEF05-A3AA-4E02-BC69-EBB3F53EE52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 smtClean="0"/>
          </a:p>
        </p:txBody>
      </p:sp>
      <p:sp>
        <p:nvSpPr>
          <p:cNvPr id="17" name="내용 개체 틀 2 2 2 2 2 3"/>
          <p:cNvSpPr txBox="1">
            <a:spLocks/>
          </p:cNvSpPr>
          <p:nvPr/>
        </p:nvSpPr>
        <p:spPr bwMode="auto">
          <a:xfrm>
            <a:off x="1691680" y="2382897"/>
            <a:ext cx="6435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Can DNNs be </a:t>
            </a: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specialized</a:t>
            </a:r>
            <a:r>
              <a:rPr lang="en-US" altLang="ko-KR" sz="2800" dirty="0">
                <a:sym typeface="Wingdings" panose="05000000000000000000" pitchFamily="2" charset="2"/>
              </a:rPr>
              <a:t>?</a:t>
            </a:r>
            <a:endParaRPr lang="ko-KR" altLang="en-US" sz="2800" dirty="0"/>
          </a:p>
        </p:txBody>
      </p:sp>
      <p:sp>
        <p:nvSpPr>
          <p:cNvPr id="18" name="내용 개체 틀 2 2 2 2 2 3"/>
          <p:cNvSpPr txBox="1">
            <a:spLocks/>
          </p:cNvSpPr>
          <p:nvPr/>
        </p:nvSpPr>
        <p:spPr bwMode="auto">
          <a:xfrm>
            <a:off x="340260" y="3667631"/>
            <a:ext cx="6435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 dirty="0" smtClean="0">
                <a:sym typeface="Wingdings" panose="05000000000000000000" pitchFamily="2" charset="2"/>
              </a:rPr>
              <a:t>CNNs</a:t>
            </a:r>
            <a:r>
              <a:rPr lang="en-US" altLang="ko-KR" sz="2800" dirty="0" smtClean="0">
                <a:sym typeface="Wingdings" panose="05000000000000000000" pitchFamily="2" charset="2"/>
              </a:rPr>
              <a:t>: Image </a:t>
            </a:r>
            <a:r>
              <a:rPr lang="en-US" altLang="ko-KR" sz="2800" dirty="0">
                <a:sym typeface="Wingdings" panose="05000000000000000000" pitchFamily="2" charset="2"/>
              </a:rPr>
              <a:t>data </a:t>
            </a:r>
            <a:endParaRPr lang="ko-KR" altLang="en-US" sz="2800" dirty="0"/>
          </a:p>
        </p:txBody>
      </p:sp>
      <p:sp>
        <p:nvSpPr>
          <p:cNvPr id="20" name="내용 개체 틀 2 2 2 2 2 3"/>
          <p:cNvSpPr txBox="1">
            <a:spLocks/>
          </p:cNvSpPr>
          <p:nvPr/>
        </p:nvSpPr>
        <p:spPr bwMode="auto">
          <a:xfrm>
            <a:off x="354012" y="4476869"/>
            <a:ext cx="8567738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 dirty="0" smtClean="0">
                <a:sym typeface="Wingdings" panose="05000000000000000000" pitchFamily="2" charset="2"/>
              </a:rPr>
              <a:t>RNNs</a:t>
            </a:r>
            <a:r>
              <a:rPr lang="en-US" altLang="ko-KR" sz="2800" dirty="0" smtClean="0">
                <a:sym typeface="Wingdings" panose="05000000000000000000" pitchFamily="2" charset="2"/>
              </a:rPr>
              <a:t>: Text/audio </a:t>
            </a:r>
            <a:r>
              <a:rPr lang="en-US" altLang="ko-KR" sz="2800" dirty="0">
                <a:sym typeface="Wingdings" panose="05000000000000000000" pitchFamily="2" charset="2"/>
              </a:rPr>
              <a:t>data (language) and </a:t>
            </a:r>
            <a:r>
              <a:rPr lang="en-US" altLang="ko-KR" sz="2800" dirty="0" smtClean="0">
                <a:sym typeface="Wingdings" panose="05000000000000000000" pitchFamily="2" charset="2"/>
              </a:rPr>
              <a:t/>
            </a:r>
            <a:br>
              <a:rPr lang="en-US" altLang="ko-KR" sz="2800" dirty="0" smtClean="0">
                <a:sym typeface="Wingdings" panose="05000000000000000000" pitchFamily="2" charset="2"/>
              </a:rPr>
            </a:br>
            <a:r>
              <a:rPr lang="en-US" altLang="ko-KR" sz="2800" dirty="0" smtClean="0">
                <a:sym typeface="Wingdings" panose="05000000000000000000" pitchFamily="2" charset="2"/>
              </a:rPr>
              <a:t>           any </a:t>
            </a:r>
            <a:r>
              <a:rPr lang="en-US" altLang="ko-KR" sz="2800" dirty="0">
                <a:sym typeface="Wingdings" panose="05000000000000000000" pitchFamily="2" charset="2"/>
              </a:rPr>
              <a:t>sequential data</a:t>
            </a:r>
            <a:endParaRPr lang="ko-KR" altLang="en-US" sz="2800" dirty="0"/>
          </a:p>
        </p:txBody>
      </p:sp>
      <p:sp>
        <p:nvSpPr>
          <p:cNvPr id="19" name="내용 개체 틀 2 2 2 2 2 3"/>
          <p:cNvSpPr txBox="1">
            <a:spLocks/>
          </p:cNvSpPr>
          <p:nvPr/>
        </p:nvSpPr>
        <p:spPr bwMode="auto">
          <a:xfrm>
            <a:off x="340261" y="1555016"/>
            <a:ext cx="6435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One important question: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8711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Outline of </a:t>
            </a:r>
            <a:r>
              <a:rPr lang="en-US" altLang="ko-KR" dirty="0" smtClean="0">
                <a:ea typeface="굴림" panose="020B0600000101010101" pitchFamily="50" charset="-127"/>
              </a:rPr>
              <a:t>Day 4’s </a:t>
            </a:r>
            <a:r>
              <a:rPr lang="en-US" altLang="ko-KR" dirty="0" smtClean="0">
                <a:ea typeface="굴림" panose="020B0600000101010101" pitchFamily="50" charset="-127"/>
              </a:rPr>
              <a:t>lectures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560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742950" y="3074392"/>
            <a:ext cx="6577013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Investigate how CNNs were developed;</a:t>
            </a:r>
            <a:endParaRPr lang="ko-KR" altLang="en-US" sz="2800" dirty="0" smtClean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 smtClean="0"/>
          </a:p>
        </p:txBody>
      </p:sp>
      <p:sp>
        <p:nvSpPr>
          <p:cNvPr id="27653" name="내용 개체 틀 2"/>
          <p:cNvSpPr txBox="1">
            <a:spLocks/>
          </p:cNvSpPr>
          <p:nvPr/>
        </p:nvSpPr>
        <p:spPr bwMode="auto">
          <a:xfrm>
            <a:off x="250825" y="1518642"/>
            <a:ext cx="316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Focus on </a:t>
            </a:r>
            <a:r>
              <a:rPr lang="en-US" altLang="ko-KR" sz="2800">
                <a:solidFill>
                  <a:schemeClr val="accent2"/>
                </a:solidFill>
              </a:rPr>
              <a:t>CNNs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25606" name="내용 개체 틀 2"/>
          <p:cNvSpPr txBox="1">
            <a:spLocks/>
          </p:cNvSpPr>
          <p:nvPr/>
        </p:nvSpPr>
        <p:spPr bwMode="auto">
          <a:xfrm>
            <a:off x="739775" y="3816072"/>
            <a:ext cx="6208489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Study </a:t>
            </a:r>
            <a:r>
              <a:rPr lang="en-US" altLang="ko-KR" sz="2800" dirty="0" smtClean="0"/>
              <a:t>the two </a:t>
            </a:r>
            <a:r>
              <a:rPr lang="en-US" altLang="ko-KR" sz="2800" dirty="0"/>
              <a:t>key building blocks;</a:t>
            </a:r>
            <a:endParaRPr lang="ko-KR" altLang="en-US" sz="2800" dirty="0"/>
          </a:p>
        </p:txBody>
      </p:sp>
      <p:sp>
        <p:nvSpPr>
          <p:cNvPr id="9" name="내용 개체 틀 2 3 3 1 1"/>
          <p:cNvSpPr txBox="1">
            <a:spLocks/>
          </p:cNvSpPr>
          <p:nvPr/>
        </p:nvSpPr>
        <p:spPr bwMode="auto">
          <a:xfrm>
            <a:off x="250825" y="2236192"/>
            <a:ext cx="4770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Specifically we will:</a:t>
            </a:r>
            <a:endParaRPr lang="ko-KR" altLang="en-US" sz="2800"/>
          </a:p>
        </p:txBody>
      </p:sp>
      <p:sp>
        <p:nvSpPr>
          <p:cNvPr id="10" name="내용 개체 틀 2 3 3 1 1"/>
          <p:cNvSpPr txBox="1">
            <a:spLocks/>
          </p:cNvSpPr>
          <p:nvPr/>
        </p:nvSpPr>
        <p:spPr bwMode="auto">
          <a:xfrm>
            <a:off x="288925" y="3061692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1" name="내용 개체 틀 2 3 3 1 1"/>
          <p:cNvSpPr txBox="1">
            <a:spLocks/>
          </p:cNvSpPr>
          <p:nvPr/>
        </p:nvSpPr>
        <p:spPr bwMode="auto">
          <a:xfrm>
            <a:off x="296863" y="3817342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15" name="내용 개체 틀 2 3 3 1 1"/>
          <p:cNvSpPr txBox="1">
            <a:spLocks/>
          </p:cNvSpPr>
          <p:nvPr/>
        </p:nvSpPr>
        <p:spPr bwMode="auto">
          <a:xfrm>
            <a:off x="296863" y="5589240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8825" y="5601940"/>
            <a:ext cx="596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Discuss popular CNN architectures.</a:t>
            </a:r>
            <a:endParaRPr lang="ko-KR" altLang="en-US" sz="28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636044" y="4413825"/>
            <a:ext cx="207150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err="1" smtClean="0"/>
              <a:t>Conv</a:t>
            </a:r>
            <a:r>
              <a:rPr lang="en-US" altLang="ko-KR" sz="2800" dirty="0" smtClean="0"/>
              <a:t> layer</a:t>
            </a:r>
            <a:endParaRPr lang="ko-KR" altLang="en-US" sz="28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636044" y="4909521"/>
            <a:ext cx="251202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Pooling layer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2953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6" grpId="0"/>
      <p:bldP spid="9" grpId="0"/>
      <p:bldP spid="10" grpId="0"/>
      <p:bldP spid="11" grpId="0"/>
      <p:bldP spid="15" grpId="0"/>
      <p:bldP spid="16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7962" y="2636912"/>
            <a:ext cx="76327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Hyperparameter search and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cross validation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Outline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15" name="내용 개체 틀 2 3 3 1 1"/>
          <p:cNvSpPr txBox="1">
            <a:spLocks/>
          </p:cNvSpPr>
          <p:nvPr/>
        </p:nvSpPr>
        <p:spPr bwMode="auto">
          <a:xfrm>
            <a:off x="284072" y="1816302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46034" y="1818655"/>
            <a:ext cx="411399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Hyperparameter search:</a:t>
            </a:r>
            <a:endParaRPr lang="ko-KR" altLang="en-US" sz="2800" dirty="0"/>
          </a:p>
        </p:txBody>
      </p:sp>
      <p:sp>
        <p:nvSpPr>
          <p:cNvPr id="19" name="내용 개체 틀 2 1">
            <a:extLst>
              <a:ext uri="{FF2B5EF4-FFF2-40B4-BE49-F238E27FC236}">
                <a16:creationId xmlns:a16="http://schemas.microsoft.com/office/drawing/2014/main" id="{59471A68-4578-43AA-A315-D898A77B0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9401" y="4095924"/>
            <a:ext cx="5404292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Cross validation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0" name="내용 개체 틀 2 3 3 1 1 2">
            <a:extLst>
              <a:ext uri="{FF2B5EF4-FFF2-40B4-BE49-F238E27FC236}">
                <a16:creationId xmlns:a16="http://schemas.microsoft.com/office/drawing/2014/main" id="{3AB163F2-DACC-432A-92F8-7D541E40710A}"/>
              </a:ext>
            </a:extLst>
          </p:cNvPr>
          <p:cNvSpPr txBox="1">
            <a:spLocks/>
          </p:cNvSpPr>
          <p:nvPr/>
        </p:nvSpPr>
        <p:spPr bwMode="auto">
          <a:xfrm>
            <a:off x="261045" y="4100630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2. </a:t>
            </a:r>
            <a:endParaRPr lang="ko-KR" altLang="en-US" sz="2800" dirty="0"/>
          </a:p>
        </p:txBody>
      </p:sp>
      <p:sp>
        <p:nvSpPr>
          <p:cNvPr id="25" name="내용 개체 틀 2 4">
            <a:extLst>
              <a:ext uri="{FF2B5EF4-FFF2-40B4-BE49-F238E27FC236}">
                <a16:creationId xmlns:a16="http://schemas.microsoft.com/office/drawing/2014/main" id="{8810F140-F407-430C-B2AA-7926B1C36958}"/>
              </a:ext>
            </a:extLst>
          </p:cNvPr>
          <p:cNvSpPr txBox="1">
            <a:spLocks/>
          </p:cNvSpPr>
          <p:nvPr/>
        </p:nvSpPr>
        <p:spPr bwMode="auto">
          <a:xfrm>
            <a:off x="539552" y="2425446"/>
            <a:ext cx="858564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# </a:t>
            </a:r>
            <a:r>
              <a:rPr lang="en-US" altLang="ko-KR" sz="2800" i="1" dirty="0"/>
              <a:t>L </a:t>
            </a:r>
            <a:r>
              <a:rPr lang="en-US" altLang="ko-KR" sz="2800" dirty="0"/>
              <a:t>of layers, #        of hidden neurons, activation,</a:t>
            </a:r>
            <a:br>
              <a:rPr lang="en-US" altLang="ko-KR" sz="2800" dirty="0"/>
            </a:br>
            <a:r>
              <a:rPr lang="en-US" altLang="ko-KR" sz="2800" dirty="0" smtClean="0"/>
              <a:t>learning </a:t>
            </a:r>
            <a:r>
              <a:rPr lang="en-US" altLang="ko-KR" sz="2800" dirty="0"/>
              <a:t>rate, betas, batch size, # </a:t>
            </a:r>
            <a:r>
              <a:rPr lang="en-US" altLang="ko-KR" sz="2800" i="1" dirty="0"/>
              <a:t>T</a:t>
            </a:r>
            <a:r>
              <a:rPr lang="en-US" altLang="ko-KR" sz="2800" dirty="0"/>
              <a:t> of epochs, regularization factor, dropout rate, …</a:t>
            </a:r>
            <a:endParaRPr lang="ko-KR" altLang="en-US" sz="28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8EB0E4B-CE6E-4FE6-B0F1-6246CF8FA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48" y="2429052"/>
            <a:ext cx="494519" cy="3917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모서리가 둥근 직사각형 1"/>
          <p:cNvSpPr/>
          <p:nvPr/>
        </p:nvSpPr>
        <p:spPr bwMode="auto">
          <a:xfrm>
            <a:off x="180975" y="2338589"/>
            <a:ext cx="8567489" cy="617082"/>
          </a:xfrm>
          <a:prstGeom prst="roundRect">
            <a:avLst/>
          </a:prstGeom>
          <a:solidFill>
            <a:srgbClr val="FFFFFF">
              <a:alpha val="8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굴림" pitchFamily="50" charset="-127"/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Optimizer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sp>
        <p:nvSpPr>
          <p:cNvPr id="26" name="내용 개체 틀 2 1 2 2 1">
            <a:extLst>
              <a:ext uri="{FF2B5EF4-FFF2-40B4-BE49-F238E27FC236}">
                <a16:creationId xmlns:a16="http://schemas.microsoft.com/office/drawing/2014/main" id="{90CF0D0A-6A91-4E90-9BBB-B8DAC0C88519}"/>
              </a:ext>
            </a:extLst>
          </p:cNvPr>
          <p:cNvSpPr txBox="1">
            <a:spLocks/>
          </p:cNvSpPr>
          <p:nvPr/>
        </p:nvSpPr>
        <p:spPr bwMode="auto">
          <a:xfrm>
            <a:off x="257697" y="1415962"/>
            <a:ext cx="778797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 default use: </a:t>
            </a:r>
            <a:r>
              <a:rPr lang="en-US" altLang="ko-KR" sz="2800" b="1" dirty="0"/>
              <a:t>Adam.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A7A29-D40A-49A7-83AA-6D8F50BE42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360876"/>
            <a:ext cx="3547946" cy="4065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내용 개체 틀 2 1 2 2 2">
            <a:extLst>
              <a:ext uri="{FF2B5EF4-FFF2-40B4-BE49-F238E27FC236}">
                <a16:creationId xmlns:a16="http://schemas.microsoft.com/office/drawing/2014/main" id="{2D57539E-E182-405F-AAD0-6B7FA803DEEC}"/>
              </a:ext>
            </a:extLst>
          </p:cNvPr>
          <p:cNvSpPr txBox="1">
            <a:spLocks/>
          </p:cNvSpPr>
          <p:nvPr/>
        </p:nvSpPr>
        <p:spPr bwMode="auto">
          <a:xfrm>
            <a:off x="257697" y="2276872"/>
            <a:ext cx="359422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Default parameters: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FE3EC5-1F25-46C1-9EF0-2336F1BE90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147491"/>
            <a:ext cx="1602525" cy="28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내용 개체 틀 2 1 2 2 2">
            <a:extLst>
              <a:ext uri="{FF2B5EF4-FFF2-40B4-BE49-F238E27FC236}">
                <a16:creationId xmlns:a16="http://schemas.microsoft.com/office/drawing/2014/main" id="{476584BE-D48F-4FE2-8C3A-359B0EC586BE}"/>
              </a:ext>
            </a:extLst>
          </p:cNvPr>
          <p:cNvSpPr txBox="1">
            <a:spLocks/>
          </p:cNvSpPr>
          <p:nvPr/>
        </p:nvSpPr>
        <p:spPr bwMode="auto">
          <a:xfrm>
            <a:off x="275630" y="3095129"/>
            <a:ext cx="8544841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Two approaches for a choice of the learning rate:</a:t>
            </a:r>
            <a:endParaRPr lang="ko-KR" altLang="en-US" sz="2800" dirty="0"/>
          </a:p>
        </p:txBody>
      </p:sp>
      <p:sp>
        <p:nvSpPr>
          <p:cNvPr id="18" name="내용 개체 틀 2 1 2 2 2">
            <a:extLst>
              <a:ext uri="{FF2B5EF4-FFF2-40B4-BE49-F238E27FC236}">
                <a16:creationId xmlns:a16="http://schemas.microsoft.com/office/drawing/2014/main" id="{38F8CD8E-CA48-4372-AED9-7EF71541374F}"/>
              </a:ext>
            </a:extLst>
          </p:cNvPr>
          <p:cNvSpPr txBox="1">
            <a:spLocks/>
          </p:cNvSpPr>
          <p:nvPr/>
        </p:nvSpPr>
        <p:spPr bwMode="auto">
          <a:xfrm>
            <a:off x="791515" y="4009315"/>
            <a:ext cx="435597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Learning rate decaying</a:t>
            </a:r>
            <a:endParaRPr lang="ko-KR" altLang="en-US" sz="2800" dirty="0"/>
          </a:p>
        </p:txBody>
      </p:sp>
      <p:sp>
        <p:nvSpPr>
          <p:cNvPr id="19" name="내용 개체 틀 2 1 2 2 2">
            <a:extLst>
              <a:ext uri="{FF2B5EF4-FFF2-40B4-BE49-F238E27FC236}">
                <a16:creationId xmlns:a16="http://schemas.microsoft.com/office/drawing/2014/main" id="{0402FF3D-D9C4-466C-9A00-470E52880DBE}"/>
              </a:ext>
            </a:extLst>
          </p:cNvPr>
          <p:cNvSpPr txBox="1">
            <a:spLocks/>
          </p:cNvSpPr>
          <p:nvPr/>
        </p:nvSpPr>
        <p:spPr bwMode="auto">
          <a:xfrm>
            <a:off x="767632" y="5004488"/>
            <a:ext cx="435597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Fixed (e.g.,                  ) </a:t>
            </a:r>
            <a:endParaRPr lang="ko-KR" altLang="en-US" sz="2800" dirty="0"/>
          </a:p>
        </p:txBody>
      </p:sp>
      <p:sp>
        <p:nvSpPr>
          <p:cNvPr id="14" name="내용 개체 틀 2 1 2">
            <a:extLst>
              <a:ext uri="{FF2B5EF4-FFF2-40B4-BE49-F238E27FC236}">
                <a16:creationId xmlns:a16="http://schemas.microsoft.com/office/drawing/2014/main" id="{AB6F9515-8C9D-472D-8084-374D66552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30" y="4005064"/>
            <a:ext cx="6928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1.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5" name="내용 개체 틀 2 1 3">
            <a:extLst>
              <a:ext uri="{FF2B5EF4-FFF2-40B4-BE49-F238E27FC236}">
                <a16:creationId xmlns:a16="http://schemas.microsoft.com/office/drawing/2014/main" id="{C08E2F05-ED3F-4508-A876-7402EAA5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30" y="5014973"/>
            <a:ext cx="6928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2.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239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/>
      <p:bldP spid="17" grpId="0"/>
      <p:bldP spid="18" grpId="0"/>
      <p:bldP spid="19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to choose a fixed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20" name="내용 개체 틀 2 1 2 2 2 5">
            <a:extLst>
              <a:ext uri="{FF2B5EF4-FFF2-40B4-BE49-F238E27FC236}">
                <a16:creationId xmlns:a16="http://schemas.microsoft.com/office/drawing/2014/main" id="{8850449E-0D18-467B-BD9A-727D6B0C08DF}"/>
              </a:ext>
            </a:extLst>
          </p:cNvPr>
          <p:cNvSpPr txBox="1">
            <a:spLocks/>
          </p:cNvSpPr>
          <p:nvPr/>
        </p:nvSpPr>
        <p:spPr bwMode="auto">
          <a:xfrm>
            <a:off x="267499" y="1412776"/>
            <a:ext cx="675277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Do not use a linear-scale grid search.</a:t>
            </a:r>
            <a:endParaRPr lang="ko-KR" altLang="en-US" sz="2800" dirty="0"/>
          </a:p>
        </p:txBody>
      </p:sp>
      <p:sp>
        <p:nvSpPr>
          <p:cNvPr id="21" name="내용 개체 틀 2 1 2 2 2 6 1">
            <a:extLst>
              <a:ext uri="{FF2B5EF4-FFF2-40B4-BE49-F238E27FC236}">
                <a16:creationId xmlns:a16="http://schemas.microsoft.com/office/drawing/2014/main" id="{5F397718-84A3-4CB5-BFD0-1A1CE04B5A48}"/>
              </a:ext>
            </a:extLst>
          </p:cNvPr>
          <p:cNvSpPr txBox="1">
            <a:spLocks/>
          </p:cNvSpPr>
          <p:nvPr/>
        </p:nvSpPr>
        <p:spPr bwMode="auto">
          <a:xfrm>
            <a:off x="243868" y="2336740"/>
            <a:ext cx="8454180" cy="94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Try </a:t>
            </a:r>
            <a:r>
              <a:rPr lang="en-US" altLang="ko-KR" sz="2800" b="1" dirty="0"/>
              <a:t>random</a:t>
            </a:r>
            <a:r>
              <a:rPr lang="en-US" altLang="ko-KR" sz="2800" dirty="0"/>
              <a:t> values and </a:t>
            </a:r>
            <a:r>
              <a:rPr lang="en-US" altLang="ko-KR" sz="2800" b="1" dirty="0"/>
              <a:t>then do a fine search </a:t>
            </a:r>
            <a:r>
              <a:rPr lang="en-US" altLang="ko-KR" sz="2800" dirty="0"/>
              <a:t>around the good choices. </a:t>
            </a:r>
            <a:endParaRPr lang="ko-KR" altLang="en-US" sz="2800" dirty="0"/>
          </a:p>
        </p:txBody>
      </p:sp>
      <p:sp>
        <p:nvSpPr>
          <p:cNvPr id="23" name="내용 개체 틀 2 1 2 2 2 7">
            <a:extLst>
              <a:ext uri="{FF2B5EF4-FFF2-40B4-BE49-F238E27FC236}">
                <a16:creationId xmlns:a16="http://schemas.microsoft.com/office/drawing/2014/main" id="{DAFE6252-92C9-4B42-8F65-5F528E34906D}"/>
              </a:ext>
            </a:extLst>
          </p:cNvPr>
          <p:cNvSpPr txBox="1">
            <a:spLocks/>
          </p:cNvSpPr>
          <p:nvPr/>
        </p:nvSpPr>
        <p:spPr bwMode="auto">
          <a:xfrm>
            <a:off x="5076056" y="3581364"/>
            <a:ext cx="194421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Log</a:t>
            </a:r>
            <a:r>
              <a:rPr lang="en-US" altLang="ko-KR" sz="2800" dirty="0"/>
              <a:t> scale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044A6-3A14-4C56-8366-8BAB0D0F6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60021"/>
            <a:ext cx="241195" cy="20326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내용 개체 틀 2 1 2 2 2 6 2">
            <a:extLst>
              <a:ext uri="{FF2B5EF4-FFF2-40B4-BE49-F238E27FC236}">
                <a16:creationId xmlns:a16="http://schemas.microsoft.com/office/drawing/2014/main" id="{B412A08F-3850-461C-9859-57980EF4FA26}"/>
              </a:ext>
            </a:extLst>
          </p:cNvPr>
          <p:cNvSpPr txBox="1">
            <a:spLocks/>
          </p:cNvSpPr>
          <p:nvPr/>
        </p:nvSpPr>
        <p:spPr bwMode="auto">
          <a:xfrm>
            <a:off x="254771" y="3581365"/>
            <a:ext cx="527569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Grid scale for the fine search:</a:t>
            </a:r>
            <a:endParaRPr lang="ko-KR" altLang="en-US" sz="28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884D19-F0F9-4CDB-8BFC-C62ED2DF92CB}"/>
              </a:ext>
            </a:extLst>
          </p:cNvPr>
          <p:cNvCxnSpPr>
            <a:cxnSpLocks/>
          </p:cNvCxnSpPr>
          <p:nvPr/>
        </p:nvCxnSpPr>
        <p:spPr bwMode="auto">
          <a:xfrm>
            <a:off x="1348961" y="4725144"/>
            <a:ext cx="5760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E428E8C-1961-4734-BDBF-08969B2EF7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559820"/>
            <a:ext cx="1226502" cy="4282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EB4B69-87AA-40F3-BE02-C6F18D5ED96D}"/>
              </a:ext>
            </a:extLst>
          </p:cNvPr>
          <p:cNvCxnSpPr>
            <a:cxnSpLocks/>
          </p:cNvCxnSpPr>
          <p:nvPr/>
        </p:nvCxnSpPr>
        <p:spPr bwMode="auto">
          <a:xfrm>
            <a:off x="1348961" y="5906897"/>
            <a:ext cx="5760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0E19499E-A594-4E83-860F-106E9E9077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81" y="5805264"/>
            <a:ext cx="241195" cy="203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7D1D44-C1F4-4782-932C-D80120874666}"/>
              </a:ext>
            </a:extLst>
          </p:cNvPr>
          <p:cNvCxnSpPr/>
          <p:nvPr/>
        </p:nvCxnSpPr>
        <p:spPr bwMode="auto">
          <a:xfrm>
            <a:off x="2618082" y="4653136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93CE0E4D-B641-4788-8792-100C1D262EC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65" y="4962816"/>
            <a:ext cx="492653" cy="308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9F29F88-7A69-430B-BE5D-55184C1072C0}"/>
              </a:ext>
            </a:extLst>
          </p:cNvPr>
          <p:cNvCxnSpPr/>
          <p:nvPr/>
        </p:nvCxnSpPr>
        <p:spPr bwMode="auto">
          <a:xfrm>
            <a:off x="3914226" y="4653134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301A57D4-D8A0-46AA-ADBD-9340ED3008D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50" y="4973656"/>
            <a:ext cx="490086" cy="2981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0905DA1-59BF-4A27-BB50-F5ED1F30486A}"/>
              </a:ext>
            </a:extLst>
          </p:cNvPr>
          <p:cNvCxnSpPr/>
          <p:nvPr/>
        </p:nvCxnSpPr>
        <p:spPr bwMode="auto">
          <a:xfrm>
            <a:off x="5119280" y="4661520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D723389A-FB45-426F-B988-8C3A8198528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51" y="4988031"/>
            <a:ext cx="477257" cy="300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6AAE0B-8716-4419-B5FB-1E938E4B6ECF}"/>
              </a:ext>
            </a:extLst>
          </p:cNvPr>
          <p:cNvCxnSpPr/>
          <p:nvPr/>
        </p:nvCxnSpPr>
        <p:spPr bwMode="auto">
          <a:xfrm>
            <a:off x="6425126" y="4661520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630BBDE5-871E-49DE-BBC9-151767640DC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37" y="5005108"/>
            <a:ext cx="182179" cy="308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BC9B954-FCE8-4E39-A056-75A8AC381D18}"/>
              </a:ext>
            </a:extLst>
          </p:cNvPr>
          <p:cNvCxnSpPr/>
          <p:nvPr/>
        </p:nvCxnSpPr>
        <p:spPr bwMode="auto">
          <a:xfrm>
            <a:off x="6425126" y="5853816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150CDC26-1BC6-421E-8F37-19CD0CB5B79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00" y="6045780"/>
            <a:ext cx="98142" cy="20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0EA58F-C8D7-47DB-81D3-1B4D0E2544F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47" y="5110805"/>
            <a:ext cx="423374" cy="48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520EBBE-7343-49B6-A373-EA28D4757B31}"/>
              </a:ext>
            </a:extLst>
          </p:cNvPr>
          <p:cNvCxnSpPr/>
          <p:nvPr/>
        </p:nvCxnSpPr>
        <p:spPr bwMode="auto">
          <a:xfrm>
            <a:off x="2654277" y="5837000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62683F8-6E93-4F49-A6B7-93B6FA6E92A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15" y="6072839"/>
            <a:ext cx="254125" cy="159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911AAC3-9040-41B7-9323-8F73E3A512F0}"/>
              </a:ext>
            </a:extLst>
          </p:cNvPr>
          <p:cNvCxnSpPr/>
          <p:nvPr/>
        </p:nvCxnSpPr>
        <p:spPr bwMode="auto">
          <a:xfrm>
            <a:off x="1708633" y="5837920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D7DFA775-2336-4CAB-98CF-627F2D83857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67" y="6071932"/>
            <a:ext cx="363412" cy="159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250C719-A21C-45B2-949A-E01886AE918F}"/>
              </a:ext>
            </a:extLst>
          </p:cNvPr>
          <p:cNvCxnSpPr/>
          <p:nvPr/>
        </p:nvCxnSpPr>
        <p:spPr bwMode="auto">
          <a:xfrm>
            <a:off x="1415978" y="5844616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9396DCDC-AA19-4270-9173-249A6756362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5" y="6068847"/>
            <a:ext cx="472699" cy="15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E928987-9F8B-4A3B-891E-21F823AD6F2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" y="6142184"/>
            <a:ext cx="423374" cy="4878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8446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Batch size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sp>
        <p:nvSpPr>
          <p:cNvPr id="38" name="내용 개체 틀 2 1 2 2 1">
            <a:extLst>
              <a:ext uri="{FF2B5EF4-FFF2-40B4-BE49-F238E27FC236}">
                <a16:creationId xmlns:a16="http://schemas.microsoft.com/office/drawing/2014/main" id="{07C11DF0-F6DA-4B4A-8C5E-ABAD0C5B7063}"/>
              </a:ext>
            </a:extLst>
          </p:cNvPr>
          <p:cNvSpPr txBox="1">
            <a:spLocks/>
          </p:cNvSpPr>
          <p:nvPr/>
        </p:nvSpPr>
        <p:spPr bwMode="auto">
          <a:xfrm>
            <a:off x="323528" y="1772816"/>
            <a:ext cx="778797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 common choice: </a:t>
            </a:r>
            <a:r>
              <a:rPr lang="en-US" altLang="ko-KR" sz="2800" b="1" dirty="0"/>
              <a:t>Power of two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9" name="내용 개체 틀 2 1 2 2 2">
            <a:extLst>
              <a:ext uri="{FF2B5EF4-FFF2-40B4-BE49-F238E27FC236}">
                <a16:creationId xmlns:a16="http://schemas.microsoft.com/office/drawing/2014/main" id="{D590C2F4-FB96-4A39-AEB3-35770CD07AFD}"/>
              </a:ext>
            </a:extLst>
          </p:cNvPr>
          <p:cNvSpPr txBox="1">
            <a:spLocks/>
          </p:cNvSpPr>
          <p:nvPr/>
        </p:nvSpPr>
        <p:spPr bwMode="auto">
          <a:xfrm>
            <a:off x="2195736" y="2874962"/>
            <a:ext cx="558607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4, 8, 16, 32, 64, 128, 256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601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# of epochs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sp>
        <p:nvSpPr>
          <p:cNvPr id="38" name="내용 개체 틀 2 1 2 2 1">
            <a:extLst>
              <a:ext uri="{FF2B5EF4-FFF2-40B4-BE49-F238E27FC236}">
                <a16:creationId xmlns:a16="http://schemas.microsoft.com/office/drawing/2014/main" id="{07C11DF0-F6DA-4B4A-8C5E-ABAD0C5B7063}"/>
              </a:ext>
            </a:extLst>
          </p:cNvPr>
          <p:cNvSpPr txBox="1">
            <a:spLocks/>
          </p:cNvSpPr>
          <p:nvPr/>
        </p:nvSpPr>
        <p:spPr bwMode="auto">
          <a:xfrm>
            <a:off x="374289" y="1556792"/>
            <a:ext cx="639261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Choose according to </a:t>
            </a:r>
            <a:r>
              <a:rPr lang="en-US" altLang="ko-KR" sz="2800" b="1" dirty="0"/>
              <a:t>early stopping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971C05-F1E8-4DA7-8F27-14C3904654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0363" y="4928382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F5BBB3-1176-4DEE-93DF-17A30BA827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60475" y="2659844"/>
            <a:ext cx="0" cy="307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화살표 연결선 10">
            <a:extLst>
              <a:ext uri="{FF2B5EF4-FFF2-40B4-BE49-F238E27FC236}">
                <a16:creationId xmlns:a16="http://schemas.microsoft.com/office/drawing/2014/main" id="{9F5F0866-3B45-432C-BC6B-42AE919B287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60475" y="5734832"/>
            <a:ext cx="5753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내용 개체 틀 2 1 1 2 3 1 6 1 1 1">
            <a:extLst>
              <a:ext uri="{FF2B5EF4-FFF2-40B4-BE49-F238E27FC236}">
                <a16:creationId xmlns:a16="http://schemas.microsoft.com/office/drawing/2014/main" id="{4CD3BED9-C7AD-4B33-AEBC-D4AAF7D92372}"/>
              </a:ext>
            </a:extLst>
          </p:cNvPr>
          <p:cNvSpPr txBox="1">
            <a:spLocks/>
          </p:cNvSpPr>
          <p:nvPr/>
        </p:nvSpPr>
        <p:spPr bwMode="auto">
          <a:xfrm>
            <a:off x="395288" y="2328057"/>
            <a:ext cx="11826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loss</a:t>
            </a:r>
            <a:endParaRPr lang="ko-KR" altLang="en-US" sz="2800"/>
          </a:p>
        </p:txBody>
      </p:sp>
      <p:sp>
        <p:nvSpPr>
          <p:cNvPr id="10" name="내용 개체 틀 2 1 1 2 3 1 6 1 2 1 1">
            <a:extLst>
              <a:ext uri="{FF2B5EF4-FFF2-40B4-BE49-F238E27FC236}">
                <a16:creationId xmlns:a16="http://schemas.microsoft.com/office/drawing/2014/main" id="{A7535F83-E604-4F38-B070-8BECF3D888DF}"/>
              </a:ext>
            </a:extLst>
          </p:cNvPr>
          <p:cNvSpPr txBox="1">
            <a:spLocks/>
          </p:cNvSpPr>
          <p:nvPr/>
        </p:nvSpPr>
        <p:spPr bwMode="auto">
          <a:xfrm>
            <a:off x="6130925" y="4853769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train loss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자유형 18">
            <a:extLst>
              <a:ext uri="{FF2B5EF4-FFF2-40B4-BE49-F238E27FC236}">
                <a16:creationId xmlns:a16="http://schemas.microsoft.com/office/drawing/2014/main" id="{7F55A3E8-9442-4CF2-8E9D-5A394ECA9A51}"/>
              </a:ext>
            </a:extLst>
          </p:cNvPr>
          <p:cNvSpPr>
            <a:spLocks/>
          </p:cNvSpPr>
          <p:nvPr/>
        </p:nvSpPr>
        <p:spPr bwMode="auto">
          <a:xfrm flipH="1">
            <a:off x="1476375" y="3142444"/>
            <a:ext cx="4419600" cy="2044700"/>
          </a:xfrm>
          <a:custGeom>
            <a:avLst/>
            <a:gdLst>
              <a:gd name="T0" fmla="*/ 0 w 5217459"/>
              <a:gd name="T1" fmla="*/ 907122 h 3057832"/>
              <a:gd name="T2" fmla="*/ 1504633 w 5217459"/>
              <a:gd name="T3" fmla="*/ 868991 h 3057832"/>
              <a:gd name="T4" fmla="*/ 2528109 w 5217459"/>
              <a:gd name="T5" fmla="*/ 584011 h 3057832"/>
              <a:gd name="T6" fmla="*/ 3164215 w 5217459"/>
              <a:gd name="T7" fmla="*/ 0 h 3057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17459" h="3057832">
                <a:moveTo>
                  <a:pt x="0" y="3039036"/>
                </a:moveTo>
                <a:cubicBezTo>
                  <a:pt x="893108" y="3065370"/>
                  <a:pt x="1786217" y="3091704"/>
                  <a:pt x="2480982" y="2911289"/>
                </a:cubicBezTo>
                <a:cubicBezTo>
                  <a:pt x="3175747" y="2730874"/>
                  <a:pt x="3712509" y="2441762"/>
                  <a:pt x="4168588" y="1956547"/>
                </a:cubicBezTo>
                <a:cubicBezTo>
                  <a:pt x="4624668" y="1471332"/>
                  <a:pt x="4921063" y="735666"/>
                  <a:pt x="5217459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내용 개체 틀 2 1 1 2 3 1 6 1 2 1 2">
            <a:extLst>
              <a:ext uri="{FF2B5EF4-FFF2-40B4-BE49-F238E27FC236}">
                <a16:creationId xmlns:a16="http://schemas.microsoft.com/office/drawing/2014/main" id="{0FB11E09-420B-4560-B50A-084D83B1EFCB}"/>
              </a:ext>
            </a:extLst>
          </p:cNvPr>
          <p:cNvSpPr txBox="1">
            <a:spLocks/>
          </p:cNvSpPr>
          <p:nvPr/>
        </p:nvSpPr>
        <p:spPr bwMode="auto">
          <a:xfrm>
            <a:off x="6076950" y="2926544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00B0F0"/>
                </a:solidFill>
                <a:sym typeface="Wingdings" panose="05000000000000000000" pitchFamily="2" charset="2"/>
              </a:rPr>
              <a:t>validation loss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13" name="내용 개체 틀 2 1 1 2 3 1 6 1 1 2">
            <a:extLst>
              <a:ext uri="{FF2B5EF4-FFF2-40B4-BE49-F238E27FC236}">
                <a16:creationId xmlns:a16="http://schemas.microsoft.com/office/drawing/2014/main" id="{C93CA139-9661-4517-8FCA-B88E971F55C4}"/>
              </a:ext>
            </a:extLst>
          </p:cNvPr>
          <p:cNvSpPr txBox="1">
            <a:spLocks/>
          </p:cNvSpPr>
          <p:nvPr/>
        </p:nvSpPr>
        <p:spPr bwMode="auto">
          <a:xfrm>
            <a:off x="6035675" y="5774519"/>
            <a:ext cx="23701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# of epochs</a:t>
            </a:r>
            <a:endParaRPr lang="ko-KR" altLang="en-US" sz="2800"/>
          </a:p>
        </p:txBody>
      </p:sp>
      <p:sp>
        <p:nvSpPr>
          <p:cNvPr id="15" name="자유형 20">
            <a:extLst>
              <a:ext uri="{FF2B5EF4-FFF2-40B4-BE49-F238E27FC236}">
                <a16:creationId xmlns:a16="http://schemas.microsoft.com/office/drawing/2014/main" id="{72914094-52A5-4CEB-9932-B43756859C61}"/>
              </a:ext>
            </a:extLst>
          </p:cNvPr>
          <p:cNvSpPr>
            <a:spLocks/>
          </p:cNvSpPr>
          <p:nvPr/>
        </p:nvSpPr>
        <p:spPr bwMode="auto">
          <a:xfrm rot="20011911" flipH="1">
            <a:off x="2479485" y="2095359"/>
            <a:ext cx="3516313" cy="2641600"/>
          </a:xfrm>
          <a:custGeom>
            <a:avLst/>
            <a:gdLst>
              <a:gd name="T0" fmla="*/ 0 w 4820771"/>
              <a:gd name="T1" fmla="*/ 2574637 h 2310383"/>
              <a:gd name="T2" fmla="*/ 958794 w 4820771"/>
              <a:gd name="T3" fmla="*/ 2734922 h 2310383"/>
              <a:gd name="T4" fmla="*/ 1384635 w 4820771"/>
              <a:gd name="T5" fmla="*/ 3315971 h 2310383"/>
              <a:gd name="T6" fmla="*/ 1873177 w 4820771"/>
              <a:gd name="T7" fmla="*/ 0 h 23103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20771" h="2310383">
                <a:moveTo>
                  <a:pt x="0" y="1727947"/>
                </a:moveTo>
                <a:cubicBezTo>
                  <a:pt x="936811" y="1740273"/>
                  <a:pt x="1873623" y="1752600"/>
                  <a:pt x="2467535" y="1835524"/>
                </a:cubicBezTo>
                <a:cubicBezTo>
                  <a:pt x="3061447" y="1918448"/>
                  <a:pt x="3171265" y="2531410"/>
                  <a:pt x="3563471" y="2225489"/>
                </a:cubicBezTo>
                <a:cubicBezTo>
                  <a:pt x="3955677" y="1919568"/>
                  <a:pt x="4388224" y="959784"/>
                  <a:pt x="4820771" y="0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7EDD69-2118-4C24-9159-8B3B8EE141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45" y="5931052"/>
            <a:ext cx="385947" cy="28445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5503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" grpId="0"/>
      <p:bldP spid="10" grpId="0"/>
      <p:bldP spid="11" grpId="0" animBg="1"/>
      <p:bldP spid="12" grpId="0"/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08546-4787-45CE-A3B8-25E51612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 factor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7A7E1-947E-4045-B701-CBD3AAB6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32" y="1340768"/>
            <a:ext cx="3168352" cy="409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dirty="0"/>
              <a:t>Log-scale </a:t>
            </a:r>
            <a:r>
              <a:rPr lang="en-US" altLang="ko-KR" sz="2800" dirty="0"/>
              <a:t>search: 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3E62B-FBC0-4A35-AE2D-BCE5ADD8D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cxnSp>
        <p:nvCxnSpPr>
          <p:cNvPr id="6" name="직선 화살표 연결선 6">
            <a:extLst>
              <a:ext uri="{FF2B5EF4-FFF2-40B4-BE49-F238E27FC236}">
                <a16:creationId xmlns:a16="http://schemas.microsoft.com/office/drawing/2014/main" id="{FB9F546B-1F19-4E5C-8B57-AFE6BE6537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75069" y="2358740"/>
            <a:ext cx="0" cy="3671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화살표 연결선 10">
            <a:extLst>
              <a:ext uri="{FF2B5EF4-FFF2-40B4-BE49-F238E27FC236}">
                <a16:creationId xmlns:a16="http://schemas.microsoft.com/office/drawing/2014/main" id="{AB0BE962-34BA-4C15-BE6B-7EF93CD6E1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75069" y="6027453"/>
            <a:ext cx="5753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DA03B6EB-EC25-4E74-974A-D208E9C595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9" y="5836953"/>
            <a:ext cx="984941" cy="4467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내용 개체 틀 2 1 1 2 3 1 6 1 1">
            <a:extLst>
              <a:ext uri="{FF2B5EF4-FFF2-40B4-BE49-F238E27FC236}">
                <a16:creationId xmlns:a16="http://schemas.microsoft.com/office/drawing/2014/main" id="{422B1348-8587-4A78-B3AB-E87AEE4B0124}"/>
              </a:ext>
            </a:extLst>
          </p:cNvPr>
          <p:cNvSpPr txBox="1">
            <a:spLocks/>
          </p:cNvSpPr>
          <p:nvPr/>
        </p:nvSpPr>
        <p:spPr bwMode="auto">
          <a:xfrm>
            <a:off x="473284" y="2193640"/>
            <a:ext cx="90065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loss</a:t>
            </a:r>
            <a:endParaRPr lang="ko-KR" altLang="en-US" sz="2800" dirty="0"/>
          </a:p>
        </p:txBody>
      </p:sp>
      <p:sp>
        <p:nvSpPr>
          <p:cNvPr id="10" name="내용 개체 틀 2 1 1 2 3 1 6 1 2 1 1">
            <a:extLst>
              <a:ext uri="{FF2B5EF4-FFF2-40B4-BE49-F238E27FC236}">
                <a16:creationId xmlns:a16="http://schemas.microsoft.com/office/drawing/2014/main" id="{E1053578-41C3-41BE-95CB-E363B471742E}"/>
              </a:ext>
            </a:extLst>
          </p:cNvPr>
          <p:cNvSpPr txBox="1">
            <a:spLocks/>
          </p:cNvSpPr>
          <p:nvPr/>
        </p:nvSpPr>
        <p:spPr bwMode="auto">
          <a:xfrm>
            <a:off x="3975733" y="3012047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training loss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자유형 19">
            <a:extLst>
              <a:ext uri="{FF2B5EF4-FFF2-40B4-BE49-F238E27FC236}">
                <a16:creationId xmlns:a16="http://schemas.microsoft.com/office/drawing/2014/main" id="{80E3282C-709F-428B-AEE3-22188296BC57}"/>
              </a:ext>
            </a:extLst>
          </p:cNvPr>
          <p:cNvSpPr>
            <a:spLocks/>
          </p:cNvSpPr>
          <p:nvPr/>
        </p:nvSpPr>
        <p:spPr bwMode="auto">
          <a:xfrm rot="-208260">
            <a:off x="1463969" y="2585753"/>
            <a:ext cx="5216525" cy="3057525"/>
          </a:xfrm>
          <a:custGeom>
            <a:avLst/>
            <a:gdLst>
              <a:gd name="T0" fmla="*/ 0 w 5217459"/>
              <a:gd name="T1" fmla="*/ 3033546 h 3057832"/>
              <a:gd name="T2" fmla="*/ 2473000 w 5217459"/>
              <a:gd name="T3" fmla="*/ 2906033 h 3057832"/>
              <a:gd name="T4" fmla="*/ 4155176 w 5217459"/>
              <a:gd name="T5" fmla="*/ 1953019 h 3057832"/>
              <a:gd name="T6" fmla="*/ 5200674 w 5217459"/>
              <a:gd name="T7" fmla="*/ 0 h 3057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17459" h="3057832">
                <a:moveTo>
                  <a:pt x="0" y="3039036"/>
                </a:moveTo>
                <a:cubicBezTo>
                  <a:pt x="893108" y="3065370"/>
                  <a:pt x="1786217" y="3091704"/>
                  <a:pt x="2480982" y="2911289"/>
                </a:cubicBezTo>
                <a:cubicBezTo>
                  <a:pt x="3175747" y="2730874"/>
                  <a:pt x="3712509" y="2441762"/>
                  <a:pt x="4168588" y="1956547"/>
                </a:cubicBezTo>
                <a:cubicBezTo>
                  <a:pt x="4624668" y="1471332"/>
                  <a:pt x="4921063" y="735666"/>
                  <a:pt x="5217459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내용 개체 틀 2 1 1 2 3 1 6 1 2 1 2">
            <a:extLst>
              <a:ext uri="{FF2B5EF4-FFF2-40B4-BE49-F238E27FC236}">
                <a16:creationId xmlns:a16="http://schemas.microsoft.com/office/drawing/2014/main" id="{0DD2FF32-1D92-4194-892A-FBF71EC7BB9A}"/>
              </a:ext>
            </a:extLst>
          </p:cNvPr>
          <p:cNvSpPr txBox="1">
            <a:spLocks/>
          </p:cNvSpPr>
          <p:nvPr/>
        </p:nvSpPr>
        <p:spPr bwMode="auto">
          <a:xfrm>
            <a:off x="6145411" y="4079218"/>
            <a:ext cx="24590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00B0F0"/>
                </a:solidFill>
                <a:sym typeface="Wingdings" panose="05000000000000000000" pitchFamily="2" charset="2"/>
              </a:rPr>
              <a:t>validation loss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13" name="자유형 21">
            <a:extLst>
              <a:ext uri="{FF2B5EF4-FFF2-40B4-BE49-F238E27FC236}">
                <a16:creationId xmlns:a16="http://schemas.microsoft.com/office/drawing/2014/main" id="{A7230F22-41C9-4D6C-BDBA-61C0C4CFFE67}"/>
              </a:ext>
            </a:extLst>
          </p:cNvPr>
          <p:cNvSpPr>
            <a:spLocks/>
          </p:cNvSpPr>
          <p:nvPr/>
        </p:nvSpPr>
        <p:spPr bwMode="auto">
          <a:xfrm>
            <a:off x="1590969" y="3390615"/>
            <a:ext cx="4821238" cy="2309813"/>
          </a:xfrm>
          <a:custGeom>
            <a:avLst/>
            <a:gdLst>
              <a:gd name="T0" fmla="*/ 0 w 4820771"/>
              <a:gd name="T1" fmla="*/ 1720283 h 2310383"/>
              <a:gd name="T2" fmla="*/ 2471837 w 4820771"/>
              <a:gd name="T3" fmla="*/ 1827383 h 2310383"/>
              <a:gd name="T4" fmla="*/ 3569690 w 4820771"/>
              <a:gd name="T5" fmla="*/ 2215619 h 2310383"/>
              <a:gd name="T6" fmla="*/ 4829183 w 4820771"/>
              <a:gd name="T7" fmla="*/ 0 h 23103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20771" h="2310383">
                <a:moveTo>
                  <a:pt x="0" y="1727947"/>
                </a:moveTo>
                <a:cubicBezTo>
                  <a:pt x="936811" y="1740273"/>
                  <a:pt x="1873623" y="1752600"/>
                  <a:pt x="2467535" y="1835524"/>
                </a:cubicBezTo>
                <a:cubicBezTo>
                  <a:pt x="3061447" y="1918448"/>
                  <a:pt x="3171265" y="2531410"/>
                  <a:pt x="3563471" y="2225489"/>
                </a:cubicBezTo>
                <a:cubicBezTo>
                  <a:pt x="3955677" y="1919568"/>
                  <a:pt x="4388224" y="959784"/>
                  <a:pt x="4820771" y="0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39194EE-0AC2-4BF2-B09C-650C044DD6DF}"/>
              </a:ext>
            </a:extLst>
          </p:cNvPr>
          <p:cNvCxnSpPr/>
          <p:nvPr/>
        </p:nvCxnSpPr>
        <p:spPr bwMode="auto">
          <a:xfrm>
            <a:off x="2348356" y="5938058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5EFE35-71F1-42D8-A6DF-6E16747DC77A}"/>
              </a:ext>
            </a:extLst>
          </p:cNvPr>
          <p:cNvCxnSpPr/>
          <p:nvPr/>
        </p:nvCxnSpPr>
        <p:spPr bwMode="auto">
          <a:xfrm>
            <a:off x="3644500" y="5938056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0B3F0E-BDE5-4615-865E-F76D2F5D8DF2}"/>
              </a:ext>
            </a:extLst>
          </p:cNvPr>
          <p:cNvCxnSpPr/>
          <p:nvPr/>
        </p:nvCxnSpPr>
        <p:spPr bwMode="auto">
          <a:xfrm>
            <a:off x="4849554" y="5946442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08B5FD-60EF-46E4-8D0A-9C1C4D6315E0}"/>
              </a:ext>
            </a:extLst>
          </p:cNvPr>
          <p:cNvCxnSpPr/>
          <p:nvPr/>
        </p:nvCxnSpPr>
        <p:spPr bwMode="auto">
          <a:xfrm>
            <a:off x="6155400" y="5946442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289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4D589-6D3D-4972-A5FD-2582337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4C631-5752-4FAF-B3A4-E22B90EE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0" y="1772816"/>
            <a:ext cx="3096344" cy="5536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A typical choice: 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17573-E139-4F1B-AD1E-60EB71E34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BE1760-DFD6-4B24-A9DC-AA1DE5E02C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60" y="1855845"/>
            <a:ext cx="1321440" cy="3875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CD090A8-4A79-4F81-B2DD-88BE06C42242}"/>
              </a:ext>
            </a:extLst>
          </p:cNvPr>
          <p:cNvSpPr txBox="1">
            <a:spLocks/>
          </p:cNvSpPr>
          <p:nvPr/>
        </p:nvSpPr>
        <p:spPr bwMode="auto">
          <a:xfrm>
            <a:off x="318050" y="3349560"/>
            <a:ext cx="309634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A good range: </a:t>
            </a:r>
            <a:endParaRPr lang="ko-KR" altLang="en-US" sz="2800" kern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C0B7F0-53CB-429B-BAAE-4BA6B534CA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84" y="3480358"/>
            <a:ext cx="2406817" cy="387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6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0.491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alpha \end{align*}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58.45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og_{10} \alpha \end{align*}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0.491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alpha \end{align*}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3.9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-3&#10;\end{align*}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143.23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-2&#10;\end{align*}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139.482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-1&#10;\end{align*}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dots &#10;\end{align*}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4.731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.1&#10;\end{align*}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06.97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.01&#10;\end{align*}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69.21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.001&#10;\end{align*}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dots &#10;\end{align*}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36.482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T^{\star}&#10;\end{align*}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45.969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og \lambda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86.20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p=0.5&#10;\end{align*}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703.4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.2 \leq p \leq 0.8&#10;\end{align*}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86.72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l}_1&#10;\end{align*}&#10;&#10;&#10;\end{document}"/>
  <p:tag name="IGUANATEXSIZE" val="20"/>
  <p:tag name="IGUANATEXCURSOR" val="332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89.72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l}_2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1802.7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l} \; {\sf loss} = \frac{ {\sf val_1} + {\sf val_2} + {\sf val_3}+ {\sf val_4} }{4}&#10;\end{align*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86.72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l}_1&#10;\end{align*}&#10;&#10;&#10;\end{document}"/>
  <p:tag name="IGUANATEXSIZE" val="20"/>
  <p:tag name="IGUANATEXCURSOR" val="332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89.72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l}_2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90.476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l}_3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91.9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l}_4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45.70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model}_1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48.70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model}_2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49.45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model}_3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50.95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model}_4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8.98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n^{[\ell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40.60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(\beta_1, \beta_2) = (0.9, 0.999)&#10;\end{align*}&#10;&#10;\end{document}"/>
  <p:tag name="IGUANATEXSIZE" val="20"/>
  <p:tag name="IGUANATEXCURSOR" val="3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15.185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alpha = 0.001&#10;\end{align*}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314597</TotalTime>
  <Words>448</Words>
  <Application>Microsoft Office PowerPoint</Application>
  <PresentationFormat>화면 슬라이드 쇼(4:3)</PresentationFormat>
  <Paragraphs>146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39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Wingdings</vt:lpstr>
      <vt:lpstr>1_JobTalk3</vt:lpstr>
      <vt:lpstr>PowerPoint 프레젠테이션</vt:lpstr>
      <vt:lpstr>PowerPoint 프레젠테이션</vt:lpstr>
      <vt:lpstr>Outline</vt:lpstr>
      <vt:lpstr>Optimizer</vt:lpstr>
      <vt:lpstr>How to choose a fixed</vt:lpstr>
      <vt:lpstr>Batch size</vt:lpstr>
      <vt:lpstr># of epochs</vt:lpstr>
      <vt:lpstr>Regularization factor</vt:lpstr>
      <vt:lpstr>Dropout rate</vt:lpstr>
      <vt:lpstr>Cross validation</vt:lpstr>
      <vt:lpstr>Cross validation</vt:lpstr>
      <vt:lpstr>A final model w.r.t. the best hyperparameter?</vt:lpstr>
      <vt:lpstr>What is next?</vt:lpstr>
      <vt:lpstr>Outline of Day 4’s lectures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4834</cp:revision>
  <dcterms:created xsi:type="dcterms:W3CDTF">2006-01-25T19:50:38Z</dcterms:created>
  <dcterms:modified xsi:type="dcterms:W3CDTF">2020-10-20T07:05:53Z</dcterms:modified>
</cp:coreProperties>
</file>