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60" r:id="rId2"/>
    <p:sldId id="271" r:id="rId3"/>
    <p:sldId id="272" r:id="rId4"/>
    <p:sldId id="270" r:id="rId5"/>
    <p:sldId id="261" r:id="rId6"/>
    <p:sldId id="265" r:id="rId7"/>
    <p:sldId id="264" r:id="rId8"/>
    <p:sldId id="267" r:id="rId9"/>
    <p:sldId id="268" r:id="rId10"/>
    <p:sldId id="269" r:id="rId11"/>
    <p:sldId id="262" r:id="rId12"/>
    <p:sldId id="263" r:id="rId13"/>
  </p:sldIdLst>
  <p:sldSz cx="9906000" cy="6858000" type="A4"/>
  <p:notesSz cx="6805613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16B95DA-CD15-4312-B099-DB81774E5303}">
          <p14:sldIdLst>
            <p14:sldId id="260"/>
          </p14:sldIdLst>
        </p14:section>
        <p14:section name="PoC 최종안" id="{0E6F67F1-D6E3-44C3-8369-989BCF30FAC8}">
          <p14:sldIdLst>
            <p14:sldId id="271"/>
            <p14:sldId id="272"/>
          </p14:sldIdLst>
        </p14:section>
        <p14:section name="PoC 수정기록표" id="{17031817-424C-4472-8C74-8C70B001D806}">
          <p14:sldIdLst>
            <p14:sldId id="270"/>
          </p14:sldIdLst>
        </p14:section>
        <p14:section name="PoC 작성 Work Sheet" id="{572F73E2-5C00-4AF3-9D9B-52B0614A8512}">
          <p14:sldIdLst>
            <p14:sldId id="261"/>
            <p14:sldId id="265"/>
            <p14:sldId id="264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72">
          <p15:clr>
            <a:srgbClr val="A4A3A4"/>
          </p15:clr>
        </p15:guide>
        <p15:guide id="2" pos="3120">
          <p15:clr>
            <a:srgbClr val="A4A3A4"/>
          </p15:clr>
        </p15:guide>
        <p15:guide id="3" pos="126">
          <p15:clr>
            <a:srgbClr val="A4A3A4"/>
          </p15:clr>
        </p15:guide>
        <p15:guide id="4" pos="6114">
          <p15:clr>
            <a:srgbClr val="A4A3A4"/>
          </p15:clr>
        </p15:guide>
        <p15:guide id="5" orient="horz" pos="4092">
          <p15:clr>
            <a:srgbClr val="A4A3A4"/>
          </p15:clr>
        </p15:guide>
        <p15:guide id="6" orient="horz" pos="1794">
          <p15:clr>
            <a:srgbClr val="A4A3A4"/>
          </p15:clr>
        </p15:guide>
        <p15:guide id="7" orient="horz" pos="1734">
          <p15:clr>
            <a:srgbClr val="A4A3A4"/>
          </p15:clr>
        </p15:guide>
        <p15:guide id="8" orient="horz" pos="764">
          <p15:clr>
            <a:srgbClr val="A4A3A4"/>
          </p15:clr>
        </p15:guide>
        <p15:guide id="9" orient="horz" pos="2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FFFFFF"/>
    <a:srgbClr val="E7FFE7"/>
    <a:srgbClr val="FFFFCC"/>
    <a:srgbClr val="FBFBB7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480" y="108"/>
      </p:cViewPr>
      <p:guideLst>
        <p:guide orient="horz" pos="972"/>
        <p:guide pos="3120"/>
        <p:guide pos="126"/>
        <p:guide pos="6114"/>
        <p:guide orient="horz" pos="4092"/>
        <p:guide orient="horz" pos="1794"/>
        <p:guide orient="horz" pos="1734"/>
        <p:guide orient="horz" pos="764"/>
        <p:guide orient="horz" pos="23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3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F480361-0A00-427B-9163-87EC093C565A}" type="datetimeFigureOut">
              <a:rPr lang="ko-KR" altLang="en-US"/>
              <a:pPr>
                <a:defRPr/>
              </a:pPr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1" tIns="45770" rIns="91541" bIns="4577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41" tIns="45770" rIns="91541" bIns="4577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541" tIns="45770" rIns="91541" bIns="45770" numCol="1" anchor="b" anchorCtr="0" compatLnSpc="1">
            <a:prstTxWarp prst="textNoShape">
              <a:avLst/>
            </a:prstTxWarp>
          </a:bodyPr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E61B8CB-72BC-4824-B1DE-081342613D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542088"/>
            <a:ext cx="14636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25" y="115888"/>
            <a:ext cx="7207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7DD92-4724-42F4-9150-07844DE939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1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A5A99-9D32-4942-A3D3-FC6E573B08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39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4F3E8-EEF4-486D-A7F3-2476A14A40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11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542088"/>
            <a:ext cx="14636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115888"/>
            <a:ext cx="10033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3EB89-4F20-4136-8463-F9349F979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1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615E2-788F-4B51-B140-1D45C740A1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5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542088"/>
            <a:ext cx="14636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7C72-9329-427F-84CA-E24FB436B0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2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71538-87C9-45D9-A298-171D355B95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1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38465-D69C-4DB5-AF67-04916149DF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7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A74B-E230-4724-8E74-83DA8BF1F0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4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2CA6-5C88-426E-92D4-58C5E8479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9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E528A-5B48-44D5-A0A7-A7ABD13EDF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39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9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9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9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66AF5F-1882-4A0B-AB51-05A29330E0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44" r:id="rId3"/>
    <p:sldLayoutId id="214748375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7429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429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7429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7429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74295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742950" rtl="0" fontAlgn="base" latinLnBrk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85738" indent="-185738" algn="l" defTabSz="742950" rtl="0" eaLnBrk="0" fontAlgn="base" latinLnBrk="1" hangingPunct="0">
        <a:lnSpc>
          <a:spcPct val="90000"/>
        </a:lnSpc>
        <a:spcBef>
          <a:spcPts val="81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0" fontAlgn="base" latinLnBrk="1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0" fontAlgn="base" latinLnBrk="1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0" fontAlgn="base" latinLnBrk="1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0" fontAlgn="base" latinLnBrk="1" hangingPunct="0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kumimoji="1" lang="en-US" altLang="ko-KR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[AI·DS </a:t>
            </a:r>
            <a:r>
              <a:rPr kumimoji="1" lang="ko-KR" altLang="en-US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아카데미</a:t>
            </a:r>
            <a:r>
              <a:rPr kumimoji="1" lang="en-US" altLang="ko-KR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예측 분석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Modeling_DS30” </a:t>
            </a:r>
            <a:r>
              <a:rPr kumimoji="1"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endParaRPr kumimoji="1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-1588" y="2762250"/>
            <a:ext cx="99060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ko-KR" altLang="en-US" sz="32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교통량을 이용한 교통 정보 예측 개발 </a:t>
            </a:r>
            <a:endParaRPr kumimoji="1" lang="en-US" altLang="ko-KR" sz="32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410325" y="5191125"/>
            <a:ext cx="3295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kumimoji="1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내비게이션개발팀</a:t>
            </a:r>
            <a:r>
              <a:rPr kumimoji="1" lang="en-US" altLang="ko-KR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kumimoji="1" lang="en-US" altLang="ko-KR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kumimoji="1" lang="ko-KR" altLang="en-US" sz="24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신 상현 연구원</a:t>
            </a:r>
            <a:endParaRPr kumimoji="1" lang="en-US" altLang="ko-KR" sz="24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6850" y="5051425"/>
            <a:ext cx="3315990" cy="1444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※ </a:t>
            </a:r>
            <a:r>
              <a:rPr lang="en-US" altLang="ko-KR" sz="14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14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 작성 및 피드백 일정</a:t>
            </a:r>
            <a:endParaRPr lang="en-US" altLang="ko-KR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defRPr/>
            </a:pPr>
            <a:endParaRPr lang="en-US" altLang="ko-KR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5/26(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목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오후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작성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5/27(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금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종일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발표 및 피드백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5/30(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 및 제출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이메일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5/30(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총평 회신 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이메일</a:t>
            </a:r>
            <a:r>
              <a:rPr lang="en-US" altLang="ko-KR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3315" name="그룹 1"/>
          <p:cNvGrpSpPr>
            <a:grpSpLocks/>
          </p:cNvGrpSpPr>
          <p:nvPr/>
        </p:nvGrpSpPr>
        <p:grpSpPr bwMode="auto"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>
              <a:solidFill>
                <a:srgbClr val="F16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332" name="TextBox 26"/>
            <p:cNvSpPr txBox="1">
              <a:spLocks noChangeArrowheads="1"/>
            </p:cNvSpPr>
            <p:nvPr/>
          </p:nvSpPr>
          <p:spPr bwMode="auto"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 내용</a:t>
              </a:r>
            </a:p>
          </p:txBody>
        </p:sp>
        <p:sp>
          <p:nvSpPr>
            <p:cNvPr id="13333" name="TextBox 28"/>
            <p:cNvSpPr txBox="1">
              <a:spLocks noChangeArrowheads="1"/>
            </p:cNvSpPr>
            <p:nvPr/>
          </p:nvSpPr>
          <p:spPr bwMode="auto"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02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4" name="대각선 줄무늬 35"/>
            <p:cNvSpPr/>
            <p:nvPr/>
          </p:nvSpPr>
          <p:spPr bwMode="auto">
            <a:xfrm>
              <a:off x="1243013" y="1198563"/>
              <a:ext cx="690562" cy="531588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모델의 </a:t>
              </a:r>
              <a:r>
                <a:rPr lang="en-US" altLang="ko-KR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Target Accuracy</a:t>
              </a:r>
              <a:endParaRPr lang="ko-KR" altLang="en-US" sz="1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450850" y="1701588"/>
              <a:ext cx="9001125" cy="0"/>
            </a:xfrm>
            <a:prstGeom prst="line">
              <a:avLst/>
            </a:prstGeom>
            <a:ln w="31750">
              <a:solidFill>
                <a:srgbClr val="F16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76380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450850" y="1187450"/>
            <a:ext cx="9001125" cy="863600"/>
            <a:chOff x="450850" y="1196975"/>
            <a:chExt cx="9001125" cy="863238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738188" y="1227125"/>
              <a:ext cx="3060700" cy="472877"/>
            </a:xfrm>
            <a:prstGeom prst="rect">
              <a:avLst/>
            </a:prstGeom>
            <a:solidFill>
              <a:srgbClr val="94BB1E"/>
            </a:solidFill>
            <a:ln>
              <a:solidFill>
                <a:srgbClr val="94BB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356" name="TextBox 18"/>
            <p:cNvSpPr txBox="1">
              <a:spLocks noChangeArrowheads="1"/>
            </p:cNvSpPr>
            <p:nvPr/>
          </p:nvSpPr>
          <p:spPr bwMode="auto">
            <a:xfrm>
              <a:off x="1895555" y="1320910"/>
              <a:ext cx="19383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</a:t>
              </a:r>
              <a:r>
                <a:rPr lang="en-US" altLang="ko-KR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수행 계획</a:t>
              </a:r>
            </a:p>
          </p:txBody>
        </p:sp>
        <p:sp>
          <p:nvSpPr>
            <p:cNvPr id="14357" name="TextBox 20"/>
            <p:cNvSpPr txBox="1">
              <a:spLocks noChangeArrowheads="1"/>
            </p:cNvSpPr>
            <p:nvPr/>
          </p:nvSpPr>
          <p:spPr bwMode="auto">
            <a:xfrm>
              <a:off x="810895" y="1230597"/>
              <a:ext cx="588631" cy="523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03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" name="대각선 줄무늬 35"/>
            <p:cNvSpPr/>
            <p:nvPr/>
          </p:nvSpPr>
          <p:spPr bwMode="auto">
            <a:xfrm>
              <a:off x="1243013" y="1196975"/>
              <a:ext cx="690562" cy="531590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50850" y="1700002"/>
              <a:ext cx="9001125" cy="360211"/>
            </a:xfrm>
            <a:prstGeom prst="rect">
              <a:avLst/>
            </a:prstGeom>
            <a:solidFill>
              <a:srgbClr val="94BB1E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일정 및 필요 인력</a:t>
              </a:r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>
              <a:off x="450850" y="1700002"/>
              <a:ext cx="9001125" cy="0"/>
            </a:xfrm>
            <a:prstGeom prst="line">
              <a:avLst/>
            </a:prstGeom>
            <a:ln w="31750">
              <a:solidFill>
                <a:srgbClr val="94BB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17936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(WBS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표로 작성 要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5363" name="그룹 2"/>
          <p:cNvGrpSpPr>
            <a:grpSpLocks/>
          </p:cNvGrpSpPr>
          <p:nvPr/>
        </p:nvGrpSpPr>
        <p:grpSpPr bwMode="auto">
          <a:xfrm>
            <a:off x="450850" y="1193800"/>
            <a:ext cx="9001125" cy="865188"/>
            <a:chOff x="450913" y="1173951"/>
            <a:chExt cx="9001000" cy="1048085"/>
          </a:xfrm>
        </p:grpSpPr>
        <p:sp>
          <p:nvSpPr>
            <p:cNvPr id="11" name="대각선 줄무늬 35"/>
            <p:cNvSpPr/>
            <p:nvPr/>
          </p:nvSpPr>
          <p:spPr>
            <a:xfrm>
              <a:off x="1243065" y="1173951"/>
              <a:ext cx="690552" cy="648082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8247" y="1210490"/>
              <a:ext cx="3057483" cy="575003"/>
            </a:xfrm>
            <a:prstGeom prst="rect">
              <a:avLst/>
            </a:prstGeom>
            <a:solidFill>
              <a:srgbClr val="127CCE"/>
            </a:solidFill>
            <a:ln>
              <a:solidFill>
                <a:srgbClr val="127C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5381" name="TextBox 12"/>
            <p:cNvSpPr txBox="1">
              <a:spLocks noChangeArrowheads="1"/>
            </p:cNvSpPr>
            <p:nvPr/>
          </p:nvSpPr>
          <p:spPr bwMode="auto">
            <a:xfrm>
              <a:off x="1928706" y="1313606"/>
              <a:ext cx="909210" cy="44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Impact</a:t>
              </a:r>
              <a:endParaRPr lang="ko-KR" altLang="en-US" sz="180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382" name="TextBox 13"/>
            <p:cNvSpPr txBox="1">
              <a:spLocks noChangeArrowheads="1"/>
            </p:cNvSpPr>
            <p:nvPr/>
          </p:nvSpPr>
          <p:spPr bwMode="auto">
            <a:xfrm>
              <a:off x="810953" y="1210241"/>
              <a:ext cx="588623" cy="633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04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5" name="대각선 줄무늬 35"/>
            <p:cNvSpPr/>
            <p:nvPr/>
          </p:nvSpPr>
          <p:spPr>
            <a:xfrm>
              <a:off x="1243065" y="1173951"/>
              <a:ext cx="690552" cy="648082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50913" y="1785494"/>
              <a:ext cx="9001000" cy="0"/>
            </a:xfrm>
            <a:prstGeom prst="line">
              <a:avLst/>
            </a:prstGeom>
            <a:ln w="31750">
              <a:solidFill>
                <a:srgbClr val="127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50913" y="1785494"/>
              <a:ext cx="9001000" cy="436542"/>
            </a:xfrm>
            <a:prstGeom prst="rect">
              <a:avLst/>
            </a:prstGeom>
            <a:solidFill>
              <a:srgbClr val="127CCE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경제적 </a:t>
              </a:r>
              <a:r>
                <a:rPr lang="en-US" altLang="ko-KR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Impact </a:t>
              </a: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및 기타 </a:t>
              </a:r>
              <a:r>
                <a:rPr lang="en-US" altLang="ko-KR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Impact</a:t>
              </a:r>
              <a:endParaRPr lang="ko-KR" altLang="en-US" sz="1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54127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경제적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Impact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기타</a:t>
                      </a:r>
                      <a:r>
                        <a:rPr lang="en-US" altLang="ko-KR" sz="10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Impact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[</a:t>
            </a:r>
            <a:r>
              <a:rPr kumimoji="1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PoC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기획서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_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최종안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제목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: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OOO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개발</a:t>
            </a:r>
            <a:endParaRPr kumimoji="1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52094"/>
              </p:ext>
            </p:extLst>
          </p:nvPr>
        </p:nvGraphicFramePr>
        <p:xfrm>
          <a:off x="450850" y="1217347"/>
          <a:ext cx="9000000" cy="52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39244158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 Project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개요</a:t>
                      </a: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17163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배경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작성하세요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Challenge</a:t>
                      </a:r>
                      <a:br>
                        <a:rPr lang="en-US" altLang="ko-KR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b="1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019411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2. Project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내용</a:t>
                      </a: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85067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해결해야 할 과제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 데이터 및 보유 데이터 상태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207526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적용할 인공지능 모델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모델의 </a:t>
                      </a:r>
                      <a:r>
                        <a:rPr lang="en-US" altLang="ko-KR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Target Accuracy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4960"/>
                  </a:ext>
                </a:extLst>
              </a:tr>
            </a:tbl>
          </a:graphicData>
        </a:graphic>
      </p:graphicFrame>
      <p:sp>
        <p:nvSpPr>
          <p:cNvPr id="7" name="사각형 설명선 6"/>
          <p:cNvSpPr/>
          <p:nvPr/>
        </p:nvSpPr>
        <p:spPr>
          <a:xfrm>
            <a:off x="6681192" y="692696"/>
            <a:ext cx="1873250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수정한 </a:t>
            </a:r>
            <a:r>
              <a:rPr lang="en-US" altLang="ko-KR" sz="1000" dirty="0" err="1">
                <a:solidFill>
                  <a:srgbClr val="FF0000"/>
                </a:solidFill>
              </a:rPr>
              <a:t>PoC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기획서를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최종적으로 정리해 주세요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06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[</a:t>
            </a:r>
            <a:r>
              <a:rPr kumimoji="1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PoC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기획서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_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최종안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제목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: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OOO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개발</a:t>
            </a:r>
            <a:endParaRPr kumimoji="1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71926"/>
              </p:ext>
            </p:extLst>
          </p:nvPr>
        </p:nvGraphicFramePr>
        <p:xfrm>
          <a:off x="450850" y="1222375"/>
          <a:ext cx="9000000" cy="21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3924415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3. Project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수행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계획</a:t>
                      </a: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4. Impact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2364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일정</a:t>
                      </a:r>
                      <a:r>
                        <a:rPr lang="en-US" altLang="ko-KR" sz="1200" b="1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200" b="1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및 필요인력</a:t>
                      </a:r>
                      <a:r>
                        <a:rPr lang="en-US" altLang="ko-KR" sz="12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경제적 </a:t>
                      </a:r>
                      <a:r>
                        <a:rPr lang="en-US" altLang="ko-KR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Impact (</a:t>
                      </a:r>
                      <a:r>
                        <a:rPr lang="ko-KR" altLang="en-US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및 기타 </a:t>
                      </a:r>
                      <a:r>
                        <a:rPr lang="en-US" altLang="ko-KR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Impact)</a:t>
                      </a: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작성하세요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5719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48221"/>
              </p:ext>
            </p:extLst>
          </p:nvPr>
        </p:nvGraphicFramePr>
        <p:xfrm>
          <a:off x="450850" y="3735388"/>
          <a:ext cx="9000000" cy="276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0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</a:tblGrid>
              <a:tr h="371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총 평</a:t>
                      </a: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17163"/>
                  </a:ext>
                </a:extLst>
              </a:tr>
              <a:tr h="2394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19411"/>
                  </a:ext>
                </a:extLst>
              </a:tr>
            </a:tbl>
          </a:graphicData>
        </a:graphic>
      </p:graphicFrame>
      <p:sp>
        <p:nvSpPr>
          <p:cNvPr id="5" name="사각형 설명선 4"/>
          <p:cNvSpPr/>
          <p:nvPr/>
        </p:nvSpPr>
        <p:spPr>
          <a:xfrm>
            <a:off x="6033120" y="3933056"/>
            <a:ext cx="1871663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제출한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기획서에 대한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교수님의 총평 란입니다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52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[</a:t>
            </a:r>
            <a:r>
              <a:rPr kumimoji="1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PoC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기획서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_</a:t>
            </a:r>
            <a:r>
              <a:rPr kumimoji="1" lang="ko-KR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수정기록표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제목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: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OOO </a:t>
            </a:r>
            <a:r>
              <a:rPr kumimoji="1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개발</a:t>
            </a:r>
            <a:endParaRPr kumimoji="1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372"/>
              </p:ext>
            </p:extLst>
          </p:nvPr>
        </p:nvGraphicFramePr>
        <p:xfrm>
          <a:off x="450850" y="1222375"/>
          <a:ext cx="8999538" cy="52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769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4499769">
                  <a:extLst>
                    <a:ext uri="{9D8B030D-6E8A-4147-A177-3AD203B41FA5}">
                      <a16:colId xmlns:a16="http://schemas.microsoft.com/office/drawing/2014/main" val="239244158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As-Is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17163"/>
                  </a:ext>
                </a:extLst>
              </a:tr>
              <a:tr h="144000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194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피드백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_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요약</a:t>
                      </a: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 방향</a:t>
                      </a: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To-Be</a:t>
                      </a:r>
                      <a:endParaRPr lang="ko-KR" altLang="en-US" sz="1200" b="1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200" dirty="0"/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34685"/>
                  </a:ext>
                </a:extLst>
              </a:tr>
              <a:tr h="144000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2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54" marB="457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46655"/>
                  </a:ext>
                </a:extLst>
              </a:tr>
            </a:tbl>
          </a:graphicData>
        </a:graphic>
      </p:graphicFrame>
      <p:sp>
        <p:nvSpPr>
          <p:cNvPr id="2" name="사각형 설명선 1"/>
          <p:cNvSpPr/>
          <p:nvPr/>
        </p:nvSpPr>
        <p:spPr>
          <a:xfrm>
            <a:off x="5816600" y="404813"/>
            <a:ext cx="1873250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최초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작성하신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기획서를 간략하게 표현해 주세요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3440113" y="2276475"/>
            <a:ext cx="1873250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교수님께 받은 피드백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(Expert Coaching)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요약 정리하세요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8032750" y="2276475"/>
            <a:ext cx="1871663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피드백을 바탕으로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기획서의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수정방향을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작성하세요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754018" y="4509120"/>
            <a:ext cx="1871663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수정하신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기획서를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간략하게 표현해 주세요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0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8195" name="그룹 2"/>
          <p:cNvGrpSpPr>
            <a:grpSpLocks/>
          </p:cNvGrpSpPr>
          <p:nvPr/>
        </p:nvGrpSpPr>
        <p:grpSpPr bwMode="auto">
          <a:xfrm>
            <a:off x="450850" y="1192213"/>
            <a:ext cx="9001125" cy="863600"/>
            <a:chOff x="450850" y="1192213"/>
            <a:chExt cx="9001125" cy="863237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738188" y="1222362"/>
              <a:ext cx="3060700" cy="472876"/>
            </a:xfrm>
            <a:prstGeom prst="rect">
              <a:avLst/>
            </a:prstGeom>
            <a:solidFill>
              <a:srgbClr val="D03482"/>
            </a:solidFill>
            <a:ln>
              <a:solidFill>
                <a:srgbClr val="D034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8215" name="TextBox 10"/>
            <p:cNvSpPr txBox="1">
              <a:spLocks noChangeArrowheads="1"/>
            </p:cNvSpPr>
            <p:nvPr/>
          </p:nvSpPr>
          <p:spPr bwMode="auto">
            <a:xfrm>
              <a:off x="1890713" y="1306513"/>
              <a:ext cx="14652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</a:t>
              </a:r>
              <a:r>
                <a:rPr lang="en-US" altLang="ko-KR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개요</a:t>
              </a:r>
            </a:p>
          </p:txBody>
        </p:sp>
        <p:sp>
          <p:nvSpPr>
            <p:cNvPr id="8216" name="TextBox 12"/>
            <p:cNvSpPr txBox="1">
              <a:spLocks noChangeArrowheads="1"/>
            </p:cNvSpPr>
            <p:nvPr/>
          </p:nvSpPr>
          <p:spPr bwMode="auto">
            <a:xfrm>
              <a:off x="811213" y="1222375"/>
              <a:ext cx="58896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01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50850" y="1695238"/>
              <a:ext cx="9001125" cy="360212"/>
            </a:xfrm>
            <a:prstGeom prst="rect">
              <a:avLst/>
            </a:prstGeom>
            <a:solidFill>
              <a:srgbClr val="F9E5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Project </a:t>
              </a: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배경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대각선 줄무늬 35"/>
            <p:cNvSpPr/>
            <p:nvPr/>
          </p:nvSpPr>
          <p:spPr bwMode="auto">
            <a:xfrm>
              <a:off x="1243013" y="1192213"/>
              <a:ext cx="690562" cy="531588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>
              <a:off x="450850" y="1695238"/>
              <a:ext cx="9001125" cy="0"/>
            </a:xfrm>
            <a:prstGeom prst="line">
              <a:avLst/>
            </a:prstGeom>
            <a:ln w="31750">
              <a:solidFill>
                <a:srgbClr val="D034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33266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연구 배경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기존 교통정보 예측 기술은 과거에 수집 된 교통정보를 확률통계기법으로 분석하는 수준이었음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b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이는 주기적인 교통 흐름에 대해서는 높은 정확도를 보여주나 코로나로 인한 교통 흐름 변화와 추석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설과 같은 명절의 교통 흐름을 예측하는 부분에서는 약점을 보유</a:t>
                      </a:r>
                      <a:endParaRPr lang="en-US" altLang="ko-KR" sz="10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배경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과거의 교통 패턴과 다른 흐름을 보일 때의 정확도를 향상시켜야 할 필요성 대두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이를 위해 링크 주행 교통량이라는 요소를 추가하여 현재 교통 상황과 교통량의 변화에 따른 교통 흐름 예측을 하고자 함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endParaRPr lang="en-US" altLang="ko-KR" sz="10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  <p:sp>
        <p:nvSpPr>
          <p:cNvPr id="13" name="사각형 설명선 12"/>
          <p:cNvSpPr/>
          <p:nvPr/>
        </p:nvSpPr>
        <p:spPr>
          <a:xfrm>
            <a:off x="4592638" y="4430713"/>
            <a:ext cx="1873250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Expert Coaching</a:t>
            </a:r>
            <a:r>
              <a:rPr lang="ko-KR" altLang="en-US" sz="1000" dirty="0">
                <a:solidFill>
                  <a:srgbClr val="FF0000"/>
                </a:solidFill>
              </a:rPr>
              <a:t>에 따라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내용을 수정하여 작성하세요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교육종료 後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7842250" y="2636838"/>
            <a:ext cx="1871663" cy="647700"/>
          </a:xfrm>
          <a:prstGeom prst="wedgeRectCallout">
            <a:avLst>
              <a:gd name="adj1" fmla="val -49484"/>
              <a:gd name="adj2" fmla="val 13719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FF"/>
                </a:solidFill>
              </a:rPr>
              <a:t>작성한 초안에 대한</a:t>
            </a:r>
            <a:endParaRPr lang="en-US" altLang="ko-KR" sz="1000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rgbClr val="0000FF"/>
                </a:solidFill>
              </a:rPr>
              <a:t>교수님 </a:t>
            </a:r>
            <a:r>
              <a:rPr lang="en-US" altLang="ko-KR" sz="1000" dirty="0">
                <a:solidFill>
                  <a:srgbClr val="0000FF"/>
                </a:solidFill>
              </a:rPr>
              <a:t>1</a:t>
            </a:r>
            <a:r>
              <a:rPr lang="ko-KR" altLang="en-US" sz="1000" dirty="0">
                <a:solidFill>
                  <a:srgbClr val="0000FF"/>
                </a:solidFill>
              </a:rPr>
              <a:t>차 피드백입니다</a:t>
            </a:r>
            <a:r>
              <a:rPr lang="en-US" altLang="ko-KR" sz="10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9219" name="그룹 2"/>
          <p:cNvGrpSpPr>
            <a:grpSpLocks/>
          </p:cNvGrpSpPr>
          <p:nvPr/>
        </p:nvGrpSpPr>
        <p:grpSpPr bwMode="auto">
          <a:xfrm>
            <a:off x="450850" y="1192213"/>
            <a:ext cx="9001125" cy="863600"/>
            <a:chOff x="450850" y="1192213"/>
            <a:chExt cx="9001125" cy="863237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738188" y="1222362"/>
              <a:ext cx="3060700" cy="472876"/>
            </a:xfrm>
            <a:prstGeom prst="rect">
              <a:avLst/>
            </a:prstGeom>
            <a:solidFill>
              <a:srgbClr val="D03482"/>
            </a:solidFill>
            <a:ln>
              <a:solidFill>
                <a:srgbClr val="D034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236" name="TextBox 10"/>
            <p:cNvSpPr txBox="1">
              <a:spLocks noChangeArrowheads="1"/>
            </p:cNvSpPr>
            <p:nvPr/>
          </p:nvSpPr>
          <p:spPr bwMode="auto">
            <a:xfrm>
              <a:off x="1890713" y="1306513"/>
              <a:ext cx="14652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</a:t>
              </a:r>
              <a:r>
                <a:rPr lang="en-US" altLang="ko-KR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개요</a:t>
              </a:r>
            </a:p>
          </p:txBody>
        </p:sp>
        <p:sp>
          <p:nvSpPr>
            <p:cNvPr id="9237" name="TextBox 12"/>
            <p:cNvSpPr txBox="1">
              <a:spLocks noChangeArrowheads="1"/>
            </p:cNvSpPr>
            <p:nvPr/>
          </p:nvSpPr>
          <p:spPr bwMode="auto">
            <a:xfrm>
              <a:off x="811213" y="1222375"/>
              <a:ext cx="58896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01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50850" y="1695238"/>
              <a:ext cx="9001125" cy="360212"/>
            </a:xfrm>
            <a:prstGeom prst="rect">
              <a:avLst/>
            </a:prstGeom>
            <a:solidFill>
              <a:srgbClr val="F9E5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Challenge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대각선 줄무늬 35"/>
            <p:cNvSpPr/>
            <p:nvPr/>
          </p:nvSpPr>
          <p:spPr bwMode="auto">
            <a:xfrm>
              <a:off x="1243013" y="1192213"/>
              <a:ext cx="690562" cy="531588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>
              <a:off x="450850" y="1695238"/>
              <a:ext cx="9001125" cy="0"/>
            </a:xfrm>
            <a:prstGeom prst="line">
              <a:avLst/>
            </a:prstGeom>
            <a:ln w="31750">
              <a:solidFill>
                <a:srgbClr val="D034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4503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목표 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교통량 및 현재 실시간 교통정보를 이용한 향후 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시간 동안의 교통 흐름 예측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(input :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실시간 교통정보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교통량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output :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주행 속도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000" baseline="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Challenge</a:t>
                      </a:r>
                      <a:r>
                        <a:rPr lang="en-US" altLang="ko-KR" sz="10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교통량 데이터가 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HMC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데이터에 국한되어 있어 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sample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대한 우려 존재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실시간 교통정보가 과거 몇 분간 수집 된 교통정보의 </a:t>
                      </a:r>
                      <a:r>
                        <a:rPr lang="ko-KR" altLang="en-US" sz="1000" baseline="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합산값이기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때문에 진정한 실시간이라고 보기 </a:t>
                      </a:r>
                      <a:r>
                        <a:rPr lang="ko-KR" altLang="en-US" sz="1000" baseline="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힘듬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b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baseline="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커넥티드카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서비스 가입자의 증가에 따라 교통량이 지속적으로 증가하는 것으로 해석 될 수 있음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0243" name="그룹 1"/>
          <p:cNvGrpSpPr>
            <a:grpSpLocks/>
          </p:cNvGrpSpPr>
          <p:nvPr/>
        </p:nvGrpSpPr>
        <p:grpSpPr bwMode="auto"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>
              <a:solidFill>
                <a:srgbClr val="F16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0260" name="TextBox 26"/>
            <p:cNvSpPr txBox="1">
              <a:spLocks noChangeArrowheads="1"/>
            </p:cNvSpPr>
            <p:nvPr/>
          </p:nvSpPr>
          <p:spPr bwMode="auto"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 내용</a:t>
              </a:r>
            </a:p>
          </p:txBody>
        </p:sp>
        <p:sp>
          <p:nvSpPr>
            <p:cNvPr id="10261" name="TextBox 28"/>
            <p:cNvSpPr txBox="1">
              <a:spLocks noChangeArrowheads="1"/>
            </p:cNvSpPr>
            <p:nvPr/>
          </p:nvSpPr>
          <p:spPr bwMode="auto"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02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4" name="대각선 줄무늬 35"/>
            <p:cNvSpPr/>
            <p:nvPr/>
          </p:nvSpPr>
          <p:spPr bwMode="auto">
            <a:xfrm>
              <a:off x="1243013" y="1198563"/>
              <a:ext cx="690562" cy="531588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해결해야 할 과제</a:t>
              </a: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450850" y="1701588"/>
              <a:ext cx="9001125" cy="0"/>
            </a:xfrm>
            <a:prstGeom prst="line">
              <a:avLst/>
            </a:prstGeom>
            <a:ln w="31750">
              <a:solidFill>
                <a:srgbClr val="F16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43526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데이터 사전 탐색 및 전처리 필요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지속적으로 증가하는 교통량에 대하여 처리 필요</a:t>
                      </a: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실시간 속도와 교통량 둘 다 사용하거나 둘 중 하나마 사용하는 것 검토 필요</a:t>
                      </a:r>
                      <a:endParaRPr lang="en-US" altLang="ko-KR" sz="10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1267" name="그룹 1"/>
          <p:cNvGrpSpPr>
            <a:grpSpLocks/>
          </p:cNvGrpSpPr>
          <p:nvPr/>
        </p:nvGrpSpPr>
        <p:grpSpPr bwMode="auto"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>
              <a:solidFill>
                <a:srgbClr val="F16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284" name="TextBox 26"/>
            <p:cNvSpPr txBox="1">
              <a:spLocks noChangeArrowheads="1"/>
            </p:cNvSpPr>
            <p:nvPr/>
          </p:nvSpPr>
          <p:spPr bwMode="auto"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 내용</a:t>
              </a:r>
            </a:p>
          </p:txBody>
        </p:sp>
        <p:sp>
          <p:nvSpPr>
            <p:cNvPr id="11285" name="TextBox 28"/>
            <p:cNvSpPr txBox="1">
              <a:spLocks noChangeArrowheads="1"/>
            </p:cNvSpPr>
            <p:nvPr/>
          </p:nvSpPr>
          <p:spPr bwMode="auto"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02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4" name="대각선 줄무늬 35"/>
            <p:cNvSpPr/>
            <p:nvPr/>
          </p:nvSpPr>
          <p:spPr bwMode="auto">
            <a:xfrm>
              <a:off x="1243013" y="1198563"/>
              <a:ext cx="690562" cy="531588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필요 데이터 및 보유 데이터 상태</a:t>
              </a: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450850" y="1701588"/>
              <a:ext cx="9001125" cy="0"/>
            </a:xfrm>
            <a:prstGeom prst="line">
              <a:avLst/>
            </a:prstGeom>
            <a:ln w="31750">
              <a:solidFill>
                <a:srgbClr val="F16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15288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 데이터</a:t>
                      </a: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-1588" y="6350"/>
            <a:ext cx="9906001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[</a:t>
            </a:r>
            <a:r>
              <a:rPr lang="en-US" altLang="ko-KR" sz="2200" b="1" dirty="0" err="1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PoC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기획서</a:t>
            </a:r>
            <a:r>
              <a:rPr lang="en-US" altLang="ko-KR" sz="2200" b="1" dirty="0">
                <a:solidFill>
                  <a:schemeClr val="tx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_Work Sheet]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제목 </a:t>
            </a:r>
            <a:r>
              <a:rPr lang="en-US" altLang="ko-KR" sz="22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OOO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2291" name="그룹 1"/>
          <p:cNvGrpSpPr>
            <a:grpSpLocks/>
          </p:cNvGrpSpPr>
          <p:nvPr/>
        </p:nvGrpSpPr>
        <p:grpSpPr bwMode="auto"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>
              <a:solidFill>
                <a:srgbClr val="F16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08" name="TextBox 26"/>
            <p:cNvSpPr txBox="1">
              <a:spLocks noChangeArrowheads="1"/>
            </p:cNvSpPr>
            <p:nvPr/>
          </p:nvSpPr>
          <p:spPr bwMode="auto"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 내용</a:t>
              </a:r>
            </a:p>
          </p:txBody>
        </p:sp>
        <p:sp>
          <p:nvSpPr>
            <p:cNvPr id="12309" name="TextBox 28"/>
            <p:cNvSpPr txBox="1">
              <a:spLocks noChangeArrowheads="1"/>
            </p:cNvSpPr>
            <p:nvPr/>
          </p:nvSpPr>
          <p:spPr bwMode="auto"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02</a:t>
              </a:r>
              <a:endParaRPr lang="ko-KR" altLang="en-US" sz="280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4" name="대각선 줄무늬 35"/>
            <p:cNvSpPr/>
            <p:nvPr/>
          </p:nvSpPr>
          <p:spPr bwMode="auto">
            <a:xfrm>
              <a:off x="1243013" y="1198563"/>
              <a:ext cx="690562" cy="531588"/>
            </a:xfrm>
            <a:custGeom>
              <a:avLst/>
              <a:gdLst>
                <a:gd name="connsiteX0" fmla="*/ 0 w 504056"/>
                <a:gd name="connsiteY0" fmla="*/ 383653 h 569962"/>
                <a:gd name="connsiteX1" fmla="*/ 339290 w 504056"/>
                <a:gd name="connsiteY1" fmla="*/ 0 h 569962"/>
                <a:gd name="connsiteX2" fmla="*/ 504056 w 504056"/>
                <a:gd name="connsiteY2" fmla="*/ 0 h 569962"/>
                <a:gd name="connsiteX3" fmla="*/ 0 w 504056"/>
                <a:gd name="connsiteY3" fmla="*/ 569962 h 569962"/>
                <a:gd name="connsiteX4" fmla="*/ 0 w 504056"/>
                <a:gd name="connsiteY4" fmla="*/ 383653 h 569962"/>
                <a:gd name="connsiteX0" fmla="*/ 0 w 723131"/>
                <a:gd name="connsiteY0" fmla="*/ 578915 h 578915"/>
                <a:gd name="connsiteX1" fmla="*/ 558365 w 723131"/>
                <a:gd name="connsiteY1" fmla="*/ 0 h 578915"/>
                <a:gd name="connsiteX2" fmla="*/ 723131 w 723131"/>
                <a:gd name="connsiteY2" fmla="*/ 0 h 578915"/>
                <a:gd name="connsiteX3" fmla="*/ 219075 w 723131"/>
                <a:gd name="connsiteY3" fmla="*/ 569962 h 578915"/>
                <a:gd name="connsiteX4" fmla="*/ 0 w 723131"/>
                <a:gd name="connsiteY4" fmla="*/ 578915 h 578915"/>
                <a:gd name="connsiteX0" fmla="*/ 0 w 704081"/>
                <a:gd name="connsiteY0" fmla="*/ 574153 h 574153"/>
                <a:gd name="connsiteX1" fmla="*/ 539315 w 704081"/>
                <a:gd name="connsiteY1" fmla="*/ 0 h 574153"/>
                <a:gd name="connsiteX2" fmla="*/ 704081 w 704081"/>
                <a:gd name="connsiteY2" fmla="*/ 0 h 574153"/>
                <a:gd name="connsiteX3" fmla="*/ 200025 w 704081"/>
                <a:gd name="connsiteY3" fmla="*/ 569962 h 574153"/>
                <a:gd name="connsiteX4" fmla="*/ 0 w 704081"/>
                <a:gd name="connsiteY4" fmla="*/ 574153 h 574153"/>
                <a:gd name="connsiteX0" fmla="*/ 0 w 680269"/>
                <a:gd name="connsiteY0" fmla="*/ 578915 h 578915"/>
                <a:gd name="connsiteX1" fmla="*/ 515503 w 680269"/>
                <a:gd name="connsiteY1" fmla="*/ 0 h 578915"/>
                <a:gd name="connsiteX2" fmla="*/ 680269 w 680269"/>
                <a:gd name="connsiteY2" fmla="*/ 0 h 578915"/>
                <a:gd name="connsiteX3" fmla="*/ 176213 w 680269"/>
                <a:gd name="connsiteY3" fmla="*/ 569962 h 578915"/>
                <a:gd name="connsiteX4" fmla="*/ 0 w 680269"/>
                <a:gd name="connsiteY4" fmla="*/ 578915 h 5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9" h="578915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적용할 인공지능 모델</a:t>
              </a: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450850" y="1701588"/>
              <a:ext cx="9001125" cy="0"/>
            </a:xfrm>
            <a:prstGeom prst="line">
              <a:avLst/>
            </a:prstGeom>
            <a:ln w="31750">
              <a:solidFill>
                <a:srgbClr val="F16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13507"/>
              </p:ext>
            </p:extLst>
          </p:nvPr>
        </p:nvGraphicFramePr>
        <p:xfrm>
          <a:off x="450850" y="2159000"/>
          <a:ext cx="8999538" cy="4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48">
                  <a:extLst>
                    <a:ext uri="{9D8B030D-6E8A-4147-A177-3AD203B41FA5}">
                      <a16:colId xmlns:a16="http://schemas.microsoft.com/office/drawing/2014/main" val="1312783764"/>
                    </a:ext>
                  </a:extLst>
                </a:gridCol>
                <a:gridCol w="2337490">
                  <a:extLst>
                    <a:ext uri="{9D8B030D-6E8A-4147-A177-3AD203B41FA5}">
                      <a16:colId xmlns:a16="http://schemas.microsoft.com/office/drawing/2014/main" val="2440013585"/>
                    </a:ext>
                  </a:extLst>
                </a:gridCol>
              </a:tblGrid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Expert Coaching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796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96058"/>
                  </a:ext>
                </a:extLst>
              </a:tr>
              <a:tr h="37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</a:t>
                      </a:r>
                    </a:p>
                  </a:txBody>
                  <a:tcPr marL="91435" marR="91435" marT="45745" marB="4574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2990"/>
                  </a:ext>
                </a:extLst>
              </a:tr>
              <a:tr h="179985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5" marR="91435" marT="45745" marB="4574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49" marB="4574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9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504</Words>
  <Application>Microsoft Office PowerPoint</Application>
  <PresentationFormat>A4 용지(210x297mm)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현대하모니 L</vt:lpstr>
      <vt:lpstr>현대하모니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현대기아자동차(주)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hmc</dc:creator>
  <cp:lastModifiedBy>cypark</cp:lastModifiedBy>
  <cp:revision>191</cp:revision>
  <cp:lastPrinted>2020-10-26T02:02:51Z</cp:lastPrinted>
  <dcterms:created xsi:type="dcterms:W3CDTF">2006-07-12T01:03:23Z</dcterms:created>
  <dcterms:modified xsi:type="dcterms:W3CDTF">2022-05-26T23:14:45Z</dcterms:modified>
</cp:coreProperties>
</file>