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906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72">
          <p15:clr>
            <a:srgbClr val="A4A3A4"/>
          </p15:clr>
        </p15:guide>
        <p15:guide id="2" pos="3120">
          <p15:clr>
            <a:srgbClr val="A4A3A4"/>
          </p15:clr>
        </p15:guide>
        <p15:guide id="3" pos="126">
          <p15:clr>
            <a:srgbClr val="A4A3A4"/>
          </p15:clr>
        </p15:guide>
        <p15:guide id="4" pos="6114">
          <p15:clr>
            <a:srgbClr val="A4A3A4"/>
          </p15:clr>
        </p15:guide>
        <p15:guide id="5" orient="horz" pos="4092">
          <p15:clr>
            <a:srgbClr val="A4A3A4"/>
          </p15:clr>
        </p15:guide>
        <p15:guide id="6" orient="horz" pos="1794">
          <p15:clr>
            <a:srgbClr val="A4A3A4"/>
          </p15:clr>
        </p15:guide>
        <p15:guide id="7" orient="horz" pos="1734">
          <p15:clr>
            <a:srgbClr val="A4A3A4"/>
          </p15:clr>
        </p15:guide>
        <p15:guide id="8" orient="horz" pos="764">
          <p15:clr>
            <a:srgbClr val="A4A3A4"/>
          </p15:clr>
        </p15:guide>
        <p15:guide id="9" orient="horz" pos="235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GJDoloRetyDvdjNk93shg1pa7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7CF29-769B-428B-BC93-8D8BD3E5751E}">
  <a:tblStyle styleId="{C2D7CF29-769B-428B-BC93-8D8BD3E5751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2" orient="horz"/>
        <p:guide pos="3120"/>
        <p:guide pos="126"/>
        <p:guide pos="6114"/>
        <p:guide pos="4092" orient="horz"/>
        <p:guide pos="1794" orient="horz"/>
        <p:guide pos="1734" orient="horz"/>
        <p:guide pos="764" orient="horz"/>
        <p:guide pos="23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25" spcFirstLastPara="1" rIns="91525" wrap="square" tIns="457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712788" y="746125"/>
            <a:ext cx="5380037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2225" y="115888"/>
            <a:ext cx="720725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7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5251052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917177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675" y="115888"/>
            <a:ext cx="10033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7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 sz="19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25"/>
              <a:buNone/>
              <a:defRPr sz="16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63"/>
              <a:buNone/>
              <a:defRPr sz="146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6542088"/>
            <a:ext cx="1463675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73062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75"/>
              <a:buChar char="•"/>
              <a:defRPr sz="2275"/>
            </a:lvl2pPr>
            <a:lvl3pPr indent="-35242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3pPr>
            <a:lvl4pPr indent="-331787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4pPr>
            <a:lvl5pPr indent="-331787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5pPr>
            <a:lvl6pPr indent="-331787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6pPr>
            <a:lvl7pPr indent="-331787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7pPr>
            <a:lvl8pPr indent="-331787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8pPr>
            <a:lvl9pPr indent="-331787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•"/>
              <a:defRPr sz="1625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38"/>
              <a:buNone/>
              <a:defRPr sz="1138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5pPr>
            <a:lvl6pPr indent="-228600" lvl="5" marL="27432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6pPr>
            <a:lvl7pPr indent="-228600" lvl="6" marL="3200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7pPr>
            <a:lvl8pPr indent="-228600" lvl="7" marL="3657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8pPr>
            <a:lvl9pPr indent="-228600" lvl="8" marL="4114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1500" lvl="5" marL="27432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1500" lvl="6" marL="3200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1500" lvl="7" marL="3657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1500" lvl="8" marL="4114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-1588" y="6350"/>
            <a:ext cx="9906001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[AI·DS 아카데미]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“DS30_예측 분석 Modeling” PoC 기획서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1588" y="2762250"/>
            <a:ext cx="9906001" cy="15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HEV엔진의 성능 특성을 예측할 수 있는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버추얼 기반 AI 개발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345025" y="5234225"/>
            <a:ext cx="55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예시 PoC는 참고용</a:t>
            </a:r>
            <a:r>
              <a:rPr b="1" lang="en-US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으로만 사용하시기 바랍니다</a:t>
            </a:r>
            <a:r>
              <a:rPr b="1" lang="en-US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(외부 공유 x)</a:t>
            </a:r>
            <a:endParaRPr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0"/>
          <p:cNvGrpSpPr/>
          <p:nvPr/>
        </p:nvGrpSpPr>
        <p:grpSpPr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13" name="Google Shape;213;p10"/>
            <p:cNvSpPr/>
            <p:nvPr/>
          </p:nvSpPr>
          <p:spPr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 cap="flat" cmpd="sng" w="1270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내용</a:t>
              </a: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243013" y="119856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적용할 인공지능 모델</a:t>
              </a:r>
              <a:endParaRPr/>
            </a:p>
          </p:txBody>
        </p:sp>
        <p:cxnSp>
          <p:nvCxnSpPr>
            <p:cNvPr id="218" name="Google Shape;218;p10"/>
            <p:cNvCxnSpPr/>
            <p:nvPr/>
          </p:nvCxnSpPr>
          <p:spPr>
            <a:xfrm>
              <a:off x="450850" y="170158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19" name="Google Shape;219;p10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종류: Static Data (운전조건, 하드웨어 별 해석 결과 time series로부터 1차 가공된 값)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Time series 데이터가 그래도 input으로 들어가는 것이 필요할 경우, time series data 포함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예측하고자 하는 변수: 엔진 내 연소 기간(Duration) 및 점화지연(Delay)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Pass/Fail을 판정하는 분류(classification) 문제가 아니며, 연속형 변수 값에 대한 예측이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Supervised Learning 중 분류(classification)이 아닌 회귀(Regression) 문제이며, input 변수 간에는 다양한 비선형성이 존재하므로, 일반적인 MLP(Multi-Layer Perceptron) 알고리즘 포함 모델 검토/비교 후 적용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추가적으로, 모델의 예측 성능 뿐만 아니라 모델 예측에 중요도를 갖는 parameter를 탐색하는 알고리즘 또한 검토해보고자 함.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MLP 이외에 Gradient boost 등 다양한 알고리즘을 검토해보면 좋음.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종류: Static Data + Time series data (운전조건, 하드웨어 별 해석 결과)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Time series 데이터가 그래도 input으로 들어가는 것이 필요할 경우, time series data 포함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예측하고자 하는 변수: 엔진 내 연소 기간(Duration) 및 점화지연(Delay)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Pass/Fail을 판정하는 분류(classification) 문제가 아니며, 연속형 변수 값에 대한 예측이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Supervised Learning 중 회귀(Regression) 문제이며, input 변수 간에는 다양한 비선형성이 존재하므로 MLP(Multi-Layer Perceptron), XG Boost + 다양한 변수 형태를 동시 학습 가능한 multi-modal 알고리즘 검토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추가적으로, 모델의 예측 성능 뿐만 아니라 모델 예측에 중요도를 갖는 parameter를 탐색하는 알고리즘 또한 검토해보고자 함.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1"/>
          <p:cNvGrpSpPr/>
          <p:nvPr/>
        </p:nvGrpSpPr>
        <p:grpSpPr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26" name="Google Shape;226;p11"/>
            <p:cNvSpPr/>
            <p:nvPr/>
          </p:nvSpPr>
          <p:spPr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 cap="flat" cmpd="sng" w="1270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내용</a:t>
              </a:r>
              <a:endParaRPr/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243013" y="119856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모델의 Target Accuracy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1"/>
            <p:cNvCxnSpPr/>
            <p:nvPr/>
          </p:nvCxnSpPr>
          <p:spPr>
            <a:xfrm>
              <a:off x="450850" y="170158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32" name="Google Shape;232;p11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 Accuracy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Target 변수인 연소 특성은 엔진 내에서 일반적으로 10~40 CA 정도의 범위를 가지며, 유의미한 연소특성의 차이를 나타내는 최소 값은 1~2CA 내외임.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Target error: MSE(Mean Squared Error) ~ 1CA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 Accuracy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Target 변수인 연소 특성은 엔진 내에서 일반적으로 10~40 CA 정도의 범위를 가지며, 유의미한 연소특성의 차이를 나타내는 최소 값은 1~2CA 내외임.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Target error: MSE(Mean Squared Error) ~ 1CA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450850" y="1187450"/>
            <a:ext cx="9001125" cy="863600"/>
            <a:chOff x="450850" y="1196975"/>
            <a:chExt cx="9001125" cy="863238"/>
          </a:xfrm>
        </p:grpSpPr>
        <p:sp>
          <p:nvSpPr>
            <p:cNvPr id="239" name="Google Shape;239;p12"/>
            <p:cNvSpPr/>
            <p:nvPr/>
          </p:nvSpPr>
          <p:spPr>
            <a:xfrm>
              <a:off x="738188" y="1227125"/>
              <a:ext cx="3350716" cy="472877"/>
            </a:xfrm>
            <a:prstGeom prst="rect">
              <a:avLst/>
            </a:prstGeom>
            <a:solidFill>
              <a:srgbClr val="94BB1E"/>
            </a:solidFill>
            <a:ln cap="flat" cmpd="sng" w="12700">
              <a:solidFill>
                <a:srgbClr val="94BB1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1895555" y="1320910"/>
              <a:ext cx="1938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수행 계획</a:t>
              </a:r>
              <a:endParaRPr/>
            </a:p>
          </p:txBody>
        </p:sp>
        <p:sp>
          <p:nvSpPr>
            <p:cNvPr id="241" name="Google Shape;241;p12"/>
            <p:cNvSpPr txBox="1"/>
            <p:nvPr/>
          </p:nvSpPr>
          <p:spPr>
            <a:xfrm>
              <a:off x="810895" y="1230597"/>
              <a:ext cx="588631" cy="523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243013" y="1196975"/>
              <a:ext cx="690562" cy="531590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450850" y="1700002"/>
              <a:ext cx="9001125" cy="360211"/>
            </a:xfrm>
            <a:prstGeom prst="rect">
              <a:avLst/>
            </a:prstGeom>
            <a:solidFill>
              <a:srgbClr val="94BB1E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일정 및 필요 인력</a:t>
              </a:r>
              <a:endParaRPr/>
            </a:p>
          </p:txBody>
        </p:sp>
        <p:cxnSp>
          <p:nvCxnSpPr>
            <p:cNvPr id="244" name="Google Shape;244;p12"/>
            <p:cNvCxnSpPr/>
            <p:nvPr/>
          </p:nvCxnSpPr>
          <p:spPr>
            <a:xfrm>
              <a:off x="450850" y="1700002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94BB1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45" name="Google Shape;245;p12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246" name="Google Shape;246;p12"/>
          <p:cNvGraphicFramePr/>
          <p:nvPr/>
        </p:nvGraphicFramePr>
        <p:xfrm>
          <a:off x="493301" y="2550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1156650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7475"/>
                <a:gridCol w="21277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870550"/>
              </a:tblGrid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(단위: Week)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 인력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프로젝트 기획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데이터취득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라벨링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구축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튜닝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테스트 및 평가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공유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12"/>
          <p:cNvGraphicFramePr/>
          <p:nvPr/>
        </p:nvGraphicFramePr>
        <p:xfrm>
          <a:off x="493301" y="4727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1156650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217475"/>
                <a:gridCol w="212775"/>
                <a:gridCol w="215125"/>
                <a:gridCol w="215125"/>
                <a:gridCol w="215125"/>
                <a:gridCol w="215125"/>
                <a:gridCol w="215125"/>
                <a:gridCol w="215125"/>
                <a:gridCol w="215125"/>
                <a:gridCol w="870550"/>
              </a:tblGrid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(단위: Week)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 인력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프로젝트 기획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데이터취득</a:t>
                      </a: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라벨링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구축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튜닝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테스트 및 평가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모델 공유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3"/>
          <p:cNvGrpSpPr/>
          <p:nvPr/>
        </p:nvGrpSpPr>
        <p:grpSpPr>
          <a:xfrm>
            <a:off x="450850" y="1193800"/>
            <a:ext cx="9001125" cy="865188"/>
            <a:chOff x="450913" y="1173951"/>
            <a:chExt cx="9001000" cy="1048085"/>
          </a:xfrm>
        </p:grpSpPr>
        <p:sp>
          <p:nvSpPr>
            <p:cNvPr id="254" name="Google Shape;254;p13"/>
            <p:cNvSpPr/>
            <p:nvPr/>
          </p:nvSpPr>
          <p:spPr>
            <a:xfrm>
              <a:off x="1243065" y="1173951"/>
              <a:ext cx="690552" cy="648082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738247" y="1210490"/>
              <a:ext cx="3057483" cy="575003"/>
            </a:xfrm>
            <a:prstGeom prst="rect">
              <a:avLst/>
            </a:prstGeom>
            <a:solidFill>
              <a:srgbClr val="127CCE"/>
            </a:solidFill>
            <a:ln cap="flat" cmpd="sng" w="12700">
              <a:solidFill>
                <a:srgbClr val="127C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 txBox="1"/>
            <p:nvPr/>
          </p:nvSpPr>
          <p:spPr>
            <a:xfrm>
              <a:off x="1928706" y="1313606"/>
              <a:ext cx="909210" cy="447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Impact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 txBox="1"/>
            <p:nvPr/>
          </p:nvSpPr>
          <p:spPr>
            <a:xfrm>
              <a:off x="810953" y="1210241"/>
              <a:ext cx="588623" cy="63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243065" y="1173951"/>
              <a:ext cx="690552" cy="648082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13"/>
            <p:cNvCxnSpPr/>
            <p:nvPr/>
          </p:nvCxnSpPr>
          <p:spPr>
            <a:xfrm>
              <a:off x="450913" y="1785494"/>
              <a:ext cx="9001000" cy="0"/>
            </a:xfrm>
            <a:prstGeom prst="straightConnector1">
              <a:avLst/>
            </a:prstGeom>
            <a:noFill/>
            <a:ln cap="flat" cmpd="sng" w="31750">
              <a:solidFill>
                <a:srgbClr val="127C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0" name="Google Shape;260;p13"/>
            <p:cNvSpPr/>
            <p:nvPr/>
          </p:nvSpPr>
          <p:spPr>
            <a:xfrm>
              <a:off x="450913" y="1785494"/>
              <a:ext cx="9001000" cy="436542"/>
            </a:xfrm>
            <a:prstGeom prst="rect">
              <a:avLst/>
            </a:prstGeom>
            <a:solidFill>
              <a:srgbClr val="127CCE">
                <a:alpha val="3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경제적 Impact 및 기타 Impact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1" name="Google Shape;261;p13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경제적 Impact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모델을 활용한 하드웨어 사전 검토를 통해 개발 기간 단축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하드웨어를 해석 + AI모델 활용을 통해 사전 검토 가능 → 개발 cost (시험비, 시작품 제작 등) 절감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개발 M/H 절감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Impact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타 해석 분야에 확대 적용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대응 시 해석시간 vs. 정확도의 trade-off를 극복할 수 있는 보조 수단으로 활용 가능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경제적 Impact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모델을 활용한 하드웨어 사전 검토를 통해 개발 기간 단축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하드웨어를 해석 + AI모델 활용을 통해 사전 검토 가능 → 개발 cost (시험비, 시작품 제작 등) 절감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개발 M/H 절감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Impact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타 해석 분야에 확대 적용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대응 시 해석시간 vs. 정확도의 trade-off를 극복할 수 있는 보조 수단으로 활용 가능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[PoC 기획서_최종안]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제목 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HEV엔진의 성능 특성을 예측할 수 있는 버추얼 기반 AI 개발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"/>
          <p:cNvGraphicFramePr/>
          <p:nvPr/>
        </p:nvGraphicFramePr>
        <p:xfrm>
          <a:off x="450850" y="12173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4500000"/>
                <a:gridCol w="4500000"/>
              </a:tblGrid>
              <a:tr h="3240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Project 개요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 hMerge="1"/>
              </a:tr>
              <a:tr h="1548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순수 내연기관의 성능 예측 시 해석 활용 정합성 우수하나, HEV차량 탑재 내연기관의 해석 성능 예측 특성 악화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기존 물리 모델로 설명이 불가능한 조건에 대해 해석 데이터셋을 기반으로 한 AI 알고리즘을 통해 예측성 보완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구축된 예측 모델로부터, 성능에 중요한 영향을 미치는 해석 인자 도출 → 향후 버추얼 개발 시 활용 가능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Input 중 성능에 중요한 영향을 미칠 수 있는 label이 많음.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다수의 인자 간 non-linear 한 특성이 많기 때문에 curve-fitting 등의 회귀식으로는 한계가 있음.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Input을 해석 결과값을 사용하기 때문에, training example을 다량으로 생성하는 데 시간적 제약이 있음.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결과 자체 에러로 인해 , input 데이터에 noise 포함 가능성 있음.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Input 데이터에 데이터 형태 혼재 (Time series + static 변수)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0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Project 내용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ADA"/>
                    </a:solidFill>
                  </a:tcPr>
                </a:tc>
                <a:tc hMerge="1"/>
              </a:tr>
              <a:tr h="1548000">
                <a:tc>
                  <a:txBody>
                    <a:bodyPr/>
                    <a:lstStyle/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해결해야 할 과제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0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해석 인자간 물리량 dimension 차이 re-scaling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Categorical feature의 dependency 체크 후, 필요 시 분리 학습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혼재된 변수 형태(time series + static)를 함께 사용할 알고리즘 검토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조건의 추가 해석을 통한 데이터 확보 (DOE 기반 matrix 구성, 시험 결과 기 확보)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→ Feature 개수를 상회하는 example 확보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필요 데이터 및 보유 데이터 상태</a:t>
                      </a:r>
                      <a:b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약 150개의 training example에 해당하는 해석/시험 데이터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유동 특성: time series, 점화시점 static 변수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혼합기 특성: time series, 점화시점 static 변수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시험 데이터 (성능 특성) : value parameter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데이터는 각 example의 time series로부터 일반적으로 중요하다고 알려진 15개의 feature 추출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추가 input 데이터 EDA을 통해 feature 도출 필요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적용할 인공지능 모델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Input 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종류: Static Data + Time series 데이터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Output 데이터 종류: 연속형 변수 (scalar)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회귀(Regression) 문제 모델 + non-linear 특성 반영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→ MLP(Multi-Layer Perceptron), XG boost 알고리즘 등 검토 예정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→ 데이터 형태에 따라 Multi-modal 컨셉 적용 검토 필요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모델의 예측 성능 뿐만 아니라 모델 예측에 중요도를 갖는 parameter를 탐색하는 알고리즘 또한 검토해보고자 함.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모델의 Target Accuracy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Output 변수는 일반적으로 10~40 CA 정도의 범위를 가지며, 유의미한 최소의 차이에 해당하는 값은 1~2CA 내외임.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Target error: MSE(Mean Squared Error) ~ 1CA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[PoC 기획서_최종안]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제목 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3"/>
          <p:cNvGraphicFramePr/>
          <p:nvPr/>
        </p:nvGraphicFramePr>
        <p:xfrm>
          <a:off x="450850" y="12173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4500000"/>
                <a:gridCol w="4500000"/>
              </a:tblGrid>
              <a:tr h="3240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Project 개요 (첨부)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DFEC"/>
                    </a:solidFill>
                  </a:tcPr>
                </a:tc>
                <a:tc hMerge="1"/>
              </a:tr>
              <a:tr h="4912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기존 내연기관 엔진의 해석 활용 하드웨어 검토 시 (As-is)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HEV차량 전용 엔진의 해석 활용 하드웨어 검토 시 (To-be)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159" y="2189683"/>
            <a:ext cx="1413286" cy="107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044" y="2186913"/>
            <a:ext cx="1413286" cy="108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276491" y="1932057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하드웨어 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990390" y="1932057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하드웨어 B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355310" y="3348859"/>
            <a:ext cx="504056" cy="384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479675" y="3420185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820496" y="3806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84000"/>
                <a:gridCol w="1692000"/>
                <a:gridCol w="108030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</a:t>
                      </a:r>
                      <a:endParaRPr b="1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</a:rPr>
                        <a:t>시계열 data</a:t>
                      </a:r>
                      <a:r>
                        <a:rPr b="1" baseline="30000" lang="en-US" sz="1050" u="none" cap="none" strike="noStrike">
                          <a:solidFill>
                            <a:schemeClr val="dk1"/>
                          </a:solidFill>
                        </a:rPr>
                        <a:t>1)</a:t>
                      </a:r>
                      <a:endParaRPr b="1" baseline="3000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</a:rPr>
                        <a:t>Static data</a:t>
                      </a:r>
                      <a:endParaRPr b="1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해석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온도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압력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난류 에너지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내 속도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Mixing 특성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29870"/>
          <a:stretch/>
        </p:blipFill>
        <p:spPr>
          <a:xfrm>
            <a:off x="1534918" y="4245857"/>
            <a:ext cx="1631849" cy="122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2355310" y="5628790"/>
            <a:ext cx="504056" cy="384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971643" y="5652108"/>
            <a:ext cx="16184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경험 / fitting 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" name="Google Shape;121;p3"/>
          <p:cNvGraphicFramePr/>
          <p:nvPr/>
        </p:nvGraphicFramePr>
        <p:xfrm>
          <a:off x="820495" y="6017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84000"/>
                <a:gridCol w="277230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하드웨어 A가 B 대비 성능 우세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6893" y="2189683"/>
            <a:ext cx="1413286" cy="107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0778" y="2186913"/>
            <a:ext cx="1413286" cy="108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5821225" y="1932057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하드웨어 A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535124" y="1932057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하드웨어 B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900044" y="3348859"/>
            <a:ext cx="504056" cy="384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024409" y="3420185"/>
            <a:ext cx="1016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28;p3"/>
          <p:cNvGraphicFramePr/>
          <p:nvPr/>
        </p:nvGraphicFramePr>
        <p:xfrm>
          <a:off x="5365230" y="3806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84000"/>
                <a:gridCol w="1692000"/>
                <a:gridCol w="108030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</a:t>
                      </a:r>
                      <a:endParaRPr b="1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</a:rPr>
                        <a:t>시계열 data</a:t>
                      </a:r>
                      <a:r>
                        <a:rPr b="1" baseline="30000" lang="en-US" sz="1050" u="none" cap="none" strike="noStrike">
                          <a:solidFill>
                            <a:schemeClr val="dk1"/>
                          </a:solidFill>
                        </a:rPr>
                        <a:t>1)</a:t>
                      </a:r>
                      <a:endParaRPr b="1" baseline="3000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</a:rPr>
                        <a:t>Static data</a:t>
                      </a:r>
                      <a:endParaRPr b="1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해석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온도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압력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난류 에너지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연소실 내 속도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</a:rPr>
                        <a:t>Mixing 특성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3"/>
          <p:cNvPicPr preferRelativeResize="0"/>
          <p:nvPr/>
        </p:nvPicPr>
        <p:blipFill rotWithShape="1">
          <a:blip r:embed="rId8">
            <a:alphaModFix/>
          </a:blip>
          <a:srcRect b="0" l="0" r="0" t="29870"/>
          <a:stretch/>
        </p:blipFill>
        <p:spPr>
          <a:xfrm>
            <a:off x="6079652" y="4245857"/>
            <a:ext cx="1631849" cy="122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6900044" y="5628790"/>
            <a:ext cx="504056" cy="384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516377" y="5652108"/>
            <a:ext cx="16184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경험 / fitting 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5365229" y="6017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84000"/>
                <a:gridCol w="277230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rgbClr val="FF0000"/>
                          </a:solidFill>
                        </a:rPr>
                        <a:t>시험 결과 비교 시 정합성 부족, 예측 실패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3"/>
          <p:cNvCxnSpPr/>
          <p:nvPr/>
        </p:nvCxnSpPr>
        <p:spPr>
          <a:xfrm flipH="1">
            <a:off x="5778348" y="5583734"/>
            <a:ext cx="10800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/>
          <p:nvPr/>
        </p:nvCxnSpPr>
        <p:spPr>
          <a:xfrm rot="10800000">
            <a:off x="5778348" y="5583734"/>
            <a:ext cx="10800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"/>
          <p:cNvCxnSpPr/>
          <p:nvPr/>
        </p:nvCxnSpPr>
        <p:spPr>
          <a:xfrm rot="10800000">
            <a:off x="7357501" y="5764889"/>
            <a:ext cx="475363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3"/>
          <p:cNvSpPr txBox="1"/>
          <p:nvPr/>
        </p:nvSpPr>
        <p:spPr>
          <a:xfrm>
            <a:off x="7753412" y="5636776"/>
            <a:ext cx="161845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 알고리즘 기반 예측</a:t>
            </a:r>
            <a:endParaRPr b="1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3"/>
          <p:cNvCxnSpPr>
            <a:stCxn id="136" idx="3"/>
          </p:cNvCxnSpPr>
          <p:nvPr/>
        </p:nvCxnSpPr>
        <p:spPr>
          <a:xfrm rot="10800000">
            <a:off x="7692164" y="3541034"/>
            <a:ext cx="1679700" cy="2222700"/>
          </a:xfrm>
          <a:prstGeom prst="bentConnector4">
            <a:avLst>
              <a:gd fmla="val -3140" name="adj1"/>
              <a:gd fmla="val 100720" name="adj2"/>
            </a:avLst>
          </a:prstGeom>
          <a:noFill/>
          <a:ln cap="flat" cmpd="sng" w="9525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3"/>
          <p:cNvSpPr txBox="1"/>
          <p:nvPr/>
        </p:nvSpPr>
        <p:spPr>
          <a:xfrm>
            <a:off x="7727036" y="3303859"/>
            <a:ext cx="16184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 없이 바로 예측? 불가</a:t>
            </a:r>
            <a:endParaRPr b="0" i="0" sz="11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7612719" y="3508825"/>
            <a:ext cx="1917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연소실 내 거동 복잡성 ↑,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엔진 제어인자 input의 대표성 ↓</a:t>
            </a:r>
            <a:endParaRPr b="0" i="0" sz="105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029046" y="5532902"/>
            <a:ext cx="16184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Y. Kim, Energies, 2019</a:t>
            </a:r>
            <a:endParaRPr b="0" i="1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[PoC 기획서_최종안]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제목 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4"/>
          <p:cNvGraphicFramePr/>
          <p:nvPr/>
        </p:nvGraphicFramePr>
        <p:xfrm>
          <a:off x="450850" y="122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4500000"/>
                <a:gridCol w="4500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Project 수행 계획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Impact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일정 및 필요인력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경제적 Impact (및 기타 Impact)</a:t>
                      </a:r>
                      <a:endParaRPr/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b="1"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모델을 활용한 하드웨어 사전 검토를 통해 개발 기간 단축 가능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하드웨어를 해석 + AI모델 활용을 통해 사전 검토 가능 → 개발 cost (시험비, 시작품 제작 등) 절감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개발 M/H 절감 가능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타 해석 분야에 확대 적용 가능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80000" lvl="0" marL="18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Noto Sans Symbols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대응 시 해석시간 vs. 정확도의 trade-off를 극복할 수 있는 보조 수단으로 활용 가능</a:t>
                      </a:r>
                      <a:endParaRPr/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4"/>
          <p:cNvGraphicFramePr/>
          <p:nvPr/>
        </p:nvGraphicFramePr>
        <p:xfrm>
          <a:off x="450850" y="3735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9000000"/>
              </a:tblGrid>
              <a:tr h="3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평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 코멘트 반영하여 잘 수정 하셨습니다.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 챌린지한 문제이고 경제적 임팩트도 있는 중요한 문제인 듯 합니다.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 PoC는 더 이상 수정할 필요없고, 문제를 이제부터 구체화하여 하나씩 잘 풀어가시기 바랍니다.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17" y="1880579"/>
            <a:ext cx="4436115" cy="12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[PoC 기획서_수정기록표]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제목 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5"/>
          <p:cNvGraphicFramePr/>
          <p:nvPr/>
        </p:nvGraphicFramePr>
        <p:xfrm>
          <a:off x="450850" y="122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4499775"/>
                <a:gridCol w="4499775"/>
              </a:tblGrid>
              <a:tr h="324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As-Is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1440000">
                <a:tc gridSpan="2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배경: HEV 기반의 엔진 성능 특성 예측 시 기존 물리 모델로 설명이 불가능한 조건 발생, AI알고리즘 기반 성능 예측 필요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목표: 해석 데이터를 input, 동일 조건의 시험 데이터를 output으로 하여 task 목표 설정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해결 문제: 데이터 중 어떤 변수를 input으로 둘지에 대한 labeling 문제, feature 전처리 문제 및 변수 형태 정의 문제 존재함.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보유 데이터: 현 시점 150여개의 training set을 보유하고 있으며, AI기반 알고리즘 구축을 위해 추가 데이터셋 확보 필요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 알고리즘: MLP(Multi-Layer Perceptron) 기반 non-linear regressor 모델 적용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 성능: MSE 1CA 이내 (추가 검토 사항: output에 영향을 미치는 알고리즘 내 주요 feature 특성 파악 필요)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 효과: 사전 하드웨어 검토를 통한 개발 cost 절감 등 개발 효율화 기여, 타 해석 부문 확대 적용 가능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1차 피드백_요약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 방향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HEV 엔진 성능이지만, 실제로는 HEV 엔진에 탑재되는 엔진의 성능 예측임.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 시 Categorical 데이터는 dependency를 판단해서 학습을 나누어 할 지, 한번에 할지 판단해야 함.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Time series data와 static data는 한번에 학습 가능한 알고리즘도 있으므로, 필요 시 검토해볼 필요 있음.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적용 알고리즘으로 Gradient Boost 도 함께 검토 필요.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연구배경의 예측하고자 하는 범위 명확화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 관련 내용 추가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적용 알고리즘 후보 추가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4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To-Be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1440000">
                <a:tc gridSpan="2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배경: 일반 내연기관의 해석 정합성이 높았던 반면, HEV 차량 탑재 엔진은 예측 특성이 떨어져 , AI알고리즘 기반 예측 필요</a:t>
                      </a:r>
                      <a:endParaRPr b="0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목표: 해석 데이터를 input, 동일 조건의 시험 데이터를 output으로 하여 task 목표 설정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해결 문제: 데이터 labeling, feature 전처리 완료 후 categorical 데이터에 대해 dependency 확인 후 분리 학습 여부 결정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보유 데이터: 현 시점 150여개의 training set을 보유하고 있으며, AI기반 알고리즘 구축을 위해 추가 데이터셋 확보 필요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 알고리즘: MLP, XGBoost 등 비선형 회귀 모델 + 다양한 데이터 형태 동시 학습 가능한 multi-modal 모델 적용 검토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 성능: MSE 1CA 이내 (추가 검토 사항: output에 영향을 미치는 알고리즘 내 주요 feature 특성 파악 필요)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 효과: 사전 하드웨어 검토를 통한 개발 cost 절감 등 개발 효율화 기여, 타 해석 부문 확대 적용 가능</a:t>
                      </a:r>
                      <a:endParaRPr b="0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450850" y="1192213"/>
            <a:ext cx="9001125" cy="863600"/>
            <a:chOff x="450850" y="1192213"/>
            <a:chExt cx="9001125" cy="863237"/>
          </a:xfrm>
        </p:grpSpPr>
        <p:sp>
          <p:nvSpPr>
            <p:cNvPr id="161" name="Google Shape;161;p6"/>
            <p:cNvSpPr/>
            <p:nvPr/>
          </p:nvSpPr>
          <p:spPr>
            <a:xfrm>
              <a:off x="738188" y="1222362"/>
              <a:ext cx="3060700" cy="472876"/>
            </a:xfrm>
            <a:prstGeom prst="rect">
              <a:avLst/>
            </a:prstGeom>
            <a:solidFill>
              <a:srgbClr val="D03482"/>
            </a:solidFill>
            <a:ln cap="flat" cmpd="sng" w="12700">
              <a:solidFill>
                <a:srgbClr val="D034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1890713" y="1306513"/>
              <a:ext cx="14652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811213" y="1222375"/>
              <a:ext cx="588962" cy="52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50850" y="1695238"/>
              <a:ext cx="9001125" cy="360212"/>
            </a:xfrm>
            <a:prstGeom prst="rect">
              <a:avLst/>
            </a:prstGeom>
            <a:solidFill>
              <a:srgbClr val="F9E5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배경</a:t>
              </a:r>
              <a:endPara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43013" y="119221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>
              <a:off x="450850" y="169523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D0348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167" name="Google Shape;167;p6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연구 배경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기존 내연기관 엔진에서 전동화의 개념이 결합된 HEV 시스템 및 전기차 기반의 자동차 시장 확대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개발 cost를 줄이고 개발 기간 단축을 위해 버추얼(해석) 기반의 업무가 확대되고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해석 dimension에 따라 해석 시간 vs. 정확도의 trade-off가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잘 알려진 물리 모델을 통해 순차적으로 예측 (ex. 하드웨어의 flow/spray 특성 해석 → 연소/성능 특성 예측)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배경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HEV 기반의 엔진 성능(연소) 특성 예측 시, 기존 물리 모델로 설명이 불가능한 조건 다수 발생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인공지능 알고리즘을 활용하여, HEV엔진 성능의 시험/해석 정합성 향상을 위한 예측 모델 구축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모델의 모델링적/물리적/수치적인 불완전함을 AI 알고리즘을 통해 보완하고자 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구축된 예측 모델로부터, 성능에 중요한 영향을 미치는 해석 인자 도출 → 향후 버추얼 개발 시 활용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표제가 HEV 엔진의 성능이지만, 실제로는 HEV 차량에 탑재되는 엔진의 성능 예측 task 임.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69200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연구 배경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순수 내연기관의 성능 예측 시 해석 활용 정합성 우수하나, HEV차량 탑재 내연기관의 해석 성능 예측 특성 악화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개발 cost를 줄이고 개발 기간 단축을 위해 버추얼(해석) 기반의 업무가 확대되고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해석 dimension에 따라 해석 시간 vs. 정확도의 trade-off가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잘 알려진 물리 모델을 통해 순차적으로 예측 (ex. 하드웨어의 flow/spray 특성 해석 → 연소/성능 특성 예측)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배경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HEV 차량에 탑재된 엔진 성능(연소) 특성 예측 시, 기존 물리 모델로 설명이 불가능한 조건 다수 발생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인공지능 알고리즘을 활용하여, 엔진 성능의 시험/해석 정합성 향상을 위한 예측 모델 구축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ㄴ 모델의 모델링적/물리적/수치적인 불완전함을 AI 알고리즘을 통해 보완하고자 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구축된 예측 모델로부터, 성능에 중요한 영향을 미치는 해석 인자 도출 → 향후 버추얼 개발 시 활용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7"/>
          <p:cNvGrpSpPr/>
          <p:nvPr/>
        </p:nvGrpSpPr>
        <p:grpSpPr>
          <a:xfrm>
            <a:off x="450850" y="1192213"/>
            <a:ext cx="9001125" cy="863600"/>
            <a:chOff x="450850" y="1192213"/>
            <a:chExt cx="9001125" cy="863237"/>
          </a:xfrm>
        </p:grpSpPr>
        <p:sp>
          <p:nvSpPr>
            <p:cNvPr id="174" name="Google Shape;174;p7"/>
            <p:cNvSpPr/>
            <p:nvPr/>
          </p:nvSpPr>
          <p:spPr>
            <a:xfrm>
              <a:off x="738188" y="1222362"/>
              <a:ext cx="3060700" cy="472876"/>
            </a:xfrm>
            <a:prstGeom prst="rect">
              <a:avLst/>
            </a:prstGeom>
            <a:solidFill>
              <a:srgbClr val="D03482"/>
            </a:solidFill>
            <a:ln cap="flat" cmpd="sng" w="12700">
              <a:solidFill>
                <a:srgbClr val="D034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1890713" y="1306513"/>
              <a:ext cx="14652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811213" y="1222375"/>
              <a:ext cx="588962" cy="52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50850" y="1695238"/>
              <a:ext cx="9001125" cy="360212"/>
            </a:xfrm>
            <a:prstGeom prst="rect">
              <a:avLst/>
            </a:prstGeom>
            <a:solidFill>
              <a:srgbClr val="F9E5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Challenge</a:t>
              </a:r>
              <a:endPara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243013" y="119221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7"/>
            <p:cNvCxnSpPr/>
            <p:nvPr/>
          </p:nvCxnSpPr>
          <p:spPr>
            <a:xfrm>
              <a:off x="450850" y="169523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D0348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180" name="Google Shape;180;p7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목표: 해석 데이터를 기반으로 HEV 엔진 성능 특성 예측 (input: 해석 데이터, output: 엔진 성능)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결과값 중 어떤 인자가 성능에 중요한 영향을 미치는지 모르기 때문에, 적용 가능한 label이 많음.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다수의 인자 간 non-linear 한 특성이 많기 때문에 curve-fitting 등의 회귀식으로는 한계가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Input을 해석 결과값을 사용하기 때문에, training example을 다량으로 생성하는 데 시간적 제약이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해석이 모든 현상을 반영하지 못하므로, 해석 데이터에 noise 포함 가능성 있음.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Time series 데이터와 static 변수 혼재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기존의 해석 모델을 지우고, 해석 데이터를 기반으로 성능을 새롭게 예측하는 task임.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Label 탐색, feature 추출, 유효 데이터셋 검증 등 데이터 전처리를 위한 노력이 많이 필요할 것으로 생각됨.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목표: 해석 데이터를 기반으로 HEV 엔진 성능 특성 예측 (input: 해석 데이터, output: 엔진 성능)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결과값 중 어떤 인자가 성능에 중요한 영향을 미치는지 모르기 때문에, 적용 가능한 label이 많음.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다수의 인자 간 non-linear 한 특성이 많기 때문에 curve-fitting 등의 회귀식으로는 한계가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Input을 해석 결과값을 사용하기 때문에, training example을 다량으로 생성하는 데 시간적 제약이 있음.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해석이 모든 현상을 반영하지 못하므로, 해석 데이터에 noise 포함 가능성 있음.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Time series 데이터와 static 변수 혼재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8"/>
          <p:cNvGrpSpPr/>
          <p:nvPr/>
        </p:nvGrpSpPr>
        <p:grpSpPr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187" name="Google Shape;187;p8"/>
            <p:cNvSpPr/>
            <p:nvPr/>
          </p:nvSpPr>
          <p:spPr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 cap="flat" cmpd="sng" w="1270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내용</a:t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243013" y="119856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해결해야 할 과제</a:t>
              </a:r>
              <a:endParaRPr/>
            </a:p>
          </p:txBody>
        </p:sp>
        <p:cxnSp>
          <p:nvCxnSpPr>
            <p:cNvPr id="192" name="Google Shape;192;p8"/>
            <p:cNvCxnSpPr/>
            <p:nvPr/>
          </p:nvCxnSpPr>
          <p:spPr>
            <a:xfrm>
              <a:off x="450850" y="170158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193" name="Google Shape;193;p8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사전 탐색 및 전처리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인자 간 상관성 분석 등을 통해 다량의 input feature 중 중복되는 인자 제거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인자간 물리량 dimension 차이 scaling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필요 시 categorical feature로 나누어 학습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변수 타입을 분류(Time series 데이터/static 변수)하거나, 두 변수를 함께 사용할 알고리즘 검토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example 추가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조건의 추가 해석을 통한 데이터 확보 (DOE 기반 matrix 구성, 시험 결과 기 확보)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feature 개수를 상회하는 example 확보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categorical feature는 dependency 체크 후, 나누어 학습할 지 한번에 학습할지 결정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변수 타입(Time series, static data)를 함께 학습하는 알고리즘도 있으므로 검토 필요</a:t>
                      </a:r>
                      <a:endParaRPr/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사전 탐색 및 전처리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인자 간 상관성 분석 등을 통해 다량의 input feature 중 중복되는 인자 제거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인자간 물리량 dimension 차이 scaling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Categorical feature의 dependency 검증, 필요 시 categorical feature로 나누어 학습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변수 타입을 분류(Time series 데이터/static 변수)하거나, 두 변수를 함께 사용할 알고리즘 검토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example 추가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조건의 추가 해석을 통한 데이터 확보 (DOE 기반 matrix 구성, 시험 결과 기 확보)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feature 개수를 상회하는 example 확보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-1588" y="6350"/>
            <a:ext cx="9906001" cy="11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[PoC 기획서_Work Sheet]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제목 : HEV엔진의 성능 특성을 예측할 수 있는 버추얼 기반 AI 개발</a:t>
            </a:r>
            <a:endParaRPr b="1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9"/>
          <p:cNvGrpSpPr/>
          <p:nvPr/>
        </p:nvGrpSpPr>
        <p:grpSpPr>
          <a:xfrm>
            <a:off x="450850" y="1189038"/>
            <a:ext cx="9001125" cy="863600"/>
            <a:chOff x="450850" y="1198563"/>
            <a:chExt cx="9001125" cy="863237"/>
          </a:xfrm>
        </p:grpSpPr>
        <p:sp>
          <p:nvSpPr>
            <p:cNvPr id="200" name="Google Shape;200;p9"/>
            <p:cNvSpPr/>
            <p:nvPr/>
          </p:nvSpPr>
          <p:spPr>
            <a:xfrm>
              <a:off x="738188" y="1228712"/>
              <a:ext cx="3060700" cy="472876"/>
            </a:xfrm>
            <a:prstGeom prst="rect">
              <a:avLst/>
            </a:prstGeom>
            <a:solidFill>
              <a:srgbClr val="F16272"/>
            </a:solidFill>
            <a:ln cap="flat" cmpd="sng" w="1270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1895455" y="1312975"/>
              <a:ext cx="1465486" cy="369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내용</a:t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810895" y="1228119"/>
              <a:ext cx="588631" cy="523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243013" y="1198563"/>
              <a:ext cx="690562" cy="531588"/>
            </a:xfrm>
            <a:custGeom>
              <a:rect b="b" l="l" r="r" t="t"/>
              <a:pathLst>
                <a:path extrusionOk="0" h="578915" w="680269">
                  <a:moveTo>
                    <a:pt x="0" y="578915"/>
                  </a:moveTo>
                  <a:lnTo>
                    <a:pt x="515503" y="0"/>
                  </a:lnTo>
                  <a:lnTo>
                    <a:pt x="680269" y="0"/>
                  </a:lnTo>
                  <a:lnTo>
                    <a:pt x="176213" y="569962"/>
                  </a:lnTo>
                  <a:lnTo>
                    <a:pt x="0" y="578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450850" y="1701588"/>
              <a:ext cx="9001125" cy="360212"/>
            </a:xfrm>
            <a:prstGeom prst="rect">
              <a:avLst/>
            </a:prstGeom>
            <a:solidFill>
              <a:srgbClr val="F16272">
                <a:alpha val="2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필요 데이터 및 보유 데이터 상태</a:t>
              </a:r>
              <a:endParaRPr/>
            </a:p>
          </p:txBody>
        </p:sp>
        <p:cxnSp>
          <p:nvCxnSpPr>
            <p:cNvPr id="205" name="Google Shape;205;p9"/>
            <p:cNvCxnSpPr/>
            <p:nvPr/>
          </p:nvCxnSpPr>
          <p:spPr>
            <a:xfrm>
              <a:off x="450850" y="1701588"/>
              <a:ext cx="9001125" cy="0"/>
            </a:xfrm>
            <a:prstGeom prst="straightConnector1">
              <a:avLst/>
            </a:prstGeom>
            <a:noFill/>
            <a:ln cap="flat" cmpd="sng" w="31750">
              <a:solidFill>
                <a:srgbClr val="F16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06" name="Google Shape;206;p9"/>
          <p:cNvGraphicFramePr/>
          <p:nvPr/>
        </p:nvGraphicFramePr>
        <p:xfrm>
          <a:off x="4508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{C2D7CF29-769B-428B-BC93-8D8BD3E5751E}</a:tableStyleId>
              </a:tblPr>
              <a:tblGrid>
                <a:gridCol w="6662050"/>
                <a:gridCol w="23375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Expert Coaching</a:t>
                      </a:r>
                      <a:endParaRPr b="1"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필요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하드웨어/소프트웨어 조건 변화에 따른 해석 결과 데이터 일체 (약 80여개의 time series 데이터)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시험 결과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보유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약 150개의 training example에 해당하는 해석/시험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유동 특성: time series, 점화시점 static 변수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혼합기 특성: time series, 점화시점 static 변수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시험 데이터 (성능 특성) : value parameter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데이터는 각 example의 time series로부터 일반적으로 중요하다고 알려진 15개의 feature 추출,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추가 input 데이터 EDA을 통해 feature 도출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✔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(수정)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</a:t>
                      </a:r>
                      <a:endParaRPr/>
                    </a:p>
                  </a:txBody>
                  <a:tcPr marT="45750" marB="45750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17998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필요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다양한 하드웨어/소프트웨어 조건 변화에 따른 해석 결과 데이터 일체 (약 80여개의 time series 데이터)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시험 결과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보유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약 150개의 training example에 해당하는 해석/시험 데이터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유동 특성: time series, 점화시점 static 변수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혼합기 특성: time series, 점화시점 static 변수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엔진 운전조건 별 시험 데이터 (성능 특성) : value parameter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- 해석 데이터는 각 example의 time series로부터 일반적으로 중요하다고 알려진 15개의 feature 추출,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ㄴ 추가 input 데이터 EDA을 통해 feature 도출 필요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2006-07-12T01:03:23Z</dcterms:created>
  <dc:creator>hmc</dc:creator>
</cp:coreProperties>
</file>