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IQ+qe9SIRXDeOIZQnUnwJPl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E186E-6B7B-459E-B10A-025FAF3DB2C9}">
  <a:tblStyle styleId="{2CDE186E-6B7B-459E-B10A-025FAF3DB2C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/0ba7ff33d74e481abef5140d1aa377ef" TargetMode="External"/><Relationship Id="rId4" Type="http://schemas.openxmlformats.org/officeDocument/2006/relationships/hyperlink" Target="https://www.kaggle.com/t/120282f9ddb749198d947b42ac7f1f0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nn.Conv1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NN%20+%20RNN%20&#52628;&#44032;%20&#49444;&#47749;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optim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83483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DS30_예측 분석 Modeling</a:t>
            </a:r>
            <a:br>
              <a:rPr lang="en-US" sz="48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Time-series Classification</a:t>
            </a:r>
            <a:endParaRPr sz="4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32917" y="5318525"/>
            <a:ext cx="31261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 Lab. POSTECH</a:t>
            </a:r>
            <a:endParaRPr/>
          </a:p>
        </p:txBody>
      </p:sp>
      <p:pic>
        <p:nvPicPr>
          <p:cNvPr id="86" name="Google Shape;86;p1" descr="Pohang University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1960" y="223846"/>
            <a:ext cx="1374769" cy="137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Kaggle을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이용하여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개인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별로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Competition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수행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Kaggle-site: </a:t>
            </a: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FordA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(Univariate time-series)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https://www.kaggle.com/t/120282f9ddb749198d947b42ac7f1f0a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Human Activity Recognition (Multivariate time-series)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https://www.kaggle.com/t/0ba7ff33d74e481abef5140d1aa377ef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84276"/>
            <a:ext cx="5555800" cy="523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1026599" y="2606608"/>
            <a:ext cx="399530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464932" y="2606608"/>
            <a:ext cx="284531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2833747" y="2606609"/>
            <a:ext cx="546316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3745010" y="2606608"/>
            <a:ext cx="316684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4513709" y="2606608"/>
            <a:ext cx="691389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5255711" y="2606608"/>
            <a:ext cx="1002475" cy="2064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1050117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1425096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2924804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3732123" y="274348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4669225" y="27382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5586805" y="27382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7139726" y="1384276"/>
            <a:ext cx="4025675" cy="494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Kaggle-site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Overview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Task에 관한 간단한 설명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Data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필요한 데이터 제공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Leaderboard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실시간으로 현재 score 확인 가능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Team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같은 조원끼리 팀 선정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My submissions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제출한 파일 중 가장 Best 선정가능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Submit Predictions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결과물 제출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 b="1"/>
              <a:t>Modelling 및 학습 제안 사항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Model Architecture</a:t>
            </a:r>
            <a:endParaRPr b="1"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Multi-layers, Bi-directional, time-step pooling…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Filter size/ numbers, number of layers, …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ResNet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+ RNN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etc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다양한 모델 예시 코드들을 Competition 종료 후 공유 예정.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Model Architecture</a:t>
            </a: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CNN illustration (1 layer)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Conv1d: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https://pytorch.org/docs/stable/generated/torch.nn.Conv1d.html</a:t>
            </a:r>
            <a:endParaRPr sz="2000"/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8059" y="3176070"/>
            <a:ext cx="8050861" cy="213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88441" y="194359"/>
            <a:ext cx="2821620" cy="189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Model Architecture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CNN (1 layer) + RNN (1 layer)</a:t>
            </a:r>
            <a:endParaRPr b="1" dirty="0"/>
          </a:p>
          <a:p>
            <a:pPr marL="68580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altLang="ko-KR" sz="1700" dirty="0">
                <a:hlinkClick r:id="rId3" action="ppaction://hlinkfile"/>
              </a:rPr>
              <a:t>CNN + RNN </a:t>
            </a:r>
            <a:r>
              <a:rPr lang="ko-KR" altLang="en-US" sz="1700" dirty="0">
                <a:hlinkClick r:id="rId3" action="ppaction://hlinkfile"/>
              </a:rPr>
              <a:t>추가 설명</a:t>
            </a:r>
            <a:r>
              <a:rPr lang="en-US" altLang="ko-KR" sz="1700" dirty="0">
                <a:hlinkClick r:id="rId3" action="ppaction://hlinkfile"/>
              </a:rPr>
              <a:t>.pdf</a:t>
            </a:r>
            <a:endParaRPr sz="1700" dirty="0"/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5212" y="2747304"/>
            <a:ext cx="7212618" cy="382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b="1"/>
              <a:t>Optimization-related Hyperparameters </a:t>
            </a:r>
            <a:endParaRPr sz="4000" b="1"/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rate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Steplr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https://pytorch.org/docs/stable/optim.html</a:t>
            </a:r>
            <a:r>
              <a:rPr lang="en-US"/>
              <a:t>)</a:t>
            </a: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Optimizer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SGD, Adam, Adagrad, …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Regularization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Batch normalization, dropout, l2 regularizer, 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Utilizing unlabeled data</a:t>
            </a:r>
            <a:endParaRPr b="1"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419100" y="1690688"/>
            <a:ext cx="8260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실제 환경에서는 모든 데이터에 label이 존재하지 않는 경우가 많음.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Labeled data (train data) 와 Unlabeled data (test data)를 모두 활용하여, 모델의 일반화 성능을 높이는 self-training 기법을 적용 가능.</a:t>
            </a:r>
            <a:endParaRPr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장점: 매우 간단하며, 모델의 일반화 성능을 손쉽게 높일 수 있다.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단점: 잘못된 prediction을 극대화 하는 방향으로 수렴할 수 있다.</a:t>
            </a:r>
            <a:endParaRPr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143000" lvl="2" indent="-152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  <p:pic>
        <p:nvPicPr>
          <p:cNvPr id="266" name="Google Shape;266;p17" descr="Using pseudo-labeling a simple semi-supervised learning method to train  machine learning mo… | Supervised learning, Learning methods, Machine  learning deep lear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9180" y="1127126"/>
            <a:ext cx="32766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Utilizing unlabeled data</a:t>
            </a:r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084478"/>
            <a:ext cx="5075752" cy="440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6521" y="2084478"/>
            <a:ext cx="5075753" cy="432570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8"/>
          <p:cNvSpPr txBox="1"/>
          <p:nvPr/>
        </p:nvSpPr>
        <p:spPr>
          <a:xfrm>
            <a:off x="1013460" y="1731221"/>
            <a:ext cx="209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x, o: labeled data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Model ensemble</a:t>
            </a:r>
            <a:endParaRPr b="1"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05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여러 모델들을 함께 사용하여, 일반화 성능을 높이는 기법.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서로 다른 모델 (e.g., different architecture, initial parameters..)들은 잘 예측하는 부분에 차이가 존재함.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Sklearn 등에서 지원하는 비-딥러닝 기법도 함께 사용 가능.</a:t>
            </a:r>
            <a:endParaRPr/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따라서, 여러 모델의 예측 결과를 종합하여, 최종 예측을 결정할 수 있음.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Voting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Score average (Softmax output)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…</a:t>
            </a:r>
            <a:endParaRPr/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820" y="4382852"/>
            <a:ext cx="9044940" cy="239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2148512" y="3478636"/>
            <a:ext cx="2299332" cy="3014239"/>
          </a:xfrm>
          <a:prstGeom prst="roundRect">
            <a:avLst>
              <a:gd name="adj" fmla="val 16667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8104364" y="3478636"/>
            <a:ext cx="2299332" cy="3014239"/>
          </a:xfrm>
          <a:prstGeom prst="roundRect">
            <a:avLst>
              <a:gd name="adj" fmla="val 16667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140651" y="3478636"/>
            <a:ext cx="2299332" cy="3014239"/>
          </a:xfrm>
          <a:prstGeom prst="roundRect">
            <a:avLst>
              <a:gd name="adj" fmla="val 16667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Task: Time-series classification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주어진 시계열 데이터의 클래스를 분류.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여러 도메인에서 활용되며, 데이터에 따라 특성이 다양함.</a:t>
            </a:r>
            <a:endParaRPr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7735" y="3761755"/>
            <a:ext cx="1875484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7735" y="5007863"/>
            <a:ext cx="1875484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923401" y="3137436"/>
            <a:ext cx="769763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684918" y="3127752"/>
            <a:ext cx="120898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766556" y="3127752"/>
            <a:ext cx="97494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8058355" y="4625931"/>
            <a:ext cx="2207190" cy="838335"/>
            <a:chOff x="7116790" y="4688827"/>
            <a:chExt cx="2207190" cy="83833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8054081" y="4688827"/>
              <a:ext cx="1269899" cy="276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Class0: Normal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8054081" y="5250163"/>
              <a:ext cx="1269899" cy="276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Class1: Abnormal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" name="Google Shape;104;p2"/>
            <p:cNvCxnSpPr>
              <a:stCxn id="105" idx="3"/>
              <a:endCxn id="102" idx="1"/>
            </p:cNvCxnSpPr>
            <p:nvPr/>
          </p:nvCxnSpPr>
          <p:spPr>
            <a:xfrm rot="10800000" flipH="1">
              <a:off x="7517028" y="4827193"/>
              <a:ext cx="537000" cy="18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2"/>
            <p:cNvSpPr txBox="1"/>
            <p:nvPr/>
          </p:nvSpPr>
          <p:spPr>
            <a:xfrm>
              <a:off x="7116790" y="4827327"/>
              <a:ext cx="400238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278" r="-18179" b="-98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Malgun Gothic"/>
                  <a:ea typeface="Malgun Gothic"/>
                  <a:cs typeface="Malgun Gothic"/>
                  <a:sym typeface="Malgun Gothic"/>
                </a:rPr>
                <a:t> </a:t>
              </a:r>
              <a:endParaRPr/>
            </a:p>
          </p:txBody>
        </p:sp>
        <p:cxnSp>
          <p:nvCxnSpPr>
            <p:cNvPr id="106" name="Google Shape;106;p2"/>
            <p:cNvCxnSpPr>
              <a:stCxn id="105" idx="3"/>
              <a:endCxn id="103" idx="1"/>
            </p:cNvCxnSpPr>
            <p:nvPr/>
          </p:nvCxnSpPr>
          <p:spPr>
            <a:xfrm>
              <a:off x="7517028" y="5011993"/>
              <a:ext cx="537000" cy="3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7" name="Google Shape;107;p2"/>
          <p:cNvGrpSpPr/>
          <p:nvPr/>
        </p:nvGrpSpPr>
        <p:grpSpPr>
          <a:xfrm>
            <a:off x="5424835" y="4377437"/>
            <a:ext cx="1719152" cy="1100932"/>
            <a:chOff x="4941649" y="4130177"/>
            <a:chExt cx="1719152" cy="1100932"/>
          </a:xfrm>
        </p:grpSpPr>
        <p:sp>
          <p:nvSpPr>
            <p:cNvPr id="108" name="Google Shape;108;p2"/>
            <p:cNvSpPr/>
            <p:nvPr/>
          </p:nvSpPr>
          <p:spPr>
            <a:xfrm>
              <a:off x="4941649" y="4130177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41649" y="4548013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941649" y="4965774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673558" y="4130177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73558" y="4548013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673558" y="4965774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395466" y="4337837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395466" y="4755673"/>
              <a:ext cx="265335" cy="26533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6" name="Google Shape;116;p2"/>
            <p:cNvCxnSpPr>
              <a:stCxn id="108" idx="6"/>
              <a:endCxn id="111" idx="2"/>
            </p:cNvCxnSpPr>
            <p:nvPr/>
          </p:nvCxnSpPr>
          <p:spPr>
            <a:xfrm>
              <a:off x="5206984" y="4262844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5206984" y="4262845"/>
              <a:ext cx="456573" cy="3967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2"/>
            <p:cNvCxnSpPr>
              <a:endCxn id="113" idx="2"/>
            </p:cNvCxnSpPr>
            <p:nvPr/>
          </p:nvCxnSpPr>
          <p:spPr>
            <a:xfrm>
              <a:off x="5207058" y="4273441"/>
              <a:ext cx="466500" cy="82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2"/>
            <p:cNvCxnSpPr>
              <a:stCxn id="109" idx="6"/>
            </p:cNvCxnSpPr>
            <p:nvPr/>
          </p:nvCxnSpPr>
          <p:spPr>
            <a:xfrm rot="10800000" flipH="1">
              <a:off x="5206984" y="4252280"/>
              <a:ext cx="4566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2"/>
            <p:cNvCxnSpPr>
              <a:endCxn id="112" idx="2"/>
            </p:cNvCxnSpPr>
            <p:nvPr/>
          </p:nvCxnSpPr>
          <p:spPr>
            <a:xfrm>
              <a:off x="5216958" y="4670180"/>
              <a:ext cx="456600" cy="1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2"/>
            <p:cNvCxnSpPr>
              <a:stCxn id="109" idx="6"/>
              <a:endCxn id="113" idx="2"/>
            </p:cNvCxnSpPr>
            <p:nvPr/>
          </p:nvCxnSpPr>
          <p:spPr>
            <a:xfrm>
              <a:off x="5206984" y="4680680"/>
              <a:ext cx="466500" cy="41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2"/>
            <p:cNvCxnSpPr>
              <a:stCxn id="110" idx="6"/>
              <a:endCxn id="111" idx="2"/>
            </p:cNvCxnSpPr>
            <p:nvPr/>
          </p:nvCxnSpPr>
          <p:spPr>
            <a:xfrm rot="10800000" flipH="1">
              <a:off x="5206984" y="4262941"/>
              <a:ext cx="466500" cy="83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2"/>
            <p:cNvCxnSpPr>
              <a:endCxn id="112" idx="2"/>
            </p:cNvCxnSpPr>
            <p:nvPr/>
          </p:nvCxnSpPr>
          <p:spPr>
            <a:xfrm rot="10800000" flipH="1">
              <a:off x="5216958" y="4680680"/>
              <a:ext cx="456600" cy="41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2"/>
            <p:cNvCxnSpPr>
              <a:stCxn id="110" idx="6"/>
              <a:endCxn id="113" idx="2"/>
            </p:cNvCxnSpPr>
            <p:nvPr/>
          </p:nvCxnSpPr>
          <p:spPr>
            <a:xfrm>
              <a:off x="5206984" y="5098441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2"/>
            <p:cNvCxnSpPr>
              <a:stCxn id="111" idx="6"/>
              <a:endCxn id="114" idx="2"/>
            </p:cNvCxnSpPr>
            <p:nvPr/>
          </p:nvCxnSpPr>
          <p:spPr>
            <a:xfrm>
              <a:off x="5938893" y="4262844"/>
              <a:ext cx="4566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>
              <a:endCxn id="115" idx="2"/>
            </p:cNvCxnSpPr>
            <p:nvPr/>
          </p:nvCxnSpPr>
          <p:spPr>
            <a:xfrm>
              <a:off x="5938866" y="4273341"/>
              <a:ext cx="456600" cy="61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2"/>
            <p:cNvCxnSpPr>
              <a:stCxn id="112" idx="6"/>
              <a:endCxn id="114" idx="2"/>
            </p:cNvCxnSpPr>
            <p:nvPr/>
          </p:nvCxnSpPr>
          <p:spPr>
            <a:xfrm rot="10800000" flipH="1">
              <a:off x="5938893" y="4470380"/>
              <a:ext cx="456600" cy="21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2"/>
            <p:cNvCxnSpPr>
              <a:endCxn id="115" idx="2"/>
            </p:cNvCxnSpPr>
            <p:nvPr/>
          </p:nvCxnSpPr>
          <p:spPr>
            <a:xfrm>
              <a:off x="5938866" y="4678041"/>
              <a:ext cx="456600" cy="21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2"/>
            <p:cNvCxnSpPr>
              <a:stCxn id="113" idx="6"/>
            </p:cNvCxnSpPr>
            <p:nvPr/>
          </p:nvCxnSpPr>
          <p:spPr>
            <a:xfrm rot="10800000" flipH="1">
              <a:off x="5938893" y="4497241"/>
              <a:ext cx="456600" cy="60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2"/>
            <p:cNvCxnSpPr>
              <a:stCxn id="113" idx="6"/>
              <a:endCxn id="115" idx="2"/>
            </p:cNvCxnSpPr>
            <p:nvPr/>
          </p:nvCxnSpPr>
          <p:spPr>
            <a:xfrm rot="10800000" flipH="1">
              <a:off x="5938893" y="4888441"/>
              <a:ext cx="456600" cy="21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" name="Google Shape;131;p2"/>
          <p:cNvSpPr/>
          <p:nvPr/>
        </p:nvSpPr>
        <p:spPr>
          <a:xfrm>
            <a:off x="4512376" y="4843663"/>
            <a:ext cx="582178" cy="2282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476177" y="4843663"/>
            <a:ext cx="582178" cy="2282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2"/>
          <p:cNvCxnSpPr>
            <a:endCxn id="108" idx="2"/>
          </p:cNvCxnSpPr>
          <p:nvPr/>
        </p:nvCxnSpPr>
        <p:spPr>
          <a:xfrm rot="10800000" flipH="1">
            <a:off x="5233735" y="4510104"/>
            <a:ext cx="191100" cy="1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"/>
          <p:cNvCxnSpPr/>
          <p:nvPr/>
        </p:nvCxnSpPr>
        <p:spPr>
          <a:xfrm rot="10800000" flipH="1">
            <a:off x="5235506" y="4933161"/>
            <a:ext cx="191238" cy="105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2"/>
          <p:cNvCxnSpPr/>
          <p:nvPr/>
        </p:nvCxnSpPr>
        <p:spPr>
          <a:xfrm rot="10800000" flipH="1">
            <a:off x="5235506" y="5342845"/>
            <a:ext cx="191238" cy="105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2"/>
          <p:cNvCxnSpPr/>
          <p:nvPr/>
        </p:nvCxnSpPr>
        <p:spPr>
          <a:xfrm rot="10800000" flipH="1">
            <a:off x="7144548" y="4717764"/>
            <a:ext cx="191238" cy="105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2"/>
          <p:cNvCxnSpPr/>
          <p:nvPr/>
        </p:nvCxnSpPr>
        <p:spPr>
          <a:xfrm rot="10800000" flipH="1">
            <a:off x="7144548" y="5125084"/>
            <a:ext cx="191238" cy="105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Deep learning for time series classification: a review, arXiv’19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Time Series Classification from Scratch with Deep Neural Networks: A Strong Baseline, IJCNN’17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Learning Time-Series Shapelets, KDD’14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Datasets -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http://www.timeseriesclassification.com/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Datasets - https://arxiv.org/pdf/1811.00075.pdf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https://en.wikipedia.org/wiki/Recurrent_neural_network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arenR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https://en.wikipedia.org/wiki/Dynamic_time_warping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4265893" y="2279861"/>
            <a:ext cx="2898616" cy="1389600"/>
            <a:chOff x="1446882" y="2521370"/>
            <a:chExt cx="2898616" cy="1387645"/>
          </a:xfrm>
        </p:grpSpPr>
        <p:pic>
          <p:nvPicPr>
            <p:cNvPr id="143" name="Google Shape;14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22571" y="2521370"/>
              <a:ext cx="2722927" cy="1387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"/>
            <p:cNvSpPr txBox="1"/>
            <p:nvPr/>
          </p:nvSpPr>
          <p:spPr>
            <a:xfrm>
              <a:off x="1446882" y="3215192"/>
              <a:ext cx="3513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T1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1446882" y="3608445"/>
              <a:ext cx="3513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T2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Traditional methods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838200" y="16404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Dynamic Time Wrapping (DTW)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시계열 간의 타임 스텝이 맞지 않는 경우, 타임 스텝을 맞춰서 두 시계열 간의 유사도 측정.</a:t>
            </a:r>
            <a:endParaRPr/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Shapelet Learning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Shapelet: 시계열들을 분류하는데 있어 핵심적인 sub-sequence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0477" y="4431464"/>
            <a:ext cx="7252415" cy="1992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2458244" y="6409628"/>
            <a:ext cx="62057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https://en.wikipedia.org/wiki/Dynamic_time_warping, Learning Time-Series Shapelets, KDD’14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Deep Learning methods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딥러닝을 이용하여 non-linear한 feature 생성, 이를 이용한 최종 클래스 분류.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RNN-based models (RNN, GRU, LSTM)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CNN-based models (FCN, ResNet)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MLP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064" y="3429000"/>
            <a:ext cx="7945872" cy="253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2313889" y="6113508"/>
            <a:ext cx="39992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for time series classification: a review, arXiv’19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RNN-based models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7882"/>
          <a:stretch/>
        </p:blipFill>
        <p:spPr>
          <a:xfrm>
            <a:off x="4376143" y="1432854"/>
            <a:ext cx="3163921" cy="169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5143" y="3039463"/>
            <a:ext cx="3245919" cy="144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4029" y="4795362"/>
            <a:ext cx="3320271" cy="14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3366911" y="2072389"/>
            <a:ext cx="8418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RNN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366911" y="3577014"/>
            <a:ext cx="848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GRU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366911" y="5349456"/>
            <a:ext cx="917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LSTM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76142" y="1573825"/>
            <a:ext cx="3204919" cy="132556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376142" y="2984524"/>
            <a:ext cx="3204919" cy="158010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4376142" y="4704703"/>
            <a:ext cx="3204919" cy="158010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3899298" y="6492875"/>
            <a:ext cx="38660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https://en.wikipedia.org/wiki/Recurrent_neural_network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CNN-based models and MLP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124"/>
          <a:stretch/>
        </p:blipFill>
        <p:spPr>
          <a:xfrm>
            <a:off x="2011131" y="1690688"/>
            <a:ext cx="81697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3521799" y="6215876"/>
            <a:ext cx="40713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for time series classification: a review, arXiv’19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838200" y="16109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Accuracy = (TP+TN) / (TP+FP+TN+FN)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데이터 수가 불균형인 경우, 정확하지 않은 정보를 제공하게 되는 단점.</a:t>
            </a:r>
            <a:endParaRPr sz="1600"/>
          </a:p>
        </p:txBody>
      </p:sp>
      <p:graphicFrame>
        <p:nvGraphicFramePr>
          <p:cNvPr id="186" name="Google Shape;186;p7"/>
          <p:cNvGraphicFramePr/>
          <p:nvPr/>
        </p:nvGraphicFramePr>
        <p:xfrm>
          <a:off x="3167462" y="3152102"/>
          <a:ext cx="5857075" cy="3157275"/>
        </p:xfrm>
        <a:graphic>
          <a:graphicData uri="http://schemas.openxmlformats.org/drawingml/2006/table">
            <a:tbl>
              <a:tblPr firstRow="1" bandRow="1">
                <a:noFill/>
                <a:tableStyleId>{2CDE186E-6B7B-459E-B10A-025FAF3DB2C9}</a:tableStyleId>
              </a:tblPr>
              <a:tblGrid>
                <a:gridCol w="11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True_Positive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True_Negative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Pred_</a:t>
                      </a:r>
                      <a:b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positive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Pred_</a:t>
                      </a:r>
                      <a:b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negative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negative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Datasets (UCR &amp; UEA datasets)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FordA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(Univariate time-series)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자동차 엔진 신호에 따른 엔진의 상태 분류.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Train size: 3601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Test size: 1320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Time series length: 500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Classes: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8" descr="Datase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8056" y="4151945"/>
            <a:ext cx="3335888" cy="20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Datasets (UCR &amp; UEA datasets)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838200" y="15998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Human Activity Recognition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(Multivariate time-series)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환자의 손목에 부착된 센서 데이터(3D)를 이용한 행동 분류.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Train size: 137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Test size: 138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Time series length: 206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Dimension: 3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Classes: 4 ('Epilepsy', 'Running', 'Activity', 'Walking')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879" y="4331568"/>
            <a:ext cx="2426241" cy="2161307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와이드스크린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Arial</vt:lpstr>
      <vt:lpstr>Calibri</vt:lpstr>
      <vt:lpstr>Office 테마</vt:lpstr>
      <vt:lpstr>DS30_예측 분석 Modeling Time-series Classification</vt:lpstr>
      <vt:lpstr>Task: Time-series classification</vt:lpstr>
      <vt:lpstr>Traditional methods</vt:lpstr>
      <vt:lpstr>Deep Learning methods</vt:lpstr>
      <vt:lpstr>RNN-based models</vt:lpstr>
      <vt:lpstr>CNN-based models and MLP</vt:lpstr>
      <vt:lpstr>Evaluation</vt:lpstr>
      <vt:lpstr>Datasets (UCR &amp; UEA datasets)</vt:lpstr>
      <vt:lpstr>Datasets (UCR &amp; UEA datasets)</vt:lpstr>
      <vt:lpstr>Competition</vt:lpstr>
      <vt:lpstr>Competition</vt:lpstr>
      <vt:lpstr>Modelling 및 학습 제안 사항</vt:lpstr>
      <vt:lpstr>Model Architecture</vt:lpstr>
      <vt:lpstr>Model Architecture</vt:lpstr>
      <vt:lpstr>Model Architecture</vt:lpstr>
      <vt:lpstr>Optimization-related Hyperparameters </vt:lpstr>
      <vt:lpstr>Utilizing unlabeled data</vt:lpstr>
      <vt:lpstr>Utilizing unlabeled data</vt:lpstr>
      <vt:lpstr>Model ensemble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DS30_예측 분석 Modeling Time-series Classification</dc:title>
  <dc:creator>lee seongje</dc:creator>
  <cp:lastModifiedBy>이성제</cp:lastModifiedBy>
  <cp:revision>1</cp:revision>
  <dcterms:created xsi:type="dcterms:W3CDTF">2020-10-30T11:30:37Z</dcterms:created>
  <dcterms:modified xsi:type="dcterms:W3CDTF">2022-05-11T10:20:31Z</dcterms:modified>
</cp:coreProperties>
</file>