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3" r:id="rId6"/>
    <p:sldId id="264" r:id="rId7"/>
    <p:sldId id="265" r:id="rId8"/>
    <p:sldId id="266" r:id="rId9"/>
    <p:sldId id="267" r:id="rId10"/>
    <p:sldId id="268" r:id="rId11"/>
    <p:sldId id="269" r:id="rId12"/>
    <p:sldId id="277" r:id="rId13"/>
    <p:sldId id="274" r:id="rId14"/>
    <p:sldId id="279" r:id="rId15"/>
    <p:sldId id="273" r:id="rId16"/>
    <p:sldId id="272" r:id="rId17"/>
    <p:sldId id="271" r:id="rId18"/>
    <p:sldId id="270" r:id="rId19"/>
    <p:sldId id="275" r:id="rId20"/>
    <p:sldId id="276" r:id="rId21"/>
    <p:sldId id="260"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3" autoAdjust="0"/>
    <p:restoredTop sz="94660"/>
  </p:normalViewPr>
  <p:slideViewPr>
    <p:cSldViewPr snapToGrid="0">
      <p:cViewPr varScale="1">
        <p:scale>
          <a:sx n="78" d="100"/>
          <a:sy n="78" d="100"/>
        </p:scale>
        <p:origin x="7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4BB463-C847-44C0-B3A2-63FCA69EB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 xmlns:a16="http://schemas.microsoft.com/office/drawing/2014/main" id="{5E96D366-1CBA-43F8-96F5-74A76A05A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 xmlns:a16="http://schemas.microsoft.com/office/drawing/2014/main" id="{2A723991-77C5-4833-821C-02D4532590C4}"/>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5" name="Footer Placeholder 4">
            <a:extLst>
              <a:ext uri="{FF2B5EF4-FFF2-40B4-BE49-F238E27FC236}">
                <a16:creationId xmlns="" xmlns:a16="http://schemas.microsoft.com/office/drawing/2014/main" id="{CF5AE645-FFB6-4544-B79F-2BEE0F13F79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DDDDD798-7F1A-4DBB-B4DC-371A995BCBBC}"/>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293630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F1658A-B8DA-43AE-B90A-00BBBC5318F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 xmlns:a16="http://schemas.microsoft.com/office/drawing/2014/main" id="{05FFBFA9-E68E-4482-B9CF-376009478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A36861EC-5BFA-45BE-B7E3-64C2F986D3B1}"/>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5" name="Footer Placeholder 4">
            <a:extLst>
              <a:ext uri="{FF2B5EF4-FFF2-40B4-BE49-F238E27FC236}">
                <a16:creationId xmlns="" xmlns:a16="http://schemas.microsoft.com/office/drawing/2014/main" id="{72001197-0101-43A3-9321-B5EF0D0D41C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B0737DCB-3342-4847-87B7-2B682BCD6927}"/>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125873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85FA942-8AC7-4846-AD3A-7791151B27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 xmlns:a16="http://schemas.microsoft.com/office/drawing/2014/main" id="{091AC05A-69A5-481A-8861-2393B923DA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F0D6C556-5720-42DB-8727-2209BC381801}"/>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5" name="Footer Placeholder 4">
            <a:extLst>
              <a:ext uri="{FF2B5EF4-FFF2-40B4-BE49-F238E27FC236}">
                <a16:creationId xmlns="" xmlns:a16="http://schemas.microsoft.com/office/drawing/2014/main" id="{653FD032-C62C-4D76-A82D-5CC2C7938B6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3B2F9BAA-8C33-4046-A913-B7222504DEDE}"/>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27963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D9C17-2712-450D-A99F-9668078A133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 xmlns:a16="http://schemas.microsoft.com/office/drawing/2014/main" id="{CE1B1E9F-4419-4265-8916-1FCB4E2D96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4997FE49-59A9-4921-B9DB-BCDCF94C3656}"/>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5" name="Footer Placeholder 4">
            <a:extLst>
              <a:ext uri="{FF2B5EF4-FFF2-40B4-BE49-F238E27FC236}">
                <a16:creationId xmlns="" xmlns:a16="http://schemas.microsoft.com/office/drawing/2014/main" id="{4849E577-49D8-46C1-98A2-F96E4733A69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50DDD8E1-4481-41EB-BFAD-CB6435C79406}"/>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154244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0AC0F6-DA52-4BF8-A446-39E881BBA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 xmlns:a16="http://schemas.microsoft.com/office/drawing/2014/main" id="{2DDDE562-9B3A-424F-8530-557041D1E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9AEB1EF-DD59-4DA7-8A1A-5227D931853B}"/>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5" name="Footer Placeholder 4">
            <a:extLst>
              <a:ext uri="{FF2B5EF4-FFF2-40B4-BE49-F238E27FC236}">
                <a16:creationId xmlns="" xmlns:a16="http://schemas.microsoft.com/office/drawing/2014/main" id="{63DDE256-600F-4ED0-972B-83F559F2018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50713C41-47B8-4B81-BCC9-D3A8CBB8D87A}"/>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274996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62E182-741E-4301-80D2-48DFB797BA74}"/>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 xmlns:a16="http://schemas.microsoft.com/office/drawing/2014/main" id="{20149556-C00F-434C-A552-EE94C97074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 xmlns:a16="http://schemas.microsoft.com/office/drawing/2014/main" id="{255CDA11-5F50-4799-BA49-064A70EA4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 xmlns:a16="http://schemas.microsoft.com/office/drawing/2014/main" id="{EA14ADEB-CCAC-4BE8-B35B-A5A1F24969C7}"/>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6" name="Footer Placeholder 5">
            <a:extLst>
              <a:ext uri="{FF2B5EF4-FFF2-40B4-BE49-F238E27FC236}">
                <a16:creationId xmlns="" xmlns:a16="http://schemas.microsoft.com/office/drawing/2014/main" id="{2BAD27B7-A5CE-433E-BEE3-26FBBBE7C83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 xmlns:a16="http://schemas.microsoft.com/office/drawing/2014/main" id="{4053FA4A-F9FA-443C-9952-AC210312AB6A}"/>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74824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7B7FFE-D040-4039-A056-6230E69F5AE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 xmlns:a16="http://schemas.microsoft.com/office/drawing/2014/main" id="{B051F5FF-E4DE-44D1-969D-F6571285D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D13082B-A74C-42D9-A736-C533C6704B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 xmlns:a16="http://schemas.microsoft.com/office/drawing/2014/main" id="{7BB03C36-1E3F-460A-BE8A-D0878925C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EB860EF-843A-407B-A1CA-4284894BF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 xmlns:a16="http://schemas.microsoft.com/office/drawing/2014/main" id="{070249B2-131C-450E-A8FE-327DF1052ED0}"/>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8" name="Footer Placeholder 7">
            <a:extLst>
              <a:ext uri="{FF2B5EF4-FFF2-40B4-BE49-F238E27FC236}">
                <a16:creationId xmlns="" xmlns:a16="http://schemas.microsoft.com/office/drawing/2014/main" id="{EBDAE3B1-FB08-4FE6-BC61-430729D79262}"/>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 xmlns:a16="http://schemas.microsoft.com/office/drawing/2014/main" id="{15D396BE-19CA-4FEB-919D-98C983C444AB}"/>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365930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63C7D7-E86A-4624-ADC0-697EE9B9D77A}"/>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 xmlns:a16="http://schemas.microsoft.com/office/drawing/2014/main" id="{A960D5E7-6AF5-4DF5-AE65-2B0F09229EF8}"/>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4" name="Footer Placeholder 3">
            <a:extLst>
              <a:ext uri="{FF2B5EF4-FFF2-40B4-BE49-F238E27FC236}">
                <a16:creationId xmlns="" xmlns:a16="http://schemas.microsoft.com/office/drawing/2014/main" id="{EE8F4C64-DB79-4D7F-A672-C4C87B6054F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 xmlns:a16="http://schemas.microsoft.com/office/drawing/2014/main" id="{7BC62C62-DF29-452C-831C-EC7BF8B5F35D}"/>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1200622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E3E78A9-381A-4C01-8A35-06D0932B0E75}"/>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3" name="Footer Placeholder 2">
            <a:extLst>
              <a:ext uri="{FF2B5EF4-FFF2-40B4-BE49-F238E27FC236}">
                <a16:creationId xmlns="" xmlns:a16="http://schemas.microsoft.com/office/drawing/2014/main" id="{FA88CAB0-01C1-4EEB-86E1-CCBCD8B85DC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 xmlns:a16="http://schemas.microsoft.com/office/drawing/2014/main" id="{6E875AB8-B0A6-4EFB-B346-1343CECCAE7E}"/>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65205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5B08-F6B8-4E2F-A9D7-76DDF946B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 xmlns:a16="http://schemas.microsoft.com/office/drawing/2014/main" id="{F4000416-B890-4516-A3BA-C752AEFB5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 xmlns:a16="http://schemas.microsoft.com/office/drawing/2014/main" id="{05535948-864B-4841-BAE2-1EA9EA5FB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AE28675-5C1E-40AB-9C99-161BCA303FA7}"/>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6" name="Footer Placeholder 5">
            <a:extLst>
              <a:ext uri="{FF2B5EF4-FFF2-40B4-BE49-F238E27FC236}">
                <a16:creationId xmlns="" xmlns:a16="http://schemas.microsoft.com/office/drawing/2014/main" id="{263FA173-127E-4D97-8385-55AC820F17F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 xmlns:a16="http://schemas.microsoft.com/office/drawing/2014/main" id="{0A35283C-72BA-4FC3-8F5B-163EA5B653E6}"/>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130174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47B1E-97DF-44F6-9B17-D821E9966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 xmlns:a16="http://schemas.microsoft.com/office/drawing/2014/main" id="{504B4500-EBA4-4F95-8495-E6910D05A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 xmlns:a16="http://schemas.microsoft.com/office/drawing/2014/main" id="{19C2360C-F6DC-448A-A0D3-E7760FE9B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A7BAE9C-A71F-4FFB-971A-B9CEB6033CA4}"/>
              </a:ext>
            </a:extLst>
          </p:cNvPr>
          <p:cNvSpPr>
            <a:spLocks noGrp="1"/>
          </p:cNvSpPr>
          <p:nvPr>
            <p:ph type="dt" sz="half" idx="10"/>
          </p:nvPr>
        </p:nvSpPr>
        <p:spPr/>
        <p:txBody>
          <a:bodyPr/>
          <a:lstStyle/>
          <a:p>
            <a:fld id="{A056B205-8E30-4255-B1A1-EE7F3DC382D5}" type="datetimeFigureOut">
              <a:rPr lang="en-ID" smtClean="0"/>
              <a:t>27/12/2022</a:t>
            </a:fld>
            <a:endParaRPr lang="en-ID"/>
          </a:p>
        </p:txBody>
      </p:sp>
      <p:sp>
        <p:nvSpPr>
          <p:cNvPr id="6" name="Footer Placeholder 5">
            <a:extLst>
              <a:ext uri="{FF2B5EF4-FFF2-40B4-BE49-F238E27FC236}">
                <a16:creationId xmlns="" xmlns:a16="http://schemas.microsoft.com/office/drawing/2014/main" id="{30B83164-B658-4606-BC4D-1CA5CE2F0C8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 xmlns:a16="http://schemas.microsoft.com/office/drawing/2014/main" id="{01E1B43D-C27B-4F2B-A665-A1E2D20F08F9}"/>
              </a:ext>
            </a:extLst>
          </p:cNvPr>
          <p:cNvSpPr>
            <a:spLocks noGrp="1"/>
          </p:cNvSpPr>
          <p:nvPr>
            <p:ph type="sldNum" sz="quarter" idx="12"/>
          </p:nvPr>
        </p:nvSpPr>
        <p:spPr/>
        <p:txBody>
          <a:bodyPr/>
          <a:lstStyle/>
          <a:p>
            <a:fld id="{1D64F4FB-6EBF-4F39-BA7E-C3F0841DD6F6}" type="slidenum">
              <a:rPr lang="en-ID" smtClean="0"/>
              <a:t>‹#›</a:t>
            </a:fld>
            <a:endParaRPr lang="en-ID"/>
          </a:p>
        </p:txBody>
      </p:sp>
    </p:spTree>
    <p:extLst>
      <p:ext uri="{BB962C8B-B14F-4D97-AF65-F5344CB8AC3E}">
        <p14:creationId xmlns:p14="http://schemas.microsoft.com/office/powerpoint/2010/main" val="67960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57CDC2C-E4AA-49D5-9CF8-05FFF586AB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 xmlns:a16="http://schemas.microsoft.com/office/drawing/2014/main" id="{794CA1FB-C88B-4D8F-A526-5E5C7E7CE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374216BD-5FE7-48FE-BC37-04321CE7C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6B205-8E30-4255-B1A1-EE7F3DC382D5}" type="datetimeFigureOut">
              <a:rPr lang="en-ID" smtClean="0"/>
              <a:t>27/12/2022</a:t>
            </a:fld>
            <a:endParaRPr lang="en-ID"/>
          </a:p>
        </p:txBody>
      </p:sp>
      <p:sp>
        <p:nvSpPr>
          <p:cNvPr id="5" name="Footer Placeholder 4">
            <a:extLst>
              <a:ext uri="{FF2B5EF4-FFF2-40B4-BE49-F238E27FC236}">
                <a16:creationId xmlns="" xmlns:a16="http://schemas.microsoft.com/office/drawing/2014/main" id="{A9454422-5AA4-4684-A1F2-CEE655657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 xmlns:a16="http://schemas.microsoft.com/office/drawing/2014/main" id="{8336EF48-64D1-4310-A0B1-F185D1020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4F4FB-6EBF-4F39-BA7E-C3F0841DD6F6}" type="slidenum">
              <a:rPr lang="en-ID" smtClean="0"/>
              <a:t>‹#›</a:t>
            </a:fld>
            <a:endParaRPr lang="en-ID"/>
          </a:p>
        </p:txBody>
      </p:sp>
    </p:spTree>
    <p:extLst>
      <p:ext uri="{BB962C8B-B14F-4D97-AF65-F5344CB8AC3E}">
        <p14:creationId xmlns:p14="http://schemas.microsoft.com/office/powerpoint/2010/main" val="1868878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ri-indonesia.org/id/blog/alasan-tantangan-dan-upaya-yang-dibutuhkan-untuk-meningkatkan-konsumsi-ikan-di-indonesia"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travel.detik.com/travel-news/d-5137907/kondisi-geografis-pulau-papua-dan-maluku-berdasarkan-peta" TargetMode="External"/><Relationship Id="rId5" Type="http://schemas.openxmlformats.org/officeDocument/2006/relationships/hyperlink" Target="http://www.bkpmprovmalut.net/2015/11/03/koridor-ekonomi-papua-kepulauan-maluku/"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7E8853-EA08-4AAC-85A1-F390347210DB}"/>
              </a:ext>
            </a:extLst>
          </p:cNvPr>
          <p:cNvSpPr>
            <a:spLocks noGrp="1"/>
          </p:cNvSpPr>
          <p:nvPr>
            <p:ph type="ctrTitle"/>
          </p:nvPr>
        </p:nvSpPr>
        <p:spPr>
          <a:xfrm>
            <a:off x="719848" y="1696295"/>
            <a:ext cx="9144000" cy="2387600"/>
          </a:xfrm>
        </p:spPr>
        <p:txBody>
          <a:bodyPr>
            <a:normAutofit/>
          </a:bodyPr>
          <a:lstStyle/>
          <a:p>
            <a:pPr algn="l"/>
            <a:r>
              <a:rPr lang="en-US" b="1" dirty="0">
                <a:solidFill>
                  <a:schemeClr val="accent1"/>
                </a:solidFill>
                <a:latin typeface="Roboto" panose="02000000000000000000" pitchFamily="2" charset="0"/>
                <a:ea typeface="Roboto" panose="02000000000000000000" pitchFamily="2" charset="0"/>
              </a:rPr>
              <a:t>Final Project </a:t>
            </a:r>
            <a:r>
              <a:rPr lang="en-US" dirty="0">
                <a:solidFill>
                  <a:schemeClr val="accent1"/>
                </a:solidFill>
                <a:latin typeface="Roboto" panose="02000000000000000000" pitchFamily="2" charset="0"/>
                <a:ea typeface="Roboto" panose="02000000000000000000" pitchFamily="2" charset="0"/>
              </a:rPr>
              <a:t/>
            </a:r>
            <a:br>
              <a:rPr lang="en-US" dirty="0">
                <a:solidFill>
                  <a:schemeClr val="accent1"/>
                </a:solidFill>
                <a:latin typeface="Roboto" panose="02000000000000000000" pitchFamily="2" charset="0"/>
                <a:ea typeface="Roboto" panose="02000000000000000000" pitchFamily="2" charset="0"/>
              </a:rPr>
            </a:br>
            <a:r>
              <a:rPr lang="en-US" sz="2400" dirty="0">
                <a:solidFill>
                  <a:schemeClr val="accent1"/>
                </a:solidFill>
                <a:latin typeface="Roboto" panose="02000000000000000000" pitchFamily="2" charset="0"/>
                <a:ea typeface="Roboto" panose="02000000000000000000" pitchFamily="2" charset="0"/>
              </a:rPr>
              <a:t>Program </a:t>
            </a:r>
            <a:r>
              <a:rPr lang="en-US" sz="2400" dirty="0" err="1">
                <a:solidFill>
                  <a:schemeClr val="accent1"/>
                </a:solidFill>
                <a:latin typeface="Roboto" panose="02000000000000000000" pitchFamily="2" charset="0"/>
                <a:ea typeface="Roboto" panose="02000000000000000000" pitchFamily="2" charset="0"/>
              </a:rPr>
              <a:t>Pejuang</a:t>
            </a:r>
            <a:r>
              <a:rPr lang="en-US" sz="2400" dirty="0">
                <a:solidFill>
                  <a:schemeClr val="accent1"/>
                </a:solidFill>
                <a:latin typeface="Roboto" panose="02000000000000000000" pitchFamily="2" charset="0"/>
                <a:ea typeface="Roboto" panose="02000000000000000000" pitchFamily="2" charset="0"/>
              </a:rPr>
              <a:t> Data 2.0</a:t>
            </a:r>
            <a:endParaRPr lang="en-ID" dirty="0">
              <a:solidFill>
                <a:schemeClr val="accent1"/>
              </a:solidFill>
              <a:latin typeface="Roboto" panose="02000000000000000000" pitchFamily="2" charset="0"/>
              <a:ea typeface="Roboto" panose="02000000000000000000" pitchFamily="2" charset="0"/>
            </a:endParaRPr>
          </a:p>
        </p:txBody>
      </p:sp>
      <p:sp>
        <p:nvSpPr>
          <p:cNvPr id="3" name="Subtitle 2">
            <a:extLst>
              <a:ext uri="{FF2B5EF4-FFF2-40B4-BE49-F238E27FC236}">
                <a16:creationId xmlns="" xmlns:a16="http://schemas.microsoft.com/office/drawing/2014/main" id="{95DE1665-A6E4-4570-B699-1821DBD187DD}"/>
              </a:ext>
            </a:extLst>
          </p:cNvPr>
          <p:cNvSpPr>
            <a:spLocks noGrp="1"/>
          </p:cNvSpPr>
          <p:nvPr>
            <p:ph type="subTitle" idx="1"/>
          </p:nvPr>
        </p:nvSpPr>
        <p:spPr>
          <a:xfrm>
            <a:off x="719848" y="4175970"/>
            <a:ext cx="9144000" cy="551673"/>
          </a:xfrm>
        </p:spPr>
        <p:txBody>
          <a:bodyPr/>
          <a:lstStyle/>
          <a:p>
            <a:pPr algn="l"/>
            <a:r>
              <a:rPr lang="it-IT" b="1" dirty="0" smtClean="0"/>
              <a:t>Shinta Aulia Septiani</a:t>
            </a:r>
            <a:endParaRPr lang="en-ID" b="1" dirty="0"/>
          </a:p>
        </p:txBody>
      </p:sp>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5678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4" name="Rectangle 3"/>
          <p:cNvSpPr/>
          <p:nvPr/>
        </p:nvSpPr>
        <p:spPr>
          <a:xfrm>
            <a:off x="1118777" y="1117725"/>
            <a:ext cx="8558072" cy="646331"/>
          </a:xfrm>
          <a:prstGeom prst="rect">
            <a:avLst/>
          </a:prstGeom>
        </p:spPr>
        <p:txBody>
          <a:bodyPr wrap="square">
            <a:spAutoFit/>
          </a:bodyPr>
          <a:lstStyle/>
          <a:p>
            <a:r>
              <a:rPr lang="en-US" b="1" dirty="0" smtClean="0">
                <a:solidFill>
                  <a:srgbClr val="000000"/>
                </a:solidFill>
                <a:latin typeface="Roboto" panose="02000000000000000000"/>
              </a:rPr>
              <a:t>INSIGHT 3:</a:t>
            </a:r>
          </a:p>
          <a:p>
            <a:r>
              <a:rPr lang="id-ID" dirty="0" smtClean="0">
                <a:solidFill>
                  <a:srgbClr val="000000"/>
                </a:solidFill>
                <a:latin typeface="Roboto" panose="02000000000000000000"/>
              </a:rPr>
              <a:t>Pada</a:t>
            </a:r>
            <a:r>
              <a:rPr lang="id-ID" dirty="0">
                <a:solidFill>
                  <a:srgbClr val="000000"/>
                </a:solidFill>
                <a:latin typeface="Roboto" panose="02000000000000000000"/>
              </a:rPr>
              <a:t> tahun berapakah produksi budidaya nasional mencapai nilai tertinggi?</a:t>
            </a:r>
            <a:endParaRPr lang="id-ID" b="0" dirty="0">
              <a:solidFill>
                <a:srgbClr val="000000"/>
              </a:solidFill>
              <a:effectLst/>
              <a:latin typeface="Roboto" panose="02000000000000000000"/>
            </a:endParaRPr>
          </a:p>
        </p:txBody>
      </p:sp>
      <p:pic>
        <p:nvPicPr>
          <p:cNvPr id="5" name="Picture 4"/>
          <p:cNvPicPr>
            <a:picLocks noChangeAspect="1"/>
          </p:cNvPicPr>
          <p:nvPr/>
        </p:nvPicPr>
        <p:blipFill rotWithShape="1">
          <a:blip r:embed="rId5"/>
          <a:srcRect l="5920" t="42034" r="79827" b="47932"/>
          <a:stretch/>
        </p:blipFill>
        <p:spPr>
          <a:xfrm>
            <a:off x="3803532" y="1764056"/>
            <a:ext cx="2914919" cy="1153824"/>
          </a:xfrm>
          <a:prstGeom prst="rect">
            <a:avLst/>
          </a:prstGeom>
        </p:spPr>
      </p:pic>
      <p:sp>
        <p:nvSpPr>
          <p:cNvPr id="6" name="Rectangle 5"/>
          <p:cNvSpPr/>
          <p:nvPr/>
        </p:nvSpPr>
        <p:spPr>
          <a:xfrm>
            <a:off x="1073420" y="2867767"/>
            <a:ext cx="8648786" cy="3416320"/>
          </a:xfrm>
          <a:prstGeom prst="rect">
            <a:avLst/>
          </a:prstGeom>
        </p:spPr>
        <p:txBody>
          <a:bodyPr wrap="square">
            <a:spAutoFit/>
          </a:bodyPr>
          <a:lstStyle/>
          <a:p>
            <a:pPr algn="just" eaLnBrk="0"/>
            <a:r>
              <a:rPr lang="id-ID" dirty="0">
                <a:solidFill>
                  <a:srgbClr val="000000"/>
                </a:solidFill>
                <a:latin typeface="Roboto" panose="02000000000000000000"/>
              </a:rPr>
              <a:t>Terlihat pada visualisasi diatas bahwa rumput laut secara kumulatif menempati </a:t>
            </a:r>
            <a:r>
              <a:rPr lang="en-US" dirty="0" smtClean="0">
                <a:solidFill>
                  <a:srgbClr val="000000"/>
                </a:solidFill>
                <a:latin typeface="Roboto" panose="02000000000000000000"/>
              </a:rPr>
              <a:t>  </a:t>
            </a:r>
            <a:r>
              <a:rPr lang="id-ID" dirty="0" smtClean="0">
                <a:solidFill>
                  <a:srgbClr val="000000"/>
                </a:solidFill>
                <a:latin typeface="Roboto" panose="02000000000000000000"/>
              </a:rPr>
              <a:t>sebagai</a:t>
            </a:r>
            <a:r>
              <a:rPr lang="id-ID" dirty="0">
                <a:solidFill>
                  <a:srgbClr val="000000"/>
                </a:solidFill>
                <a:latin typeface="Roboto" panose="02000000000000000000"/>
              </a:rPr>
              <a:t> komoditas produksi budidaya nasional tertinggi pada </a:t>
            </a:r>
            <a:r>
              <a:rPr lang="id-ID" dirty="0" smtClean="0">
                <a:solidFill>
                  <a:srgbClr val="000000"/>
                </a:solidFill>
                <a:latin typeface="Roboto" panose="02000000000000000000"/>
              </a:rPr>
              <a:t>rentang</a:t>
            </a:r>
            <a:r>
              <a:rPr lang="en-US" dirty="0" smtClean="0">
                <a:solidFill>
                  <a:srgbClr val="000000"/>
                </a:solidFill>
                <a:latin typeface="Roboto" panose="02000000000000000000"/>
              </a:rPr>
              <a:t> </a:t>
            </a:r>
            <a:r>
              <a:rPr lang="id-ID" dirty="0" smtClean="0">
                <a:solidFill>
                  <a:srgbClr val="000000"/>
                </a:solidFill>
                <a:latin typeface="Roboto" panose="02000000000000000000"/>
              </a:rPr>
              <a:t>tahun</a:t>
            </a:r>
            <a:r>
              <a:rPr lang="en-US" dirty="0" smtClean="0">
                <a:solidFill>
                  <a:srgbClr val="000000"/>
                </a:solidFill>
                <a:latin typeface="Roboto" panose="02000000000000000000"/>
              </a:rPr>
              <a:t> </a:t>
            </a:r>
            <a:r>
              <a:rPr lang="id-ID" dirty="0" smtClean="0">
                <a:solidFill>
                  <a:srgbClr val="000000"/>
                </a:solidFill>
                <a:latin typeface="Roboto" panose="02000000000000000000"/>
              </a:rPr>
              <a:t>2003</a:t>
            </a:r>
            <a:r>
              <a:rPr lang="en-US" dirty="0" smtClean="0">
                <a:solidFill>
                  <a:srgbClr val="000000"/>
                </a:solidFill>
                <a:latin typeface="Roboto" panose="02000000000000000000"/>
              </a:rPr>
              <a:t>-</a:t>
            </a:r>
            <a:r>
              <a:rPr lang="id-ID" dirty="0" smtClean="0">
                <a:solidFill>
                  <a:srgbClr val="000000"/>
                </a:solidFill>
                <a:latin typeface="Roboto" panose="02000000000000000000"/>
              </a:rPr>
              <a:t>2012.</a:t>
            </a:r>
            <a:r>
              <a:rPr lang="en-US" dirty="0" smtClean="0">
                <a:solidFill>
                  <a:srgbClr val="000000"/>
                </a:solidFill>
                <a:latin typeface="Roboto" panose="02000000000000000000"/>
              </a:rPr>
              <a:t> </a:t>
            </a:r>
            <a:r>
              <a:rPr lang="id-ID" dirty="0" smtClean="0">
                <a:solidFill>
                  <a:srgbClr val="000000"/>
                </a:solidFill>
                <a:latin typeface="Roboto" panose="02000000000000000000"/>
              </a:rPr>
              <a:t>Hal</a:t>
            </a:r>
            <a:r>
              <a:rPr lang="en-US" dirty="0" smtClean="0">
                <a:solidFill>
                  <a:srgbClr val="000000"/>
                </a:solidFill>
                <a:latin typeface="Roboto" panose="02000000000000000000"/>
              </a:rPr>
              <a:t> </a:t>
            </a:r>
            <a:r>
              <a:rPr lang="id-ID" dirty="0" smtClean="0">
                <a:solidFill>
                  <a:srgbClr val="000000"/>
                </a:solidFill>
                <a:latin typeface="Roboto" panose="02000000000000000000"/>
              </a:rPr>
              <a:t>ini</a:t>
            </a:r>
            <a:r>
              <a:rPr lang="en-US" dirty="0" smtClean="0">
                <a:solidFill>
                  <a:srgbClr val="000000"/>
                </a:solidFill>
                <a:latin typeface="Roboto" panose="02000000000000000000"/>
              </a:rPr>
              <a:t> </a:t>
            </a:r>
            <a:r>
              <a:rPr lang="id-ID" dirty="0" smtClean="0">
                <a:solidFill>
                  <a:srgbClr val="000000"/>
                </a:solidFill>
                <a:latin typeface="Roboto" panose="02000000000000000000"/>
              </a:rPr>
              <a:t>disebabkan</a:t>
            </a:r>
            <a:r>
              <a:rPr lang="en-US" dirty="0" smtClean="0">
                <a:solidFill>
                  <a:srgbClr val="000000"/>
                </a:solidFill>
                <a:latin typeface="Roboto" panose="02000000000000000000"/>
              </a:rPr>
              <a:t> </a:t>
            </a:r>
            <a:r>
              <a:rPr lang="id-ID" dirty="0" smtClean="0">
                <a:solidFill>
                  <a:srgbClr val="000000"/>
                </a:solidFill>
                <a:latin typeface="Roboto" panose="02000000000000000000"/>
              </a:rPr>
              <a:t>Indonesia</a:t>
            </a:r>
            <a:r>
              <a:rPr lang="en-US" dirty="0" smtClean="0">
                <a:solidFill>
                  <a:srgbClr val="000000"/>
                </a:solidFill>
                <a:latin typeface="Roboto" panose="02000000000000000000"/>
              </a:rPr>
              <a:t> </a:t>
            </a:r>
            <a:r>
              <a:rPr lang="id-ID" dirty="0" smtClean="0">
                <a:solidFill>
                  <a:srgbClr val="000000"/>
                </a:solidFill>
                <a:latin typeface="Roboto" panose="02000000000000000000"/>
              </a:rPr>
              <a:t>merupakan</a:t>
            </a:r>
            <a:r>
              <a:rPr lang="en-US" dirty="0" smtClean="0">
                <a:solidFill>
                  <a:srgbClr val="000000"/>
                </a:solidFill>
                <a:latin typeface="Roboto" panose="02000000000000000000"/>
              </a:rPr>
              <a:t> </a:t>
            </a:r>
            <a:r>
              <a:rPr lang="id-ID" dirty="0" smtClean="0">
                <a:solidFill>
                  <a:srgbClr val="000000"/>
                </a:solidFill>
                <a:latin typeface="Roboto" panose="02000000000000000000"/>
              </a:rPr>
              <a:t>produsen</a:t>
            </a:r>
            <a:r>
              <a:rPr lang="en-US" dirty="0" smtClean="0">
                <a:solidFill>
                  <a:srgbClr val="000000"/>
                </a:solidFill>
                <a:latin typeface="Roboto" panose="02000000000000000000"/>
              </a:rPr>
              <a:t> </a:t>
            </a:r>
            <a:r>
              <a:rPr lang="id-ID" dirty="0" smtClean="0">
                <a:solidFill>
                  <a:srgbClr val="000000"/>
                </a:solidFill>
                <a:latin typeface="Roboto" panose="02000000000000000000"/>
              </a:rPr>
              <a:t>rumput</a:t>
            </a:r>
            <a:r>
              <a:rPr lang="en-US" dirty="0" smtClean="0">
                <a:solidFill>
                  <a:srgbClr val="000000"/>
                </a:solidFill>
                <a:latin typeface="Roboto" panose="02000000000000000000"/>
              </a:rPr>
              <a:t> </a:t>
            </a:r>
            <a:r>
              <a:rPr lang="id-ID" dirty="0" smtClean="0">
                <a:solidFill>
                  <a:srgbClr val="000000"/>
                </a:solidFill>
                <a:latin typeface="Roboto" panose="02000000000000000000"/>
              </a:rPr>
              <a:t>laut</a:t>
            </a:r>
            <a:r>
              <a:rPr lang="id-ID" dirty="0">
                <a:solidFill>
                  <a:srgbClr val="000000"/>
                </a:solidFill>
                <a:latin typeface="Roboto" panose="02000000000000000000"/>
              </a:rPr>
              <a:t> utama </a:t>
            </a:r>
            <a:r>
              <a:rPr lang="id-ID" dirty="0" smtClean="0">
                <a:solidFill>
                  <a:srgbClr val="000000"/>
                </a:solidFill>
                <a:latin typeface="Roboto" panose="02000000000000000000"/>
              </a:rPr>
              <a:t>diduniadan</a:t>
            </a:r>
            <a:r>
              <a:rPr lang="id-ID" dirty="0">
                <a:solidFill>
                  <a:srgbClr val="000000"/>
                </a:solidFill>
                <a:latin typeface="Roboto" panose="02000000000000000000"/>
              </a:rPr>
              <a:t> menjadi komoditas salah satu unggulan </a:t>
            </a:r>
            <a:r>
              <a:rPr lang="id-ID" dirty="0" smtClean="0">
                <a:solidFill>
                  <a:srgbClr val="000000"/>
                </a:solidFill>
                <a:latin typeface="Roboto" panose="02000000000000000000"/>
              </a:rPr>
              <a:t>sector</a:t>
            </a:r>
            <a:r>
              <a:rPr lang="en-US" dirty="0" smtClean="0">
                <a:solidFill>
                  <a:srgbClr val="000000"/>
                </a:solidFill>
                <a:latin typeface="Roboto" panose="02000000000000000000"/>
              </a:rPr>
              <a:t> </a:t>
            </a:r>
            <a:r>
              <a:rPr lang="id-ID" dirty="0" smtClean="0">
                <a:solidFill>
                  <a:srgbClr val="000000"/>
                </a:solidFill>
                <a:latin typeface="Roboto" panose="02000000000000000000"/>
              </a:rPr>
              <a:t>perikanan</a:t>
            </a:r>
            <a:r>
              <a:rPr lang="id-ID" dirty="0">
                <a:solidFill>
                  <a:srgbClr val="000000"/>
                </a:solidFill>
                <a:latin typeface="Roboto" panose="02000000000000000000"/>
              </a:rPr>
              <a:t> budidaya nasional.</a:t>
            </a:r>
          </a:p>
          <a:p>
            <a:pPr algn="just" eaLnBrk="0"/>
            <a:r>
              <a:rPr lang="id-ID" dirty="0">
                <a:solidFill>
                  <a:srgbClr val="000000"/>
                </a:solidFill>
                <a:latin typeface="Roboto" panose="02000000000000000000"/>
              </a:rPr>
              <a:t/>
            </a:r>
            <a:br>
              <a:rPr lang="id-ID" dirty="0">
                <a:solidFill>
                  <a:srgbClr val="000000"/>
                </a:solidFill>
                <a:latin typeface="Roboto" panose="02000000000000000000"/>
              </a:rPr>
            </a:br>
            <a:r>
              <a:rPr lang="en-US" dirty="0">
                <a:solidFill>
                  <a:srgbClr val="000000"/>
                </a:solidFill>
                <a:latin typeface="Roboto" panose="02000000000000000000"/>
              </a:rPr>
              <a:t>P</a:t>
            </a:r>
            <a:r>
              <a:rPr lang="id-ID" dirty="0" smtClean="0">
                <a:solidFill>
                  <a:srgbClr val="000000"/>
                </a:solidFill>
                <a:latin typeface="Roboto" panose="02000000000000000000"/>
              </a:rPr>
              <a:t>roduksi</a:t>
            </a:r>
            <a:r>
              <a:rPr lang="id-ID" dirty="0">
                <a:solidFill>
                  <a:srgbClr val="000000"/>
                </a:solidFill>
                <a:latin typeface="Roboto" panose="02000000000000000000"/>
              </a:rPr>
              <a:t> nasional tertinggi dalam rentang waktu </a:t>
            </a:r>
            <a:r>
              <a:rPr lang="id-ID" dirty="0" smtClean="0">
                <a:solidFill>
                  <a:srgbClr val="000000"/>
                </a:solidFill>
                <a:latin typeface="Roboto" panose="02000000000000000000"/>
              </a:rPr>
              <a:t>2003</a:t>
            </a:r>
            <a:r>
              <a:rPr lang="en-US" dirty="0">
                <a:solidFill>
                  <a:srgbClr val="000000"/>
                </a:solidFill>
                <a:latin typeface="Roboto" panose="02000000000000000000"/>
              </a:rPr>
              <a:t> </a:t>
            </a:r>
            <a:r>
              <a:rPr lang="en-US" dirty="0" err="1" smtClean="0">
                <a:solidFill>
                  <a:srgbClr val="000000"/>
                </a:solidFill>
                <a:latin typeface="Roboto" panose="02000000000000000000"/>
              </a:rPr>
              <a:t>sampai</a:t>
            </a:r>
            <a:r>
              <a:rPr lang="en-US" dirty="0" smtClean="0">
                <a:solidFill>
                  <a:srgbClr val="000000"/>
                </a:solidFill>
                <a:latin typeface="Roboto" panose="02000000000000000000"/>
              </a:rPr>
              <a:t> </a:t>
            </a:r>
            <a:r>
              <a:rPr lang="id-ID" dirty="0" smtClean="0">
                <a:solidFill>
                  <a:srgbClr val="000000"/>
                </a:solidFill>
                <a:latin typeface="Roboto" panose="02000000000000000000"/>
              </a:rPr>
              <a:t>2012</a:t>
            </a:r>
            <a:r>
              <a:rPr lang="en-US" dirty="0" smtClean="0">
                <a:solidFill>
                  <a:srgbClr val="000000"/>
                </a:solidFill>
                <a:latin typeface="Roboto" panose="02000000000000000000"/>
              </a:rPr>
              <a:t> </a:t>
            </a:r>
            <a:r>
              <a:rPr lang="id-ID" dirty="0" smtClean="0">
                <a:solidFill>
                  <a:srgbClr val="000000"/>
                </a:solidFill>
                <a:latin typeface="Roboto" panose="02000000000000000000"/>
              </a:rPr>
              <a:t>terjadi</a:t>
            </a:r>
            <a:r>
              <a:rPr lang="en-US" dirty="0" smtClean="0">
                <a:solidFill>
                  <a:srgbClr val="000000"/>
                </a:solidFill>
                <a:latin typeface="Roboto" panose="02000000000000000000"/>
              </a:rPr>
              <a:t> </a:t>
            </a:r>
            <a:r>
              <a:rPr lang="id-ID" dirty="0" smtClean="0">
                <a:solidFill>
                  <a:srgbClr val="000000"/>
                </a:solidFill>
                <a:latin typeface="Roboto" panose="02000000000000000000"/>
              </a:rPr>
              <a:t>pada</a:t>
            </a:r>
            <a:r>
              <a:rPr lang="en-US" dirty="0">
                <a:solidFill>
                  <a:srgbClr val="000000"/>
                </a:solidFill>
                <a:latin typeface="Roboto" panose="02000000000000000000"/>
              </a:rPr>
              <a:t> </a:t>
            </a:r>
            <a:r>
              <a:rPr lang="id-ID" dirty="0" smtClean="0">
                <a:solidFill>
                  <a:srgbClr val="000000"/>
                </a:solidFill>
                <a:latin typeface="Roboto" panose="02000000000000000000"/>
              </a:rPr>
              <a:t>tahun</a:t>
            </a:r>
            <a:r>
              <a:rPr lang="en-US" dirty="0" smtClean="0">
                <a:solidFill>
                  <a:srgbClr val="000000"/>
                </a:solidFill>
                <a:latin typeface="Roboto" panose="02000000000000000000"/>
              </a:rPr>
              <a:t> </a:t>
            </a:r>
            <a:r>
              <a:rPr lang="id-ID" dirty="0" smtClean="0">
                <a:solidFill>
                  <a:srgbClr val="000000"/>
                </a:solidFill>
                <a:latin typeface="Roboto" panose="02000000000000000000"/>
              </a:rPr>
              <a:t>2012</a:t>
            </a:r>
            <a:r>
              <a:rPr lang="en-US" dirty="0" smtClean="0">
                <a:solidFill>
                  <a:srgbClr val="000000"/>
                </a:solidFill>
                <a:latin typeface="Roboto" panose="02000000000000000000"/>
              </a:rPr>
              <a:t> </a:t>
            </a:r>
            <a:r>
              <a:rPr lang="id-ID" dirty="0" smtClean="0">
                <a:solidFill>
                  <a:srgbClr val="000000"/>
                </a:solidFill>
                <a:latin typeface="Roboto" panose="02000000000000000000"/>
              </a:rPr>
              <a:t>dan</a:t>
            </a:r>
            <a:r>
              <a:rPr lang="en-US" dirty="0" smtClean="0">
                <a:solidFill>
                  <a:srgbClr val="000000"/>
                </a:solidFill>
                <a:latin typeface="Roboto" panose="02000000000000000000"/>
              </a:rPr>
              <a:t> </a:t>
            </a:r>
            <a:r>
              <a:rPr lang="id-ID" dirty="0" smtClean="0">
                <a:solidFill>
                  <a:srgbClr val="000000"/>
                </a:solidFill>
                <a:latin typeface="Roboto" panose="02000000000000000000"/>
              </a:rPr>
              <a:t>pada</a:t>
            </a:r>
            <a:r>
              <a:rPr lang="en-US" dirty="0" smtClean="0">
                <a:solidFill>
                  <a:srgbClr val="000000"/>
                </a:solidFill>
                <a:latin typeface="Roboto" panose="02000000000000000000"/>
              </a:rPr>
              <a:t> </a:t>
            </a:r>
            <a:r>
              <a:rPr lang="id-ID" dirty="0" smtClean="0">
                <a:solidFill>
                  <a:srgbClr val="000000"/>
                </a:solidFill>
                <a:latin typeface="Roboto" panose="02000000000000000000"/>
              </a:rPr>
              <a:t>tahun</a:t>
            </a:r>
            <a:r>
              <a:rPr lang="en-US" dirty="0" smtClean="0">
                <a:solidFill>
                  <a:srgbClr val="000000"/>
                </a:solidFill>
                <a:latin typeface="Roboto" panose="02000000000000000000"/>
              </a:rPr>
              <a:t> </a:t>
            </a:r>
            <a:r>
              <a:rPr lang="id-ID" dirty="0" smtClean="0">
                <a:solidFill>
                  <a:srgbClr val="000000"/>
                </a:solidFill>
                <a:latin typeface="Roboto" panose="02000000000000000000"/>
              </a:rPr>
              <a:t>ini</a:t>
            </a:r>
            <a:r>
              <a:rPr lang="en-US" dirty="0" smtClean="0">
                <a:solidFill>
                  <a:srgbClr val="000000"/>
                </a:solidFill>
                <a:latin typeface="Roboto" panose="02000000000000000000"/>
              </a:rPr>
              <a:t> </a:t>
            </a:r>
            <a:r>
              <a:rPr lang="id-ID" dirty="0" smtClean="0">
                <a:solidFill>
                  <a:srgbClr val="000000"/>
                </a:solidFill>
                <a:latin typeface="Roboto" panose="02000000000000000000"/>
              </a:rPr>
              <a:t>pula</a:t>
            </a:r>
            <a:r>
              <a:rPr lang="en-US" dirty="0" smtClean="0">
                <a:solidFill>
                  <a:srgbClr val="000000"/>
                </a:solidFill>
                <a:latin typeface="Roboto" panose="02000000000000000000"/>
              </a:rPr>
              <a:t> </a:t>
            </a:r>
            <a:r>
              <a:rPr lang="id-ID" dirty="0" smtClean="0">
                <a:solidFill>
                  <a:srgbClr val="000000"/>
                </a:solidFill>
                <a:latin typeface="Roboto" panose="02000000000000000000"/>
              </a:rPr>
              <a:t>berdasarkan</a:t>
            </a:r>
            <a:r>
              <a:rPr lang="en-US" dirty="0" smtClean="0">
                <a:solidFill>
                  <a:srgbClr val="000000"/>
                </a:solidFill>
                <a:latin typeface="Roboto" panose="02000000000000000000"/>
              </a:rPr>
              <a:t> </a:t>
            </a:r>
            <a:r>
              <a:rPr lang="id-ID" dirty="0" smtClean="0">
                <a:solidFill>
                  <a:srgbClr val="000000"/>
                </a:solidFill>
                <a:latin typeface="Roboto" panose="02000000000000000000"/>
              </a:rPr>
              <a:t>FAO</a:t>
            </a:r>
            <a:r>
              <a:rPr lang="en-US" dirty="0" smtClean="0">
                <a:solidFill>
                  <a:srgbClr val="000000"/>
                </a:solidFill>
                <a:latin typeface="Roboto" panose="02000000000000000000"/>
              </a:rPr>
              <a:t> </a:t>
            </a:r>
            <a:r>
              <a:rPr lang="id-ID" dirty="0" smtClean="0">
                <a:solidFill>
                  <a:srgbClr val="000000"/>
                </a:solidFill>
                <a:latin typeface="Roboto" panose="02000000000000000000"/>
              </a:rPr>
              <a:t>Indonesia</a:t>
            </a:r>
            <a:r>
              <a:rPr lang="en-US" dirty="0" smtClean="0">
                <a:solidFill>
                  <a:srgbClr val="000000"/>
                </a:solidFill>
                <a:latin typeface="Roboto" panose="02000000000000000000"/>
              </a:rPr>
              <a:t> </a:t>
            </a:r>
            <a:r>
              <a:rPr lang="id-ID" dirty="0" smtClean="0">
                <a:solidFill>
                  <a:srgbClr val="000000"/>
                </a:solidFill>
                <a:latin typeface="Roboto" panose="02000000000000000000"/>
              </a:rPr>
              <a:t>menempati</a:t>
            </a:r>
            <a:r>
              <a:rPr lang="en-US" dirty="0" smtClean="0">
                <a:solidFill>
                  <a:srgbClr val="000000"/>
                </a:solidFill>
                <a:latin typeface="Roboto" panose="02000000000000000000"/>
              </a:rPr>
              <a:t> </a:t>
            </a:r>
            <a:r>
              <a:rPr lang="id-ID" dirty="0" smtClean="0">
                <a:solidFill>
                  <a:srgbClr val="000000"/>
                </a:solidFill>
                <a:latin typeface="Roboto" panose="02000000000000000000"/>
              </a:rPr>
              <a:t>peringkat</a:t>
            </a:r>
            <a:r>
              <a:rPr lang="en-US" dirty="0" smtClean="0">
                <a:solidFill>
                  <a:srgbClr val="000000"/>
                </a:solidFill>
                <a:latin typeface="Roboto" panose="02000000000000000000"/>
              </a:rPr>
              <a:t> </a:t>
            </a:r>
            <a:r>
              <a:rPr lang="id-ID" dirty="0" smtClean="0">
                <a:solidFill>
                  <a:srgbClr val="000000"/>
                </a:solidFill>
                <a:latin typeface="Roboto" panose="02000000000000000000"/>
              </a:rPr>
              <a:t>ke</a:t>
            </a:r>
            <a:r>
              <a:rPr lang="en-US" dirty="0" smtClean="0">
                <a:solidFill>
                  <a:srgbClr val="000000"/>
                </a:solidFill>
                <a:latin typeface="Roboto" panose="02000000000000000000"/>
              </a:rPr>
              <a:t>-</a:t>
            </a:r>
            <a:r>
              <a:rPr lang="id-ID" dirty="0" smtClean="0">
                <a:solidFill>
                  <a:srgbClr val="000000"/>
                </a:solidFill>
                <a:latin typeface="Roboto" panose="02000000000000000000"/>
              </a:rPr>
              <a:t>4</a:t>
            </a:r>
            <a:r>
              <a:rPr lang="en-US" dirty="0" smtClean="0">
                <a:solidFill>
                  <a:srgbClr val="000000"/>
                </a:solidFill>
                <a:latin typeface="Roboto" panose="02000000000000000000"/>
              </a:rPr>
              <a:t> </a:t>
            </a:r>
            <a:r>
              <a:rPr lang="id-ID" dirty="0" smtClean="0">
                <a:solidFill>
                  <a:srgbClr val="000000"/>
                </a:solidFill>
                <a:latin typeface="Roboto" panose="02000000000000000000"/>
              </a:rPr>
              <a:t>untuk</a:t>
            </a:r>
            <a:r>
              <a:rPr lang="en-US" dirty="0" smtClean="0">
                <a:solidFill>
                  <a:srgbClr val="000000"/>
                </a:solidFill>
                <a:latin typeface="Roboto" panose="02000000000000000000"/>
              </a:rPr>
              <a:t> </a:t>
            </a:r>
            <a:r>
              <a:rPr lang="id-ID" dirty="0" smtClean="0">
                <a:solidFill>
                  <a:srgbClr val="000000"/>
                </a:solidFill>
                <a:latin typeface="Roboto" panose="02000000000000000000"/>
              </a:rPr>
              <a:t>produksi</a:t>
            </a:r>
            <a:r>
              <a:rPr lang="en-US" dirty="0" smtClean="0">
                <a:solidFill>
                  <a:srgbClr val="000000"/>
                </a:solidFill>
                <a:latin typeface="Roboto" panose="02000000000000000000"/>
              </a:rPr>
              <a:t> </a:t>
            </a:r>
            <a:r>
              <a:rPr lang="id-ID" dirty="0" smtClean="0">
                <a:solidFill>
                  <a:srgbClr val="000000"/>
                </a:solidFill>
                <a:latin typeface="Roboto" panose="02000000000000000000"/>
              </a:rPr>
              <a:t>perikanan</a:t>
            </a:r>
            <a:r>
              <a:rPr lang="en-US" dirty="0" smtClean="0">
                <a:solidFill>
                  <a:srgbClr val="000000"/>
                </a:solidFill>
                <a:latin typeface="Roboto" panose="02000000000000000000"/>
              </a:rPr>
              <a:t> </a:t>
            </a:r>
            <a:r>
              <a:rPr lang="id-ID" dirty="0" smtClean="0">
                <a:solidFill>
                  <a:srgbClr val="000000"/>
                </a:solidFill>
                <a:latin typeface="Roboto" panose="02000000000000000000"/>
              </a:rPr>
              <a:t>di</a:t>
            </a:r>
            <a:r>
              <a:rPr lang="en-US" dirty="0" smtClean="0">
                <a:solidFill>
                  <a:srgbClr val="000000"/>
                </a:solidFill>
                <a:latin typeface="Roboto" panose="02000000000000000000"/>
              </a:rPr>
              <a:t> </a:t>
            </a:r>
            <a:r>
              <a:rPr lang="id-ID" dirty="0" smtClean="0">
                <a:solidFill>
                  <a:srgbClr val="000000"/>
                </a:solidFill>
                <a:latin typeface="Roboto" panose="02000000000000000000"/>
              </a:rPr>
              <a:t>dunia.</a:t>
            </a:r>
            <a:r>
              <a:rPr lang="en-US" dirty="0" smtClean="0">
                <a:solidFill>
                  <a:srgbClr val="000000"/>
                </a:solidFill>
                <a:latin typeface="Roboto" panose="02000000000000000000"/>
              </a:rPr>
              <a:t> </a:t>
            </a:r>
            <a:r>
              <a:rPr lang="en-US" dirty="0">
                <a:solidFill>
                  <a:srgbClr val="000000"/>
                </a:solidFill>
                <a:latin typeface="Roboto" panose="02000000000000000000"/>
              </a:rPr>
              <a:t>H</a:t>
            </a:r>
            <a:r>
              <a:rPr lang="id-ID" dirty="0" smtClean="0">
                <a:solidFill>
                  <a:srgbClr val="000000"/>
                </a:solidFill>
                <a:latin typeface="Roboto" panose="02000000000000000000"/>
              </a:rPr>
              <a:t>al</a:t>
            </a:r>
            <a:r>
              <a:rPr lang="en-US" dirty="0" smtClean="0">
                <a:solidFill>
                  <a:srgbClr val="000000"/>
                </a:solidFill>
                <a:latin typeface="Roboto" panose="02000000000000000000"/>
              </a:rPr>
              <a:t> </a:t>
            </a:r>
            <a:r>
              <a:rPr lang="id-ID" dirty="0" smtClean="0">
                <a:solidFill>
                  <a:srgbClr val="000000"/>
                </a:solidFill>
                <a:latin typeface="Roboto" panose="02000000000000000000"/>
              </a:rPr>
              <a:t>ini</a:t>
            </a:r>
            <a:r>
              <a:rPr lang="en-US" dirty="0" smtClean="0">
                <a:solidFill>
                  <a:srgbClr val="000000"/>
                </a:solidFill>
                <a:latin typeface="Roboto" panose="02000000000000000000"/>
              </a:rPr>
              <a:t> </a:t>
            </a:r>
            <a:r>
              <a:rPr lang="id-ID" dirty="0" smtClean="0">
                <a:solidFill>
                  <a:srgbClr val="000000"/>
                </a:solidFill>
                <a:latin typeface="Roboto" panose="02000000000000000000"/>
              </a:rPr>
              <a:t>memberikan gambaran</a:t>
            </a:r>
            <a:r>
              <a:rPr lang="id-ID" dirty="0">
                <a:solidFill>
                  <a:srgbClr val="000000"/>
                </a:solidFill>
                <a:latin typeface="Roboto" panose="02000000000000000000"/>
              </a:rPr>
              <a:t> bahwa </a:t>
            </a:r>
            <a:r>
              <a:rPr lang="id-ID" dirty="0" smtClean="0">
                <a:solidFill>
                  <a:srgbClr val="000000"/>
                </a:solidFill>
                <a:latin typeface="Roboto" panose="02000000000000000000"/>
              </a:rPr>
              <a:t>potensiperikanan</a:t>
            </a:r>
            <a:r>
              <a:rPr lang="id-ID" dirty="0">
                <a:solidFill>
                  <a:srgbClr val="000000"/>
                </a:solidFill>
                <a:latin typeface="Roboto" panose="02000000000000000000"/>
              </a:rPr>
              <a:t> di indonesia sangat </a:t>
            </a:r>
            <a:r>
              <a:rPr lang="id-ID" dirty="0" smtClean="0">
                <a:solidFill>
                  <a:srgbClr val="000000"/>
                </a:solidFill>
                <a:latin typeface="Roboto" panose="02000000000000000000"/>
              </a:rPr>
              <a:t>besar,</a:t>
            </a:r>
            <a:r>
              <a:rPr lang="en-US" dirty="0" smtClean="0">
                <a:solidFill>
                  <a:srgbClr val="000000"/>
                </a:solidFill>
                <a:latin typeface="Roboto" panose="02000000000000000000"/>
              </a:rPr>
              <a:t> </a:t>
            </a:r>
            <a:r>
              <a:rPr lang="id-ID" dirty="0" smtClean="0">
                <a:solidFill>
                  <a:srgbClr val="000000"/>
                </a:solidFill>
                <a:latin typeface="Roboto" panose="02000000000000000000"/>
              </a:rPr>
              <a:t>sehingga</a:t>
            </a:r>
            <a:r>
              <a:rPr lang="id-ID" dirty="0">
                <a:solidFill>
                  <a:srgbClr val="000000"/>
                </a:solidFill>
                <a:latin typeface="Roboto" panose="02000000000000000000"/>
              </a:rPr>
              <a:t> bila dikelola dengan </a:t>
            </a:r>
            <a:r>
              <a:rPr lang="id-ID" dirty="0" smtClean="0">
                <a:solidFill>
                  <a:srgbClr val="000000"/>
                </a:solidFill>
                <a:latin typeface="Roboto" panose="02000000000000000000"/>
              </a:rPr>
              <a:t>baik</a:t>
            </a:r>
            <a:r>
              <a:rPr lang="en-US" dirty="0">
                <a:solidFill>
                  <a:srgbClr val="000000"/>
                </a:solidFill>
                <a:latin typeface="Roboto" panose="02000000000000000000"/>
              </a:rPr>
              <a:t> </a:t>
            </a:r>
            <a:r>
              <a:rPr lang="id-ID" dirty="0" smtClean="0">
                <a:solidFill>
                  <a:srgbClr val="000000"/>
                </a:solidFill>
                <a:latin typeface="Roboto" panose="02000000000000000000"/>
              </a:rPr>
              <a:t>dapat</a:t>
            </a:r>
            <a:r>
              <a:rPr lang="en-US" dirty="0" smtClean="0">
                <a:solidFill>
                  <a:srgbClr val="000000"/>
                </a:solidFill>
                <a:latin typeface="Roboto" panose="02000000000000000000"/>
              </a:rPr>
              <a:t> </a:t>
            </a:r>
            <a:r>
              <a:rPr lang="id-ID" dirty="0" smtClean="0">
                <a:solidFill>
                  <a:srgbClr val="000000"/>
                </a:solidFill>
                <a:latin typeface="Roboto" panose="02000000000000000000"/>
              </a:rPr>
              <a:t>menjadi</a:t>
            </a:r>
            <a:r>
              <a:rPr lang="en-US" dirty="0" smtClean="0">
                <a:solidFill>
                  <a:srgbClr val="000000"/>
                </a:solidFill>
                <a:latin typeface="Roboto" panose="02000000000000000000"/>
              </a:rPr>
              <a:t> </a:t>
            </a:r>
            <a:r>
              <a:rPr lang="id-ID" dirty="0" smtClean="0">
                <a:solidFill>
                  <a:srgbClr val="000000"/>
                </a:solidFill>
                <a:latin typeface="Roboto" panose="02000000000000000000"/>
              </a:rPr>
              <a:t>salah</a:t>
            </a:r>
            <a:r>
              <a:rPr lang="en-US" dirty="0" smtClean="0">
                <a:solidFill>
                  <a:srgbClr val="000000"/>
                </a:solidFill>
                <a:latin typeface="Roboto" panose="02000000000000000000"/>
              </a:rPr>
              <a:t> </a:t>
            </a:r>
            <a:r>
              <a:rPr lang="id-ID" dirty="0" smtClean="0">
                <a:solidFill>
                  <a:srgbClr val="000000"/>
                </a:solidFill>
                <a:latin typeface="Roboto" panose="02000000000000000000"/>
              </a:rPr>
              <a:t>satu</a:t>
            </a:r>
            <a:r>
              <a:rPr lang="en-US" dirty="0" smtClean="0">
                <a:solidFill>
                  <a:srgbClr val="000000"/>
                </a:solidFill>
                <a:latin typeface="Roboto" panose="02000000000000000000"/>
              </a:rPr>
              <a:t> </a:t>
            </a:r>
            <a:r>
              <a:rPr lang="id-ID" dirty="0" smtClean="0">
                <a:solidFill>
                  <a:srgbClr val="000000"/>
                </a:solidFill>
                <a:latin typeface="Roboto" panose="02000000000000000000"/>
              </a:rPr>
              <a:t>sumber</a:t>
            </a:r>
            <a:r>
              <a:rPr lang="en-US" dirty="0" smtClean="0">
                <a:solidFill>
                  <a:srgbClr val="000000"/>
                </a:solidFill>
                <a:latin typeface="Roboto" panose="02000000000000000000"/>
              </a:rPr>
              <a:t> </a:t>
            </a:r>
            <a:r>
              <a:rPr lang="id-ID" dirty="0" smtClean="0">
                <a:solidFill>
                  <a:srgbClr val="000000"/>
                </a:solidFill>
                <a:latin typeface="Roboto" panose="02000000000000000000"/>
              </a:rPr>
              <a:t>modal</a:t>
            </a:r>
            <a:r>
              <a:rPr lang="en-US" dirty="0" smtClean="0">
                <a:solidFill>
                  <a:srgbClr val="000000"/>
                </a:solidFill>
                <a:latin typeface="Roboto" panose="02000000000000000000"/>
              </a:rPr>
              <a:t> </a:t>
            </a:r>
            <a:r>
              <a:rPr lang="id-ID" dirty="0" smtClean="0">
                <a:solidFill>
                  <a:srgbClr val="000000"/>
                </a:solidFill>
                <a:latin typeface="Roboto" panose="02000000000000000000"/>
              </a:rPr>
              <a:t>utama</a:t>
            </a:r>
            <a:r>
              <a:rPr lang="en-US" dirty="0" smtClean="0">
                <a:solidFill>
                  <a:srgbClr val="000000"/>
                </a:solidFill>
                <a:latin typeface="Roboto" panose="02000000000000000000"/>
              </a:rPr>
              <a:t> </a:t>
            </a:r>
            <a:r>
              <a:rPr lang="id-ID" dirty="0" smtClean="0">
                <a:solidFill>
                  <a:srgbClr val="000000"/>
                </a:solidFill>
                <a:latin typeface="Roboto" panose="02000000000000000000"/>
              </a:rPr>
              <a:t>pembangunan</a:t>
            </a:r>
            <a:r>
              <a:rPr lang="id-ID" dirty="0">
                <a:solidFill>
                  <a:srgbClr val="000000"/>
                </a:solidFill>
                <a:latin typeface="Roboto" panose="02000000000000000000"/>
              </a:rPr>
              <a:t> dimasa yang akan datang.</a:t>
            </a:r>
            <a:endParaRPr lang="id-ID" b="0" dirty="0">
              <a:solidFill>
                <a:srgbClr val="000000"/>
              </a:solidFill>
              <a:effectLst/>
              <a:latin typeface="Roboto" panose="02000000000000000000"/>
            </a:endParaRPr>
          </a:p>
        </p:txBody>
      </p:sp>
    </p:spTree>
    <p:extLst>
      <p:ext uri="{BB962C8B-B14F-4D97-AF65-F5344CB8AC3E}">
        <p14:creationId xmlns:p14="http://schemas.microsoft.com/office/powerpoint/2010/main" val="10335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4" name="Rectangle 3"/>
          <p:cNvSpPr/>
          <p:nvPr/>
        </p:nvSpPr>
        <p:spPr>
          <a:xfrm>
            <a:off x="1209491" y="1112777"/>
            <a:ext cx="9168223" cy="923330"/>
          </a:xfrm>
          <a:prstGeom prst="rect">
            <a:avLst/>
          </a:prstGeom>
        </p:spPr>
        <p:txBody>
          <a:bodyPr wrap="square">
            <a:spAutoFit/>
          </a:bodyPr>
          <a:lstStyle/>
          <a:p>
            <a:r>
              <a:rPr lang="en-US" b="1" dirty="0" smtClean="0">
                <a:solidFill>
                  <a:srgbClr val="000000"/>
                </a:solidFill>
                <a:latin typeface="Roboto" panose="02000000000000000000"/>
              </a:rPr>
              <a:t>REPORT 4 :</a:t>
            </a:r>
          </a:p>
          <a:p>
            <a:r>
              <a:rPr lang="id-ID" dirty="0" smtClean="0">
                <a:solidFill>
                  <a:srgbClr val="000000"/>
                </a:solidFill>
                <a:latin typeface="Roboto" panose="02000000000000000000"/>
              </a:rPr>
              <a:t>Bagaimana</a:t>
            </a:r>
            <a:r>
              <a:rPr lang="id-ID" dirty="0">
                <a:solidFill>
                  <a:srgbClr val="000000"/>
                </a:solidFill>
                <a:latin typeface="Roboto" panose="02000000000000000000"/>
              </a:rPr>
              <a:t> kenaikan nilai untuk parameter Konsumsi Ikan dan Penyediaan Ikan </a:t>
            </a:r>
            <a:r>
              <a:rPr lang="id-ID" dirty="0" smtClean="0">
                <a:solidFill>
                  <a:srgbClr val="000000"/>
                </a:solidFill>
                <a:latin typeface="Roboto" panose="02000000000000000000"/>
              </a:rPr>
              <a:t>tiaptahunnya</a:t>
            </a:r>
            <a:r>
              <a:rPr lang="id-ID" dirty="0">
                <a:solidFill>
                  <a:srgbClr val="000000"/>
                </a:solidFill>
                <a:latin typeface="Roboto" panose="02000000000000000000"/>
              </a:rPr>
              <a:t>? </a:t>
            </a:r>
            <a:endParaRPr lang="id-ID" b="0" dirty="0">
              <a:solidFill>
                <a:srgbClr val="000000"/>
              </a:solidFill>
              <a:effectLst/>
              <a:latin typeface="Roboto" panose="02000000000000000000"/>
            </a:endParaRPr>
          </a:p>
        </p:txBody>
      </p:sp>
      <p:pic>
        <p:nvPicPr>
          <p:cNvPr id="2" name="Рисунок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3769" y="2194757"/>
            <a:ext cx="7764101" cy="3838432"/>
          </a:xfrm>
          <a:prstGeom prst="rect">
            <a:avLst/>
          </a:prstGeom>
        </p:spPr>
      </p:pic>
    </p:spTree>
    <p:extLst>
      <p:ext uri="{BB962C8B-B14F-4D97-AF65-F5344CB8AC3E}">
        <p14:creationId xmlns:p14="http://schemas.microsoft.com/office/powerpoint/2010/main" val="565536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4" name="Rectangle 3"/>
          <p:cNvSpPr/>
          <p:nvPr/>
        </p:nvSpPr>
        <p:spPr>
          <a:xfrm>
            <a:off x="961673" y="1282980"/>
            <a:ext cx="8376197" cy="923330"/>
          </a:xfrm>
          <a:prstGeom prst="rect">
            <a:avLst/>
          </a:prstGeom>
        </p:spPr>
        <p:txBody>
          <a:bodyPr wrap="square">
            <a:spAutoFit/>
          </a:bodyPr>
          <a:lstStyle/>
          <a:p>
            <a:r>
              <a:rPr lang="en-US" b="1" dirty="0" smtClean="0">
                <a:latin typeface="Roboto" panose="02000000000000000000"/>
              </a:rPr>
              <a:t>INSIGHT 4 :</a:t>
            </a:r>
          </a:p>
          <a:p>
            <a:r>
              <a:rPr lang="id-ID" dirty="0">
                <a:latin typeface="Roboto" panose="02000000000000000000"/>
              </a:rPr>
              <a:t>Bagaimana kolerasi antara konsumsi ikan dengan penyediaan ikan</a:t>
            </a:r>
            <a:r>
              <a:rPr lang="id-ID" dirty="0" smtClean="0">
                <a:latin typeface="Roboto" panose="02000000000000000000"/>
              </a:rPr>
              <a:t>?</a:t>
            </a:r>
            <a:endParaRPr lang="en-US" dirty="0" smtClean="0">
              <a:latin typeface="Roboto" panose="02000000000000000000"/>
            </a:endParaRPr>
          </a:p>
          <a:p>
            <a:endParaRPr lang="id-ID" dirty="0">
              <a:latin typeface="Roboto" panose="02000000000000000000"/>
            </a:endParaRPr>
          </a:p>
        </p:txBody>
      </p:sp>
      <p:pic>
        <p:nvPicPr>
          <p:cNvPr id="6" name="Picture 5"/>
          <p:cNvPicPr>
            <a:picLocks noChangeAspect="1"/>
          </p:cNvPicPr>
          <p:nvPr/>
        </p:nvPicPr>
        <p:blipFill rotWithShape="1">
          <a:blip r:embed="rId5"/>
          <a:srcRect l="7271" t="41340" r="62952" b="22949"/>
          <a:stretch/>
        </p:blipFill>
        <p:spPr>
          <a:xfrm>
            <a:off x="1915886" y="2031999"/>
            <a:ext cx="4601027" cy="3218971"/>
          </a:xfrm>
          <a:prstGeom prst="rect">
            <a:avLst/>
          </a:prstGeom>
        </p:spPr>
      </p:pic>
    </p:spTree>
    <p:extLst>
      <p:ext uri="{BB962C8B-B14F-4D97-AF65-F5344CB8AC3E}">
        <p14:creationId xmlns:p14="http://schemas.microsoft.com/office/powerpoint/2010/main" val="231161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4" name="Rectangle 3"/>
          <p:cNvSpPr/>
          <p:nvPr/>
        </p:nvSpPr>
        <p:spPr>
          <a:xfrm>
            <a:off x="1209491" y="1501245"/>
            <a:ext cx="8558072" cy="3139321"/>
          </a:xfrm>
          <a:prstGeom prst="rect">
            <a:avLst/>
          </a:prstGeom>
        </p:spPr>
        <p:txBody>
          <a:bodyPr wrap="square">
            <a:spAutoFit/>
          </a:bodyPr>
          <a:lstStyle/>
          <a:p>
            <a:r>
              <a:rPr lang="id-ID" dirty="0">
                <a:latin typeface="Roboto" panose="02000000000000000000"/>
              </a:rPr>
              <a:t>Terlihat pada visualisasi data di atas bahwa konsumsi ikan berbanding</a:t>
            </a:r>
            <a:r>
              <a:rPr lang="en-US" dirty="0">
                <a:latin typeface="Roboto" panose="02000000000000000000"/>
              </a:rPr>
              <a:t> </a:t>
            </a:r>
            <a:r>
              <a:rPr lang="id-ID" dirty="0">
                <a:latin typeface="Roboto" panose="02000000000000000000"/>
              </a:rPr>
              <a:t>lurus dengan penyediaan ikan, yang mana dari 60% wilayah Indonesia</a:t>
            </a:r>
            <a:r>
              <a:rPr lang="en-US" dirty="0">
                <a:latin typeface="Roboto" panose="02000000000000000000"/>
              </a:rPr>
              <a:t> </a:t>
            </a:r>
            <a:r>
              <a:rPr lang="id-ID" dirty="0">
                <a:latin typeface="Roboto" panose="02000000000000000000"/>
              </a:rPr>
              <a:t>adalah wilayah perairan sehingga menghasilkan banyak hasil ikan dan</a:t>
            </a:r>
            <a:r>
              <a:rPr lang="en-US" dirty="0">
                <a:latin typeface="Roboto" panose="02000000000000000000"/>
              </a:rPr>
              <a:t> </a:t>
            </a:r>
            <a:r>
              <a:rPr lang="id-ID" dirty="0">
                <a:latin typeface="Roboto" panose="02000000000000000000"/>
              </a:rPr>
              <a:t>urutan</a:t>
            </a:r>
            <a:r>
              <a:rPr lang="en-US" dirty="0">
                <a:latin typeface="Roboto" panose="02000000000000000000"/>
              </a:rPr>
              <a:t> </a:t>
            </a:r>
            <a:r>
              <a:rPr lang="id-ID" dirty="0">
                <a:latin typeface="Roboto" panose="02000000000000000000"/>
              </a:rPr>
              <a:t>ke</a:t>
            </a:r>
            <a:r>
              <a:rPr lang="en-US" dirty="0">
                <a:latin typeface="Roboto" panose="02000000000000000000"/>
              </a:rPr>
              <a:t> </a:t>
            </a:r>
            <a:r>
              <a:rPr lang="id-ID" dirty="0">
                <a:latin typeface="Roboto" panose="02000000000000000000"/>
              </a:rPr>
              <a:t>tiga sebagai penghasil ikan terbesar di dunia.</a:t>
            </a:r>
          </a:p>
          <a:p>
            <a:r>
              <a:rPr lang="id-ID" dirty="0">
                <a:latin typeface="Roboto" panose="02000000000000000000"/>
              </a:rPr>
              <a:t> </a:t>
            </a:r>
          </a:p>
          <a:p>
            <a:r>
              <a:rPr lang="id-ID" dirty="0">
                <a:latin typeface="Roboto" panose="02000000000000000000"/>
              </a:rPr>
              <a:t>Tetapi konsumsi ikan bisa saja tidak berbanding lurus dengan penyediaanikan dikarenakan tingkat konsumsi ikan di Indonesia lebih rendah</a:t>
            </a:r>
            <a:r>
              <a:rPr lang="en-US" dirty="0">
                <a:latin typeface="Roboto" panose="02000000000000000000"/>
              </a:rPr>
              <a:t> </a:t>
            </a:r>
            <a:r>
              <a:rPr lang="id-ID" dirty="0">
                <a:latin typeface="Roboto" panose="02000000000000000000"/>
              </a:rPr>
              <a:t>dibandingkan negara Singapura atau Malaysia. Hal ini disebabkan karena</a:t>
            </a:r>
            <a:r>
              <a:rPr lang="en-US" dirty="0">
                <a:latin typeface="Roboto" panose="02000000000000000000"/>
              </a:rPr>
              <a:t> </a:t>
            </a:r>
            <a:r>
              <a:rPr lang="id-ID" dirty="0">
                <a:latin typeface="Roboto" panose="02000000000000000000"/>
              </a:rPr>
              <a:t>kurangnya infrastruktur untuk mendistribusikan ikan berkualitas tinggi</a:t>
            </a:r>
            <a:r>
              <a:rPr lang="en-US" dirty="0">
                <a:latin typeface="Roboto" panose="02000000000000000000"/>
              </a:rPr>
              <a:t> </a:t>
            </a:r>
            <a:r>
              <a:rPr lang="id-ID" dirty="0">
                <a:latin typeface="Roboto" panose="02000000000000000000"/>
              </a:rPr>
              <a:t>ke konsumen.</a:t>
            </a:r>
          </a:p>
          <a:p>
            <a:endParaRPr lang="id-ID" b="0" dirty="0">
              <a:solidFill>
                <a:srgbClr val="000000"/>
              </a:solidFill>
              <a:effectLst/>
              <a:latin typeface="Roboto" panose="02000000000000000000"/>
            </a:endParaRPr>
          </a:p>
        </p:txBody>
      </p:sp>
      <p:sp>
        <p:nvSpPr>
          <p:cNvPr id="6" name="Rectangle 5"/>
          <p:cNvSpPr/>
          <p:nvPr/>
        </p:nvSpPr>
        <p:spPr>
          <a:xfrm>
            <a:off x="593423" y="5289620"/>
            <a:ext cx="7258806" cy="646331"/>
          </a:xfrm>
          <a:prstGeom prst="rect">
            <a:avLst/>
          </a:prstGeom>
        </p:spPr>
        <p:txBody>
          <a:bodyPr wrap="square">
            <a:spAutoFit/>
          </a:bodyPr>
          <a:lstStyle/>
          <a:p>
            <a:r>
              <a:rPr lang="en-US" i="1" dirty="0" err="1"/>
              <a:t>Sumber</a:t>
            </a:r>
            <a:r>
              <a:rPr lang="en-US" i="1" dirty="0"/>
              <a:t> :  </a:t>
            </a:r>
            <a:r>
              <a:rPr lang="id-ID" i="1" dirty="0">
                <a:hlinkClick r:id="rId5"/>
              </a:rPr>
              <a:t>https://wri-indonesia.org/id/blog/alasan-tantangan-dan-upaya-yang-dibutuhkan-untuk-meningkatkan-konsumsi-ikan-di-indonesia</a:t>
            </a:r>
            <a:r>
              <a:rPr lang="en-US" i="1" dirty="0"/>
              <a:t> </a:t>
            </a:r>
            <a:endParaRPr lang="id-ID" i="1" dirty="0"/>
          </a:p>
        </p:txBody>
      </p:sp>
    </p:spTree>
    <p:extLst>
      <p:ext uri="{BB962C8B-B14F-4D97-AF65-F5344CB8AC3E}">
        <p14:creationId xmlns:p14="http://schemas.microsoft.com/office/powerpoint/2010/main" val="49394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4" name="Rectangle 3"/>
          <p:cNvSpPr/>
          <p:nvPr/>
        </p:nvSpPr>
        <p:spPr>
          <a:xfrm>
            <a:off x="1209492" y="1225520"/>
            <a:ext cx="8558072" cy="923330"/>
          </a:xfrm>
          <a:prstGeom prst="rect">
            <a:avLst/>
          </a:prstGeom>
        </p:spPr>
        <p:txBody>
          <a:bodyPr wrap="square">
            <a:spAutoFit/>
          </a:bodyPr>
          <a:lstStyle/>
          <a:p>
            <a:r>
              <a:rPr lang="en-US" b="1" dirty="0" smtClean="0">
                <a:solidFill>
                  <a:srgbClr val="000000"/>
                </a:solidFill>
                <a:latin typeface="Roboto" panose="02000000000000000000"/>
              </a:rPr>
              <a:t>REPORT 5 :</a:t>
            </a:r>
          </a:p>
          <a:p>
            <a:r>
              <a:rPr lang="id-ID" dirty="0" smtClean="0">
                <a:solidFill>
                  <a:srgbClr val="000000"/>
                </a:solidFill>
                <a:latin typeface="Roboto" panose="02000000000000000000"/>
              </a:rPr>
              <a:t>Diwilayah</a:t>
            </a:r>
            <a:r>
              <a:rPr lang="id-ID" dirty="0">
                <a:solidFill>
                  <a:srgbClr val="000000"/>
                </a:solidFill>
                <a:latin typeface="Roboto" panose="02000000000000000000"/>
              </a:rPr>
              <a:t> mana serta jenis perairan apa produk olahan ikan dengan volume tertinggi?</a:t>
            </a:r>
            <a:endParaRPr lang="id-ID" b="0" dirty="0">
              <a:solidFill>
                <a:srgbClr val="000000"/>
              </a:solidFill>
              <a:effectLst/>
              <a:latin typeface="Roboto" panose="02000000000000000000"/>
            </a:endParaRPr>
          </a:p>
        </p:txBody>
      </p:sp>
      <p:pic>
        <p:nvPicPr>
          <p:cNvPr id="5" name="Picture 4"/>
          <p:cNvPicPr>
            <a:picLocks noChangeAspect="1"/>
          </p:cNvPicPr>
          <p:nvPr/>
        </p:nvPicPr>
        <p:blipFill rotWithShape="1">
          <a:blip r:embed="rId5"/>
          <a:srcRect l="7305" t="29886" r="39047" b="22403"/>
          <a:stretch/>
        </p:blipFill>
        <p:spPr>
          <a:xfrm>
            <a:off x="1687134" y="2148850"/>
            <a:ext cx="6980349" cy="3490174"/>
          </a:xfrm>
          <a:prstGeom prst="rect">
            <a:avLst/>
          </a:prstGeom>
        </p:spPr>
      </p:pic>
    </p:spTree>
    <p:extLst>
      <p:ext uri="{BB962C8B-B14F-4D97-AF65-F5344CB8AC3E}">
        <p14:creationId xmlns:p14="http://schemas.microsoft.com/office/powerpoint/2010/main" val="398675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pic>
        <p:nvPicPr>
          <p:cNvPr id="4" name="Picture 3"/>
          <p:cNvPicPr>
            <a:picLocks noChangeAspect="1"/>
          </p:cNvPicPr>
          <p:nvPr/>
        </p:nvPicPr>
        <p:blipFill rotWithShape="1">
          <a:blip r:embed="rId5"/>
          <a:srcRect l="6810" t="57702" r="71513" b="19939"/>
          <a:stretch/>
        </p:blipFill>
        <p:spPr>
          <a:xfrm>
            <a:off x="1560352" y="2192654"/>
            <a:ext cx="4317934" cy="2504006"/>
          </a:xfrm>
          <a:prstGeom prst="rect">
            <a:avLst/>
          </a:prstGeom>
        </p:spPr>
      </p:pic>
    </p:spTree>
    <p:extLst>
      <p:ext uri="{BB962C8B-B14F-4D97-AF65-F5344CB8AC3E}">
        <p14:creationId xmlns:p14="http://schemas.microsoft.com/office/powerpoint/2010/main" val="77877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Title 2"/>
          <p:cNvSpPr>
            <a:spLocks noGrp="1"/>
          </p:cNvSpPr>
          <p:nvPr>
            <p:ph type="ctrTitle"/>
          </p:nvPr>
        </p:nvSpPr>
        <p:spPr>
          <a:xfrm>
            <a:off x="894165" y="1105820"/>
            <a:ext cx="9817378" cy="2387600"/>
          </a:xfrm>
        </p:spPr>
        <p:txBody>
          <a:bodyPr anchor="t">
            <a:noAutofit/>
          </a:bodyPr>
          <a:lstStyle/>
          <a:p>
            <a:pPr algn="l"/>
            <a:r>
              <a:rPr lang="en-US" sz="1800" b="1" dirty="0" smtClean="0">
                <a:latin typeface="Roboto" panose="02000000000000000000"/>
              </a:rPr>
              <a:t>INSIGHT 5 :</a:t>
            </a:r>
            <a:r>
              <a:rPr lang="en-US" sz="1800" dirty="0" smtClean="0">
                <a:latin typeface="Roboto" panose="02000000000000000000"/>
              </a:rPr>
              <a:t/>
            </a:r>
            <a:br>
              <a:rPr lang="en-US" sz="1800" dirty="0" smtClean="0">
                <a:latin typeface="Roboto" panose="02000000000000000000"/>
              </a:rPr>
            </a:br>
            <a:r>
              <a:rPr lang="en-US" sz="1800" dirty="0" err="1" smtClean="0">
                <a:latin typeface="Roboto" panose="02000000000000000000"/>
              </a:rPr>
              <a:t>Mengapa</a:t>
            </a:r>
            <a:r>
              <a:rPr lang="en-US" sz="1800" dirty="0" smtClean="0">
                <a:latin typeface="Roboto" panose="02000000000000000000"/>
              </a:rPr>
              <a:t> </a:t>
            </a:r>
            <a:r>
              <a:rPr lang="en-US" sz="1800" dirty="0" err="1" smtClean="0">
                <a:latin typeface="Roboto" panose="02000000000000000000"/>
              </a:rPr>
              <a:t>wilayah</a:t>
            </a:r>
            <a:r>
              <a:rPr lang="en-US" sz="1800" dirty="0" smtClean="0">
                <a:latin typeface="Roboto" panose="02000000000000000000"/>
              </a:rPr>
              <a:t> Maluku-Papua </a:t>
            </a:r>
            <a:r>
              <a:rPr lang="en-US" sz="1800" dirty="0" err="1" smtClean="0">
                <a:latin typeface="Roboto" panose="02000000000000000000"/>
              </a:rPr>
              <a:t>menempati</a:t>
            </a:r>
            <a:r>
              <a:rPr lang="en-US" sz="1800" dirty="0" smtClean="0">
                <a:latin typeface="Roboto" panose="02000000000000000000"/>
              </a:rPr>
              <a:t> </a:t>
            </a:r>
            <a:r>
              <a:rPr lang="en-US" sz="1800" dirty="0" err="1" smtClean="0">
                <a:latin typeface="Roboto" panose="02000000000000000000"/>
              </a:rPr>
              <a:t>posisi</a:t>
            </a:r>
            <a:r>
              <a:rPr lang="en-US" sz="1800" dirty="0" smtClean="0">
                <a:latin typeface="Roboto" panose="02000000000000000000"/>
              </a:rPr>
              <a:t> </a:t>
            </a:r>
            <a:r>
              <a:rPr lang="en-US" sz="1800" dirty="0" err="1" smtClean="0">
                <a:latin typeface="Roboto" panose="02000000000000000000"/>
              </a:rPr>
              <a:t>tertinggi</a:t>
            </a:r>
            <a:r>
              <a:rPr lang="en-US" sz="1800" dirty="0" smtClean="0">
                <a:latin typeface="Roboto" panose="02000000000000000000"/>
              </a:rPr>
              <a:t> </a:t>
            </a:r>
            <a:r>
              <a:rPr lang="en-US" sz="1800" dirty="0" err="1" smtClean="0">
                <a:latin typeface="Roboto" panose="02000000000000000000"/>
              </a:rPr>
              <a:t>produksi</a:t>
            </a:r>
            <a:r>
              <a:rPr lang="en-US" sz="1800" dirty="0" smtClean="0">
                <a:latin typeface="Roboto" panose="02000000000000000000"/>
              </a:rPr>
              <a:t> </a:t>
            </a:r>
            <a:r>
              <a:rPr lang="en-US" sz="1800" dirty="0" err="1" smtClean="0">
                <a:latin typeface="Roboto" panose="02000000000000000000"/>
              </a:rPr>
              <a:t>olahan</a:t>
            </a:r>
            <a:r>
              <a:rPr lang="en-US" sz="1800" dirty="0" smtClean="0">
                <a:latin typeface="Roboto" panose="02000000000000000000"/>
              </a:rPr>
              <a:t> </a:t>
            </a:r>
            <a:r>
              <a:rPr lang="en-US" sz="1800" dirty="0" err="1" smtClean="0">
                <a:latin typeface="Roboto" panose="02000000000000000000"/>
              </a:rPr>
              <a:t>ikan</a:t>
            </a:r>
            <a:r>
              <a:rPr lang="en-US" sz="1800" dirty="0">
                <a:latin typeface="Roboto" panose="02000000000000000000"/>
              </a:rPr>
              <a:t> </a:t>
            </a:r>
            <a:r>
              <a:rPr lang="en-US" sz="1800" dirty="0" err="1" smtClean="0">
                <a:latin typeface="Roboto" panose="02000000000000000000"/>
              </a:rPr>
              <a:t>jenis</a:t>
            </a:r>
            <a:r>
              <a:rPr lang="en-US" sz="1800" dirty="0" smtClean="0">
                <a:latin typeface="Roboto" panose="02000000000000000000"/>
              </a:rPr>
              <a:t> </a:t>
            </a:r>
            <a:r>
              <a:rPr lang="en-US" sz="1800" dirty="0" err="1" smtClean="0">
                <a:latin typeface="Roboto" panose="02000000000000000000"/>
              </a:rPr>
              <a:t>perairan</a:t>
            </a:r>
            <a:r>
              <a:rPr lang="en-US" sz="1800" dirty="0" smtClean="0">
                <a:latin typeface="Roboto" panose="02000000000000000000"/>
              </a:rPr>
              <a:t> </a:t>
            </a:r>
            <a:r>
              <a:rPr lang="en-US" sz="1800" dirty="0" err="1" smtClean="0">
                <a:latin typeface="Roboto" panose="02000000000000000000"/>
              </a:rPr>
              <a:t>laut</a:t>
            </a:r>
            <a:r>
              <a:rPr lang="en-US" sz="1800" dirty="0" smtClean="0">
                <a:latin typeface="Roboto" panose="02000000000000000000"/>
              </a:rPr>
              <a:t>? Dan </a:t>
            </a:r>
            <a:r>
              <a:rPr lang="en-US" sz="1800" dirty="0" err="1" smtClean="0">
                <a:latin typeface="Roboto" panose="02000000000000000000"/>
              </a:rPr>
              <a:t>mengapa</a:t>
            </a:r>
            <a:r>
              <a:rPr lang="en-US" sz="1800" dirty="0" smtClean="0">
                <a:latin typeface="Roboto" panose="02000000000000000000"/>
              </a:rPr>
              <a:t> </a:t>
            </a:r>
            <a:r>
              <a:rPr lang="en-US" sz="1800" dirty="0" err="1" smtClean="0">
                <a:latin typeface="Roboto" panose="02000000000000000000"/>
              </a:rPr>
              <a:t>wilayah</a:t>
            </a:r>
            <a:r>
              <a:rPr lang="en-US" sz="1800" dirty="0" smtClean="0">
                <a:latin typeface="Roboto" panose="02000000000000000000"/>
              </a:rPr>
              <a:t> Kalimantan </a:t>
            </a:r>
            <a:r>
              <a:rPr lang="en-US" sz="1800" dirty="0" err="1" smtClean="0">
                <a:latin typeface="Roboto" panose="02000000000000000000"/>
              </a:rPr>
              <a:t>menempati</a:t>
            </a:r>
            <a:r>
              <a:rPr lang="en-US" sz="1800" dirty="0" smtClean="0">
                <a:latin typeface="Roboto" panose="02000000000000000000"/>
              </a:rPr>
              <a:t> </a:t>
            </a:r>
            <a:r>
              <a:rPr lang="en-US" sz="1800" dirty="0" err="1" smtClean="0">
                <a:latin typeface="Roboto" panose="02000000000000000000"/>
              </a:rPr>
              <a:t>posisi</a:t>
            </a:r>
            <a:r>
              <a:rPr lang="en-US" sz="1800" dirty="0" smtClean="0">
                <a:latin typeface="Roboto" panose="02000000000000000000"/>
              </a:rPr>
              <a:t> </a:t>
            </a:r>
            <a:r>
              <a:rPr lang="en-US" sz="1800" dirty="0" err="1" smtClean="0">
                <a:latin typeface="Roboto" panose="02000000000000000000"/>
              </a:rPr>
              <a:t>tertinggi</a:t>
            </a:r>
            <a:r>
              <a:rPr lang="en-US" sz="1800" dirty="0" smtClean="0">
                <a:latin typeface="Roboto" panose="02000000000000000000"/>
              </a:rPr>
              <a:t> </a:t>
            </a:r>
            <a:r>
              <a:rPr lang="en-US" sz="1800" dirty="0" err="1" smtClean="0">
                <a:latin typeface="Roboto" panose="02000000000000000000"/>
              </a:rPr>
              <a:t>produksi</a:t>
            </a:r>
            <a:r>
              <a:rPr lang="en-US" sz="1800" dirty="0" smtClean="0">
                <a:latin typeface="Roboto" panose="02000000000000000000"/>
              </a:rPr>
              <a:t> </a:t>
            </a:r>
            <a:r>
              <a:rPr lang="en-US" sz="1800" dirty="0" err="1" smtClean="0">
                <a:latin typeface="Roboto" panose="02000000000000000000"/>
              </a:rPr>
              <a:t>olahan</a:t>
            </a:r>
            <a:r>
              <a:rPr lang="en-US" sz="1800" dirty="0" smtClean="0">
                <a:latin typeface="Roboto" panose="02000000000000000000"/>
              </a:rPr>
              <a:t> </a:t>
            </a:r>
            <a:r>
              <a:rPr lang="en-US" sz="1800" dirty="0" err="1" smtClean="0">
                <a:latin typeface="Roboto" panose="02000000000000000000"/>
              </a:rPr>
              <a:t>ikan</a:t>
            </a:r>
            <a:r>
              <a:rPr lang="en-US" sz="1800" dirty="0" smtClean="0">
                <a:latin typeface="Roboto" panose="02000000000000000000"/>
              </a:rPr>
              <a:t> </a:t>
            </a:r>
            <a:r>
              <a:rPr lang="en-US" sz="1800" dirty="0" err="1" smtClean="0">
                <a:latin typeface="Roboto" panose="02000000000000000000"/>
              </a:rPr>
              <a:t>jenis</a:t>
            </a:r>
            <a:r>
              <a:rPr lang="en-US" sz="1800" dirty="0" smtClean="0">
                <a:latin typeface="Roboto" panose="02000000000000000000"/>
              </a:rPr>
              <a:t> </a:t>
            </a:r>
            <a:r>
              <a:rPr lang="en-US" sz="1800" dirty="0" err="1" smtClean="0">
                <a:latin typeface="Roboto" panose="02000000000000000000"/>
              </a:rPr>
              <a:t>perairan</a:t>
            </a:r>
            <a:r>
              <a:rPr lang="en-US" sz="1800" dirty="0" smtClean="0">
                <a:latin typeface="Roboto" panose="02000000000000000000"/>
              </a:rPr>
              <a:t> </a:t>
            </a:r>
            <a:r>
              <a:rPr lang="en-US" sz="1800" dirty="0" err="1" smtClean="0">
                <a:latin typeface="Roboto" panose="02000000000000000000"/>
              </a:rPr>
              <a:t>umum</a:t>
            </a:r>
            <a:r>
              <a:rPr lang="en-US" sz="1800" dirty="0" smtClean="0">
                <a:latin typeface="Roboto" panose="02000000000000000000"/>
              </a:rPr>
              <a:t>?</a:t>
            </a:r>
            <a:br>
              <a:rPr lang="en-US" sz="1800" dirty="0" smtClean="0">
                <a:latin typeface="Roboto" panose="02000000000000000000"/>
              </a:rPr>
            </a:br>
            <a:r>
              <a:rPr lang="en-US" sz="1800" dirty="0">
                <a:latin typeface="Roboto" panose="02000000000000000000"/>
              </a:rPr>
              <a:t/>
            </a:r>
            <a:br>
              <a:rPr lang="en-US" sz="1800" dirty="0">
                <a:latin typeface="Roboto" panose="02000000000000000000"/>
              </a:rPr>
            </a:br>
            <a:r>
              <a:rPr lang="en-US" sz="1800" dirty="0" smtClean="0">
                <a:latin typeface="Roboto" panose="02000000000000000000"/>
              </a:rPr>
              <a:t>Wilayah </a:t>
            </a:r>
            <a:r>
              <a:rPr lang="en-US" sz="1800" dirty="0">
                <a:latin typeface="Roboto" panose="02000000000000000000"/>
              </a:rPr>
              <a:t>Maluku-Papua </a:t>
            </a:r>
            <a:r>
              <a:rPr lang="en-US" sz="1800" dirty="0" err="1">
                <a:latin typeface="Roboto" panose="02000000000000000000"/>
              </a:rPr>
              <a:t>menempati</a:t>
            </a:r>
            <a:r>
              <a:rPr lang="en-US" sz="1800" dirty="0">
                <a:latin typeface="Roboto" panose="02000000000000000000"/>
              </a:rPr>
              <a:t> </a:t>
            </a:r>
            <a:r>
              <a:rPr lang="en-US" sz="1800" dirty="0" err="1">
                <a:latin typeface="Roboto" panose="02000000000000000000"/>
              </a:rPr>
              <a:t>posisi</a:t>
            </a:r>
            <a:r>
              <a:rPr lang="en-US" sz="1800" dirty="0">
                <a:latin typeface="Roboto" panose="02000000000000000000"/>
              </a:rPr>
              <a:t> </a:t>
            </a:r>
            <a:r>
              <a:rPr lang="en-US" sz="1800" dirty="0" err="1">
                <a:latin typeface="Roboto" panose="02000000000000000000"/>
              </a:rPr>
              <a:t>tertinggi</a:t>
            </a:r>
            <a:r>
              <a:rPr lang="en-US" sz="1800" dirty="0">
                <a:latin typeface="Roboto" panose="02000000000000000000"/>
              </a:rPr>
              <a:t> </a:t>
            </a:r>
            <a:r>
              <a:rPr lang="en-US" sz="1800" dirty="0" err="1">
                <a:latin typeface="Roboto" panose="02000000000000000000"/>
              </a:rPr>
              <a:t>produksi</a:t>
            </a:r>
            <a:r>
              <a:rPr lang="en-US" sz="1800" dirty="0">
                <a:latin typeface="Roboto" panose="02000000000000000000"/>
              </a:rPr>
              <a:t> </a:t>
            </a:r>
            <a:r>
              <a:rPr lang="en-US" sz="1800" dirty="0" err="1">
                <a:latin typeface="Roboto" panose="02000000000000000000"/>
              </a:rPr>
              <a:t>olahan</a:t>
            </a:r>
            <a:r>
              <a:rPr lang="en-US" sz="1800" dirty="0">
                <a:latin typeface="Roboto" panose="02000000000000000000"/>
              </a:rPr>
              <a:t> </a:t>
            </a:r>
            <a:r>
              <a:rPr lang="en-US" sz="1800" dirty="0" err="1">
                <a:latin typeface="Roboto" panose="02000000000000000000"/>
              </a:rPr>
              <a:t>ikan</a:t>
            </a:r>
            <a:r>
              <a:rPr lang="en-US" sz="1800" dirty="0">
                <a:latin typeface="Roboto" panose="02000000000000000000"/>
              </a:rPr>
              <a:t> </a:t>
            </a:r>
            <a:r>
              <a:rPr lang="en-US" sz="1800" dirty="0" err="1">
                <a:latin typeface="Roboto" panose="02000000000000000000"/>
              </a:rPr>
              <a:t>jenis</a:t>
            </a:r>
            <a:r>
              <a:rPr lang="en-US" sz="1800" dirty="0">
                <a:latin typeface="Roboto" panose="02000000000000000000"/>
              </a:rPr>
              <a:t> </a:t>
            </a:r>
            <a:r>
              <a:rPr lang="en-US" sz="1800" dirty="0" err="1">
                <a:latin typeface="Roboto" panose="02000000000000000000"/>
              </a:rPr>
              <a:t>perairan</a:t>
            </a:r>
            <a:r>
              <a:rPr lang="en-US" sz="1800" dirty="0">
                <a:latin typeface="Roboto" panose="02000000000000000000"/>
              </a:rPr>
              <a:t> </a:t>
            </a:r>
            <a:r>
              <a:rPr lang="en-US" sz="1800" dirty="0" err="1">
                <a:latin typeface="Roboto" panose="02000000000000000000"/>
              </a:rPr>
              <a:t>laut</a:t>
            </a:r>
            <a:r>
              <a:rPr lang="en-US" sz="1800" dirty="0">
                <a:latin typeface="Roboto" panose="02000000000000000000"/>
              </a:rPr>
              <a:t> </a:t>
            </a:r>
            <a:r>
              <a:rPr lang="en-US" sz="1800" dirty="0" smtClean="0">
                <a:latin typeface="Roboto" panose="02000000000000000000"/>
              </a:rPr>
              <a:t> </a:t>
            </a:r>
            <a:r>
              <a:rPr lang="id-ID" sz="1800" dirty="0" smtClean="0">
                <a:latin typeface="Roboto" panose="02000000000000000000"/>
              </a:rPr>
              <a:t>dikarenakan</a:t>
            </a:r>
            <a:r>
              <a:rPr lang="en-US" sz="1800" dirty="0">
                <a:latin typeface="Roboto" panose="02000000000000000000"/>
              </a:rPr>
              <a:t> </a:t>
            </a:r>
            <a:r>
              <a:rPr lang="id-ID" sz="1800" dirty="0" smtClean="0">
                <a:latin typeface="Roboto" panose="02000000000000000000"/>
              </a:rPr>
              <a:t>76</a:t>
            </a:r>
            <a:r>
              <a:rPr lang="id-ID" sz="1800" dirty="0">
                <a:latin typeface="Roboto" panose="02000000000000000000"/>
              </a:rPr>
              <a:t>% dari wilayah </a:t>
            </a:r>
            <a:r>
              <a:rPr lang="id-ID" sz="1800" dirty="0" smtClean="0">
                <a:latin typeface="Roboto" panose="02000000000000000000"/>
              </a:rPr>
              <a:t>Maluku</a:t>
            </a:r>
            <a:r>
              <a:rPr lang="en-US" sz="1800" dirty="0" smtClean="0">
                <a:latin typeface="Roboto" panose="02000000000000000000"/>
              </a:rPr>
              <a:t> </a:t>
            </a:r>
            <a:r>
              <a:rPr lang="id-ID" sz="1800" dirty="0" smtClean="0">
                <a:latin typeface="Roboto" panose="02000000000000000000"/>
              </a:rPr>
              <a:t>Papua</a:t>
            </a:r>
            <a:r>
              <a:rPr lang="en-US" sz="1800" dirty="0" smtClean="0">
                <a:latin typeface="Roboto" panose="02000000000000000000"/>
              </a:rPr>
              <a:t> </a:t>
            </a:r>
            <a:r>
              <a:rPr lang="id-ID" sz="1800" dirty="0" smtClean="0">
                <a:latin typeface="Roboto" panose="02000000000000000000"/>
              </a:rPr>
              <a:t>adalah</a:t>
            </a:r>
            <a:r>
              <a:rPr lang="en-US" sz="1800" dirty="0">
                <a:latin typeface="Roboto" panose="02000000000000000000"/>
              </a:rPr>
              <a:t> </a:t>
            </a:r>
            <a:r>
              <a:rPr lang="id-ID" sz="1800" dirty="0" smtClean="0">
                <a:latin typeface="Roboto" panose="02000000000000000000"/>
              </a:rPr>
              <a:t>wilayah</a:t>
            </a:r>
            <a:r>
              <a:rPr lang="en-US" sz="1800" dirty="0">
                <a:latin typeface="Roboto" panose="02000000000000000000"/>
              </a:rPr>
              <a:t> </a:t>
            </a:r>
            <a:r>
              <a:rPr lang="id-ID" sz="1800" dirty="0" smtClean="0">
                <a:latin typeface="Roboto" panose="02000000000000000000"/>
              </a:rPr>
              <a:t>perairan</a:t>
            </a:r>
            <a:r>
              <a:rPr lang="en-US" sz="1800" dirty="0">
                <a:latin typeface="Roboto" panose="02000000000000000000"/>
              </a:rPr>
              <a:t> </a:t>
            </a:r>
            <a:r>
              <a:rPr lang="id-ID" sz="1800" dirty="0" smtClean="0">
                <a:latin typeface="Roboto" panose="02000000000000000000"/>
              </a:rPr>
              <a:t>sehingga</a:t>
            </a:r>
            <a:r>
              <a:rPr lang="en-US" sz="1800" dirty="0" smtClean="0">
                <a:latin typeface="Roboto" panose="02000000000000000000"/>
              </a:rPr>
              <a:t> </a:t>
            </a:r>
            <a:r>
              <a:rPr lang="id-ID" sz="1800" dirty="0" smtClean="0">
                <a:latin typeface="Roboto" panose="02000000000000000000"/>
              </a:rPr>
              <a:t>para</a:t>
            </a:r>
            <a:r>
              <a:rPr lang="en-US" sz="1800" dirty="0">
                <a:latin typeface="Roboto" panose="02000000000000000000"/>
              </a:rPr>
              <a:t> </a:t>
            </a:r>
            <a:r>
              <a:rPr lang="id-ID" sz="1800" dirty="0" smtClean="0">
                <a:latin typeface="Roboto" panose="02000000000000000000"/>
              </a:rPr>
              <a:t>nelayan</a:t>
            </a:r>
            <a:r>
              <a:rPr lang="en-US" sz="1800" dirty="0">
                <a:latin typeface="Roboto" panose="02000000000000000000"/>
              </a:rPr>
              <a:t> </a:t>
            </a:r>
            <a:r>
              <a:rPr lang="id-ID" sz="1800" dirty="0" smtClean="0">
                <a:latin typeface="Roboto" panose="02000000000000000000"/>
              </a:rPr>
              <a:t>banyak</a:t>
            </a:r>
            <a:r>
              <a:rPr lang="en-US" sz="1800" dirty="0">
                <a:latin typeface="Roboto" panose="02000000000000000000"/>
              </a:rPr>
              <a:t> </a:t>
            </a:r>
            <a:r>
              <a:rPr lang="id-ID" sz="1800" dirty="0" smtClean="0">
                <a:latin typeface="Roboto" panose="02000000000000000000"/>
              </a:rPr>
              <a:t>mencari</a:t>
            </a:r>
            <a:r>
              <a:rPr lang="en-US" sz="1800" dirty="0">
                <a:latin typeface="Roboto" panose="02000000000000000000"/>
              </a:rPr>
              <a:t> </a:t>
            </a:r>
            <a:r>
              <a:rPr lang="id-ID" sz="1800" dirty="0" smtClean="0">
                <a:latin typeface="Roboto" panose="02000000000000000000"/>
              </a:rPr>
              <a:t>ikan</a:t>
            </a:r>
            <a:r>
              <a:rPr lang="en-US" sz="1800" dirty="0">
                <a:latin typeface="Roboto" panose="02000000000000000000"/>
              </a:rPr>
              <a:t> </a:t>
            </a:r>
            <a:r>
              <a:rPr lang="id-ID" sz="1800" dirty="0" smtClean="0">
                <a:latin typeface="Roboto" panose="02000000000000000000"/>
              </a:rPr>
              <a:t>dilaut</a:t>
            </a:r>
            <a:r>
              <a:rPr lang="en-US" sz="1800" dirty="0">
                <a:latin typeface="Roboto" panose="02000000000000000000"/>
              </a:rPr>
              <a:t> </a:t>
            </a:r>
            <a:r>
              <a:rPr lang="id-ID" sz="1800" dirty="0" smtClean="0">
                <a:latin typeface="Roboto" panose="02000000000000000000"/>
              </a:rPr>
              <a:t>dibandingkan</a:t>
            </a:r>
            <a:r>
              <a:rPr lang="en-US" sz="1800" dirty="0">
                <a:latin typeface="Roboto" panose="02000000000000000000"/>
              </a:rPr>
              <a:t> </a:t>
            </a:r>
            <a:r>
              <a:rPr lang="id-ID" sz="1800" dirty="0" smtClean="0">
                <a:latin typeface="Roboto" panose="02000000000000000000"/>
              </a:rPr>
              <a:t>dengan</a:t>
            </a:r>
            <a:r>
              <a:rPr lang="en-US" sz="1800" dirty="0">
                <a:latin typeface="Roboto" panose="02000000000000000000"/>
              </a:rPr>
              <a:t> </a:t>
            </a:r>
            <a:r>
              <a:rPr lang="id-ID" sz="1800" dirty="0" smtClean="0">
                <a:latin typeface="Roboto" panose="02000000000000000000"/>
              </a:rPr>
              <a:t>para</a:t>
            </a:r>
            <a:r>
              <a:rPr lang="en-US" sz="1800" dirty="0">
                <a:latin typeface="Roboto" panose="02000000000000000000"/>
              </a:rPr>
              <a:t> </a:t>
            </a:r>
            <a:r>
              <a:rPr lang="id-ID" sz="1800" dirty="0" smtClean="0">
                <a:latin typeface="Roboto" panose="02000000000000000000"/>
              </a:rPr>
              <a:t>peternak</a:t>
            </a:r>
            <a:r>
              <a:rPr lang="id-ID" sz="1800" dirty="0">
                <a:latin typeface="Roboto" panose="02000000000000000000"/>
              </a:rPr>
              <a:t> </a:t>
            </a:r>
            <a:r>
              <a:rPr lang="id-ID" sz="1800" dirty="0" smtClean="0">
                <a:latin typeface="Roboto" panose="02000000000000000000"/>
              </a:rPr>
              <a:t>ikan.</a:t>
            </a:r>
            <a:r>
              <a:rPr lang="en-US" sz="1800" dirty="0" smtClean="0">
                <a:latin typeface="Roboto" panose="02000000000000000000"/>
              </a:rPr>
              <a:t> </a:t>
            </a:r>
            <a:r>
              <a:rPr lang="id-ID" sz="1800" dirty="0" smtClean="0">
                <a:latin typeface="Roboto" panose="02000000000000000000"/>
              </a:rPr>
              <a:t>Selain</a:t>
            </a:r>
            <a:r>
              <a:rPr lang="id-ID" sz="1800" dirty="0">
                <a:latin typeface="Roboto" panose="02000000000000000000"/>
              </a:rPr>
              <a:t> itu di wilayah </a:t>
            </a:r>
            <a:r>
              <a:rPr lang="id-ID" sz="1800" dirty="0" smtClean="0">
                <a:latin typeface="Roboto" panose="02000000000000000000"/>
              </a:rPr>
              <a:t>Maluku</a:t>
            </a:r>
            <a:r>
              <a:rPr lang="en-US" sz="1800" dirty="0" smtClean="0">
                <a:latin typeface="Roboto" panose="02000000000000000000"/>
              </a:rPr>
              <a:t>- </a:t>
            </a:r>
            <a:r>
              <a:rPr lang="id-ID" sz="1800" dirty="0" smtClean="0">
                <a:latin typeface="Roboto" panose="02000000000000000000"/>
              </a:rPr>
              <a:t>Papua</a:t>
            </a:r>
            <a:r>
              <a:rPr lang="en-US" sz="1800" dirty="0">
                <a:latin typeface="Roboto" panose="02000000000000000000"/>
              </a:rPr>
              <a:t> </a:t>
            </a:r>
            <a:r>
              <a:rPr lang="id-ID" sz="1800" dirty="0" smtClean="0">
                <a:latin typeface="Roboto" panose="02000000000000000000"/>
              </a:rPr>
              <a:t>ditetapkan</a:t>
            </a:r>
            <a:r>
              <a:rPr lang="en-US" sz="1800" dirty="0">
                <a:latin typeface="Roboto" panose="02000000000000000000"/>
              </a:rPr>
              <a:t> </a:t>
            </a:r>
            <a:r>
              <a:rPr lang="id-ID" sz="1800" dirty="0" smtClean="0">
                <a:latin typeface="Roboto" panose="02000000000000000000"/>
              </a:rPr>
              <a:t>sebagai</a:t>
            </a:r>
            <a:r>
              <a:rPr lang="en-US" sz="1800" dirty="0">
                <a:latin typeface="Roboto" panose="02000000000000000000"/>
              </a:rPr>
              <a:t> </a:t>
            </a:r>
            <a:r>
              <a:rPr lang="id-ID" sz="1800" dirty="0" smtClean="0">
                <a:latin typeface="Roboto" panose="02000000000000000000"/>
              </a:rPr>
              <a:t>Kawasan</a:t>
            </a:r>
            <a:r>
              <a:rPr lang="en-US" sz="1800" dirty="0">
                <a:latin typeface="Roboto" panose="02000000000000000000"/>
              </a:rPr>
              <a:t> </a:t>
            </a:r>
            <a:r>
              <a:rPr lang="id-ID" sz="1800" dirty="0" smtClean="0">
                <a:latin typeface="Roboto" panose="02000000000000000000"/>
              </a:rPr>
              <a:t>Lumbung</a:t>
            </a:r>
            <a:r>
              <a:rPr lang="en-US" sz="1800" dirty="0">
                <a:latin typeface="Roboto" panose="02000000000000000000"/>
              </a:rPr>
              <a:t> </a:t>
            </a:r>
            <a:r>
              <a:rPr lang="id-ID" sz="1800" dirty="0" smtClean="0">
                <a:latin typeface="Roboto" panose="02000000000000000000"/>
              </a:rPr>
              <a:t>Ikan</a:t>
            </a:r>
            <a:r>
              <a:rPr lang="en-US" sz="1800" dirty="0">
                <a:latin typeface="Roboto" panose="02000000000000000000"/>
              </a:rPr>
              <a:t> </a:t>
            </a:r>
            <a:r>
              <a:rPr lang="id-ID" sz="1800" dirty="0" smtClean="0">
                <a:latin typeface="Roboto" panose="02000000000000000000"/>
              </a:rPr>
              <a:t>Nasional</a:t>
            </a:r>
            <a:r>
              <a:rPr lang="en-US" sz="1800" dirty="0">
                <a:latin typeface="Roboto" panose="02000000000000000000"/>
              </a:rPr>
              <a:t> </a:t>
            </a:r>
            <a:r>
              <a:rPr lang="id-ID" sz="1800" dirty="0" smtClean="0">
                <a:latin typeface="Roboto" panose="02000000000000000000"/>
              </a:rPr>
              <a:t>dan</a:t>
            </a:r>
            <a:r>
              <a:rPr lang="en-US" sz="1800" dirty="0">
                <a:latin typeface="Roboto" panose="02000000000000000000"/>
              </a:rPr>
              <a:t> </a:t>
            </a:r>
            <a:r>
              <a:rPr lang="id-ID" sz="1800" dirty="0" smtClean="0">
                <a:latin typeface="Roboto" panose="02000000000000000000"/>
              </a:rPr>
              <a:t>menempati</a:t>
            </a:r>
            <a:r>
              <a:rPr lang="en-US" sz="1800" dirty="0">
                <a:latin typeface="Roboto" panose="02000000000000000000"/>
              </a:rPr>
              <a:t> </a:t>
            </a:r>
            <a:r>
              <a:rPr lang="id-ID" sz="1800" dirty="0" smtClean="0">
                <a:latin typeface="Roboto" panose="02000000000000000000"/>
              </a:rPr>
              <a:t>urutan</a:t>
            </a:r>
            <a:r>
              <a:rPr lang="en-US" sz="1800" dirty="0">
                <a:latin typeface="Roboto" panose="02000000000000000000"/>
              </a:rPr>
              <a:t> </a:t>
            </a:r>
            <a:r>
              <a:rPr lang="id-ID" sz="1800" dirty="0" smtClean="0">
                <a:latin typeface="Roboto" panose="02000000000000000000"/>
              </a:rPr>
              <a:t>ketiga</a:t>
            </a:r>
            <a:r>
              <a:rPr lang="en-US" sz="1800" dirty="0">
                <a:latin typeface="Roboto" panose="02000000000000000000"/>
              </a:rPr>
              <a:t> </a:t>
            </a:r>
            <a:r>
              <a:rPr lang="id-ID" sz="1800" dirty="0" smtClean="0">
                <a:latin typeface="Roboto" panose="02000000000000000000"/>
              </a:rPr>
              <a:t>sebagai</a:t>
            </a:r>
            <a:r>
              <a:rPr lang="en-US" sz="1800" dirty="0">
                <a:latin typeface="Roboto" panose="02000000000000000000"/>
              </a:rPr>
              <a:t> </a:t>
            </a:r>
            <a:r>
              <a:rPr lang="id-ID" sz="1800" dirty="0" smtClean="0">
                <a:latin typeface="Roboto" panose="02000000000000000000"/>
              </a:rPr>
              <a:t>negara</a:t>
            </a:r>
            <a:r>
              <a:rPr lang="en-US" sz="1800" dirty="0">
                <a:latin typeface="Roboto" panose="02000000000000000000"/>
              </a:rPr>
              <a:t> </a:t>
            </a:r>
            <a:r>
              <a:rPr lang="id-ID" sz="1800" dirty="0" smtClean="0">
                <a:latin typeface="Roboto" panose="02000000000000000000"/>
              </a:rPr>
              <a:t>penghasil</a:t>
            </a:r>
            <a:r>
              <a:rPr lang="en-US" sz="1800" dirty="0">
                <a:latin typeface="Roboto" panose="02000000000000000000"/>
              </a:rPr>
              <a:t> </a:t>
            </a:r>
            <a:r>
              <a:rPr lang="id-ID" sz="1800" dirty="0" smtClean="0">
                <a:latin typeface="Roboto" panose="02000000000000000000"/>
              </a:rPr>
              <a:t>tuna</a:t>
            </a:r>
            <a:r>
              <a:rPr lang="id-ID" sz="1800" dirty="0">
                <a:latin typeface="Roboto" panose="02000000000000000000"/>
              </a:rPr>
              <a:t> terbesar di dunia.</a:t>
            </a:r>
            <a:br>
              <a:rPr lang="id-ID" sz="1800" dirty="0">
                <a:latin typeface="Roboto" panose="02000000000000000000"/>
              </a:rPr>
            </a:br>
            <a:r>
              <a:rPr lang="id-ID" sz="1800" dirty="0">
                <a:latin typeface="Roboto" panose="02000000000000000000"/>
              </a:rPr>
              <a:t/>
            </a:r>
            <a:br>
              <a:rPr lang="id-ID" sz="1800" dirty="0">
                <a:latin typeface="Roboto" panose="02000000000000000000"/>
              </a:rPr>
            </a:br>
            <a:r>
              <a:rPr lang="id-ID" sz="1800" dirty="0">
                <a:latin typeface="Roboto" panose="02000000000000000000"/>
              </a:rPr>
              <a:t>Sedangkan pada produk olahan jenis perairan umum tertinggi berada di </a:t>
            </a:r>
            <a:r>
              <a:rPr lang="id-ID" sz="1800" dirty="0" smtClean="0">
                <a:latin typeface="Roboto" panose="02000000000000000000"/>
              </a:rPr>
              <a:t>wilayah</a:t>
            </a:r>
            <a:r>
              <a:rPr lang="en-US" sz="1800" dirty="0" smtClean="0">
                <a:latin typeface="Roboto" panose="02000000000000000000"/>
              </a:rPr>
              <a:t> </a:t>
            </a:r>
            <a:r>
              <a:rPr lang="id-ID" sz="1800" dirty="0" smtClean="0">
                <a:latin typeface="Roboto" panose="02000000000000000000"/>
              </a:rPr>
              <a:t>Kalimantan.Hal</a:t>
            </a:r>
            <a:r>
              <a:rPr lang="id-ID" sz="1800" dirty="0">
                <a:latin typeface="Roboto" panose="02000000000000000000"/>
              </a:rPr>
              <a:t> tersebut dikarenakan wilayah daratan lebih luas dibandingan perairan sehingga lebih banyak peternak ikan dengan memanfaatkan perairan </a:t>
            </a:r>
            <a:r>
              <a:rPr lang="id-ID" sz="1800" dirty="0" smtClean="0">
                <a:latin typeface="Roboto" panose="02000000000000000000"/>
              </a:rPr>
              <a:t>sungai</a:t>
            </a:r>
            <a:r>
              <a:rPr lang="en-US" sz="1800" dirty="0" smtClean="0">
                <a:latin typeface="Roboto" panose="02000000000000000000"/>
              </a:rPr>
              <a:t>-</a:t>
            </a:r>
            <a:r>
              <a:rPr lang="id-ID" sz="1800" dirty="0" smtClean="0">
                <a:latin typeface="Roboto" panose="02000000000000000000"/>
              </a:rPr>
              <a:t>sungai</a:t>
            </a:r>
            <a:r>
              <a:rPr lang="en-US" sz="1800" dirty="0">
                <a:latin typeface="Roboto" panose="02000000000000000000"/>
              </a:rPr>
              <a:t> </a:t>
            </a:r>
            <a:r>
              <a:rPr lang="id-ID" sz="1800" dirty="0" smtClean="0">
                <a:latin typeface="Roboto" panose="02000000000000000000"/>
              </a:rPr>
              <a:t>dari</a:t>
            </a:r>
            <a:r>
              <a:rPr lang="en-US" sz="1800" dirty="0">
                <a:latin typeface="Roboto" panose="02000000000000000000"/>
              </a:rPr>
              <a:t> </a:t>
            </a:r>
            <a:r>
              <a:rPr lang="id-ID" sz="1800" dirty="0" smtClean="0">
                <a:latin typeface="Roboto" panose="02000000000000000000"/>
              </a:rPr>
              <a:t>pada</a:t>
            </a:r>
            <a:r>
              <a:rPr lang="en-US" sz="1800" dirty="0">
                <a:latin typeface="Roboto" panose="02000000000000000000"/>
              </a:rPr>
              <a:t> </a:t>
            </a:r>
            <a:r>
              <a:rPr lang="id-ID" sz="1800" dirty="0" smtClean="0">
                <a:latin typeface="Roboto" panose="02000000000000000000"/>
              </a:rPr>
              <a:t>nelayan</a:t>
            </a:r>
            <a:r>
              <a:rPr lang="en-US" sz="1800" dirty="0">
                <a:latin typeface="Roboto" panose="02000000000000000000"/>
              </a:rPr>
              <a:t> </a:t>
            </a:r>
            <a:r>
              <a:rPr lang="id-ID" sz="1800" dirty="0" smtClean="0">
                <a:latin typeface="Roboto" panose="02000000000000000000"/>
              </a:rPr>
              <a:t>yang</a:t>
            </a:r>
            <a:r>
              <a:rPr lang="en-US" sz="1800" dirty="0">
                <a:latin typeface="Roboto" panose="02000000000000000000"/>
              </a:rPr>
              <a:t> </a:t>
            </a:r>
            <a:r>
              <a:rPr lang="id-ID" sz="1800" dirty="0" smtClean="0">
                <a:latin typeface="Roboto" panose="02000000000000000000"/>
              </a:rPr>
              <a:t>mencari</a:t>
            </a:r>
            <a:r>
              <a:rPr lang="id-ID" sz="1800" dirty="0">
                <a:latin typeface="Roboto" panose="02000000000000000000"/>
              </a:rPr>
              <a:t> ikan di laut.</a:t>
            </a:r>
            <a:br>
              <a:rPr lang="id-ID" sz="1800" dirty="0">
                <a:latin typeface="Roboto" panose="02000000000000000000"/>
              </a:rPr>
            </a:br>
            <a:endParaRPr lang="id-ID" sz="1800" dirty="0">
              <a:latin typeface="Roboto" panose="02000000000000000000"/>
            </a:endParaRPr>
          </a:p>
        </p:txBody>
      </p:sp>
      <p:sp>
        <p:nvSpPr>
          <p:cNvPr id="4" name="Rectangle 3"/>
          <p:cNvSpPr/>
          <p:nvPr/>
        </p:nvSpPr>
        <p:spPr>
          <a:xfrm>
            <a:off x="342622" y="5359530"/>
            <a:ext cx="10920464" cy="738664"/>
          </a:xfrm>
          <a:prstGeom prst="rect">
            <a:avLst/>
          </a:prstGeom>
        </p:spPr>
        <p:txBody>
          <a:bodyPr wrap="square">
            <a:spAutoFit/>
          </a:bodyPr>
          <a:lstStyle/>
          <a:p>
            <a:r>
              <a:rPr lang="en-US" sz="1400" i="1" dirty="0" err="1" smtClean="0">
                <a:latin typeface="Roboto" panose="02000000000000000000"/>
              </a:rPr>
              <a:t>Sumber</a:t>
            </a:r>
            <a:r>
              <a:rPr lang="en-US" sz="1400" i="1" dirty="0" smtClean="0">
                <a:latin typeface="Roboto" panose="02000000000000000000"/>
              </a:rPr>
              <a:t> :</a:t>
            </a:r>
          </a:p>
          <a:p>
            <a:r>
              <a:rPr lang="id-ID" sz="1400" i="1" dirty="0" smtClean="0">
                <a:latin typeface="Roboto" panose="02000000000000000000"/>
                <a:hlinkClick r:id="rId5"/>
              </a:rPr>
              <a:t>http</a:t>
            </a:r>
            <a:r>
              <a:rPr lang="id-ID" sz="1400" i="1" dirty="0">
                <a:latin typeface="Roboto" panose="02000000000000000000"/>
                <a:hlinkClick r:id="rId5"/>
              </a:rPr>
              <a:t>://www.bkpmprovmalut.net/2015/11/03/koridor-ekonomi-papua-kepulauan-maluku</a:t>
            </a:r>
            <a:r>
              <a:rPr lang="id-ID" sz="1400" i="1" dirty="0" smtClean="0">
                <a:latin typeface="Roboto" panose="02000000000000000000"/>
                <a:hlinkClick r:id="rId5"/>
              </a:rPr>
              <a:t>/</a:t>
            </a:r>
            <a:endParaRPr lang="en-US" sz="1400" i="1" dirty="0" smtClean="0">
              <a:latin typeface="Roboto" panose="02000000000000000000"/>
            </a:endParaRPr>
          </a:p>
          <a:p>
            <a:r>
              <a:rPr lang="id-ID" sz="1400" i="1" dirty="0">
                <a:latin typeface="Roboto" panose="02000000000000000000"/>
                <a:hlinkClick r:id="rId6"/>
              </a:rPr>
              <a:t>https://</a:t>
            </a:r>
            <a:r>
              <a:rPr lang="id-ID" sz="1400" i="1" dirty="0" smtClean="0">
                <a:latin typeface="Roboto" panose="02000000000000000000"/>
                <a:hlinkClick r:id="rId6"/>
              </a:rPr>
              <a:t>travel.detik.com/travel-news/d-5137907/kondisi-geografis-pulau-papua-dan-maluku-berdasarkan-peta</a:t>
            </a:r>
            <a:r>
              <a:rPr lang="en-US" sz="1400" i="1" dirty="0" smtClean="0">
                <a:latin typeface="Roboto" panose="02000000000000000000"/>
              </a:rPr>
              <a:t> </a:t>
            </a:r>
            <a:endParaRPr lang="id-ID" sz="1400" i="1" dirty="0">
              <a:latin typeface="Roboto" panose="02000000000000000000"/>
            </a:endParaRPr>
          </a:p>
        </p:txBody>
      </p:sp>
    </p:spTree>
    <p:extLst>
      <p:ext uri="{BB962C8B-B14F-4D97-AF65-F5344CB8AC3E}">
        <p14:creationId xmlns:p14="http://schemas.microsoft.com/office/powerpoint/2010/main" val="346739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Title 2"/>
          <p:cNvSpPr>
            <a:spLocks noGrp="1"/>
          </p:cNvSpPr>
          <p:nvPr>
            <p:ph type="ctrTitle"/>
          </p:nvPr>
        </p:nvSpPr>
        <p:spPr>
          <a:xfrm>
            <a:off x="894165" y="1004891"/>
            <a:ext cx="9766479" cy="701272"/>
          </a:xfrm>
        </p:spPr>
        <p:txBody>
          <a:bodyPr anchor="t">
            <a:noAutofit/>
          </a:bodyPr>
          <a:lstStyle/>
          <a:p>
            <a:pPr algn="l"/>
            <a:r>
              <a:rPr lang="en-US" sz="1800" b="1" dirty="0" smtClean="0">
                <a:latin typeface="Roboto" panose="02000000000000000000"/>
              </a:rPr>
              <a:t>REPORT 6:</a:t>
            </a:r>
            <a:r>
              <a:rPr lang="en-US" sz="1800" dirty="0" smtClean="0">
                <a:latin typeface="Roboto" panose="02000000000000000000"/>
              </a:rPr>
              <a:t/>
            </a:r>
            <a:br>
              <a:rPr lang="en-US" sz="1800" dirty="0" smtClean="0">
                <a:latin typeface="Roboto" panose="02000000000000000000"/>
              </a:rPr>
            </a:br>
            <a:r>
              <a:rPr lang="id-ID" sz="1800" dirty="0">
                <a:latin typeface="Roboto" panose="02000000000000000000"/>
              </a:rPr>
              <a:t>Provinsi mana memiliki jumlah pembudidaya ikan terbesar Tahun 2011 ? dan berapa jumlah pembudidaya di provinsi tersebut</a:t>
            </a:r>
            <a:r>
              <a:rPr lang="id-ID" sz="1800" dirty="0" smtClean="0">
                <a:latin typeface="Roboto" panose="02000000000000000000"/>
              </a:rPr>
              <a:t>?</a:t>
            </a:r>
            <a:r>
              <a:rPr lang="en-US" sz="1800" dirty="0" smtClean="0">
                <a:latin typeface="Roboto" panose="02000000000000000000"/>
              </a:rPr>
              <a:t/>
            </a:r>
            <a:br>
              <a:rPr lang="en-US" sz="1800" dirty="0" smtClean="0">
                <a:latin typeface="Roboto" panose="02000000000000000000"/>
              </a:rPr>
            </a:br>
            <a:r>
              <a:rPr lang="en-US" sz="1800" dirty="0">
                <a:latin typeface="Roboto" panose="02000000000000000000"/>
              </a:rPr>
              <a:t/>
            </a:r>
            <a:br>
              <a:rPr lang="en-US" sz="1800" dirty="0">
                <a:latin typeface="Roboto" panose="02000000000000000000"/>
              </a:rPr>
            </a:br>
            <a:endParaRPr lang="id-ID" sz="1800" dirty="0">
              <a:latin typeface="Roboto" panose="02000000000000000000"/>
            </a:endParaRPr>
          </a:p>
        </p:txBody>
      </p:sp>
      <p:pic>
        <p:nvPicPr>
          <p:cNvPr id="4" name="Picture 3"/>
          <p:cNvPicPr>
            <a:picLocks noChangeAspect="1"/>
          </p:cNvPicPr>
          <p:nvPr/>
        </p:nvPicPr>
        <p:blipFill rotWithShape="1">
          <a:blip r:embed="rId5"/>
          <a:srcRect l="7702" t="25836" r="8064" b="15713"/>
          <a:stretch/>
        </p:blipFill>
        <p:spPr>
          <a:xfrm>
            <a:off x="616039" y="2008301"/>
            <a:ext cx="10959922" cy="4275786"/>
          </a:xfrm>
          <a:prstGeom prst="rect">
            <a:avLst/>
          </a:prstGeom>
        </p:spPr>
      </p:pic>
    </p:spTree>
    <p:extLst>
      <p:ext uri="{BB962C8B-B14F-4D97-AF65-F5344CB8AC3E}">
        <p14:creationId xmlns:p14="http://schemas.microsoft.com/office/powerpoint/2010/main" val="1381581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pic>
        <p:nvPicPr>
          <p:cNvPr id="4" name="Picture 3"/>
          <p:cNvPicPr>
            <a:picLocks noChangeAspect="1"/>
          </p:cNvPicPr>
          <p:nvPr/>
        </p:nvPicPr>
        <p:blipFill rotWithShape="1">
          <a:blip r:embed="rId5"/>
          <a:srcRect l="7008" t="57703" r="76264" b="33318"/>
          <a:stretch/>
        </p:blipFill>
        <p:spPr>
          <a:xfrm>
            <a:off x="1797236" y="1989425"/>
            <a:ext cx="3652123" cy="1102118"/>
          </a:xfrm>
          <a:prstGeom prst="rect">
            <a:avLst/>
          </a:prstGeom>
        </p:spPr>
      </p:pic>
      <p:sp>
        <p:nvSpPr>
          <p:cNvPr id="5" name="Rectangle 4"/>
          <p:cNvSpPr/>
          <p:nvPr/>
        </p:nvSpPr>
        <p:spPr>
          <a:xfrm>
            <a:off x="1209490" y="3504589"/>
            <a:ext cx="5713823" cy="923330"/>
          </a:xfrm>
          <a:prstGeom prst="rect">
            <a:avLst/>
          </a:prstGeom>
        </p:spPr>
        <p:txBody>
          <a:bodyPr wrap="square">
            <a:spAutoFit/>
          </a:bodyPr>
          <a:lstStyle/>
          <a:p>
            <a:r>
              <a:rPr lang="en-US" dirty="0" err="1" smtClean="0">
                <a:solidFill>
                  <a:srgbClr val="000000"/>
                </a:solidFill>
                <a:latin typeface="Roboto" panose="02000000000000000000"/>
              </a:rPr>
              <a:t>Jadi</a:t>
            </a:r>
            <a:r>
              <a:rPr lang="en-US" dirty="0" smtClean="0">
                <a:solidFill>
                  <a:srgbClr val="000000"/>
                </a:solidFill>
                <a:latin typeface="Roboto" panose="02000000000000000000"/>
              </a:rPr>
              <a:t>, </a:t>
            </a:r>
            <a:r>
              <a:rPr lang="id-ID" dirty="0" smtClean="0">
                <a:solidFill>
                  <a:srgbClr val="000000"/>
                </a:solidFill>
                <a:latin typeface="Roboto" panose="02000000000000000000"/>
              </a:rPr>
              <a:t>pembudidaya</a:t>
            </a:r>
            <a:r>
              <a:rPr lang="en-US" dirty="0" smtClean="0">
                <a:solidFill>
                  <a:srgbClr val="000000"/>
                </a:solidFill>
                <a:latin typeface="Roboto" panose="02000000000000000000"/>
              </a:rPr>
              <a:t> </a:t>
            </a:r>
            <a:r>
              <a:rPr lang="id-ID" dirty="0" smtClean="0">
                <a:solidFill>
                  <a:srgbClr val="000000"/>
                </a:solidFill>
                <a:latin typeface="Roboto" panose="02000000000000000000"/>
              </a:rPr>
              <a:t>ikan</a:t>
            </a:r>
            <a:r>
              <a:rPr lang="en-US" dirty="0" smtClean="0">
                <a:solidFill>
                  <a:srgbClr val="000000"/>
                </a:solidFill>
                <a:latin typeface="Roboto" panose="02000000000000000000"/>
              </a:rPr>
              <a:t> </a:t>
            </a:r>
            <a:r>
              <a:rPr lang="id-ID" dirty="0" smtClean="0">
                <a:solidFill>
                  <a:srgbClr val="000000"/>
                </a:solidFill>
                <a:latin typeface="Roboto" panose="02000000000000000000"/>
              </a:rPr>
              <a:t>nasional</a:t>
            </a:r>
            <a:r>
              <a:rPr lang="en-US" dirty="0" smtClean="0">
                <a:solidFill>
                  <a:srgbClr val="000000"/>
                </a:solidFill>
                <a:latin typeface="Roboto" panose="02000000000000000000"/>
              </a:rPr>
              <a:t> </a:t>
            </a:r>
            <a:r>
              <a:rPr lang="id-ID" dirty="0" smtClean="0">
                <a:solidFill>
                  <a:srgbClr val="000000"/>
                </a:solidFill>
                <a:latin typeface="Roboto" panose="02000000000000000000"/>
              </a:rPr>
              <a:t>terbanyak</a:t>
            </a:r>
            <a:r>
              <a:rPr lang="en-US" dirty="0" smtClean="0">
                <a:solidFill>
                  <a:srgbClr val="000000"/>
                </a:solidFill>
                <a:latin typeface="Roboto" panose="02000000000000000000"/>
              </a:rPr>
              <a:t> </a:t>
            </a:r>
            <a:r>
              <a:rPr lang="id-ID" dirty="0" smtClean="0">
                <a:solidFill>
                  <a:srgbClr val="000000"/>
                </a:solidFill>
                <a:latin typeface="Roboto" panose="02000000000000000000"/>
              </a:rPr>
              <a:t>ada</a:t>
            </a:r>
            <a:r>
              <a:rPr lang="en-US" dirty="0" smtClean="0">
                <a:solidFill>
                  <a:srgbClr val="000000"/>
                </a:solidFill>
                <a:latin typeface="Roboto" panose="02000000000000000000"/>
              </a:rPr>
              <a:t> </a:t>
            </a:r>
            <a:r>
              <a:rPr lang="id-ID" dirty="0" smtClean="0">
                <a:solidFill>
                  <a:srgbClr val="000000"/>
                </a:solidFill>
                <a:latin typeface="Roboto" panose="02000000000000000000"/>
              </a:rPr>
              <a:t>di</a:t>
            </a:r>
            <a:r>
              <a:rPr lang="en-US" dirty="0" smtClean="0">
                <a:solidFill>
                  <a:srgbClr val="000000"/>
                </a:solidFill>
                <a:latin typeface="Roboto" panose="02000000000000000000"/>
              </a:rPr>
              <a:t> </a:t>
            </a:r>
            <a:r>
              <a:rPr lang="id-ID" dirty="0" smtClean="0">
                <a:solidFill>
                  <a:srgbClr val="000000"/>
                </a:solidFill>
                <a:latin typeface="Roboto" panose="02000000000000000000"/>
              </a:rPr>
              <a:t>provinsi</a:t>
            </a:r>
            <a:r>
              <a:rPr lang="en-US" dirty="0" smtClean="0">
                <a:solidFill>
                  <a:srgbClr val="000000"/>
                </a:solidFill>
                <a:latin typeface="Roboto" panose="02000000000000000000"/>
              </a:rPr>
              <a:t> J</a:t>
            </a:r>
            <a:r>
              <a:rPr lang="id-ID" dirty="0" smtClean="0">
                <a:solidFill>
                  <a:srgbClr val="000000"/>
                </a:solidFill>
                <a:latin typeface="Roboto" panose="02000000000000000000"/>
              </a:rPr>
              <a:t>awa</a:t>
            </a:r>
            <a:r>
              <a:rPr lang="en-US" dirty="0" smtClean="0">
                <a:solidFill>
                  <a:srgbClr val="000000"/>
                </a:solidFill>
                <a:latin typeface="Roboto" panose="02000000000000000000"/>
              </a:rPr>
              <a:t> </a:t>
            </a:r>
            <a:r>
              <a:rPr lang="id-ID" dirty="0" smtClean="0">
                <a:solidFill>
                  <a:srgbClr val="000000"/>
                </a:solidFill>
                <a:latin typeface="Roboto" panose="02000000000000000000"/>
              </a:rPr>
              <a:t>barat,</a:t>
            </a:r>
            <a:r>
              <a:rPr lang="en-US" dirty="0" smtClean="0">
                <a:solidFill>
                  <a:srgbClr val="000000"/>
                </a:solidFill>
                <a:latin typeface="Roboto" panose="02000000000000000000"/>
              </a:rPr>
              <a:t> </a:t>
            </a:r>
            <a:r>
              <a:rPr lang="id-ID" dirty="0" smtClean="0">
                <a:solidFill>
                  <a:srgbClr val="000000"/>
                </a:solidFill>
                <a:latin typeface="Roboto" panose="02000000000000000000"/>
              </a:rPr>
              <a:t>dengan</a:t>
            </a:r>
            <a:r>
              <a:rPr lang="en-US" dirty="0" smtClean="0">
                <a:solidFill>
                  <a:srgbClr val="000000"/>
                </a:solidFill>
                <a:latin typeface="Roboto" panose="02000000000000000000"/>
              </a:rPr>
              <a:t> </a:t>
            </a:r>
            <a:r>
              <a:rPr lang="id-ID" dirty="0" smtClean="0">
                <a:solidFill>
                  <a:srgbClr val="000000"/>
                </a:solidFill>
                <a:latin typeface="Roboto" panose="02000000000000000000"/>
              </a:rPr>
              <a:t>jumlah</a:t>
            </a:r>
            <a:r>
              <a:rPr lang="en-US" dirty="0" smtClean="0">
                <a:solidFill>
                  <a:srgbClr val="000000"/>
                </a:solidFill>
                <a:latin typeface="Roboto" panose="02000000000000000000"/>
              </a:rPr>
              <a:t> </a:t>
            </a:r>
            <a:r>
              <a:rPr lang="id-ID" dirty="0" smtClean="0">
                <a:solidFill>
                  <a:srgbClr val="000000"/>
                </a:solidFill>
                <a:latin typeface="Roboto" panose="02000000000000000000"/>
              </a:rPr>
              <a:t>pembudidaya</a:t>
            </a:r>
            <a:r>
              <a:rPr lang="en-US" dirty="0" smtClean="0">
                <a:solidFill>
                  <a:srgbClr val="000000"/>
                </a:solidFill>
                <a:latin typeface="Roboto" panose="02000000000000000000"/>
              </a:rPr>
              <a:t> </a:t>
            </a:r>
            <a:r>
              <a:rPr lang="id-ID" dirty="0" smtClean="0">
                <a:solidFill>
                  <a:srgbClr val="000000"/>
                </a:solidFill>
                <a:latin typeface="Roboto" panose="02000000000000000000"/>
              </a:rPr>
              <a:t>sebesar</a:t>
            </a:r>
            <a:r>
              <a:rPr lang="id-ID" dirty="0">
                <a:solidFill>
                  <a:srgbClr val="000000"/>
                </a:solidFill>
                <a:latin typeface="Roboto" panose="02000000000000000000"/>
              </a:rPr>
              <a:t> 580.981 pembudidaya.</a:t>
            </a:r>
            <a:endParaRPr lang="id-ID" b="0" dirty="0">
              <a:solidFill>
                <a:srgbClr val="000000"/>
              </a:solidFill>
              <a:effectLst/>
              <a:latin typeface="Roboto" panose="02000000000000000000"/>
            </a:endParaRPr>
          </a:p>
        </p:txBody>
      </p:sp>
    </p:spTree>
    <p:extLst>
      <p:ext uri="{BB962C8B-B14F-4D97-AF65-F5344CB8AC3E}">
        <p14:creationId xmlns:p14="http://schemas.microsoft.com/office/powerpoint/2010/main" val="3803841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Title 2"/>
          <p:cNvSpPr>
            <a:spLocks noGrp="1"/>
          </p:cNvSpPr>
          <p:nvPr>
            <p:ph type="ctrTitle"/>
          </p:nvPr>
        </p:nvSpPr>
        <p:spPr>
          <a:xfrm>
            <a:off x="1407886" y="2328238"/>
            <a:ext cx="8186057" cy="3028722"/>
          </a:xfrm>
        </p:spPr>
        <p:txBody>
          <a:bodyPr anchor="t">
            <a:noAutofit/>
          </a:bodyPr>
          <a:lstStyle/>
          <a:p>
            <a:pPr algn="l">
              <a:lnSpc>
                <a:spcPct val="100000"/>
              </a:lnSpc>
            </a:pPr>
            <a:r>
              <a:rPr lang="en-US" sz="1800" dirty="0" err="1" smtClean="0">
                <a:latin typeface="Roboto" panose="02000000000000000000"/>
              </a:rPr>
              <a:t>Karena</a:t>
            </a:r>
            <a:r>
              <a:rPr lang="en-US" sz="1800" dirty="0" smtClean="0">
                <a:latin typeface="Roboto" panose="02000000000000000000"/>
              </a:rPr>
              <a:t> </a:t>
            </a:r>
            <a:r>
              <a:rPr lang="id-ID" sz="1800" dirty="0" smtClean="0">
                <a:latin typeface="Roboto" panose="02000000000000000000"/>
              </a:rPr>
              <a:t>Jawa </a:t>
            </a:r>
            <a:r>
              <a:rPr lang="id-ID" sz="1800" dirty="0">
                <a:latin typeface="Roboto" panose="02000000000000000000"/>
              </a:rPr>
              <a:t>Barat </a:t>
            </a:r>
            <a:r>
              <a:rPr lang="id-ID" sz="1800" dirty="0" smtClean="0">
                <a:latin typeface="Roboto" panose="02000000000000000000"/>
              </a:rPr>
              <a:t>melakukan </a:t>
            </a:r>
            <a:r>
              <a:rPr lang="id-ID" sz="1800" dirty="0">
                <a:latin typeface="Roboto" panose="02000000000000000000"/>
              </a:rPr>
              <a:t>sejumlah terobosan. Diantaranya dalam meningkatkan produksi perikanan, </a:t>
            </a:r>
            <a:r>
              <a:rPr lang="en-US" sz="1800" dirty="0" err="1" smtClean="0">
                <a:latin typeface="Roboto" panose="02000000000000000000"/>
              </a:rPr>
              <a:t>dengan</a:t>
            </a:r>
            <a:r>
              <a:rPr lang="en-US" sz="1800" dirty="0" smtClean="0">
                <a:latin typeface="Roboto" panose="02000000000000000000"/>
              </a:rPr>
              <a:t> </a:t>
            </a:r>
            <a:r>
              <a:rPr lang="en-US" sz="1800" dirty="0" err="1" smtClean="0">
                <a:latin typeface="Roboto" panose="02000000000000000000"/>
              </a:rPr>
              <a:t>membuat</a:t>
            </a:r>
            <a:r>
              <a:rPr lang="en-US" sz="1800" dirty="0" smtClean="0">
                <a:latin typeface="Roboto" panose="02000000000000000000"/>
              </a:rPr>
              <a:t> </a:t>
            </a:r>
            <a:r>
              <a:rPr lang="en-US" sz="1800" dirty="0" err="1" smtClean="0">
                <a:latin typeface="Roboto" panose="02000000000000000000"/>
              </a:rPr>
              <a:t>beberapa</a:t>
            </a:r>
            <a:r>
              <a:rPr lang="en-US" sz="1800" dirty="0" smtClean="0">
                <a:latin typeface="Roboto" panose="02000000000000000000"/>
              </a:rPr>
              <a:t> program, </a:t>
            </a:r>
            <a:r>
              <a:rPr lang="id-ID" sz="1800" dirty="0" smtClean="0">
                <a:latin typeface="Roboto" panose="02000000000000000000"/>
              </a:rPr>
              <a:t>seperti </a:t>
            </a:r>
            <a:r>
              <a:rPr lang="id-ID" sz="1800" dirty="0">
                <a:latin typeface="Roboto" panose="02000000000000000000"/>
              </a:rPr>
              <a:t>Program Gerakan Multi Aktivitas Agribisnis (GEMAR) dan Program Gerakan Pengembangan Perikanan Pantai Utara dan Selatan (GAPURA), juga telah melakukan kontrak produksi antara provinsi dan kabupaten/kota se-Jabar </a:t>
            </a:r>
            <a:r>
              <a:rPr lang="id-ID" sz="1800" dirty="0" smtClean="0">
                <a:latin typeface="Roboto" panose="02000000000000000000"/>
              </a:rPr>
              <a:t>dalam</a:t>
            </a:r>
            <a:r>
              <a:rPr lang="en-US" sz="1800" dirty="0" smtClean="0">
                <a:latin typeface="Roboto" panose="02000000000000000000"/>
              </a:rPr>
              <a:t> </a:t>
            </a:r>
            <a:r>
              <a:rPr lang="id-ID" sz="1800" dirty="0" smtClean="0">
                <a:latin typeface="Roboto" panose="02000000000000000000"/>
              </a:rPr>
              <a:t>upaya </a:t>
            </a:r>
            <a:r>
              <a:rPr lang="id-ID" sz="1800" dirty="0">
                <a:latin typeface="Roboto" panose="02000000000000000000"/>
              </a:rPr>
              <a:t>memacu produksi perikanan</a:t>
            </a:r>
            <a:r>
              <a:rPr lang="id-ID" sz="1800" dirty="0" smtClean="0">
                <a:latin typeface="Roboto" panose="02000000000000000000"/>
              </a:rPr>
              <a:t>.</a:t>
            </a:r>
            <a:r>
              <a:rPr lang="en-US" sz="1800" dirty="0" smtClean="0">
                <a:latin typeface="Roboto" panose="02000000000000000000"/>
              </a:rPr>
              <a:t/>
            </a:r>
            <a:br>
              <a:rPr lang="en-US" sz="1800" dirty="0" smtClean="0">
                <a:latin typeface="Roboto" panose="02000000000000000000"/>
              </a:rPr>
            </a:br>
            <a:r>
              <a:rPr lang="en-US" sz="1800" dirty="0" smtClean="0">
                <a:latin typeface="Roboto" panose="02000000000000000000"/>
              </a:rPr>
              <a:t/>
            </a:r>
            <a:br>
              <a:rPr lang="en-US" sz="1800" dirty="0" smtClean="0">
                <a:latin typeface="Roboto" panose="02000000000000000000"/>
              </a:rPr>
            </a:br>
            <a:r>
              <a:rPr lang="en-US" sz="1800" dirty="0" smtClean="0">
                <a:latin typeface="Roboto" panose="02000000000000000000"/>
              </a:rPr>
              <a:t>Hal </a:t>
            </a:r>
            <a:r>
              <a:rPr lang="en-US" sz="1800" dirty="0" err="1" smtClean="0">
                <a:latin typeface="Roboto" panose="02000000000000000000"/>
              </a:rPr>
              <a:t>ini</a:t>
            </a:r>
            <a:r>
              <a:rPr lang="en-US" sz="1800" dirty="0" smtClean="0">
                <a:latin typeface="Roboto" panose="02000000000000000000"/>
              </a:rPr>
              <a:t> </a:t>
            </a:r>
            <a:r>
              <a:rPr lang="en-US" sz="1800" dirty="0" err="1" smtClean="0">
                <a:latin typeface="Roboto" panose="02000000000000000000"/>
              </a:rPr>
              <a:t>dibuktikan</a:t>
            </a:r>
            <a:r>
              <a:rPr lang="en-US" sz="1800" dirty="0" smtClean="0">
                <a:latin typeface="Roboto" panose="02000000000000000000"/>
              </a:rPr>
              <a:t> </a:t>
            </a:r>
            <a:r>
              <a:rPr lang="en-US" sz="1800" dirty="0" err="1" smtClean="0">
                <a:latin typeface="Roboto" panose="02000000000000000000"/>
              </a:rPr>
              <a:t>dengan</a:t>
            </a:r>
            <a:r>
              <a:rPr lang="en-US" sz="1800" dirty="0" smtClean="0">
                <a:latin typeface="Roboto" panose="02000000000000000000"/>
              </a:rPr>
              <a:t> </a:t>
            </a:r>
            <a:r>
              <a:rPr lang="en-US" sz="1800" dirty="0" err="1" smtClean="0">
                <a:latin typeface="Roboto" panose="02000000000000000000"/>
              </a:rPr>
              <a:t>penghargaan</a:t>
            </a:r>
            <a:r>
              <a:rPr lang="en-US" sz="1800" dirty="0" smtClean="0">
                <a:latin typeface="Roboto" panose="02000000000000000000"/>
              </a:rPr>
              <a:t> yang </a:t>
            </a:r>
            <a:r>
              <a:rPr lang="en-US" sz="1800" dirty="0" err="1" smtClean="0">
                <a:latin typeface="Roboto" panose="02000000000000000000"/>
              </a:rPr>
              <a:t>diterima</a:t>
            </a:r>
            <a:r>
              <a:rPr lang="en-US" sz="1800" dirty="0" smtClean="0">
                <a:latin typeface="Roboto" panose="02000000000000000000"/>
              </a:rPr>
              <a:t> </a:t>
            </a:r>
            <a:r>
              <a:rPr lang="en-US" sz="1800" dirty="0" err="1" smtClean="0">
                <a:latin typeface="Roboto" panose="02000000000000000000"/>
              </a:rPr>
              <a:t>oleh</a:t>
            </a:r>
            <a:r>
              <a:rPr lang="en-US" sz="1800" dirty="0" smtClean="0">
                <a:latin typeface="Roboto" panose="02000000000000000000"/>
              </a:rPr>
              <a:t> </a:t>
            </a:r>
            <a:r>
              <a:rPr lang="en-US" sz="1800" dirty="0" err="1" smtClean="0">
                <a:latin typeface="Roboto" panose="02000000000000000000"/>
              </a:rPr>
              <a:t>Provinsi</a:t>
            </a:r>
            <a:r>
              <a:rPr lang="en-US" sz="1800" dirty="0" smtClean="0">
                <a:latin typeface="Roboto" panose="02000000000000000000"/>
              </a:rPr>
              <a:t> </a:t>
            </a:r>
            <a:r>
              <a:rPr lang="en-US" sz="1800" dirty="0" err="1" smtClean="0">
                <a:latin typeface="Roboto" panose="02000000000000000000"/>
              </a:rPr>
              <a:t>Jawa</a:t>
            </a:r>
            <a:r>
              <a:rPr lang="en-US" sz="1800" dirty="0" smtClean="0">
                <a:latin typeface="Roboto" panose="02000000000000000000"/>
              </a:rPr>
              <a:t> Barat yang </a:t>
            </a:r>
            <a:r>
              <a:rPr lang="en-US" sz="1800" dirty="0" err="1" smtClean="0">
                <a:latin typeface="Roboto" panose="02000000000000000000"/>
              </a:rPr>
              <a:t>menjadi</a:t>
            </a:r>
            <a:r>
              <a:rPr lang="en-US" sz="1800" dirty="0" smtClean="0">
                <a:latin typeface="Roboto" panose="02000000000000000000"/>
              </a:rPr>
              <a:t> </a:t>
            </a:r>
            <a:r>
              <a:rPr lang="en-US" sz="1800" dirty="0" err="1" smtClean="0">
                <a:latin typeface="Roboto" panose="02000000000000000000"/>
              </a:rPr>
              <a:t>Juara</a:t>
            </a:r>
            <a:r>
              <a:rPr lang="en-US" sz="1800" dirty="0" smtClean="0">
                <a:latin typeface="Roboto" panose="02000000000000000000"/>
              </a:rPr>
              <a:t> </a:t>
            </a:r>
            <a:r>
              <a:rPr lang="en-US" sz="1800" dirty="0" err="1" smtClean="0">
                <a:latin typeface="Roboto" panose="02000000000000000000"/>
              </a:rPr>
              <a:t>Umum</a:t>
            </a:r>
            <a:r>
              <a:rPr lang="en-US" sz="1800" dirty="0" smtClean="0">
                <a:latin typeface="Roboto" panose="02000000000000000000"/>
              </a:rPr>
              <a:t> </a:t>
            </a:r>
            <a:r>
              <a:rPr lang="en-US" sz="1800" dirty="0" err="1" smtClean="0">
                <a:latin typeface="Roboto" panose="02000000000000000000"/>
              </a:rPr>
              <a:t>Adibakti</a:t>
            </a:r>
            <a:r>
              <a:rPr lang="en-US" sz="1800" dirty="0" smtClean="0">
                <a:latin typeface="Roboto" panose="02000000000000000000"/>
              </a:rPr>
              <a:t> Mina </a:t>
            </a:r>
            <a:r>
              <a:rPr lang="en-US" sz="1800" dirty="0" err="1" smtClean="0">
                <a:latin typeface="Roboto" panose="02000000000000000000"/>
              </a:rPr>
              <a:t>Bahari</a:t>
            </a:r>
            <a:r>
              <a:rPr lang="en-US" sz="1800" dirty="0" smtClean="0">
                <a:latin typeface="Roboto" panose="02000000000000000000"/>
              </a:rPr>
              <a:t> (AMB) ke-12 </a:t>
            </a:r>
            <a:r>
              <a:rPr lang="en-US" sz="1800" dirty="0" err="1" smtClean="0">
                <a:latin typeface="Roboto" panose="02000000000000000000"/>
              </a:rPr>
              <a:t>tahun</a:t>
            </a:r>
            <a:r>
              <a:rPr lang="en-US" sz="1800" dirty="0" smtClean="0">
                <a:latin typeface="Roboto" panose="02000000000000000000"/>
              </a:rPr>
              <a:t> 2011.</a:t>
            </a:r>
            <a:endParaRPr lang="id-ID" sz="1800" dirty="0">
              <a:latin typeface="Roboto" panose="02000000000000000000"/>
            </a:endParaRPr>
          </a:p>
        </p:txBody>
      </p:sp>
      <p:sp>
        <p:nvSpPr>
          <p:cNvPr id="4" name="Rectangle 3"/>
          <p:cNvSpPr/>
          <p:nvPr/>
        </p:nvSpPr>
        <p:spPr>
          <a:xfrm>
            <a:off x="1407886" y="975116"/>
            <a:ext cx="8040914" cy="1754326"/>
          </a:xfrm>
          <a:prstGeom prst="rect">
            <a:avLst/>
          </a:prstGeom>
        </p:spPr>
        <p:txBody>
          <a:bodyPr wrap="square">
            <a:spAutoFit/>
          </a:bodyPr>
          <a:lstStyle/>
          <a:p>
            <a:r>
              <a:rPr lang="en-US" b="1" dirty="0">
                <a:latin typeface="Roboto" panose="02000000000000000000"/>
              </a:rPr>
              <a:t>INSIGHT </a:t>
            </a:r>
            <a:r>
              <a:rPr lang="en-US" b="1" dirty="0" smtClean="0">
                <a:latin typeface="Roboto" panose="02000000000000000000"/>
              </a:rPr>
              <a:t>6 </a:t>
            </a:r>
            <a:r>
              <a:rPr lang="en-US" b="1" dirty="0">
                <a:latin typeface="Roboto" panose="02000000000000000000"/>
              </a:rPr>
              <a:t>:</a:t>
            </a:r>
            <a:r>
              <a:rPr lang="en-US" dirty="0">
                <a:latin typeface="Roboto" panose="02000000000000000000"/>
              </a:rPr>
              <a:t/>
            </a:r>
            <a:br>
              <a:rPr lang="en-US" dirty="0">
                <a:latin typeface="Roboto" panose="02000000000000000000"/>
              </a:rPr>
            </a:br>
            <a:r>
              <a:rPr lang="en-US" dirty="0" err="1">
                <a:latin typeface="Roboto" panose="02000000000000000000"/>
              </a:rPr>
              <a:t>Mengapa</a:t>
            </a:r>
            <a:r>
              <a:rPr lang="en-US" dirty="0">
                <a:latin typeface="Roboto" panose="02000000000000000000"/>
              </a:rPr>
              <a:t> </a:t>
            </a:r>
            <a:r>
              <a:rPr lang="en-US" dirty="0" err="1">
                <a:latin typeface="Roboto" panose="02000000000000000000"/>
              </a:rPr>
              <a:t>Jawa</a:t>
            </a:r>
            <a:r>
              <a:rPr lang="en-US" dirty="0">
                <a:latin typeface="Roboto" panose="02000000000000000000"/>
              </a:rPr>
              <a:t> Barat </a:t>
            </a:r>
            <a:r>
              <a:rPr lang="en-US" dirty="0" err="1">
                <a:latin typeface="Roboto" panose="02000000000000000000"/>
              </a:rPr>
              <a:t>menjadi</a:t>
            </a:r>
            <a:r>
              <a:rPr lang="en-US" dirty="0">
                <a:latin typeface="Roboto" panose="02000000000000000000"/>
              </a:rPr>
              <a:t> </a:t>
            </a:r>
            <a:r>
              <a:rPr lang="en-US" dirty="0" err="1">
                <a:latin typeface="Roboto" panose="02000000000000000000"/>
              </a:rPr>
              <a:t>wilayah</a:t>
            </a:r>
            <a:r>
              <a:rPr lang="en-US" dirty="0">
                <a:latin typeface="Roboto" panose="02000000000000000000"/>
              </a:rPr>
              <a:t> </a:t>
            </a:r>
            <a:r>
              <a:rPr lang="en-US" dirty="0" err="1">
                <a:latin typeface="Roboto" panose="02000000000000000000"/>
              </a:rPr>
              <a:t>dengan</a:t>
            </a:r>
            <a:r>
              <a:rPr lang="en-US" dirty="0">
                <a:latin typeface="Roboto" panose="02000000000000000000"/>
              </a:rPr>
              <a:t> </a:t>
            </a:r>
            <a:r>
              <a:rPr lang="en-US" dirty="0" err="1">
                <a:latin typeface="Roboto" panose="02000000000000000000"/>
              </a:rPr>
              <a:t>pembudidaya</a:t>
            </a:r>
            <a:r>
              <a:rPr lang="en-US" dirty="0">
                <a:latin typeface="Roboto" panose="02000000000000000000"/>
              </a:rPr>
              <a:t> </a:t>
            </a:r>
            <a:r>
              <a:rPr lang="en-US" dirty="0" err="1">
                <a:latin typeface="Roboto" panose="02000000000000000000"/>
              </a:rPr>
              <a:t>ikan</a:t>
            </a:r>
            <a:r>
              <a:rPr lang="en-US" dirty="0">
                <a:latin typeface="Roboto" panose="02000000000000000000"/>
              </a:rPr>
              <a:t> </a:t>
            </a:r>
            <a:r>
              <a:rPr lang="en-US" dirty="0" err="1">
                <a:latin typeface="Roboto" panose="02000000000000000000"/>
              </a:rPr>
              <a:t>nasional</a:t>
            </a:r>
            <a:r>
              <a:rPr lang="en-US" dirty="0">
                <a:latin typeface="Roboto" panose="02000000000000000000"/>
              </a:rPr>
              <a:t> </a:t>
            </a:r>
            <a:r>
              <a:rPr lang="en-US" dirty="0" err="1">
                <a:latin typeface="Roboto" panose="02000000000000000000"/>
              </a:rPr>
              <a:t>terbanyak</a:t>
            </a:r>
            <a:r>
              <a:rPr lang="en-US" dirty="0">
                <a:latin typeface="Roboto" panose="02000000000000000000"/>
              </a:rPr>
              <a:t> </a:t>
            </a:r>
            <a:r>
              <a:rPr lang="en-US" dirty="0" err="1">
                <a:latin typeface="Roboto" panose="02000000000000000000"/>
              </a:rPr>
              <a:t>tahun</a:t>
            </a:r>
            <a:r>
              <a:rPr lang="en-US" dirty="0">
                <a:latin typeface="Roboto" panose="02000000000000000000"/>
              </a:rPr>
              <a:t> 2011</a:t>
            </a:r>
            <a:r>
              <a:rPr lang="en-US" dirty="0" smtClean="0">
                <a:latin typeface="Roboto" panose="02000000000000000000"/>
              </a:rPr>
              <a:t>? Dan </a:t>
            </a:r>
            <a:r>
              <a:rPr lang="nn-NO" dirty="0" smtClean="0">
                <a:solidFill>
                  <a:srgbClr val="000000"/>
                </a:solidFill>
                <a:latin typeface="Roboto" panose="02000000000000000000"/>
              </a:rPr>
              <a:t>Apa korelasi banyaknya pembudidaya ikan nasional</a:t>
            </a:r>
            <a:r>
              <a:rPr lang="nn-NO" dirty="0">
                <a:solidFill>
                  <a:srgbClr val="000000"/>
                </a:solidFill>
                <a:latin typeface="Roboto" panose="02000000000000000000"/>
              </a:rPr>
              <a:t> dengan volume produksi budidaya nasional?</a:t>
            </a:r>
          </a:p>
          <a:p>
            <a:r>
              <a:rPr lang="en-US" dirty="0">
                <a:latin typeface="Roboto" panose="02000000000000000000"/>
              </a:rPr>
              <a:t/>
            </a:r>
            <a:br>
              <a:rPr lang="en-US" dirty="0">
                <a:latin typeface="Roboto" panose="02000000000000000000"/>
              </a:rPr>
            </a:br>
            <a:endParaRPr lang="id-ID" dirty="0"/>
          </a:p>
        </p:txBody>
      </p:sp>
      <p:sp>
        <p:nvSpPr>
          <p:cNvPr id="5" name="Rectangle 4"/>
          <p:cNvSpPr/>
          <p:nvPr/>
        </p:nvSpPr>
        <p:spPr>
          <a:xfrm>
            <a:off x="227979" y="5758968"/>
            <a:ext cx="11697304" cy="307777"/>
          </a:xfrm>
          <a:prstGeom prst="rect">
            <a:avLst/>
          </a:prstGeom>
        </p:spPr>
        <p:txBody>
          <a:bodyPr wrap="square">
            <a:spAutoFit/>
          </a:bodyPr>
          <a:lstStyle/>
          <a:p>
            <a:r>
              <a:rPr lang="en-US" sz="1400" i="1" dirty="0" err="1" smtClean="0">
                <a:latin typeface="Roboto" panose="02000000000000000000"/>
              </a:rPr>
              <a:t>Sumber</a:t>
            </a:r>
            <a:r>
              <a:rPr lang="en-US" sz="1400" i="1" dirty="0" smtClean="0">
                <a:latin typeface="Roboto" panose="02000000000000000000"/>
              </a:rPr>
              <a:t>: </a:t>
            </a:r>
            <a:r>
              <a:rPr lang="id-ID" sz="1400" i="1" dirty="0" smtClean="0">
                <a:solidFill>
                  <a:srgbClr val="0070C0"/>
                </a:solidFill>
                <a:latin typeface="Roboto" panose="02000000000000000000"/>
              </a:rPr>
              <a:t>https</a:t>
            </a:r>
            <a:r>
              <a:rPr lang="id-ID" sz="1400" i="1" dirty="0">
                <a:solidFill>
                  <a:srgbClr val="0070C0"/>
                </a:solidFill>
                <a:latin typeface="Roboto" panose="02000000000000000000"/>
              </a:rPr>
              <a:t>://jabarprov.go.id/index.php/news/3591/Jawa_Barat_Kembali_Menyabet_Juara_Umum_AMB_2011</a:t>
            </a:r>
          </a:p>
        </p:txBody>
      </p:sp>
    </p:spTree>
    <p:extLst>
      <p:ext uri="{BB962C8B-B14F-4D97-AF65-F5344CB8AC3E}">
        <p14:creationId xmlns:p14="http://schemas.microsoft.com/office/powerpoint/2010/main" val="1935011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7E8853-EA08-4AAC-85A1-F390347210DB}"/>
              </a:ext>
            </a:extLst>
          </p:cNvPr>
          <p:cNvSpPr>
            <a:spLocks noGrp="1"/>
          </p:cNvSpPr>
          <p:nvPr>
            <p:ph type="ctrTitle"/>
          </p:nvPr>
        </p:nvSpPr>
        <p:spPr>
          <a:xfrm>
            <a:off x="719848" y="1161078"/>
            <a:ext cx="3885708" cy="387290"/>
          </a:xfrm>
        </p:spPr>
        <p:txBody>
          <a:bodyPr>
            <a:noAutofit/>
          </a:bodyPr>
          <a:lstStyle/>
          <a:p>
            <a:pPr algn="l"/>
            <a:r>
              <a:rPr lang="en-US" sz="3200" b="1" dirty="0">
                <a:solidFill>
                  <a:schemeClr val="accent1"/>
                </a:solidFill>
                <a:latin typeface="Roboto" panose="02000000000000000000" pitchFamily="2" charset="0"/>
                <a:ea typeface="Roboto" panose="02000000000000000000" pitchFamily="2" charset="0"/>
              </a:rPr>
              <a:t>Data Preprocessing</a:t>
            </a:r>
            <a:endParaRPr lang="en-ID" sz="3200" dirty="0">
              <a:solidFill>
                <a:schemeClr val="accent1"/>
              </a:solidFill>
              <a:latin typeface="Roboto" panose="02000000000000000000" pitchFamily="2" charset="0"/>
              <a:ea typeface="Roboto" panose="02000000000000000000" pitchFamily="2" charset="0"/>
            </a:endParaRPr>
          </a:p>
        </p:txBody>
      </p:sp>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4" name="Rectangle 3"/>
          <p:cNvSpPr/>
          <p:nvPr/>
        </p:nvSpPr>
        <p:spPr>
          <a:xfrm>
            <a:off x="1209491" y="2893256"/>
            <a:ext cx="5220338" cy="1200329"/>
          </a:xfrm>
          <a:prstGeom prst="rect">
            <a:avLst/>
          </a:prstGeom>
        </p:spPr>
        <p:txBody>
          <a:bodyPr wrap="square">
            <a:spAutoFit/>
          </a:bodyPr>
          <a:lstStyle/>
          <a:p>
            <a:pPr marL="342900" indent="-342900">
              <a:buAutoNum type="arabicPeriod"/>
            </a:pPr>
            <a:r>
              <a:rPr lang="en-US" dirty="0" err="1" smtClean="0">
                <a:solidFill>
                  <a:srgbClr val="000000"/>
                </a:solidFill>
                <a:latin typeface="Roboto" panose="02000000000000000000"/>
              </a:rPr>
              <a:t>Mengimpor</a:t>
            </a:r>
            <a:r>
              <a:rPr lang="en-US" dirty="0" smtClean="0">
                <a:solidFill>
                  <a:srgbClr val="000000"/>
                </a:solidFill>
                <a:latin typeface="Roboto" panose="02000000000000000000"/>
              </a:rPr>
              <a:t> Library di Python</a:t>
            </a:r>
          </a:p>
          <a:p>
            <a:pPr marL="342900" indent="-342900">
              <a:buAutoNum type="arabicPeriod"/>
            </a:pPr>
            <a:r>
              <a:rPr lang="en-US" dirty="0" err="1" smtClean="0">
                <a:solidFill>
                  <a:srgbClr val="000000"/>
                </a:solidFill>
                <a:latin typeface="Roboto" panose="02000000000000000000"/>
              </a:rPr>
              <a:t>Mengimpor</a:t>
            </a:r>
            <a:r>
              <a:rPr lang="en-US" dirty="0" smtClean="0">
                <a:solidFill>
                  <a:srgbClr val="000000"/>
                </a:solidFill>
                <a:latin typeface="Roboto" panose="02000000000000000000"/>
              </a:rPr>
              <a:t> dataset </a:t>
            </a:r>
            <a:r>
              <a:rPr lang="en-US" dirty="0" err="1" smtClean="0">
                <a:solidFill>
                  <a:srgbClr val="000000"/>
                </a:solidFill>
                <a:latin typeface="Roboto" panose="02000000000000000000"/>
              </a:rPr>
              <a:t>dari</a:t>
            </a:r>
            <a:r>
              <a:rPr lang="en-US" dirty="0" smtClean="0">
                <a:solidFill>
                  <a:srgbClr val="000000"/>
                </a:solidFill>
                <a:latin typeface="Roboto" panose="02000000000000000000"/>
              </a:rPr>
              <a:t> file </a:t>
            </a:r>
            <a:r>
              <a:rPr lang="en-US" dirty="0" err="1" smtClean="0">
                <a:solidFill>
                  <a:srgbClr val="000000"/>
                </a:solidFill>
                <a:latin typeface="Roboto" panose="02000000000000000000"/>
              </a:rPr>
              <a:t>csv</a:t>
            </a:r>
            <a:endParaRPr lang="en-US" dirty="0" smtClean="0">
              <a:solidFill>
                <a:srgbClr val="000000"/>
              </a:solidFill>
              <a:latin typeface="Roboto" panose="02000000000000000000"/>
            </a:endParaRPr>
          </a:p>
          <a:p>
            <a:pPr marL="342900" indent="-342900">
              <a:buAutoNum type="arabicPeriod"/>
            </a:pPr>
            <a:r>
              <a:rPr lang="en-US" dirty="0" err="1" smtClean="0">
                <a:solidFill>
                  <a:srgbClr val="000000"/>
                </a:solidFill>
                <a:latin typeface="Roboto" panose="02000000000000000000"/>
              </a:rPr>
              <a:t>Menangani</a:t>
            </a:r>
            <a:r>
              <a:rPr lang="en-US" dirty="0" smtClean="0">
                <a:solidFill>
                  <a:srgbClr val="000000"/>
                </a:solidFill>
                <a:latin typeface="Roboto" panose="02000000000000000000"/>
              </a:rPr>
              <a:t> data yang </a:t>
            </a:r>
            <a:r>
              <a:rPr lang="en-US" dirty="0" err="1" smtClean="0">
                <a:solidFill>
                  <a:srgbClr val="000000"/>
                </a:solidFill>
                <a:latin typeface="Roboto" panose="02000000000000000000"/>
              </a:rPr>
              <a:t>hilang</a:t>
            </a:r>
            <a:r>
              <a:rPr lang="en-US" dirty="0" smtClean="0">
                <a:solidFill>
                  <a:srgbClr val="000000"/>
                </a:solidFill>
                <a:latin typeface="Roboto" panose="02000000000000000000"/>
              </a:rPr>
              <a:t>/</a:t>
            </a:r>
            <a:r>
              <a:rPr lang="en-US" dirty="0" err="1" smtClean="0">
                <a:solidFill>
                  <a:srgbClr val="000000"/>
                </a:solidFill>
                <a:latin typeface="Roboto" panose="02000000000000000000"/>
              </a:rPr>
              <a:t>kosong</a:t>
            </a:r>
            <a:r>
              <a:rPr lang="en-US" dirty="0" smtClean="0">
                <a:solidFill>
                  <a:srgbClr val="000000"/>
                </a:solidFill>
                <a:latin typeface="Roboto" panose="02000000000000000000"/>
              </a:rPr>
              <a:t>/</a:t>
            </a:r>
            <a:r>
              <a:rPr lang="en-US" dirty="0" err="1" smtClean="0">
                <a:solidFill>
                  <a:srgbClr val="000000"/>
                </a:solidFill>
                <a:latin typeface="Roboto" panose="02000000000000000000"/>
              </a:rPr>
              <a:t>NaN</a:t>
            </a:r>
            <a:endParaRPr lang="en-US" dirty="0" smtClean="0">
              <a:solidFill>
                <a:srgbClr val="000000"/>
              </a:solidFill>
              <a:latin typeface="Roboto" panose="02000000000000000000"/>
            </a:endParaRPr>
          </a:p>
          <a:p>
            <a:pPr marL="342900" indent="-342900">
              <a:buAutoNum type="arabicPeriod"/>
            </a:pPr>
            <a:r>
              <a:rPr lang="en-US" dirty="0" err="1" smtClean="0">
                <a:solidFill>
                  <a:srgbClr val="000000"/>
                </a:solidFill>
                <a:latin typeface="Roboto" panose="02000000000000000000"/>
              </a:rPr>
              <a:t>Menggabungkan</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beberapa</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tabel</a:t>
            </a:r>
            <a:endParaRPr lang="id-ID" dirty="0"/>
          </a:p>
        </p:txBody>
      </p:sp>
    </p:spTree>
    <p:extLst>
      <p:ext uri="{BB962C8B-B14F-4D97-AF65-F5344CB8AC3E}">
        <p14:creationId xmlns:p14="http://schemas.microsoft.com/office/powerpoint/2010/main" val="1768206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pic>
        <p:nvPicPr>
          <p:cNvPr id="5" name="Picture 4"/>
          <p:cNvPicPr>
            <a:picLocks noChangeAspect="1"/>
          </p:cNvPicPr>
          <p:nvPr/>
        </p:nvPicPr>
        <p:blipFill rotWithShape="1">
          <a:blip r:embed="rId5"/>
          <a:srcRect l="12255" t="24252" r="38254" b="19939"/>
          <a:stretch/>
        </p:blipFill>
        <p:spPr>
          <a:xfrm>
            <a:off x="1915885" y="1358540"/>
            <a:ext cx="4461928" cy="2828861"/>
          </a:xfrm>
          <a:prstGeom prst="rect">
            <a:avLst/>
          </a:prstGeom>
        </p:spPr>
      </p:pic>
      <p:sp>
        <p:nvSpPr>
          <p:cNvPr id="6" name="Rectangle 5"/>
          <p:cNvSpPr/>
          <p:nvPr/>
        </p:nvSpPr>
        <p:spPr>
          <a:xfrm>
            <a:off x="1063069" y="4578520"/>
            <a:ext cx="6731103" cy="923330"/>
          </a:xfrm>
          <a:prstGeom prst="rect">
            <a:avLst/>
          </a:prstGeom>
        </p:spPr>
        <p:txBody>
          <a:bodyPr wrap="square">
            <a:spAutoFit/>
          </a:bodyPr>
          <a:lstStyle/>
          <a:p>
            <a:r>
              <a:rPr lang="nn-NO" dirty="0" smtClean="0">
                <a:solidFill>
                  <a:srgbClr val="000000"/>
                </a:solidFill>
                <a:latin typeface="Roboto" panose="02000000000000000000"/>
              </a:rPr>
              <a:t>Dari gambar diatas dapat disimpulkan bahwa ada korelasi positif antara banyaknya pembudidaya ikan dengan produksi budidaya nasional.</a:t>
            </a:r>
            <a:endParaRPr lang="nn-NO" dirty="0">
              <a:solidFill>
                <a:srgbClr val="000000"/>
              </a:solidFill>
              <a:latin typeface="Roboto" panose="02000000000000000000"/>
            </a:endParaRPr>
          </a:p>
        </p:txBody>
      </p:sp>
    </p:spTree>
    <p:extLst>
      <p:ext uri="{BB962C8B-B14F-4D97-AF65-F5344CB8AC3E}">
        <p14:creationId xmlns:p14="http://schemas.microsoft.com/office/powerpoint/2010/main" val="227103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7E8853-EA08-4AAC-85A1-F390347210DB}"/>
              </a:ext>
            </a:extLst>
          </p:cNvPr>
          <p:cNvSpPr>
            <a:spLocks noGrp="1"/>
          </p:cNvSpPr>
          <p:nvPr>
            <p:ph type="ctrTitle"/>
          </p:nvPr>
        </p:nvSpPr>
        <p:spPr>
          <a:xfrm>
            <a:off x="719848" y="1161078"/>
            <a:ext cx="3885708" cy="387290"/>
          </a:xfrm>
        </p:spPr>
        <p:txBody>
          <a:bodyPr>
            <a:noAutofit/>
          </a:bodyPr>
          <a:lstStyle/>
          <a:p>
            <a:pPr algn="l"/>
            <a:r>
              <a:rPr lang="en-US" sz="3200" b="1" dirty="0" err="1">
                <a:solidFill>
                  <a:schemeClr val="accent1"/>
                </a:solidFill>
                <a:latin typeface="Roboto" panose="02000000000000000000" pitchFamily="2" charset="0"/>
                <a:ea typeface="Roboto" panose="02000000000000000000" pitchFamily="2" charset="0"/>
              </a:rPr>
              <a:t>Penutup</a:t>
            </a:r>
            <a:endParaRPr lang="en-ID" sz="3200" dirty="0">
              <a:solidFill>
                <a:schemeClr val="accent1"/>
              </a:solidFill>
              <a:latin typeface="Roboto" panose="02000000000000000000" pitchFamily="2" charset="0"/>
              <a:ea typeface="Roboto" panose="02000000000000000000" pitchFamily="2" charset="0"/>
            </a:endParaRPr>
          </a:p>
        </p:txBody>
      </p:sp>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Rectangle 2"/>
          <p:cNvSpPr/>
          <p:nvPr/>
        </p:nvSpPr>
        <p:spPr>
          <a:xfrm>
            <a:off x="797092" y="2006692"/>
            <a:ext cx="8666222" cy="4247317"/>
          </a:xfrm>
          <a:prstGeom prst="rect">
            <a:avLst/>
          </a:prstGeom>
        </p:spPr>
        <p:txBody>
          <a:bodyPr wrap="square">
            <a:spAutoFit/>
          </a:bodyPr>
          <a:lstStyle/>
          <a:p>
            <a:r>
              <a:rPr lang="nn-NO" dirty="0" smtClean="0">
                <a:solidFill>
                  <a:srgbClr val="000000"/>
                </a:solidFill>
                <a:latin typeface="Roboto" panose="02000000000000000000"/>
              </a:rPr>
              <a:t>Dari Analisis yang telah dilakukan, dapat disimpulkan bahwa :</a:t>
            </a:r>
          </a:p>
          <a:p>
            <a:pPr marL="342900" indent="-342900">
              <a:buAutoNum type="arabicPeriod"/>
            </a:pPr>
            <a:r>
              <a:rPr lang="en-US" dirty="0" err="1" smtClean="0">
                <a:solidFill>
                  <a:srgbClr val="000000"/>
                </a:solidFill>
                <a:latin typeface="Roboto" panose="02000000000000000000"/>
              </a:rPr>
              <a:t>Produksi</a:t>
            </a:r>
            <a:r>
              <a:rPr lang="en-US" dirty="0" smtClean="0">
                <a:solidFill>
                  <a:srgbClr val="000000"/>
                </a:solidFill>
                <a:latin typeface="Roboto" panose="02000000000000000000"/>
              </a:rPr>
              <a:t> </a:t>
            </a:r>
            <a:r>
              <a:rPr lang="en-US" dirty="0" err="1">
                <a:solidFill>
                  <a:srgbClr val="000000"/>
                </a:solidFill>
                <a:latin typeface="Roboto" panose="02000000000000000000"/>
              </a:rPr>
              <a:t>benih</a:t>
            </a:r>
            <a:r>
              <a:rPr lang="en-US" dirty="0">
                <a:solidFill>
                  <a:srgbClr val="000000"/>
                </a:solidFill>
                <a:latin typeface="Roboto" panose="02000000000000000000"/>
              </a:rPr>
              <a:t> </a:t>
            </a:r>
            <a:r>
              <a:rPr lang="en-US" dirty="0" err="1">
                <a:solidFill>
                  <a:srgbClr val="000000"/>
                </a:solidFill>
                <a:latin typeface="Roboto" panose="02000000000000000000"/>
              </a:rPr>
              <a:t>terbanyak</a:t>
            </a:r>
            <a:r>
              <a:rPr lang="en-US" dirty="0">
                <a:solidFill>
                  <a:srgbClr val="000000"/>
                </a:solidFill>
                <a:latin typeface="Roboto" panose="02000000000000000000"/>
              </a:rPr>
              <a:t> </a:t>
            </a:r>
            <a:r>
              <a:rPr lang="en-US" dirty="0" err="1">
                <a:solidFill>
                  <a:srgbClr val="000000"/>
                </a:solidFill>
                <a:latin typeface="Roboto" panose="02000000000000000000"/>
              </a:rPr>
              <a:t>terjadi</a:t>
            </a:r>
            <a:r>
              <a:rPr lang="en-US" dirty="0">
                <a:solidFill>
                  <a:srgbClr val="000000"/>
                </a:solidFill>
                <a:latin typeface="Roboto" panose="02000000000000000000"/>
              </a:rPr>
              <a:t> </a:t>
            </a:r>
            <a:r>
              <a:rPr lang="en-US" dirty="0" err="1">
                <a:solidFill>
                  <a:srgbClr val="000000"/>
                </a:solidFill>
                <a:latin typeface="Roboto" panose="02000000000000000000"/>
              </a:rPr>
              <a:t>pada</a:t>
            </a:r>
            <a:r>
              <a:rPr lang="en-US" dirty="0">
                <a:solidFill>
                  <a:srgbClr val="000000"/>
                </a:solidFill>
                <a:latin typeface="Roboto" panose="02000000000000000000"/>
              </a:rPr>
              <a:t> </a:t>
            </a:r>
            <a:r>
              <a:rPr lang="en-US" dirty="0" err="1">
                <a:solidFill>
                  <a:srgbClr val="000000"/>
                </a:solidFill>
                <a:latin typeface="Roboto" panose="02000000000000000000"/>
              </a:rPr>
              <a:t>tahun</a:t>
            </a:r>
            <a:r>
              <a:rPr lang="en-US" dirty="0">
                <a:solidFill>
                  <a:srgbClr val="000000"/>
                </a:solidFill>
                <a:latin typeface="Roboto" panose="02000000000000000000"/>
              </a:rPr>
              <a:t> </a:t>
            </a:r>
            <a:r>
              <a:rPr lang="en-US" dirty="0" smtClean="0">
                <a:solidFill>
                  <a:srgbClr val="000000"/>
                </a:solidFill>
                <a:latin typeface="Roboto" panose="02000000000000000000"/>
              </a:rPr>
              <a:t>2005, </a:t>
            </a:r>
            <a:r>
              <a:rPr lang="en-US" dirty="0" err="1" smtClean="0">
                <a:solidFill>
                  <a:srgbClr val="000000"/>
                </a:solidFill>
                <a:latin typeface="Roboto" panose="02000000000000000000"/>
              </a:rPr>
              <a:t>sebesar</a:t>
            </a:r>
            <a:r>
              <a:rPr lang="en-US" dirty="0" smtClean="0">
                <a:solidFill>
                  <a:srgbClr val="000000"/>
                </a:solidFill>
                <a:latin typeface="Roboto" panose="02000000000000000000"/>
              </a:rPr>
              <a:t> 2055390808</a:t>
            </a:r>
          </a:p>
          <a:p>
            <a:pPr marL="342900" indent="-342900">
              <a:buAutoNum type="arabicPeriod"/>
            </a:pPr>
            <a:r>
              <a:rPr lang="id-ID" dirty="0">
                <a:latin typeface="Roboto" panose="02000000000000000000"/>
              </a:rPr>
              <a:t>Jumlah Produksi Benih dengan Jumlah Pembudidayaan Ikan </a:t>
            </a:r>
            <a:r>
              <a:rPr lang="id-ID" dirty="0" smtClean="0">
                <a:latin typeface="Roboto" panose="02000000000000000000"/>
              </a:rPr>
              <a:t>Nasional</a:t>
            </a:r>
            <a:r>
              <a:rPr lang="en-US" dirty="0" smtClean="0">
                <a:latin typeface="Roboto" panose="02000000000000000000"/>
              </a:rPr>
              <a:t> </a:t>
            </a:r>
            <a:r>
              <a:rPr lang="en-US" dirty="0" err="1" smtClean="0">
                <a:latin typeface="Roboto" panose="02000000000000000000"/>
              </a:rPr>
              <a:t>berkorelasi</a:t>
            </a:r>
            <a:r>
              <a:rPr lang="en-US" dirty="0" smtClean="0">
                <a:latin typeface="Roboto" panose="02000000000000000000"/>
              </a:rPr>
              <a:t> negative.</a:t>
            </a:r>
          </a:p>
          <a:p>
            <a:pPr marL="342900" indent="-342900">
              <a:buAutoNum type="arabicPeriod"/>
            </a:pPr>
            <a:r>
              <a:rPr lang="en-US" dirty="0" smtClean="0">
                <a:solidFill>
                  <a:srgbClr val="000000"/>
                </a:solidFill>
                <a:latin typeface="Roboto" panose="02000000000000000000"/>
              </a:rPr>
              <a:t>W</a:t>
            </a:r>
            <a:r>
              <a:rPr lang="id-ID" dirty="0" smtClean="0">
                <a:solidFill>
                  <a:srgbClr val="000000"/>
                </a:solidFill>
                <a:latin typeface="Roboto" panose="02000000000000000000"/>
              </a:rPr>
              <a:t>i</a:t>
            </a:r>
            <a:r>
              <a:rPr lang="en-US" dirty="0" smtClean="0">
                <a:solidFill>
                  <a:srgbClr val="000000"/>
                </a:solidFill>
                <a:latin typeface="Roboto" panose="02000000000000000000"/>
              </a:rPr>
              <a:t>l</a:t>
            </a:r>
            <a:r>
              <a:rPr lang="id-ID" dirty="0" smtClean="0">
                <a:solidFill>
                  <a:srgbClr val="000000"/>
                </a:solidFill>
                <a:latin typeface="Roboto" panose="02000000000000000000"/>
              </a:rPr>
              <a:t>ayah</a:t>
            </a:r>
            <a:r>
              <a:rPr lang="id-ID" dirty="0">
                <a:solidFill>
                  <a:srgbClr val="000000"/>
                </a:solidFill>
                <a:latin typeface="Roboto" panose="02000000000000000000"/>
              </a:rPr>
              <a:t> produksi ikan tertinggi adalah Sumatera dengan jenis perlakuan "dipasarkan segar</a:t>
            </a:r>
            <a:r>
              <a:rPr lang="id-ID" dirty="0" smtClean="0">
                <a:solidFill>
                  <a:srgbClr val="000000"/>
                </a:solidFill>
                <a:latin typeface="Roboto" panose="02000000000000000000"/>
              </a:rPr>
              <a:t>".</a:t>
            </a:r>
            <a:endParaRPr lang="en-US" dirty="0" smtClean="0">
              <a:solidFill>
                <a:srgbClr val="000000"/>
              </a:solidFill>
              <a:latin typeface="Roboto" panose="02000000000000000000"/>
            </a:endParaRPr>
          </a:p>
          <a:p>
            <a:pPr marL="342900" indent="-342900">
              <a:buAutoNum type="arabicPeriod"/>
            </a:pPr>
            <a:r>
              <a:rPr lang="id-ID" dirty="0">
                <a:solidFill>
                  <a:srgbClr val="000000"/>
                </a:solidFill>
                <a:latin typeface="Roboto" panose="02000000000000000000"/>
              </a:rPr>
              <a:t>Sumatera menempati produksi perlakuan ikan</a:t>
            </a:r>
            <a:r>
              <a:rPr lang="en-US" dirty="0">
                <a:solidFill>
                  <a:srgbClr val="000000"/>
                </a:solidFill>
                <a:latin typeface="Roboto" panose="02000000000000000000"/>
              </a:rPr>
              <a:t> </a:t>
            </a:r>
            <a:r>
              <a:rPr lang="id-ID" dirty="0">
                <a:solidFill>
                  <a:srgbClr val="000000"/>
                </a:solidFill>
                <a:latin typeface="Roboto" panose="02000000000000000000"/>
              </a:rPr>
              <a:t>tertingg</a:t>
            </a:r>
            <a:r>
              <a:rPr lang="en-US" dirty="0" err="1">
                <a:solidFill>
                  <a:srgbClr val="000000"/>
                </a:solidFill>
                <a:latin typeface="Roboto" panose="02000000000000000000"/>
              </a:rPr>
              <a:t>i</a:t>
            </a:r>
            <a:r>
              <a:rPr lang="en-US" dirty="0">
                <a:solidFill>
                  <a:srgbClr val="000000"/>
                </a:solidFill>
                <a:latin typeface="Roboto" panose="02000000000000000000"/>
              </a:rPr>
              <a:t> </a:t>
            </a:r>
            <a:r>
              <a:rPr lang="id-ID" dirty="0">
                <a:solidFill>
                  <a:srgbClr val="000000"/>
                </a:solidFill>
                <a:latin typeface="Roboto" panose="02000000000000000000"/>
              </a:rPr>
              <a:t>jenis</a:t>
            </a:r>
            <a:r>
              <a:rPr lang="en-US" dirty="0">
                <a:solidFill>
                  <a:srgbClr val="000000"/>
                </a:solidFill>
                <a:latin typeface="Roboto" panose="02000000000000000000"/>
              </a:rPr>
              <a:t> </a:t>
            </a:r>
            <a:r>
              <a:rPr lang="id-ID" dirty="0">
                <a:solidFill>
                  <a:srgbClr val="000000"/>
                </a:solidFill>
                <a:latin typeface="Roboto" panose="02000000000000000000"/>
              </a:rPr>
              <a:t>perairan</a:t>
            </a:r>
            <a:r>
              <a:rPr lang="en-US" dirty="0">
                <a:solidFill>
                  <a:srgbClr val="000000"/>
                </a:solidFill>
                <a:latin typeface="Roboto" panose="02000000000000000000"/>
              </a:rPr>
              <a:t> </a:t>
            </a:r>
            <a:r>
              <a:rPr lang="id-ID" dirty="0">
                <a:solidFill>
                  <a:srgbClr val="000000"/>
                </a:solidFill>
                <a:latin typeface="Roboto" panose="02000000000000000000"/>
              </a:rPr>
              <a:t>air</a:t>
            </a:r>
            <a:r>
              <a:rPr lang="en-US" dirty="0">
                <a:solidFill>
                  <a:srgbClr val="000000"/>
                </a:solidFill>
                <a:latin typeface="Roboto" panose="02000000000000000000"/>
              </a:rPr>
              <a:t> </a:t>
            </a:r>
            <a:r>
              <a:rPr lang="id-ID" dirty="0">
                <a:solidFill>
                  <a:srgbClr val="000000"/>
                </a:solidFill>
                <a:latin typeface="Roboto" panose="02000000000000000000"/>
              </a:rPr>
              <a:t>laut</a:t>
            </a:r>
            <a:r>
              <a:rPr lang="id-ID" dirty="0" smtClean="0">
                <a:solidFill>
                  <a:srgbClr val="000000"/>
                </a:solidFill>
                <a:latin typeface="Roboto" panose="02000000000000000000"/>
              </a:rPr>
              <a:t>.</a:t>
            </a:r>
            <a:endParaRPr lang="en-US" dirty="0" smtClean="0">
              <a:solidFill>
                <a:srgbClr val="000000"/>
              </a:solidFill>
              <a:latin typeface="Roboto" panose="02000000000000000000"/>
            </a:endParaRPr>
          </a:p>
          <a:p>
            <a:pPr marL="342900" indent="-342900">
              <a:buAutoNum type="arabicPeriod"/>
            </a:pPr>
            <a:r>
              <a:rPr lang="en-US" dirty="0" smtClean="0">
                <a:solidFill>
                  <a:srgbClr val="000000"/>
                </a:solidFill>
                <a:latin typeface="Roboto" panose="02000000000000000000"/>
              </a:rPr>
              <a:t>P</a:t>
            </a:r>
            <a:r>
              <a:rPr lang="id-ID" dirty="0" smtClean="0">
                <a:solidFill>
                  <a:srgbClr val="000000"/>
                </a:solidFill>
                <a:latin typeface="Roboto" panose="02000000000000000000"/>
              </a:rPr>
              <a:t>roduksi</a:t>
            </a:r>
            <a:r>
              <a:rPr lang="id-ID" dirty="0">
                <a:solidFill>
                  <a:srgbClr val="000000"/>
                </a:solidFill>
                <a:latin typeface="Roboto" panose="02000000000000000000"/>
              </a:rPr>
              <a:t> perlakuan ikan jenis perairan umum tertinggi</a:t>
            </a:r>
            <a:r>
              <a:rPr lang="en-US" dirty="0">
                <a:solidFill>
                  <a:srgbClr val="000000"/>
                </a:solidFill>
                <a:latin typeface="Roboto" panose="02000000000000000000"/>
              </a:rPr>
              <a:t> </a:t>
            </a:r>
            <a:r>
              <a:rPr lang="id-ID" dirty="0">
                <a:solidFill>
                  <a:srgbClr val="000000"/>
                </a:solidFill>
                <a:latin typeface="Roboto" panose="02000000000000000000"/>
              </a:rPr>
              <a:t>berada</a:t>
            </a:r>
            <a:r>
              <a:rPr lang="en-US" dirty="0">
                <a:solidFill>
                  <a:srgbClr val="000000"/>
                </a:solidFill>
                <a:latin typeface="Roboto" panose="02000000000000000000"/>
              </a:rPr>
              <a:t> </a:t>
            </a:r>
            <a:r>
              <a:rPr lang="id-ID" dirty="0">
                <a:solidFill>
                  <a:srgbClr val="000000"/>
                </a:solidFill>
                <a:latin typeface="Roboto" panose="02000000000000000000"/>
              </a:rPr>
              <a:t>di</a:t>
            </a:r>
            <a:r>
              <a:rPr lang="en-US" dirty="0">
                <a:solidFill>
                  <a:srgbClr val="000000"/>
                </a:solidFill>
                <a:latin typeface="Roboto" panose="02000000000000000000"/>
              </a:rPr>
              <a:t> </a:t>
            </a:r>
            <a:r>
              <a:rPr lang="id-ID" dirty="0">
                <a:solidFill>
                  <a:srgbClr val="000000"/>
                </a:solidFill>
                <a:latin typeface="Roboto" panose="02000000000000000000"/>
              </a:rPr>
              <a:t>wilayah</a:t>
            </a:r>
            <a:r>
              <a:rPr lang="en-US" dirty="0">
                <a:solidFill>
                  <a:srgbClr val="000000"/>
                </a:solidFill>
                <a:latin typeface="Roboto" panose="02000000000000000000"/>
              </a:rPr>
              <a:t> </a:t>
            </a:r>
            <a:r>
              <a:rPr lang="id-ID" dirty="0" smtClean="0">
                <a:solidFill>
                  <a:srgbClr val="000000"/>
                </a:solidFill>
                <a:latin typeface="Roboto" panose="02000000000000000000"/>
              </a:rPr>
              <a:t>Kalimantan</a:t>
            </a:r>
            <a:r>
              <a:rPr lang="en-US" dirty="0" smtClean="0">
                <a:solidFill>
                  <a:srgbClr val="000000"/>
                </a:solidFill>
                <a:latin typeface="Roboto" panose="02000000000000000000"/>
              </a:rPr>
              <a:t>.</a:t>
            </a:r>
          </a:p>
          <a:p>
            <a:pPr marL="342900" indent="-342900">
              <a:buFontTx/>
              <a:buAutoNum type="arabicPeriod"/>
            </a:pPr>
            <a:r>
              <a:rPr lang="id-ID" dirty="0">
                <a:solidFill>
                  <a:srgbClr val="000000"/>
                </a:solidFill>
                <a:latin typeface="Roboto" panose="02000000000000000000"/>
              </a:rPr>
              <a:t>komoditas produksi budidaya nasional tertinggi adalah rumput </a:t>
            </a:r>
            <a:r>
              <a:rPr lang="id-ID" dirty="0" smtClean="0">
                <a:solidFill>
                  <a:srgbClr val="000000"/>
                </a:solidFill>
                <a:latin typeface="Roboto" panose="02000000000000000000"/>
              </a:rPr>
              <a:t>laut</a:t>
            </a:r>
            <a:r>
              <a:rPr lang="en-US" dirty="0">
                <a:solidFill>
                  <a:srgbClr val="000000"/>
                </a:solidFill>
                <a:latin typeface="Roboto" panose="02000000000000000000"/>
              </a:rPr>
              <a:t> </a:t>
            </a:r>
            <a:r>
              <a:rPr lang="en-US" dirty="0" err="1" smtClean="0">
                <a:solidFill>
                  <a:srgbClr val="000000"/>
                </a:solidFill>
                <a:latin typeface="Roboto" panose="02000000000000000000"/>
              </a:rPr>
              <a:t>tahun</a:t>
            </a:r>
            <a:r>
              <a:rPr lang="en-US" dirty="0" smtClean="0">
                <a:solidFill>
                  <a:srgbClr val="000000"/>
                </a:solidFill>
                <a:latin typeface="Roboto" panose="02000000000000000000"/>
              </a:rPr>
              <a:t> 2003-2012.</a:t>
            </a:r>
          </a:p>
          <a:p>
            <a:pPr marL="342900" indent="-342900">
              <a:buFontTx/>
              <a:buAutoNum type="arabicPeriod"/>
            </a:pPr>
            <a:endParaRPr lang="en-US" dirty="0" smtClean="0">
              <a:solidFill>
                <a:srgbClr val="000000"/>
              </a:solidFill>
              <a:latin typeface="Roboto" panose="02000000000000000000"/>
            </a:endParaRPr>
          </a:p>
          <a:p>
            <a:pPr marL="342900" indent="-342900">
              <a:buAutoNum type="arabicPeriod"/>
            </a:pPr>
            <a:endParaRPr lang="en-US" dirty="0" smtClean="0">
              <a:solidFill>
                <a:srgbClr val="000000"/>
              </a:solidFill>
              <a:latin typeface="Roboto" panose="02000000000000000000"/>
            </a:endParaRPr>
          </a:p>
          <a:p>
            <a:pPr marL="342900" indent="-342900">
              <a:buAutoNum type="arabicPeriod"/>
            </a:pPr>
            <a:endParaRPr lang="nn-NO" dirty="0">
              <a:solidFill>
                <a:srgbClr val="000000"/>
              </a:solidFill>
              <a:latin typeface="Roboto" panose="02000000000000000000"/>
            </a:endParaRPr>
          </a:p>
        </p:txBody>
      </p:sp>
    </p:spTree>
    <p:extLst>
      <p:ext uri="{BB962C8B-B14F-4D97-AF65-F5344CB8AC3E}">
        <p14:creationId xmlns:p14="http://schemas.microsoft.com/office/powerpoint/2010/main" val="2852408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7E8853-EA08-4AAC-85A1-F390347210DB}"/>
              </a:ext>
            </a:extLst>
          </p:cNvPr>
          <p:cNvSpPr>
            <a:spLocks noGrp="1"/>
          </p:cNvSpPr>
          <p:nvPr>
            <p:ph type="ctrTitle"/>
          </p:nvPr>
        </p:nvSpPr>
        <p:spPr>
          <a:xfrm>
            <a:off x="719848" y="1161078"/>
            <a:ext cx="3885708" cy="387290"/>
          </a:xfrm>
        </p:spPr>
        <p:txBody>
          <a:bodyPr>
            <a:noAutofit/>
          </a:bodyPr>
          <a:lstStyle/>
          <a:p>
            <a:pPr algn="l"/>
            <a:r>
              <a:rPr lang="en-US" sz="3200" b="1" dirty="0" err="1">
                <a:solidFill>
                  <a:schemeClr val="accent1"/>
                </a:solidFill>
                <a:latin typeface="Roboto" panose="02000000000000000000" pitchFamily="2" charset="0"/>
                <a:ea typeface="Roboto" panose="02000000000000000000" pitchFamily="2" charset="0"/>
              </a:rPr>
              <a:t>Penutup</a:t>
            </a:r>
            <a:endParaRPr lang="en-ID" sz="3200" dirty="0">
              <a:solidFill>
                <a:schemeClr val="accent1"/>
              </a:solidFill>
              <a:latin typeface="Roboto" panose="02000000000000000000" pitchFamily="2" charset="0"/>
              <a:ea typeface="Roboto" panose="02000000000000000000" pitchFamily="2" charset="0"/>
            </a:endParaRPr>
          </a:p>
        </p:txBody>
      </p:sp>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Rectangle 2"/>
          <p:cNvSpPr/>
          <p:nvPr/>
        </p:nvSpPr>
        <p:spPr>
          <a:xfrm>
            <a:off x="797092" y="2006692"/>
            <a:ext cx="8666222" cy="3693319"/>
          </a:xfrm>
          <a:prstGeom prst="rect">
            <a:avLst/>
          </a:prstGeom>
        </p:spPr>
        <p:txBody>
          <a:bodyPr wrap="square">
            <a:spAutoFit/>
          </a:bodyPr>
          <a:lstStyle/>
          <a:p>
            <a:pPr marL="342900" indent="-342900">
              <a:buFont typeface="+mj-lt"/>
              <a:buAutoNum type="arabicPeriod" startAt="7"/>
            </a:pPr>
            <a:r>
              <a:rPr lang="id-ID" dirty="0">
                <a:solidFill>
                  <a:srgbClr val="000000"/>
                </a:solidFill>
                <a:latin typeface="Roboto" panose="02000000000000000000"/>
              </a:rPr>
              <a:t>produksi budidaya nasional mencapai nilai tertinggi</a:t>
            </a:r>
            <a:r>
              <a:rPr lang="en-US" dirty="0">
                <a:solidFill>
                  <a:srgbClr val="000000"/>
                </a:solidFill>
                <a:latin typeface="Roboto" panose="02000000000000000000"/>
              </a:rPr>
              <a:t> </a:t>
            </a:r>
            <a:r>
              <a:rPr lang="en-US" dirty="0" err="1">
                <a:solidFill>
                  <a:srgbClr val="000000"/>
                </a:solidFill>
                <a:latin typeface="Roboto" panose="02000000000000000000"/>
              </a:rPr>
              <a:t>pada</a:t>
            </a:r>
            <a:r>
              <a:rPr lang="en-US" dirty="0">
                <a:solidFill>
                  <a:srgbClr val="000000"/>
                </a:solidFill>
                <a:latin typeface="Roboto" panose="02000000000000000000"/>
              </a:rPr>
              <a:t> </a:t>
            </a:r>
            <a:r>
              <a:rPr lang="en-US" dirty="0" err="1">
                <a:solidFill>
                  <a:srgbClr val="000000"/>
                </a:solidFill>
                <a:latin typeface="Roboto" panose="02000000000000000000"/>
              </a:rPr>
              <a:t>tahun</a:t>
            </a:r>
            <a:r>
              <a:rPr lang="en-US" dirty="0">
                <a:solidFill>
                  <a:srgbClr val="000000"/>
                </a:solidFill>
                <a:latin typeface="Roboto" panose="02000000000000000000"/>
              </a:rPr>
              <a:t> 2012</a:t>
            </a:r>
            <a:r>
              <a:rPr lang="en-US" dirty="0" smtClean="0">
                <a:solidFill>
                  <a:srgbClr val="000000"/>
                </a:solidFill>
                <a:latin typeface="Roboto" panose="02000000000000000000"/>
              </a:rPr>
              <a:t>.</a:t>
            </a:r>
          </a:p>
          <a:p>
            <a:pPr marL="342900" indent="-342900">
              <a:buFont typeface="+mj-lt"/>
              <a:buAutoNum type="arabicPeriod" startAt="7"/>
            </a:pPr>
            <a:r>
              <a:rPr lang="en-US" dirty="0" smtClean="0">
                <a:solidFill>
                  <a:srgbClr val="000000"/>
                </a:solidFill>
                <a:latin typeface="Roboto" panose="02000000000000000000"/>
              </a:rPr>
              <a:t>Ni</a:t>
            </a:r>
            <a:r>
              <a:rPr lang="id-ID" dirty="0" smtClean="0">
                <a:solidFill>
                  <a:srgbClr val="000000"/>
                </a:solidFill>
                <a:latin typeface="Roboto" panose="02000000000000000000"/>
              </a:rPr>
              <a:t>lai</a:t>
            </a:r>
            <a:r>
              <a:rPr lang="id-ID" dirty="0">
                <a:solidFill>
                  <a:srgbClr val="000000"/>
                </a:solidFill>
                <a:latin typeface="Roboto" panose="02000000000000000000"/>
              </a:rPr>
              <a:t> untuk parameter Konsumsi Ikan dan Penyediaan Ikan tiap </a:t>
            </a:r>
            <a:r>
              <a:rPr lang="id-ID" dirty="0" smtClean="0">
                <a:solidFill>
                  <a:srgbClr val="000000"/>
                </a:solidFill>
                <a:latin typeface="Roboto" panose="02000000000000000000"/>
              </a:rPr>
              <a:t>tahunnya</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mengalami</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kenaikan</a:t>
            </a:r>
            <a:r>
              <a:rPr lang="en-US" dirty="0" smtClean="0">
                <a:solidFill>
                  <a:srgbClr val="000000"/>
                </a:solidFill>
                <a:latin typeface="Roboto" panose="02000000000000000000"/>
              </a:rPr>
              <a:t>.</a:t>
            </a:r>
            <a:endParaRPr lang="en-US" dirty="0" smtClean="0">
              <a:latin typeface="Roboto" panose="02000000000000000000"/>
            </a:endParaRPr>
          </a:p>
          <a:p>
            <a:pPr marL="342900" indent="-342900">
              <a:buFont typeface="+mj-lt"/>
              <a:buAutoNum type="arabicPeriod" startAt="7"/>
            </a:pPr>
            <a:r>
              <a:rPr lang="en-US" dirty="0" smtClean="0">
                <a:latin typeface="Roboto" panose="02000000000000000000"/>
              </a:rPr>
              <a:t>Maluku-Papua </a:t>
            </a:r>
            <a:r>
              <a:rPr lang="en-US" dirty="0" err="1">
                <a:latin typeface="Roboto" panose="02000000000000000000"/>
              </a:rPr>
              <a:t>menempati</a:t>
            </a:r>
            <a:r>
              <a:rPr lang="en-US" dirty="0">
                <a:latin typeface="Roboto" panose="02000000000000000000"/>
              </a:rPr>
              <a:t> </a:t>
            </a:r>
            <a:r>
              <a:rPr lang="en-US" dirty="0" err="1">
                <a:latin typeface="Roboto" panose="02000000000000000000"/>
              </a:rPr>
              <a:t>posisi</a:t>
            </a:r>
            <a:r>
              <a:rPr lang="en-US" dirty="0">
                <a:latin typeface="Roboto" panose="02000000000000000000"/>
              </a:rPr>
              <a:t> </a:t>
            </a:r>
            <a:r>
              <a:rPr lang="en-US" dirty="0" err="1">
                <a:latin typeface="Roboto" panose="02000000000000000000"/>
              </a:rPr>
              <a:t>tertinggi</a:t>
            </a:r>
            <a:r>
              <a:rPr lang="en-US" dirty="0">
                <a:latin typeface="Roboto" panose="02000000000000000000"/>
              </a:rPr>
              <a:t> </a:t>
            </a:r>
            <a:r>
              <a:rPr lang="en-US" dirty="0" err="1">
                <a:latin typeface="Roboto" panose="02000000000000000000"/>
              </a:rPr>
              <a:t>produksi</a:t>
            </a:r>
            <a:r>
              <a:rPr lang="en-US" dirty="0">
                <a:latin typeface="Roboto" panose="02000000000000000000"/>
              </a:rPr>
              <a:t> </a:t>
            </a:r>
            <a:r>
              <a:rPr lang="en-US" dirty="0" err="1">
                <a:latin typeface="Roboto" panose="02000000000000000000"/>
              </a:rPr>
              <a:t>olahan</a:t>
            </a:r>
            <a:r>
              <a:rPr lang="en-US" dirty="0">
                <a:latin typeface="Roboto" panose="02000000000000000000"/>
              </a:rPr>
              <a:t> </a:t>
            </a:r>
            <a:r>
              <a:rPr lang="en-US" dirty="0" err="1">
                <a:latin typeface="Roboto" panose="02000000000000000000"/>
              </a:rPr>
              <a:t>ikan</a:t>
            </a:r>
            <a:r>
              <a:rPr lang="en-US" dirty="0">
                <a:latin typeface="Roboto" panose="02000000000000000000"/>
              </a:rPr>
              <a:t> </a:t>
            </a:r>
            <a:r>
              <a:rPr lang="en-US" dirty="0" err="1">
                <a:latin typeface="Roboto" panose="02000000000000000000"/>
              </a:rPr>
              <a:t>jenis</a:t>
            </a:r>
            <a:r>
              <a:rPr lang="en-US" dirty="0">
                <a:latin typeface="Roboto" panose="02000000000000000000"/>
              </a:rPr>
              <a:t> </a:t>
            </a:r>
            <a:r>
              <a:rPr lang="en-US" dirty="0" err="1">
                <a:latin typeface="Roboto" panose="02000000000000000000"/>
              </a:rPr>
              <a:t>perairan</a:t>
            </a:r>
            <a:r>
              <a:rPr lang="en-US" dirty="0">
                <a:latin typeface="Roboto" panose="02000000000000000000"/>
              </a:rPr>
              <a:t> </a:t>
            </a:r>
            <a:r>
              <a:rPr lang="en-US" dirty="0" err="1" smtClean="0">
                <a:latin typeface="Roboto" panose="02000000000000000000"/>
              </a:rPr>
              <a:t>laut</a:t>
            </a:r>
            <a:r>
              <a:rPr lang="en-US" dirty="0" smtClean="0">
                <a:latin typeface="Roboto" panose="02000000000000000000"/>
              </a:rPr>
              <a:t> </a:t>
            </a:r>
          </a:p>
          <a:p>
            <a:pPr marL="342900" indent="-342900">
              <a:buFont typeface="+mj-lt"/>
              <a:buAutoNum type="arabicPeriod" startAt="7"/>
            </a:pPr>
            <a:r>
              <a:rPr lang="en-US" dirty="0">
                <a:latin typeface="Roboto" panose="02000000000000000000"/>
              </a:rPr>
              <a:t>W</a:t>
            </a:r>
            <a:r>
              <a:rPr lang="en-US" dirty="0" smtClean="0">
                <a:latin typeface="Roboto" panose="02000000000000000000"/>
              </a:rPr>
              <a:t>ilayah </a:t>
            </a:r>
            <a:r>
              <a:rPr lang="en-US" dirty="0">
                <a:latin typeface="Roboto" panose="02000000000000000000"/>
              </a:rPr>
              <a:t>Kalimantan </a:t>
            </a:r>
            <a:r>
              <a:rPr lang="en-US" dirty="0" err="1">
                <a:latin typeface="Roboto" panose="02000000000000000000"/>
              </a:rPr>
              <a:t>menempati</a:t>
            </a:r>
            <a:r>
              <a:rPr lang="en-US" dirty="0">
                <a:latin typeface="Roboto" panose="02000000000000000000"/>
              </a:rPr>
              <a:t> </a:t>
            </a:r>
            <a:r>
              <a:rPr lang="en-US" dirty="0" err="1">
                <a:latin typeface="Roboto" panose="02000000000000000000"/>
              </a:rPr>
              <a:t>posisi</a:t>
            </a:r>
            <a:r>
              <a:rPr lang="en-US" dirty="0">
                <a:latin typeface="Roboto" panose="02000000000000000000"/>
              </a:rPr>
              <a:t> </a:t>
            </a:r>
            <a:r>
              <a:rPr lang="en-US" dirty="0" err="1">
                <a:latin typeface="Roboto" panose="02000000000000000000"/>
              </a:rPr>
              <a:t>tertinggi</a:t>
            </a:r>
            <a:r>
              <a:rPr lang="en-US" dirty="0">
                <a:latin typeface="Roboto" panose="02000000000000000000"/>
              </a:rPr>
              <a:t> </a:t>
            </a:r>
            <a:r>
              <a:rPr lang="en-US" dirty="0" err="1">
                <a:latin typeface="Roboto" panose="02000000000000000000"/>
              </a:rPr>
              <a:t>produksi</a:t>
            </a:r>
            <a:r>
              <a:rPr lang="en-US" dirty="0">
                <a:latin typeface="Roboto" panose="02000000000000000000"/>
              </a:rPr>
              <a:t> </a:t>
            </a:r>
            <a:r>
              <a:rPr lang="en-US" dirty="0" err="1">
                <a:latin typeface="Roboto" panose="02000000000000000000"/>
              </a:rPr>
              <a:t>olahan</a:t>
            </a:r>
            <a:r>
              <a:rPr lang="en-US" dirty="0">
                <a:latin typeface="Roboto" panose="02000000000000000000"/>
              </a:rPr>
              <a:t> </a:t>
            </a:r>
            <a:r>
              <a:rPr lang="en-US" dirty="0" err="1">
                <a:latin typeface="Roboto" panose="02000000000000000000"/>
              </a:rPr>
              <a:t>ikan</a:t>
            </a:r>
            <a:r>
              <a:rPr lang="en-US" dirty="0">
                <a:latin typeface="Roboto" panose="02000000000000000000"/>
              </a:rPr>
              <a:t> </a:t>
            </a:r>
            <a:r>
              <a:rPr lang="en-US" dirty="0" err="1">
                <a:latin typeface="Roboto" panose="02000000000000000000"/>
              </a:rPr>
              <a:t>jenis</a:t>
            </a:r>
            <a:r>
              <a:rPr lang="en-US" dirty="0">
                <a:latin typeface="Roboto" panose="02000000000000000000"/>
              </a:rPr>
              <a:t> </a:t>
            </a:r>
            <a:r>
              <a:rPr lang="en-US" dirty="0" err="1">
                <a:latin typeface="Roboto" panose="02000000000000000000"/>
              </a:rPr>
              <a:t>perairan</a:t>
            </a:r>
            <a:r>
              <a:rPr lang="en-US" dirty="0">
                <a:latin typeface="Roboto" panose="02000000000000000000"/>
              </a:rPr>
              <a:t> </a:t>
            </a:r>
            <a:r>
              <a:rPr lang="en-US" dirty="0" err="1" smtClean="0">
                <a:latin typeface="Roboto" panose="02000000000000000000"/>
              </a:rPr>
              <a:t>umum</a:t>
            </a:r>
            <a:r>
              <a:rPr lang="en-US" dirty="0" smtClean="0">
                <a:latin typeface="Roboto" panose="02000000000000000000"/>
              </a:rPr>
              <a:t>.</a:t>
            </a:r>
          </a:p>
          <a:p>
            <a:pPr marL="342900" indent="-342900">
              <a:buFont typeface="+mj-lt"/>
              <a:buAutoNum type="arabicPeriod" startAt="7"/>
            </a:pPr>
            <a:r>
              <a:rPr lang="en-US" dirty="0">
                <a:solidFill>
                  <a:srgbClr val="000000"/>
                </a:solidFill>
                <a:latin typeface="Roboto" panose="02000000000000000000"/>
              </a:rPr>
              <a:t>P</a:t>
            </a:r>
            <a:r>
              <a:rPr lang="id-ID" dirty="0" smtClean="0">
                <a:solidFill>
                  <a:srgbClr val="000000"/>
                </a:solidFill>
                <a:latin typeface="Roboto" panose="02000000000000000000"/>
              </a:rPr>
              <a:t>embudidaya</a:t>
            </a:r>
            <a:r>
              <a:rPr lang="en-US" dirty="0" smtClean="0">
                <a:solidFill>
                  <a:srgbClr val="000000"/>
                </a:solidFill>
                <a:latin typeface="Roboto" panose="02000000000000000000"/>
              </a:rPr>
              <a:t> </a:t>
            </a:r>
            <a:r>
              <a:rPr lang="id-ID" dirty="0">
                <a:solidFill>
                  <a:srgbClr val="000000"/>
                </a:solidFill>
                <a:latin typeface="Roboto" panose="02000000000000000000"/>
              </a:rPr>
              <a:t>ikan</a:t>
            </a:r>
            <a:r>
              <a:rPr lang="en-US" dirty="0">
                <a:solidFill>
                  <a:srgbClr val="000000"/>
                </a:solidFill>
                <a:latin typeface="Roboto" panose="02000000000000000000"/>
              </a:rPr>
              <a:t> </a:t>
            </a:r>
            <a:r>
              <a:rPr lang="id-ID" dirty="0">
                <a:solidFill>
                  <a:srgbClr val="000000"/>
                </a:solidFill>
                <a:latin typeface="Roboto" panose="02000000000000000000"/>
              </a:rPr>
              <a:t>nasional</a:t>
            </a:r>
            <a:r>
              <a:rPr lang="en-US" dirty="0">
                <a:solidFill>
                  <a:srgbClr val="000000"/>
                </a:solidFill>
                <a:latin typeface="Roboto" panose="02000000000000000000"/>
              </a:rPr>
              <a:t> </a:t>
            </a:r>
            <a:r>
              <a:rPr lang="id-ID" dirty="0">
                <a:solidFill>
                  <a:srgbClr val="000000"/>
                </a:solidFill>
                <a:latin typeface="Roboto" panose="02000000000000000000"/>
              </a:rPr>
              <a:t>terbanyak</a:t>
            </a:r>
            <a:r>
              <a:rPr lang="en-US" dirty="0">
                <a:solidFill>
                  <a:srgbClr val="000000"/>
                </a:solidFill>
                <a:latin typeface="Roboto" panose="02000000000000000000"/>
              </a:rPr>
              <a:t> </a:t>
            </a:r>
            <a:r>
              <a:rPr lang="id-ID" dirty="0">
                <a:solidFill>
                  <a:srgbClr val="000000"/>
                </a:solidFill>
                <a:latin typeface="Roboto" panose="02000000000000000000"/>
              </a:rPr>
              <a:t>ada</a:t>
            </a:r>
            <a:r>
              <a:rPr lang="en-US" dirty="0">
                <a:solidFill>
                  <a:srgbClr val="000000"/>
                </a:solidFill>
                <a:latin typeface="Roboto" panose="02000000000000000000"/>
              </a:rPr>
              <a:t> </a:t>
            </a:r>
            <a:r>
              <a:rPr lang="id-ID" dirty="0">
                <a:solidFill>
                  <a:srgbClr val="000000"/>
                </a:solidFill>
                <a:latin typeface="Roboto" panose="02000000000000000000"/>
              </a:rPr>
              <a:t>di</a:t>
            </a:r>
            <a:r>
              <a:rPr lang="en-US" dirty="0">
                <a:solidFill>
                  <a:srgbClr val="000000"/>
                </a:solidFill>
                <a:latin typeface="Roboto" panose="02000000000000000000"/>
              </a:rPr>
              <a:t> </a:t>
            </a:r>
            <a:r>
              <a:rPr lang="id-ID" dirty="0">
                <a:solidFill>
                  <a:srgbClr val="000000"/>
                </a:solidFill>
                <a:latin typeface="Roboto" panose="02000000000000000000"/>
              </a:rPr>
              <a:t>provinsi</a:t>
            </a:r>
            <a:r>
              <a:rPr lang="en-US" dirty="0">
                <a:solidFill>
                  <a:srgbClr val="000000"/>
                </a:solidFill>
                <a:latin typeface="Roboto" panose="02000000000000000000"/>
              </a:rPr>
              <a:t> J</a:t>
            </a:r>
            <a:r>
              <a:rPr lang="id-ID" dirty="0">
                <a:solidFill>
                  <a:srgbClr val="000000"/>
                </a:solidFill>
                <a:latin typeface="Roboto" panose="02000000000000000000"/>
              </a:rPr>
              <a:t>awa</a:t>
            </a:r>
            <a:r>
              <a:rPr lang="en-US" dirty="0">
                <a:solidFill>
                  <a:srgbClr val="000000"/>
                </a:solidFill>
                <a:latin typeface="Roboto" panose="02000000000000000000"/>
              </a:rPr>
              <a:t> </a:t>
            </a:r>
            <a:r>
              <a:rPr lang="id-ID" dirty="0">
                <a:solidFill>
                  <a:srgbClr val="000000"/>
                </a:solidFill>
                <a:latin typeface="Roboto" panose="02000000000000000000"/>
              </a:rPr>
              <a:t>barat,</a:t>
            </a:r>
            <a:r>
              <a:rPr lang="en-US" dirty="0">
                <a:solidFill>
                  <a:srgbClr val="000000"/>
                </a:solidFill>
                <a:latin typeface="Roboto" panose="02000000000000000000"/>
              </a:rPr>
              <a:t> </a:t>
            </a:r>
            <a:r>
              <a:rPr lang="id-ID" dirty="0">
                <a:solidFill>
                  <a:srgbClr val="000000"/>
                </a:solidFill>
                <a:latin typeface="Roboto" panose="02000000000000000000"/>
              </a:rPr>
              <a:t>dengan</a:t>
            </a:r>
            <a:r>
              <a:rPr lang="en-US" dirty="0">
                <a:solidFill>
                  <a:srgbClr val="000000"/>
                </a:solidFill>
                <a:latin typeface="Roboto" panose="02000000000000000000"/>
              </a:rPr>
              <a:t> </a:t>
            </a:r>
            <a:r>
              <a:rPr lang="id-ID" dirty="0">
                <a:solidFill>
                  <a:srgbClr val="000000"/>
                </a:solidFill>
                <a:latin typeface="Roboto" panose="02000000000000000000"/>
              </a:rPr>
              <a:t>jumlah</a:t>
            </a:r>
            <a:r>
              <a:rPr lang="en-US" dirty="0">
                <a:solidFill>
                  <a:srgbClr val="000000"/>
                </a:solidFill>
                <a:latin typeface="Roboto" panose="02000000000000000000"/>
              </a:rPr>
              <a:t> </a:t>
            </a:r>
            <a:r>
              <a:rPr lang="id-ID" dirty="0">
                <a:solidFill>
                  <a:srgbClr val="000000"/>
                </a:solidFill>
                <a:latin typeface="Roboto" panose="02000000000000000000"/>
              </a:rPr>
              <a:t>pembudidaya</a:t>
            </a:r>
            <a:r>
              <a:rPr lang="en-US" dirty="0">
                <a:solidFill>
                  <a:srgbClr val="000000"/>
                </a:solidFill>
                <a:latin typeface="Roboto" panose="02000000000000000000"/>
              </a:rPr>
              <a:t> </a:t>
            </a:r>
            <a:r>
              <a:rPr lang="id-ID" dirty="0">
                <a:solidFill>
                  <a:srgbClr val="000000"/>
                </a:solidFill>
                <a:latin typeface="Roboto" panose="02000000000000000000"/>
              </a:rPr>
              <a:t>sebesar 580.981 </a:t>
            </a:r>
            <a:r>
              <a:rPr lang="id-ID" dirty="0" smtClean="0">
                <a:solidFill>
                  <a:srgbClr val="000000"/>
                </a:solidFill>
                <a:latin typeface="Roboto" panose="02000000000000000000"/>
              </a:rPr>
              <a:t>pembudidaya</a:t>
            </a:r>
            <a:r>
              <a:rPr lang="en-US" dirty="0" smtClean="0">
                <a:solidFill>
                  <a:srgbClr val="000000"/>
                </a:solidFill>
                <a:latin typeface="Roboto" panose="02000000000000000000"/>
              </a:rPr>
              <a:t>.</a:t>
            </a:r>
          </a:p>
          <a:p>
            <a:pPr marL="342900" indent="-342900">
              <a:buFont typeface="+mj-lt"/>
              <a:buAutoNum type="arabicPeriod" startAt="7"/>
            </a:pPr>
            <a:r>
              <a:rPr lang="nn-NO" dirty="0" smtClean="0">
                <a:solidFill>
                  <a:srgbClr val="000000"/>
                </a:solidFill>
                <a:latin typeface="Roboto" panose="02000000000000000000"/>
              </a:rPr>
              <a:t>Ada </a:t>
            </a:r>
            <a:r>
              <a:rPr lang="nn-NO" dirty="0">
                <a:solidFill>
                  <a:srgbClr val="000000"/>
                </a:solidFill>
                <a:latin typeface="Roboto" panose="02000000000000000000"/>
              </a:rPr>
              <a:t>korelasi positif antara banyaknya pembudidaya ikan dengan produksi budidaya nasional.</a:t>
            </a:r>
          </a:p>
          <a:p>
            <a:pPr marL="342900" indent="-342900">
              <a:buFont typeface="+mj-lt"/>
              <a:buAutoNum type="arabicPeriod" startAt="7"/>
            </a:pPr>
            <a:endParaRPr lang="en-US" dirty="0" smtClean="0">
              <a:latin typeface="Roboto" panose="02000000000000000000"/>
            </a:endParaRPr>
          </a:p>
          <a:p>
            <a:pPr marL="342900" indent="-342900">
              <a:buFont typeface="+mj-lt"/>
              <a:buAutoNum type="arabicPeriod" startAt="7"/>
            </a:pPr>
            <a:endParaRPr lang="nn-NO" dirty="0">
              <a:solidFill>
                <a:srgbClr val="000000"/>
              </a:solidFill>
              <a:latin typeface="Roboto" panose="02000000000000000000"/>
            </a:endParaRPr>
          </a:p>
        </p:txBody>
      </p:sp>
    </p:spTree>
    <p:extLst>
      <p:ext uri="{BB962C8B-B14F-4D97-AF65-F5344CB8AC3E}">
        <p14:creationId xmlns:p14="http://schemas.microsoft.com/office/powerpoint/2010/main" val="311624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7E8853-EA08-4AAC-85A1-F390347210DB}"/>
              </a:ext>
            </a:extLst>
          </p:cNvPr>
          <p:cNvSpPr>
            <a:spLocks noGrp="1"/>
          </p:cNvSpPr>
          <p:nvPr>
            <p:ph type="ctrTitle"/>
          </p:nvPr>
        </p:nvSpPr>
        <p:spPr>
          <a:xfrm>
            <a:off x="719848" y="1161078"/>
            <a:ext cx="3885708" cy="387290"/>
          </a:xfrm>
        </p:spPr>
        <p:txBody>
          <a:bodyPr>
            <a:noAutofit/>
          </a:bodyPr>
          <a:lstStyle/>
          <a:p>
            <a:pPr algn="l"/>
            <a:r>
              <a:rPr lang="en-US" sz="3200" b="1" dirty="0">
                <a:solidFill>
                  <a:schemeClr val="accent1"/>
                </a:solidFill>
                <a:latin typeface="Roboto" panose="02000000000000000000" pitchFamily="2" charset="0"/>
                <a:ea typeface="Roboto" panose="02000000000000000000" pitchFamily="2" charset="0"/>
              </a:rPr>
              <a:t>Hasil </a:t>
            </a:r>
            <a:r>
              <a:rPr lang="en-US" sz="3200" b="1" dirty="0" err="1">
                <a:solidFill>
                  <a:schemeClr val="accent1"/>
                </a:solidFill>
                <a:latin typeface="Roboto" panose="02000000000000000000" pitchFamily="2" charset="0"/>
                <a:ea typeface="Roboto" panose="02000000000000000000" pitchFamily="2" charset="0"/>
              </a:rPr>
              <a:t>Analisis</a:t>
            </a:r>
            <a:endParaRPr lang="en-ID" sz="3200" dirty="0">
              <a:solidFill>
                <a:schemeClr val="accent1"/>
              </a:solidFill>
              <a:latin typeface="Roboto" panose="02000000000000000000" pitchFamily="2" charset="0"/>
              <a:ea typeface="Roboto" panose="02000000000000000000" pitchFamily="2" charset="0"/>
            </a:endParaRPr>
          </a:p>
        </p:txBody>
      </p:sp>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Rectangle 2"/>
          <p:cNvSpPr/>
          <p:nvPr/>
        </p:nvSpPr>
        <p:spPr>
          <a:xfrm>
            <a:off x="719848" y="1684528"/>
            <a:ext cx="9415825" cy="646331"/>
          </a:xfrm>
          <a:prstGeom prst="rect">
            <a:avLst/>
          </a:prstGeom>
        </p:spPr>
        <p:txBody>
          <a:bodyPr wrap="square">
            <a:spAutoFit/>
          </a:bodyPr>
          <a:lstStyle/>
          <a:p>
            <a:r>
              <a:rPr lang="en-US" b="1" dirty="0" smtClean="0">
                <a:solidFill>
                  <a:srgbClr val="000000"/>
                </a:solidFill>
                <a:latin typeface="Roboto" panose="02000000000000000000"/>
              </a:rPr>
              <a:t>REPORT 1 :</a:t>
            </a:r>
          </a:p>
          <a:p>
            <a:r>
              <a:rPr lang="id-ID" dirty="0" smtClean="0">
                <a:solidFill>
                  <a:srgbClr val="000000"/>
                </a:solidFill>
                <a:latin typeface="Roboto" panose="02000000000000000000"/>
              </a:rPr>
              <a:t>Pada</a:t>
            </a:r>
            <a:r>
              <a:rPr lang="id-ID" dirty="0">
                <a:solidFill>
                  <a:srgbClr val="000000"/>
                </a:solidFill>
                <a:latin typeface="Roboto" panose="02000000000000000000"/>
              </a:rPr>
              <a:t> tahun berapakah benih diproduksi dalam jumlah paling banyak?</a:t>
            </a:r>
            <a:endParaRPr lang="id-ID" b="0" dirty="0">
              <a:solidFill>
                <a:srgbClr val="000000"/>
              </a:solidFill>
              <a:effectLst/>
              <a:latin typeface="Roboto" panose="02000000000000000000"/>
            </a:endParaRPr>
          </a:p>
        </p:txBody>
      </p:sp>
      <p:pic>
        <p:nvPicPr>
          <p:cNvPr id="4" name="Picture 3"/>
          <p:cNvPicPr>
            <a:picLocks noChangeAspect="1"/>
          </p:cNvPicPr>
          <p:nvPr/>
        </p:nvPicPr>
        <p:blipFill rotWithShape="1">
          <a:blip r:embed="rId5"/>
          <a:srcRect l="7107" t="59991" r="80817" b="29269"/>
          <a:stretch/>
        </p:blipFill>
        <p:spPr>
          <a:xfrm>
            <a:off x="719848" y="3512833"/>
            <a:ext cx="1841453" cy="920727"/>
          </a:xfrm>
          <a:prstGeom prst="rect">
            <a:avLst/>
          </a:prstGeom>
        </p:spPr>
      </p:pic>
      <p:sp>
        <p:nvSpPr>
          <p:cNvPr id="5" name="Rectangle 4"/>
          <p:cNvSpPr/>
          <p:nvPr/>
        </p:nvSpPr>
        <p:spPr>
          <a:xfrm>
            <a:off x="719848" y="5456087"/>
            <a:ext cx="6417141" cy="646331"/>
          </a:xfrm>
          <a:prstGeom prst="rect">
            <a:avLst/>
          </a:prstGeom>
        </p:spPr>
        <p:txBody>
          <a:bodyPr wrap="none">
            <a:spAutoFit/>
          </a:bodyPr>
          <a:lstStyle/>
          <a:p>
            <a:r>
              <a:rPr lang="en-US" dirty="0" err="1" smtClean="0">
                <a:solidFill>
                  <a:srgbClr val="000000"/>
                </a:solidFill>
                <a:latin typeface="Roboto" panose="02000000000000000000"/>
              </a:rPr>
              <a:t>Jadi</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produksi</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benih</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terbanyak</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terjadi</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pada</a:t>
            </a:r>
            <a:r>
              <a:rPr lang="en-US" dirty="0" smtClean="0">
                <a:solidFill>
                  <a:srgbClr val="000000"/>
                </a:solidFill>
                <a:latin typeface="Roboto" panose="02000000000000000000"/>
              </a:rPr>
              <a:t> </a:t>
            </a:r>
            <a:r>
              <a:rPr lang="en-US" dirty="0" err="1" smtClean="0">
                <a:solidFill>
                  <a:srgbClr val="000000"/>
                </a:solidFill>
                <a:latin typeface="Roboto" panose="02000000000000000000"/>
              </a:rPr>
              <a:t>tahun</a:t>
            </a:r>
            <a:r>
              <a:rPr lang="en-US" dirty="0" smtClean="0">
                <a:solidFill>
                  <a:srgbClr val="000000"/>
                </a:solidFill>
                <a:latin typeface="Roboto" panose="02000000000000000000"/>
              </a:rPr>
              <a:t> 2005</a:t>
            </a:r>
          </a:p>
          <a:p>
            <a:r>
              <a:rPr lang="en-US" dirty="0" err="1" smtClean="0">
                <a:solidFill>
                  <a:srgbClr val="000000"/>
                </a:solidFill>
                <a:latin typeface="Roboto" panose="02000000000000000000"/>
              </a:rPr>
              <a:t>Sebesar</a:t>
            </a:r>
            <a:r>
              <a:rPr lang="en-US" dirty="0" smtClean="0">
                <a:solidFill>
                  <a:srgbClr val="000000"/>
                </a:solidFill>
                <a:latin typeface="Roboto" panose="02000000000000000000"/>
              </a:rPr>
              <a:t> 2055390808.</a:t>
            </a:r>
            <a:endParaRPr lang="id-ID" dirty="0">
              <a:latin typeface="Roboto" panose="02000000000000000000"/>
            </a:endParaRPr>
          </a:p>
        </p:txBody>
      </p:sp>
      <p:pic>
        <p:nvPicPr>
          <p:cNvPr id="6" name="Picture 5"/>
          <p:cNvPicPr>
            <a:picLocks noChangeAspect="1"/>
          </p:cNvPicPr>
          <p:nvPr/>
        </p:nvPicPr>
        <p:blipFill rotWithShape="1">
          <a:blip r:embed="rId6"/>
          <a:srcRect l="7009" t="32703" r="38452" b="16418"/>
          <a:stretch/>
        </p:blipFill>
        <p:spPr>
          <a:xfrm>
            <a:off x="2477567" y="2330859"/>
            <a:ext cx="5731217" cy="3006029"/>
          </a:xfrm>
          <a:prstGeom prst="rect">
            <a:avLst/>
          </a:prstGeom>
        </p:spPr>
      </p:pic>
    </p:spTree>
    <p:extLst>
      <p:ext uri="{BB962C8B-B14F-4D97-AF65-F5344CB8AC3E}">
        <p14:creationId xmlns:p14="http://schemas.microsoft.com/office/powerpoint/2010/main" val="340263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Title 2"/>
          <p:cNvSpPr>
            <a:spLocks noGrp="1"/>
          </p:cNvSpPr>
          <p:nvPr>
            <p:ph type="ctrTitle"/>
          </p:nvPr>
        </p:nvSpPr>
        <p:spPr>
          <a:xfrm>
            <a:off x="886265" y="1122363"/>
            <a:ext cx="9578535" cy="654922"/>
          </a:xfrm>
        </p:spPr>
        <p:txBody>
          <a:bodyPr>
            <a:noAutofit/>
          </a:bodyPr>
          <a:lstStyle/>
          <a:p>
            <a:pPr algn="l"/>
            <a:r>
              <a:rPr lang="en-US" sz="1800" b="1" dirty="0" smtClean="0">
                <a:latin typeface="Roboto" panose="02000000000000000000"/>
              </a:rPr>
              <a:t>INSIGHT 1:</a:t>
            </a:r>
            <a:r>
              <a:rPr lang="en-US" sz="1800" dirty="0" smtClean="0">
                <a:latin typeface="Roboto" panose="02000000000000000000"/>
              </a:rPr>
              <a:t/>
            </a:r>
            <a:br>
              <a:rPr lang="en-US" sz="1800" dirty="0" smtClean="0">
                <a:latin typeface="Roboto" panose="02000000000000000000"/>
              </a:rPr>
            </a:br>
            <a:r>
              <a:rPr lang="id-ID" sz="1800" dirty="0">
                <a:latin typeface="Roboto" panose="02000000000000000000"/>
              </a:rPr>
              <a:t>Apakah ada korelasi antara Jumlah Produksi Benih dengan Jumlah Pembudidayaan Ikan Nasional</a:t>
            </a:r>
            <a:r>
              <a:rPr lang="id-ID" sz="1800" dirty="0" smtClean="0">
                <a:latin typeface="Roboto" panose="02000000000000000000"/>
              </a:rPr>
              <a:t>?</a:t>
            </a:r>
            <a:endParaRPr lang="id-ID" sz="1600" dirty="0">
              <a:latin typeface="Roboto" panose="02000000000000000000"/>
            </a:endParaRPr>
          </a:p>
        </p:txBody>
      </p:sp>
      <p:pic>
        <p:nvPicPr>
          <p:cNvPr id="5" name="Picture 4"/>
          <p:cNvPicPr>
            <a:picLocks noChangeAspect="1"/>
          </p:cNvPicPr>
          <p:nvPr/>
        </p:nvPicPr>
        <p:blipFill rotWithShape="1">
          <a:blip r:embed="rId5"/>
          <a:srcRect l="13528" t="25625" r="36088" b="11682"/>
          <a:stretch/>
        </p:blipFill>
        <p:spPr>
          <a:xfrm>
            <a:off x="2458927" y="1980384"/>
            <a:ext cx="4219978" cy="2952173"/>
          </a:xfrm>
          <a:prstGeom prst="rect">
            <a:avLst/>
          </a:prstGeom>
        </p:spPr>
      </p:pic>
      <p:sp>
        <p:nvSpPr>
          <p:cNvPr id="6" name="Rectangle 5"/>
          <p:cNvSpPr/>
          <p:nvPr/>
        </p:nvSpPr>
        <p:spPr>
          <a:xfrm>
            <a:off x="894165" y="4932557"/>
            <a:ext cx="7349503" cy="923330"/>
          </a:xfrm>
          <a:prstGeom prst="rect">
            <a:avLst/>
          </a:prstGeom>
        </p:spPr>
        <p:txBody>
          <a:bodyPr wrap="square">
            <a:spAutoFit/>
          </a:bodyPr>
          <a:lstStyle/>
          <a:p>
            <a:r>
              <a:rPr lang="id-ID" dirty="0">
                <a:solidFill>
                  <a:srgbClr val="000000"/>
                </a:solidFill>
                <a:latin typeface="Roboto" panose="02000000000000000000"/>
              </a:rPr>
              <a:t>Dari grafik di atas terlihat bahwa sebarannya berpola </a:t>
            </a:r>
            <a:r>
              <a:rPr lang="id-ID" dirty="0" smtClean="0">
                <a:solidFill>
                  <a:srgbClr val="000000"/>
                </a:solidFill>
                <a:latin typeface="Roboto" panose="02000000000000000000"/>
              </a:rPr>
              <a:t>korelasiNEG</a:t>
            </a:r>
            <a:r>
              <a:rPr lang="en-US" dirty="0">
                <a:solidFill>
                  <a:srgbClr val="000000"/>
                </a:solidFill>
                <a:latin typeface="Roboto" panose="02000000000000000000"/>
              </a:rPr>
              <a:t>A</a:t>
            </a:r>
            <a:r>
              <a:rPr lang="id-ID" dirty="0" smtClean="0">
                <a:solidFill>
                  <a:srgbClr val="000000"/>
                </a:solidFill>
                <a:latin typeface="Roboto" panose="02000000000000000000"/>
              </a:rPr>
              <a:t>TIF</a:t>
            </a:r>
            <a:r>
              <a:rPr lang="id-ID" dirty="0">
                <a:solidFill>
                  <a:srgbClr val="000000"/>
                </a:solidFill>
                <a:latin typeface="Roboto" panose="02000000000000000000"/>
              </a:rPr>
              <a:t>. Semakin tinggi jumlah produksi benih, maka efisiensi pembudidaya ikan akan semakin rendah, demikian sebaliknya.</a:t>
            </a:r>
            <a:endParaRPr lang="id-ID" b="0" dirty="0">
              <a:solidFill>
                <a:srgbClr val="000000"/>
              </a:solidFill>
              <a:effectLst/>
              <a:latin typeface="Roboto" panose="02000000000000000000"/>
            </a:endParaRPr>
          </a:p>
        </p:txBody>
      </p:sp>
    </p:spTree>
    <p:extLst>
      <p:ext uri="{BB962C8B-B14F-4D97-AF65-F5344CB8AC3E}">
        <p14:creationId xmlns:p14="http://schemas.microsoft.com/office/powerpoint/2010/main" val="28098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Title 2"/>
          <p:cNvSpPr>
            <a:spLocks noGrp="1"/>
          </p:cNvSpPr>
          <p:nvPr>
            <p:ph type="ctrTitle"/>
          </p:nvPr>
        </p:nvSpPr>
        <p:spPr>
          <a:xfrm>
            <a:off x="1106354" y="1111330"/>
            <a:ext cx="9144000" cy="622031"/>
          </a:xfrm>
        </p:spPr>
        <p:txBody>
          <a:bodyPr>
            <a:noAutofit/>
          </a:bodyPr>
          <a:lstStyle/>
          <a:p>
            <a:pPr algn="l"/>
            <a:r>
              <a:rPr lang="en-US" sz="1800" b="1" dirty="0" smtClean="0">
                <a:latin typeface="Roboto" panose="02000000000000000000"/>
              </a:rPr>
              <a:t>REPORT 2:</a:t>
            </a:r>
            <a:r>
              <a:rPr lang="id-ID" sz="1800" b="1" dirty="0">
                <a:latin typeface="Roboto" panose="02000000000000000000"/>
              </a:rPr>
              <a:t/>
            </a:r>
            <a:br>
              <a:rPr lang="id-ID" sz="1800" b="1" dirty="0">
                <a:latin typeface="Roboto" panose="02000000000000000000"/>
              </a:rPr>
            </a:br>
            <a:r>
              <a:rPr lang="id-ID" sz="1800" dirty="0">
                <a:latin typeface="Roboto" panose="02000000000000000000"/>
              </a:rPr>
              <a:t>Diwilayah mana serta jenis perairan apa produksi perlakuan ikan dengan volume tertinggi</a:t>
            </a:r>
            <a:r>
              <a:rPr lang="id-ID" sz="1800" dirty="0" smtClean="0">
                <a:latin typeface="Roboto" panose="02000000000000000000"/>
              </a:rPr>
              <a:t>?</a:t>
            </a:r>
            <a:endParaRPr lang="id-ID" sz="1800" dirty="0">
              <a:latin typeface="Roboto" panose="02000000000000000000"/>
            </a:endParaRPr>
          </a:p>
        </p:txBody>
      </p:sp>
      <p:pic>
        <p:nvPicPr>
          <p:cNvPr id="4" name="Picture 3"/>
          <p:cNvPicPr>
            <a:picLocks noChangeAspect="1"/>
          </p:cNvPicPr>
          <p:nvPr/>
        </p:nvPicPr>
        <p:blipFill rotWithShape="1">
          <a:blip r:embed="rId5"/>
          <a:srcRect l="8394" t="13688" r="7074" b="12545"/>
          <a:stretch/>
        </p:blipFill>
        <p:spPr>
          <a:xfrm>
            <a:off x="1560352" y="1733361"/>
            <a:ext cx="7174655" cy="3520118"/>
          </a:xfrm>
          <a:prstGeom prst="rect">
            <a:avLst/>
          </a:prstGeom>
        </p:spPr>
      </p:pic>
      <p:sp>
        <p:nvSpPr>
          <p:cNvPr id="5" name="Rectangle 4"/>
          <p:cNvSpPr/>
          <p:nvPr/>
        </p:nvSpPr>
        <p:spPr>
          <a:xfrm>
            <a:off x="1106354" y="5515951"/>
            <a:ext cx="8371475" cy="646331"/>
          </a:xfrm>
          <a:prstGeom prst="rect">
            <a:avLst/>
          </a:prstGeom>
        </p:spPr>
        <p:txBody>
          <a:bodyPr wrap="square">
            <a:spAutoFit/>
          </a:bodyPr>
          <a:lstStyle/>
          <a:p>
            <a:r>
              <a:rPr lang="id-ID" dirty="0">
                <a:solidFill>
                  <a:srgbClr val="000000"/>
                </a:solidFill>
                <a:latin typeface="Roboto" panose="02000000000000000000"/>
              </a:rPr>
              <a:t>Dari visualisasi diatas </a:t>
            </a:r>
            <a:r>
              <a:rPr lang="id-ID" dirty="0" smtClean="0">
                <a:solidFill>
                  <a:srgbClr val="000000"/>
                </a:solidFill>
                <a:latin typeface="Roboto" panose="02000000000000000000"/>
              </a:rPr>
              <a:t>w</a:t>
            </a:r>
            <a:r>
              <a:rPr lang="en-US" dirty="0" err="1" smtClean="0">
                <a:solidFill>
                  <a:srgbClr val="000000"/>
                </a:solidFill>
                <a:latin typeface="Roboto" panose="02000000000000000000"/>
              </a:rPr>
              <a:t>il</a:t>
            </a:r>
            <a:r>
              <a:rPr lang="id-ID" dirty="0" smtClean="0">
                <a:solidFill>
                  <a:srgbClr val="000000"/>
                </a:solidFill>
                <a:latin typeface="Roboto" panose="02000000000000000000"/>
              </a:rPr>
              <a:t>ayah</a:t>
            </a:r>
            <a:r>
              <a:rPr lang="id-ID" dirty="0">
                <a:solidFill>
                  <a:srgbClr val="000000"/>
                </a:solidFill>
                <a:latin typeface="Roboto" panose="02000000000000000000"/>
              </a:rPr>
              <a:t> produksi ikan tertinggi adalah Sumatera dengan jenis perlakuan "dipasarkan segar".</a:t>
            </a:r>
            <a:endParaRPr lang="id-ID" b="0" dirty="0">
              <a:solidFill>
                <a:srgbClr val="000000"/>
              </a:solidFill>
              <a:effectLst/>
              <a:latin typeface="Roboto" panose="02000000000000000000"/>
            </a:endParaRPr>
          </a:p>
        </p:txBody>
      </p:sp>
    </p:spTree>
    <p:extLst>
      <p:ext uri="{BB962C8B-B14F-4D97-AF65-F5344CB8AC3E}">
        <p14:creationId xmlns:p14="http://schemas.microsoft.com/office/powerpoint/2010/main" val="419239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Rectangle 2"/>
          <p:cNvSpPr/>
          <p:nvPr/>
        </p:nvSpPr>
        <p:spPr>
          <a:xfrm>
            <a:off x="894165" y="827053"/>
            <a:ext cx="8552696" cy="1200329"/>
          </a:xfrm>
          <a:prstGeom prst="rect">
            <a:avLst/>
          </a:prstGeom>
        </p:spPr>
        <p:txBody>
          <a:bodyPr wrap="square">
            <a:spAutoFit/>
          </a:bodyPr>
          <a:lstStyle/>
          <a:p>
            <a:r>
              <a:rPr lang="id-ID" b="1" dirty="0" smtClean="0">
                <a:latin typeface="Roboto" panose="02000000000000000000"/>
              </a:rPr>
              <a:t>INSIGHT </a:t>
            </a:r>
            <a:r>
              <a:rPr lang="en-US" b="1" dirty="0" smtClean="0">
                <a:latin typeface="Roboto" panose="02000000000000000000"/>
              </a:rPr>
              <a:t>2 :</a:t>
            </a:r>
            <a:endParaRPr lang="id-ID" b="1" dirty="0" smtClean="0">
              <a:latin typeface="Roboto" panose="02000000000000000000"/>
            </a:endParaRPr>
          </a:p>
          <a:p>
            <a:r>
              <a:rPr lang="id-ID" dirty="0" smtClean="0">
                <a:latin typeface="Roboto" panose="02000000000000000000"/>
              </a:rPr>
              <a:t>Kenapa</a:t>
            </a:r>
            <a:r>
              <a:rPr lang="id-ID" dirty="0">
                <a:latin typeface="Roboto" panose="02000000000000000000"/>
              </a:rPr>
              <a:t> daerah produsen itu tertinggi, apa komoditasnya? dan wilayah mana produksi perlakuan ikan tertinggi berdasarkan jenis perairan laut maupun umum?</a:t>
            </a:r>
            <a:endParaRPr lang="id-ID" b="0" dirty="0">
              <a:effectLst/>
              <a:latin typeface="Roboto" panose="02000000000000000000"/>
            </a:endParaRPr>
          </a:p>
        </p:txBody>
      </p:sp>
      <p:pic>
        <p:nvPicPr>
          <p:cNvPr id="4" name="Picture 3"/>
          <p:cNvPicPr>
            <a:picLocks noChangeAspect="1"/>
          </p:cNvPicPr>
          <p:nvPr/>
        </p:nvPicPr>
        <p:blipFill rotWithShape="1">
          <a:blip r:embed="rId5"/>
          <a:srcRect l="7206" t="28125" r="75471" b="44762"/>
          <a:stretch/>
        </p:blipFill>
        <p:spPr>
          <a:xfrm>
            <a:off x="2849378" y="2027383"/>
            <a:ext cx="2804449" cy="2467913"/>
          </a:xfrm>
          <a:prstGeom prst="rect">
            <a:avLst/>
          </a:prstGeom>
        </p:spPr>
      </p:pic>
      <p:sp>
        <p:nvSpPr>
          <p:cNvPr id="5" name="Rectangle 4"/>
          <p:cNvSpPr/>
          <p:nvPr/>
        </p:nvSpPr>
        <p:spPr>
          <a:xfrm>
            <a:off x="796511" y="4543960"/>
            <a:ext cx="8971052" cy="1200329"/>
          </a:xfrm>
          <a:prstGeom prst="rect">
            <a:avLst/>
          </a:prstGeom>
        </p:spPr>
        <p:txBody>
          <a:bodyPr wrap="square">
            <a:spAutoFit/>
          </a:bodyPr>
          <a:lstStyle/>
          <a:p>
            <a:r>
              <a:rPr lang="id-ID" dirty="0">
                <a:solidFill>
                  <a:srgbClr val="000000"/>
                </a:solidFill>
                <a:latin typeface="Roboto" panose="02000000000000000000"/>
              </a:rPr>
              <a:t>Sumatera menjadi produksi perlakuan ikan tertinggi sebab Sumatera merupakan salah </a:t>
            </a:r>
            <a:r>
              <a:rPr lang="id-ID" dirty="0" smtClean="0">
                <a:solidFill>
                  <a:srgbClr val="000000"/>
                </a:solidFill>
                <a:latin typeface="Roboto" panose="02000000000000000000"/>
              </a:rPr>
              <a:t>satuprovinsi</a:t>
            </a:r>
            <a:r>
              <a:rPr lang="id-ID" dirty="0">
                <a:solidFill>
                  <a:srgbClr val="000000"/>
                </a:solidFill>
                <a:latin typeface="Roboto" panose="02000000000000000000"/>
              </a:rPr>
              <a:t> di Indonesia yang memiliki potensi besar dalam subsektor perikanan budidaya </a:t>
            </a:r>
            <a:r>
              <a:rPr lang="en-US" dirty="0" smtClean="0">
                <a:solidFill>
                  <a:srgbClr val="000000"/>
                </a:solidFill>
                <a:latin typeface="Roboto" panose="02000000000000000000"/>
              </a:rPr>
              <a:t> </a:t>
            </a:r>
            <a:r>
              <a:rPr lang="id-ID" dirty="0" smtClean="0">
                <a:solidFill>
                  <a:srgbClr val="000000"/>
                </a:solidFill>
                <a:latin typeface="Roboto" panose="02000000000000000000"/>
              </a:rPr>
              <a:t>dengan</a:t>
            </a:r>
            <a:r>
              <a:rPr lang="id-ID" dirty="0">
                <a:solidFill>
                  <a:srgbClr val="000000"/>
                </a:solidFill>
                <a:latin typeface="Roboto" panose="02000000000000000000"/>
              </a:rPr>
              <a:t> komoditas ikan yang merupakan salah satu </a:t>
            </a:r>
            <a:r>
              <a:rPr lang="id-ID" dirty="0" smtClean="0">
                <a:solidFill>
                  <a:srgbClr val="000000"/>
                </a:solidFill>
                <a:latin typeface="Roboto" panose="02000000000000000000"/>
              </a:rPr>
              <a:t>bahan</a:t>
            </a:r>
            <a:r>
              <a:rPr lang="en-US" dirty="0" smtClean="0">
                <a:solidFill>
                  <a:srgbClr val="000000"/>
                </a:solidFill>
                <a:latin typeface="Roboto" panose="02000000000000000000"/>
              </a:rPr>
              <a:t> </a:t>
            </a:r>
            <a:r>
              <a:rPr lang="id-ID" dirty="0" smtClean="0">
                <a:solidFill>
                  <a:srgbClr val="000000"/>
                </a:solidFill>
                <a:latin typeface="Roboto" panose="02000000000000000000"/>
              </a:rPr>
              <a:t>baku</a:t>
            </a:r>
            <a:r>
              <a:rPr lang="id-ID" dirty="0">
                <a:solidFill>
                  <a:srgbClr val="000000"/>
                </a:solidFill>
                <a:latin typeface="Roboto" panose="02000000000000000000"/>
              </a:rPr>
              <a:t> maupun menu makanan utama </a:t>
            </a:r>
            <a:r>
              <a:rPr lang="en-US" dirty="0" smtClean="0">
                <a:solidFill>
                  <a:srgbClr val="000000"/>
                </a:solidFill>
                <a:latin typeface="Roboto" panose="02000000000000000000"/>
              </a:rPr>
              <a:t> </a:t>
            </a:r>
            <a:r>
              <a:rPr lang="id-ID" dirty="0" smtClean="0">
                <a:solidFill>
                  <a:srgbClr val="000000"/>
                </a:solidFill>
                <a:latin typeface="Roboto" panose="02000000000000000000"/>
              </a:rPr>
              <a:t>di</a:t>
            </a:r>
            <a:r>
              <a:rPr lang="id-ID" dirty="0">
                <a:solidFill>
                  <a:srgbClr val="000000"/>
                </a:solidFill>
                <a:latin typeface="Roboto" panose="02000000000000000000"/>
              </a:rPr>
              <a:t> Sumatera pada umumnya</a:t>
            </a:r>
            <a:r>
              <a:rPr lang="id-ID" dirty="0" smtClean="0">
                <a:solidFill>
                  <a:srgbClr val="000000"/>
                </a:solidFill>
                <a:latin typeface="Roboto" panose="02000000000000000000"/>
              </a:rPr>
              <a:t>.</a:t>
            </a:r>
            <a:endParaRPr lang="en-US" dirty="0" smtClean="0">
              <a:solidFill>
                <a:srgbClr val="000000"/>
              </a:solidFill>
              <a:latin typeface="Roboto" panose="02000000000000000000"/>
            </a:endParaRPr>
          </a:p>
        </p:txBody>
      </p:sp>
    </p:spTree>
    <p:extLst>
      <p:ext uri="{BB962C8B-B14F-4D97-AF65-F5344CB8AC3E}">
        <p14:creationId xmlns:p14="http://schemas.microsoft.com/office/powerpoint/2010/main" val="425889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4" name="Rectangle 3"/>
          <p:cNvSpPr/>
          <p:nvPr/>
        </p:nvSpPr>
        <p:spPr>
          <a:xfrm>
            <a:off x="894165" y="1525508"/>
            <a:ext cx="8558072" cy="3416320"/>
          </a:xfrm>
          <a:prstGeom prst="rect">
            <a:avLst/>
          </a:prstGeom>
        </p:spPr>
        <p:txBody>
          <a:bodyPr wrap="square">
            <a:spAutoFit/>
          </a:bodyPr>
          <a:lstStyle/>
          <a:p>
            <a:r>
              <a:rPr lang="id-ID" dirty="0" smtClean="0">
                <a:solidFill>
                  <a:srgbClr val="000000"/>
                </a:solidFill>
                <a:latin typeface="Roboto" panose="02000000000000000000"/>
              </a:rPr>
              <a:t>Berdasarkan</a:t>
            </a:r>
            <a:r>
              <a:rPr lang="id-ID" dirty="0">
                <a:solidFill>
                  <a:srgbClr val="000000"/>
                </a:solidFill>
                <a:latin typeface="Roboto" panose="02000000000000000000"/>
              </a:rPr>
              <a:t> perairannya, Sumatera </a:t>
            </a:r>
            <a:r>
              <a:rPr lang="id-ID" dirty="0" smtClean="0">
                <a:solidFill>
                  <a:srgbClr val="000000"/>
                </a:solidFill>
                <a:latin typeface="Roboto" panose="02000000000000000000"/>
              </a:rPr>
              <a:t>menempati</a:t>
            </a:r>
            <a:r>
              <a:rPr lang="id-ID" dirty="0">
                <a:solidFill>
                  <a:srgbClr val="000000"/>
                </a:solidFill>
                <a:latin typeface="Roboto" panose="02000000000000000000"/>
              </a:rPr>
              <a:t> produksi perlakuan </a:t>
            </a:r>
            <a:r>
              <a:rPr lang="id-ID" dirty="0" smtClean="0">
                <a:solidFill>
                  <a:srgbClr val="000000"/>
                </a:solidFill>
                <a:latin typeface="Roboto" panose="02000000000000000000"/>
              </a:rPr>
              <a:t>ikan</a:t>
            </a:r>
            <a:r>
              <a:rPr lang="en-US" dirty="0">
                <a:solidFill>
                  <a:srgbClr val="000000"/>
                </a:solidFill>
                <a:latin typeface="Roboto" panose="02000000000000000000"/>
              </a:rPr>
              <a:t> </a:t>
            </a:r>
            <a:r>
              <a:rPr lang="id-ID" dirty="0" smtClean="0">
                <a:solidFill>
                  <a:srgbClr val="000000"/>
                </a:solidFill>
                <a:latin typeface="Roboto" panose="02000000000000000000"/>
              </a:rPr>
              <a:t>tertingg</a:t>
            </a:r>
            <a:r>
              <a:rPr lang="en-US" dirty="0" err="1" smtClean="0">
                <a:solidFill>
                  <a:srgbClr val="000000"/>
                </a:solidFill>
                <a:latin typeface="Roboto" panose="02000000000000000000"/>
              </a:rPr>
              <a:t>i</a:t>
            </a:r>
            <a:r>
              <a:rPr lang="en-US" dirty="0" smtClean="0">
                <a:solidFill>
                  <a:srgbClr val="000000"/>
                </a:solidFill>
                <a:latin typeface="Roboto" panose="02000000000000000000"/>
              </a:rPr>
              <a:t> </a:t>
            </a:r>
            <a:r>
              <a:rPr lang="id-ID" dirty="0" smtClean="0">
                <a:solidFill>
                  <a:srgbClr val="000000"/>
                </a:solidFill>
                <a:latin typeface="Roboto" panose="02000000000000000000"/>
              </a:rPr>
              <a:t>jenis</a:t>
            </a:r>
            <a:r>
              <a:rPr lang="en-US" dirty="0" smtClean="0">
                <a:solidFill>
                  <a:srgbClr val="000000"/>
                </a:solidFill>
                <a:latin typeface="Roboto" panose="02000000000000000000"/>
              </a:rPr>
              <a:t> </a:t>
            </a:r>
            <a:r>
              <a:rPr lang="id-ID" dirty="0" smtClean="0">
                <a:solidFill>
                  <a:srgbClr val="000000"/>
                </a:solidFill>
                <a:latin typeface="Roboto" panose="02000000000000000000"/>
              </a:rPr>
              <a:t>perairan</a:t>
            </a:r>
            <a:r>
              <a:rPr lang="en-US" dirty="0" smtClean="0">
                <a:solidFill>
                  <a:srgbClr val="000000"/>
                </a:solidFill>
                <a:latin typeface="Roboto" panose="02000000000000000000"/>
              </a:rPr>
              <a:t> </a:t>
            </a:r>
            <a:r>
              <a:rPr lang="id-ID" dirty="0" smtClean="0">
                <a:solidFill>
                  <a:srgbClr val="000000"/>
                </a:solidFill>
                <a:latin typeface="Roboto" panose="02000000000000000000"/>
              </a:rPr>
              <a:t>air</a:t>
            </a:r>
            <a:r>
              <a:rPr lang="en-US" dirty="0" smtClean="0">
                <a:solidFill>
                  <a:srgbClr val="000000"/>
                </a:solidFill>
                <a:latin typeface="Roboto" panose="02000000000000000000"/>
              </a:rPr>
              <a:t> </a:t>
            </a:r>
            <a:r>
              <a:rPr lang="id-ID" dirty="0" smtClean="0">
                <a:solidFill>
                  <a:srgbClr val="000000"/>
                </a:solidFill>
                <a:latin typeface="Roboto" panose="02000000000000000000"/>
              </a:rPr>
              <a:t>laut.</a:t>
            </a:r>
            <a:r>
              <a:rPr lang="en-US" dirty="0" smtClean="0">
                <a:solidFill>
                  <a:srgbClr val="000000"/>
                </a:solidFill>
                <a:latin typeface="Roboto" panose="02000000000000000000"/>
              </a:rPr>
              <a:t> </a:t>
            </a:r>
            <a:r>
              <a:rPr lang="id-ID" dirty="0" smtClean="0">
                <a:solidFill>
                  <a:srgbClr val="000000"/>
                </a:solidFill>
                <a:latin typeface="Roboto" panose="02000000000000000000"/>
              </a:rPr>
              <a:t>Hal</a:t>
            </a:r>
            <a:r>
              <a:rPr lang="en-US" dirty="0" smtClean="0">
                <a:solidFill>
                  <a:srgbClr val="000000"/>
                </a:solidFill>
                <a:latin typeface="Roboto" panose="02000000000000000000"/>
              </a:rPr>
              <a:t> </a:t>
            </a:r>
            <a:r>
              <a:rPr lang="id-ID" dirty="0" smtClean="0">
                <a:solidFill>
                  <a:srgbClr val="000000"/>
                </a:solidFill>
                <a:latin typeface="Roboto" panose="02000000000000000000"/>
              </a:rPr>
              <a:t>ini</a:t>
            </a:r>
            <a:r>
              <a:rPr lang="en-US" dirty="0" smtClean="0">
                <a:solidFill>
                  <a:srgbClr val="000000"/>
                </a:solidFill>
                <a:latin typeface="Roboto" panose="02000000000000000000"/>
              </a:rPr>
              <a:t> </a:t>
            </a:r>
            <a:r>
              <a:rPr lang="id-ID" dirty="0" smtClean="0">
                <a:solidFill>
                  <a:srgbClr val="000000"/>
                </a:solidFill>
                <a:latin typeface="Roboto" panose="02000000000000000000"/>
              </a:rPr>
              <a:t>disebabkan</a:t>
            </a:r>
            <a:r>
              <a:rPr lang="en-US" dirty="0" smtClean="0">
                <a:solidFill>
                  <a:srgbClr val="000000"/>
                </a:solidFill>
                <a:latin typeface="Roboto" panose="02000000000000000000"/>
              </a:rPr>
              <a:t> </a:t>
            </a:r>
            <a:r>
              <a:rPr lang="id-ID" dirty="0" smtClean="0">
                <a:solidFill>
                  <a:srgbClr val="000000"/>
                </a:solidFill>
                <a:latin typeface="Roboto" panose="02000000000000000000"/>
              </a:rPr>
              <a:t>Sumatera</a:t>
            </a:r>
            <a:r>
              <a:rPr lang="en-US" dirty="0" smtClean="0">
                <a:solidFill>
                  <a:srgbClr val="000000"/>
                </a:solidFill>
                <a:latin typeface="Roboto" panose="02000000000000000000"/>
              </a:rPr>
              <a:t> </a:t>
            </a:r>
            <a:r>
              <a:rPr lang="id-ID" dirty="0" smtClean="0">
                <a:solidFill>
                  <a:srgbClr val="000000"/>
                </a:solidFill>
                <a:latin typeface="Roboto" panose="02000000000000000000"/>
              </a:rPr>
              <a:t>memiliki</a:t>
            </a:r>
            <a:r>
              <a:rPr lang="en-US" dirty="0" smtClean="0">
                <a:solidFill>
                  <a:srgbClr val="000000"/>
                </a:solidFill>
                <a:latin typeface="Roboto" panose="02000000000000000000"/>
              </a:rPr>
              <a:t> </a:t>
            </a:r>
            <a:r>
              <a:rPr lang="id-ID" dirty="0" smtClean="0">
                <a:solidFill>
                  <a:srgbClr val="000000"/>
                </a:solidFill>
                <a:latin typeface="Roboto" panose="02000000000000000000"/>
              </a:rPr>
              <a:t>185</a:t>
            </a:r>
            <a:r>
              <a:rPr lang="id-ID" dirty="0">
                <a:solidFill>
                  <a:srgbClr val="000000"/>
                </a:solidFill>
                <a:latin typeface="Roboto" panose="02000000000000000000"/>
              </a:rPr>
              <a:t> buah </a:t>
            </a:r>
            <a:r>
              <a:rPr lang="id-ID" dirty="0" smtClean="0">
                <a:solidFill>
                  <a:srgbClr val="000000"/>
                </a:solidFill>
                <a:latin typeface="Roboto" panose="02000000000000000000"/>
              </a:rPr>
              <a:t>pula</a:t>
            </a:r>
            <a:r>
              <a:rPr lang="en-US" dirty="0" smtClean="0">
                <a:solidFill>
                  <a:srgbClr val="000000"/>
                </a:solidFill>
                <a:latin typeface="Roboto" panose="02000000000000000000"/>
              </a:rPr>
              <a:t>u </a:t>
            </a:r>
            <a:r>
              <a:rPr lang="id-ID" dirty="0" smtClean="0">
                <a:solidFill>
                  <a:srgbClr val="000000"/>
                </a:solidFill>
                <a:latin typeface="Roboto" panose="02000000000000000000"/>
              </a:rPr>
              <a:t>kecil</a:t>
            </a:r>
            <a:r>
              <a:rPr lang="en-US" dirty="0" smtClean="0">
                <a:solidFill>
                  <a:srgbClr val="000000"/>
                </a:solidFill>
                <a:latin typeface="Roboto" panose="02000000000000000000"/>
              </a:rPr>
              <a:t> </a:t>
            </a:r>
            <a:r>
              <a:rPr lang="id-ID" dirty="0" smtClean="0">
                <a:solidFill>
                  <a:srgbClr val="000000"/>
                </a:solidFill>
                <a:latin typeface="Roboto" panose="02000000000000000000"/>
              </a:rPr>
              <a:t>dengan</a:t>
            </a:r>
            <a:r>
              <a:rPr lang="en-US" dirty="0" smtClean="0">
                <a:solidFill>
                  <a:srgbClr val="000000"/>
                </a:solidFill>
                <a:latin typeface="Roboto" panose="02000000000000000000"/>
              </a:rPr>
              <a:t> </a:t>
            </a:r>
            <a:r>
              <a:rPr lang="id-ID" dirty="0" smtClean="0">
                <a:solidFill>
                  <a:srgbClr val="000000"/>
                </a:solidFill>
                <a:latin typeface="Roboto" panose="02000000000000000000"/>
              </a:rPr>
              <a:t>panjang</a:t>
            </a:r>
            <a:r>
              <a:rPr lang="en-US" dirty="0" smtClean="0">
                <a:solidFill>
                  <a:srgbClr val="000000"/>
                </a:solidFill>
                <a:latin typeface="Roboto" panose="02000000000000000000"/>
              </a:rPr>
              <a:t> </a:t>
            </a:r>
            <a:r>
              <a:rPr lang="id-ID" dirty="0" smtClean="0">
                <a:solidFill>
                  <a:srgbClr val="000000"/>
                </a:solidFill>
                <a:latin typeface="Roboto" panose="02000000000000000000"/>
              </a:rPr>
              <a:t>pantai</a:t>
            </a:r>
            <a:r>
              <a:rPr lang="en-US" dirty="0" smtClean="0">
                <a:solidFill>
                  <a:srgbClr val="000000"/>
                </a:solidFill>
                <a:latin typeface="Roboto" panose="02000000000000000000"/>
              </a:rPr>
              <a:t> </a:t>
            </a:r>
            <a:r>
              <a:rPr lang="id-ID" dirty="0" smtClean="0">
                <a:solidFill>
                  <a:srgbClr val="000000"/>
                </a:solidFill>
                <a:latin typeface="Roboto" panose="02000000000000000000"/>
              </a:rPr>
              <a:t>375</a:t>
            </a:r>
            <a:r>
              <a:rPr lang="en-US" dirty="0" smtClean="0">
                <a:solidFill>
                  <a:srgbClr val="000000"/>
                </a:solidFill>
                <a:latin typeface="Roboto" panose="02000000000000000000"/>
              </a:rPr>
              <a:t> </a:t>
            </a:r>
            <a:r>
              <a:rPr lang="id-ID" dirty="0" smtClean="0">
                <a:solidFill>
                  <a:srgbClr val="000000"/>
                </a:solidFill>
                <a:latin typeface="Roboto" panose="02000000000000000000"/>
              </a:rPr>
              <a:t>km</a:t>
            </a:r>
            <a:r>
              <a:rPr lang="en-US" dirty="0" smtClean="0">
                <a:solidFill>
                  <a:srgbClr val="000000"/>
                </a:solidFill>
                <a:latin typeface="Roboto" panose="02000000000000000000"/>
              </a:rPr>
              <a:t> </a:t>
            </a:r>
            <a:r>
              <a:rPr lang="id-ID" dirty="0" smtClean="0">
                <a:solidFill>
                  <a:srgbClr val="000000"/>
                </a:solidFill>
                <a:latin typeface="Roboto" panose="02000000000000000000"/>
              </a:rPr>
              <a:t>yang</a:t>
            </a:r>
            <a:r>
              <a:rPr lang="en-US" dirty="0" smtClean="0">
                <a:solidFill>
                  <a:srgbClr val="000000"/>
                </a:solidFill>
                <a:latin typeface="Roboto" panose="02000000000000000000"/>
              </a:rPr>
              <a:t> </a:t>
            </a:r>
            <a:r>
              <a:rPr lang="id-ID" dirty="0" smtClean="0">
                <a:solidFill>
                  <a:srgbClr val="000000"/>
                </a:solidFill>
                <a:latin typeface="Roboto" panose="02000000000000000000"/>
              </a:rPr>
              <a:t>membentang</a:t>
            </a:r>
            <a:r>
              <a:rPr lang="en-US" dirty="0" smtClean="0">
                <a:solidFill>
                  <a:srgbClr val="000000"/>
                </a:solidFill>
                <a:latin typeface="Roboto" panose="02000000000000000000"/>
              </a:rPr>
              <a:t> </a:t>
            </a:r>
            <a:r>
              <a:rPr lang="id-ID" dirty="0" smtClean="0">
                <a:solidFill>
                  <a:srgbClr val="000000"/>
                </a:solidFill>
                <a:latin typeface="Roboto" panose="02000000000000000000"/>
              </a:rPr>
              <a:t>dari</a:t>
            </a:r>
            <a:r>
              <a:rPr lang="en-US" dirty="0" smtClean="0">
                <a:solidFill>
                  <a:srgbClr val="000000"/>
                </a:solidFill>
                <a:latin typeface="Roboto" panose="02000000000000000000"/>
              </a:rPr>
              <a:t> </a:t>
            </a:r>
            <a:r>
              <a:rPr lang="id-ID" dirty="0" smtClean="0">
                <a:solidFill>
                  <a:srgbClr val="000000"/>
                </a:solidFill>
                <a:latin typeface="Roboto" panose="02000000000000000000"/>
              </a:rPr>
              <a:t>Kabupaten</a:t>
            </a:r>
            <a:r>
              <a:rPr lang="en-US" dirty="0" smtClean="0">
                <a:solidFill>
                  <a:srgbClr val="000000"/>
                </a:solidFill>
                <a:latin typeface="Roboto" panose="02000000000000000000"/>
              </a:rPr>
              <a:t> </a:t>
            </a:r>
            <a:r>
              <a:rPr lang="id-ID" dirty="0" smtClean="0">
                <a:solidFill>
                  <a:srgbClr val="000000"/>
                </a:solidFill>
                <a:latin typeface="Roboto" panose="02000000000000000000"/>
              </a:rPr>
              <a:t>Pasaman</a:t>
            </a:r>
            <a:r>
              <a:rPr lang="en-US" dirty="0" smtClean="0">
                <a:solidFill>
                  <a:srgbClr val="000000"/>
                </a:solidFill>
                <a:latin typeface="Roboto" panose="02000000000000000000"/>
              </a:rPr>
              <a:t> </a:t>
            </a:r>
            <a:r>
              <a:rPr lang="id-ID" dirty="0" smtClean="0">
                <a:solidFill>
                  <a:srgbClr val="000000"/>
                </a:solidFill>
                <a:latin typeface="Roboto" panose="02000000000000000000"/>
              </a:rPr>
              <a:t>Barat</a:t>
            </a:r>
            <a:r>
              <a:rPr lang="en-US" dirty="0" smtClean="0">
                <a:solidFill>
                  <a:srgbClr val="000000"/>
                </a:solidFill>
                <a:latin typeface="Roboto" panose="02000000000000000000"/>
              </a:rPr>
              <a:t> </a:t>
            </a:r>
            <a:r>
              <a:rPr lang="id-ID" dirty="0" smtClean="0">
                <a:solidFill>
                  <a:srgbClr val="000000"/>
                </a:solidFill>
                <a:latin typeface="Roboto" panose="02000000000000000000"/>
              </a:rPr>
              <a:t>hingga</a:t>
            </a:r>
            <a:r>
              <a:rPr lang="en-US" dirty="0" smtClean="0">
                <a:solidFill>
                  <a:srgbClr val="000000"/>
                </a:solidFill>
                <a:latin typeface="Roboto" panose="02000000000000000000"/>
              </a:rPr>
              <a:t> </a:t>
            </a:r>
            <a:r>
              <a:rPr lang="id-ID" dirty="0" smtClean="0">
                <a:solidFill>
                  <a:srgbClr val="000000"/>
                </a:solidFill>
                <a:latin typeface="Roboto" panose="02000000000000000000"/>
              </a:rPr>
              <a:t>Kabupaten</a:t>
            </a:r>
            <a:r>
              <a:rPr lang="en-US" dirty="0" smtClean="0">
                <a:solidFill>
                  <a:srgbClr val="000000"/>
                </a:solidFill>
                <a:latin typeface="Roboto" panose="02000000000000000000"/>
              </a:rPr>
              <a:t> </a:t>
            </a:r>
            <a:r>
              <a:rPr lang="id-ID" dirty="0" smtClean="0">
                <a:solidFill>
                  <a:srgbClr val="000000"/>
                </a:solidFill>
                <a:latin typeface="Roboto" panose="02000000000000000000"/>
              </a:rPr>
              <a:t>Pesisir</a:t>
            </a:r>
            <a:r>
              <a:rPr lang="en-US" dirty="0" smtClean="0">
                <a:solidFill>
                  <a:srgbClr val="000000"/>
                </a:solidFill>
                <a:latin typeface="Roboto" panose="02000000000000000000"/>
              </a:rPr>
              <a:t> </a:t>
            </a:r>
            <a:r>
              <a:rPr lang="id-ID" dirty="0" smtClean="0">
                <a:solidFill>
                  <a:srgbClr val="000000"/>
                </a:solidFill>
                <a:latin typeface="Roboto" panose="02000000000000000000"/>
              </a:rPr>
              <a:t>Selatan</a:t>
            </a:r>
            <a:r>
              <a:rPr lang="en-US" dirty="0" smtClean="0">
                <a:solidFill>
                  <a:srgbClr val="000000"/>
                </a:solidFill>
                <a:latin typeface="Roboto" panose="02000000000000000000"/>
              </a:rPr>
              <a:t> </a:t>
            </a:r>
            <a:r>
              <a:rPr lang="id-ID" dirty="0" smtClean="0">
                <a:solidFill>
                  <a:srgbClr val="000000"/>
                </a:solidFill>
                <a:latin typeface="Roboto" panose="02000000000000000000"/>
              </a:rPr>
              <a:t>serta</a:t>
            </a:r>
            <a:r>
              <a:rPr lang="en-US" dirty="0" smtClean="0">
                <a:solidFill>
                  <a:srgbClr val="000000"/>
                </a:solidFill>
                <a:latin typeface="Roboto" panose="02000000000000000000"/>
              </a:rPr>
              <a:t> </a:t>
            </a:r>
            <a:r>
              <a:rPr lang="id-ID" dirty="0" smtClean="0">
                <a:solidFill>
                  <a:srgbClr val="000000"/>
                </a:solidFill>
                <a:latin typeface="Roboto" panose="02000000000000000000"/>
              </a:rPr>
              <a:t>2.420</a:t>
            </a:r>
            <a:r>
              <a:rPr lang="en-US" dirty="0" smtClean="0">
                <a:solidFill>
                  <a:srgbClr val="000000"/>
                </a:solidFill>
                <a:latin typeface="Roboto" panose="02000000000000000000"/>
              </a:rPr>
              <a:t> </a:t>
            </a:r>
            <a:r>
              <a:rPr lang="id-ID" dirty="0" smtClean="0">
                <a:solidFill>
                  <a:srgbClr val="000000"/>
                </a:solidFill>
                <a:latin typeface="Roboto" panose="02000000000000000000"/>
              </a:rPr>
              <a:t>km</a:t>
            </a:r>
            <a:r>
              <a:rPr lang="en-US" dirty="0" smtClean="0">
                <a:solidFill>
                  <a:srgbClr val="000000"/>
                </a:solidFill>
                <a:latin typeface="Roboto" panose="02000000000000000000"/>
              </a:rPr>
              <a:t> </a:t>
            </a:r>
            <a:r>
              <a:rPr lang="id-ID" dirty="0" smtClean="0">
                <a:solidFill>
                  <a:srgbClr val="000000"/>
                </a:solidFill>
                <a:latin typeface="Roboto" panose="02000000000000000000"/>
              </a:rPr>
              <a:t>jika</a:t>
            </a:r>
            <a:r>
              <a:rPr lang="id-ID" dirty="0">
                <a:solidFill>
                  <a:srgbClr val="000000"/>
                </a:solidFill>
                <a:latin typeface="Roboto" panose="02000000000000000000"/>
              </a:rPr>
              <a:t> termasuk pantai di kepulauan Mentawai sehingga memiliki potensi </a:t>
            </a:r>
            <a:r>
              <a:rPr lang="id-ID" dirty="0" smtClean="0">
                <a:solidFill>
                  <a:srgbClr val="000000"/>
                </a:solidFill>
                <a:latin typeface="Roboto" panose="02000000000000000000"/>
              </a:rPr>
              <a:t>yangcukup</a:t>
            </a:r>
            <a:r>
              <a:rPr lang="id-ID" dirty="0">
                <a:solidFill>
                  <a:srgbClr val="000000"/>
                </a:solidFill>
                <a:latin typeface="Roboto" panose="02000000000000000000"/>
              </a:rPr>
              <a:t> besar sektor </a:t>
            </a:r>
            <a:r>
              <a:rPr lang="id-ID" dirty="0" smtClean="0">
                <a:solidFill>
                  <a:srgbClr val="000000"/>
                </a:solidFill>
                <a:latin typeface="Roboto" panose="02000000000000000000"/>
              </a:rPr>
              <a:t>penangka</a:t>
            </a:r>
            <a:r>
              <a:rPr lang="en-US" dirty="0" smtClean="0">
                <a:solidFill>
                  <a:srgbClr val="000000"/>
                </a:solidFill>
                <a:latin typeface="Roboto" panose="02000000000000000000"/>
              </a:rPr>
              <a:t>p</a:t>
            </a:r>
            <a:r>
              <a:rPr lang="id-ID" dirty="0" smtClean="0">
                <a:solidFill>
                  <a:srgbClr val="000000"/>
                </a:solidFill>
                <a:latin typeface="Roboto" panose="02000000000000000000"/>
              </a:rPr>
              <a:t>an</a:t>
            </a:r>
            <a:r>
              <a:rPr lang="id-ID" dirty="0">
                <a:solidFill>
                  <a:srgbClr val="000000"/>
                </a:solidFill>
                <a:latin typeface="Roboto" panose="02000000000000000000"/>
              </a:rPr>
              <a:t> ikan.</a:t>
            </a:r>
          </a:p>
          <a:p>
            <a:r>
              <a:rPr lang="id-ID" dirty="0">
                <a:solidFill>
                  <a:srgbClr val="000000"/>
                </a:solidFill>
                <a:latin typeface="Roboto" panose="02000000000000000000"/>
              </a:rPr>
              <a:t/>
            </a:r>
            <a:br>
              <a:rPr lang="id-ID" dirty="0">
                <a:solidFill>
                  <a:srgbClr val="000000"/>
                </a:solidFill>
                <a:latin typeface="Roboto" panose="02000000000000000000"/>
              </a:rPr>
            </a:br>
            <a:r>
              <a:rPr lang="id-ID" dirty="0">
                <a:solidFill>
                  <a:srgbClr val="000000"/>
                </a:solidFill>
                <a:latin typeface="Roboto" panose="02000000000000000000"/>
              </a:rPr>
              <a:t>Sedangkan pada produksi perlakuan ikan jenis perairan umum </a:t>
            </a:r>
            <a:r>
              <a:rPr lang="id-ID" dirty="0" smtClean="0">
                <a:solidFill>
                  <a:srgbClr val="000000"/>
                </a:solidFill>
                <a:latin typeface="Roboto" panose="02000000000000000000"/>
              </a:rPr>
              <a:t>tertinggi</a:t>
            </a:r>
            <a:r>
              <a:rPr lang="en-US" dirty="0" smtClean="0">
                <a:solidFill>
                  <a:srgbClr val="000000"/>
                </a:solidFill>
                <a:latin typeface="Roboto" panose="02000000000000000000"/>
              </a:rPr>
              <a:t> </a:t>
            </a:r>
            <a:r>
              <a:rPr lang="id-ID" dirty="0" smtClean="0">
                <a:solidFill>
                  <a:srgbClr val="000000"/>
                </a:solidFill>
                <a:latin typeface="Roboto" panose="02000000000000000000"/>
              </a:rPr>
              <a:t>berada</a:t>
            </a:r>
            <a:r>
              <a:rPr lang="en-US" dirty="0" smtClean="0">
                <a:solidFill>
                  <a:srgbClr val="000000"/>
                </a:solidFill>
                <a:latin typeface="Roboto" panose="02000000000000000000"/>
              </a:rPr>
              <a:t> </a:t>
            </a:r>
            <a:r>
              <a:rPr lang="id-ID" dirty="0" smtClean="0">
                <a:solidFill>
                  <a:srgbClr val="000000"/>
                </a:solidFill>
                <a:latin typeface="Roboto" panose="02000000000000000000"/>
              </a:rPr>
              <a:t>di</a:t>
            </a:r>
            <a:r>
              <a:rPr lang="en-US" dirty="0" smtClean="0">
                <a:solidFill>
                  <a:srgbClr val="000000"/>
                </a:solidFill>
                <a:latin typeface="Roboto" panose="02000000000000000000"/>
              </a:rPr>
              <a:t> </a:t>
            </a:r>
            <a:r>
              <a:rPr lang="id-ID" dirty="0" smtClean="0">
                <a:solidFill>
                  <a:srgbClr val="000000"/>
                </a:solidFill>
                <a:latin typeface="Roboto" panose="02000000000000000000"/>
              </a:rPr>
              <a:t>wilayah</a:t>
            </a:r>
            <a:r>
              <a:rPr lang="en-US" dirty="0" smtClean="0">
                <a:solidFill>
                  <a:srgbClr val="000000"/>
                </a:solidFill>
                <a:latin typeface="Roboto" panose="02000000000000000000"/>
              </a:rPr>
              <a:t> </a:t>
            </a:r>
            <a:r>
              <a:rPr lang="id-ID" dirty="0" smtClean="0">
                <a:solidFill>
                  <a:srgbClr val="000000"/>
                </a:solidFill>
                <a:latin typeface="Roboto" panose="02000000000000000000"/>
              </a:rPr>
              <a:t>Kalimantan.</a:t>
            </a:r>
            <a:r>
              <a:rPr lang="en-US" dirty="0" smtClean="0">
                <a:solidFill>
                  <a:srgbClr val="000000"/>
                </a:solidFill>
                <a:latin typeface="Roboto" panose="02000000000000000000"/>
              </a:rPr>
              <a:t> </a:t>
            </a:r>
            <a:r>
              <a:rPr lang="id-ID" dirty="0" smtClean="0">
                <a:solidFill>
                  <a:srgbClr val="000000"/>
                </a:solidFill>
                <a:latin typeface="Roboto" panose="02000000000000000000"/>
              </a:rPr>
              <a:t>Hal</a:t>
            </a:r>
            <a:r>
              <a:rPr lang="en-US" dirty="0" smtClean="0">
                <a:solidFill>
                  <a:srgbClr val="000000"/>
                </a:solidFill>
                <a:latin typeface="Roboto" panose="02000000000000000000"/>
              </a:rPr>
              <a:t> </a:t>
            </a:r>
            <a:r>
              <a:rPr lang="id-ID" dirty="0" smtClean="0">
                <a:solidFill>
                  <a:srgbClr val="000000"/>
                </a:solidFill>
                <a:latin typeface="Roboto" panose="02000000000000000000"/>
              </a:rPr>
              <a:t>tersebut</a:t>
            </a:r>
            <a:r>
              <a:rPr lang="en-US" dirty="0" smtClean="0">
                <a:solidFill>
                  <a:srgbClr val="000000"/>
                </a:solidFill>
                <a:latin typeface="Roboto" panose="02000000000000000000"/>
              </a:rPr>
              <a:t> </a:t>
            </a:r>
            <a:r>
              <a:rPr lang="id-ID" dirty="0" smtClean="0">
                <a:solidFill>
                  <a:srgbClr val="000000"/>
                </a:solidFill>
                <a:latin typeface="Roboto" panose="02000000000000000000"/>
              </a:rPr>
              <a:t>dikarenakan</a:t>
            </a:r>
            <a:r>
              <a:rPr lang="en-US" dirty="0" smtClean="0">
                <a:solidFill>
                  <a:srgbClr val="000000"/>
                </a:solidFill>
                <a:latin typeface="Roboto" panose="02000000000000000000"/>
              </a:rPr>
              <a:t> </a:t>
            </a:r>
            <a:r>
              <a:rPr lang="id-ID" dirty="0" smtClean="0">
                <a:solidFill>
                  <a:srgbClr val="000000"/>
                </a:solidFill>
                <a:latin typeface="Roboto" panose="02000000000000000000"/>
              </a:rPr>
              <a:t>wilayah</a:t>
            </a:r>
            <a:r>
              <a:rPr lang="en-US" dirty="0" smtClean="0">
                <a:solidFill>
                  <a:srgbClr val="000000"/>
                </a:solidFill>
                <a:latin typeface="Roboto" panose="02000000000000000000"/>
              </a:rPr>
              <a:t> </a:t>
            </a:r>
            <a:r>
              <a:rPr lang="id-ID" dirty="0" smtClean="0">
                <a:solidFill>
                  <a:srgbClr val="000000"/>
                </a:solidFill>
                <a:latin typeface="Roboto" panose="02000000000000000000"/>
              </a:rPr>
              <a:t>daratan</a:t>
            </a:r>
            <a:r>
              <a:rPr lang="en-US" dirty="0" smtClean="0">
                <a:solidFill>
                  <a:srgbClr val="000000"/>
                </a:solidFill>
                <a:latin typeface="Roboto" panose="02000000000000000000"/>
              </a:rPr>
              <a:t> </a:t>
            </a:r>
            <a:r>
              <a:rPr lang="id-ID" dirty="0" smtClean="0">
                <a:solidFill>
                  <a:srgbClr val="000000"/>
                </a:solidFill>
                <a:latin typeface="Roboto" panose="02000000000000000000"/>
              </a:rPr>
              <a:t>lebih</a:t>
            </a:r>
            <a:r>
              <a:rPr lang="id-ID" dirty="0">
                <a:solidFill>
                  <a:srgbClr val="000000"/>
                </a:solidFill>
                <a:latin typeface="Roboto" panose="02000000000000000000"/>
              </a:rPr>
              <a:t> luas dibandingan perairan sehingga lebih banyak peternak </a:t>
            </a:r>
            <a:r>
              <a:rPr lang="id-ID" dirty="0" smtClean="0">
                <a:solidFill>
                  <a:srgbClr val="000000"/>
                </a:solidFill>
                <a:latin typeface="Roboto" panose="02000000000000000000"/>
              </a:rPr>
              <a:t>ikan</a:t>
            </a:r>
            <a:r>
              <a:rPr lang="en-US" dirty="0" smtClean="0">
                <a:solidFill>
                  <a:srgbClr val="000000"/>
                </a:solidFill>
                <a:latin typeface="Roboto" panose="02000000000000000000"/>
              </a:rPr>
              <a:t> </a:t>
            </a:r>
            <a:r>
              <a:rPr lang="id-ID" dirty="0" smtClean="0">
                <a:solidFill>
                  <a:srgbClr val="000000"/>
                </a:solidFill>
                <a:latin typeface="Roboto" panose="02000000000000000000"/>
              </a:rPr>
              <a:t>dengan</a:t>
            </a:r>
            <a:r>
              <a:rPr lang="id-ID" dirty="0">
                <a:solidFill>
                  <a:srgbClr val="000000"/>
                </a:solidFill>
                <a:latin typeface="Roboto" panose="02000000000000000000"/>
              </a:rPr>
              <a:t> memanfaatkan perairan </a:t>
            </a:r>
            <a:r>
              <a:rPr lang="id-ID" dirty="0" smtClean="0">
                <a:solidFill>
                  <a:srgbClr val="000000"/>
                </a:solidFill>
                <a:latin typeface="Roboto" panose="02000000000000000000"/>
              </a:rPr>
              <a:t>sungai</a:t>
            </a:r>
            <a:r>
              <a:rPr lang="en-US" dirty="0" smtClean="0">
                <a:solidFill>
                  <a:srgbClr val="000000"/>
                </a:solidFill>
                <a:latin typeface="Roboto" panose="02000000000000000000"/>
              </a:rPr>
              <a:t> </a:t>
            </a:r>
            <a:r>
              <a:rPr lang="id-ID" dirty="0" smtClean="0">
                <a:solidFill>
                  <a:srgbClr val="000000"/>
                </a:solidFill>
                <a:latin typeface="Roboto" panose="02000000000000000000"/>
              </a:rPr>
              <a:t>sungai</a:t>
            </a:r>
            <a:r>
              <a:rPr lang="en-US" dirty="0" smtClean="0">
                <a:solidFill>
                  <a:srgbClr val="000000"/>
                </a:solidFill>
                <a:latin typeface="Roboto" panose="02000000000000000000"/>
              </a:rPr>
              <a:t> </a:t>
            </a:r>
            <a:r>
              <a:rPr lang="id-ID" dirty="0" smtClean="0">
                <a:solidFill>
                  <a:srgbClr val="000000"/>
                </a:solidFill>
                <a:latin typeface="Roboto" panose="02000000000000000000"/>
              </a:rPr>
              <a:t>dari</a:t>
            </a:r>
            <a:r>
              <a:rPr lang="en-US" dirty="0" smtClean="0">
                <a:solidFill>
                  <a:srgbClr val="000000"/>
                </a:solidFill>
                <a:latin typeface="Roboto" panose="02000000000000000000"/>
              </a:rPr>
              <a:t> </a:t>
            </a:r>
            <a:r>
              <a:rPr lang="id-ID" dirty="0" smtClean="0">
                <a:solidFill>
                  <a:srgbClr val="000000"/>
                </a:solidFill>
                <a:latin typeface="Roboto" panose="02000000000000000000"/>
              </a:rPr>
              <a:t>pada</a:t>
            </a:r>
            <a:r>
              <a:rPr lang="en-US" dirty="0" smtClean="0">
                <a:solidFill>
                  <a:srgbClr val="000000"/>
                </a:solidFill>
                <a:latin typeface="Roboto" panose="02000000000000000000"/>
              </a:rPr>
              <a:t> </a:t>
            </a:r>
            <a:r>
              <a:rPr lang="id-ID" dirty="0" smtClean="0">
                <a:solidFill>
                  <a:srgbClr val="000000"/>
                </a:solidFill>
                <a:latin typeface="Roboto" panose="02000000000000000000"/>
              </a:rPr>
              <a:t>nelayan</a:t>
            </a:r>
            <a:r>
              <a:rPr lang="en-US" dirty="0" smtClean="0">
                <a:solidFill>
                  <a:srgbClr val="000000"/>
                </a:solidFill>
                <a:latin typeface="Roboto" panose="02000000000000000000"/>
              </a:rPr>
              <a:t> </a:t>
            </a:r>
            <a:r>
              <a:rPr lang="id-ID" dirty="0" smtClean="0">
                <a:solidFill>
                  <a:srgbClr val="000000"/>
                </a:solidFill>
                <a:latin typeface="Roboto" panose="02000000000000000000"/>
              </a:rPr>
              <a:t>yang</a:t>
            </a:r>
            <a:r>
              <a:rPr lang="en-US" dirty="0" smtClean="0">
                <a:solidFill>
                  <a:srgbClr val="000000"/>
                </a:solidFill>
                <a:latin typeface="Roboto" panose="02000000000000000000"/>
              </a:rPr>
              <a:t> </a:t>
            </a:r>
            <a:r>
              <a:rPr lang="id-ID" dirty="0" smtClean="0">
                <a:solidFill>
                  <a:srgbClr val="000000"/>
                </a:solidFill>
                <a:latin typeface="Roboto" panose="02000000000000000000"/>
              </a:rPr>
              <a:t>mencari</a:t>
            </a:r>
            <a:r>
              <a:rPr lang="en-US" dirty="0" smtClean="0">
                <a:solidFill>
                  <a:srgbClr val="000000"/>
                </a:solidFill>
                <a:latin typeface="Roboto" panose="02000000000000000000"/>
              </a:rPr>
              <a:t> </a:t>
            </a:r>
            <a:r>
              <a:rPr lang="id-ID" dirty="0" smtClean="0">
                <a:solidFill>
                  <a:srgbClr val="000000"/>
                </a:solidFill>
                <a:latin typeface="Roboto" panose="02000000000000000000"/>
              </a:rPr>
              <a:t>ikan</a:t>
            </a:r>
            <a:r>
              <a:rPr lang="id-ID" dirty="0">
                <a:solidFill>
                  <a:srgbClr val="000000"/>
                </a:solidFill>
                <a:latin typeface="Roboto" panose="02000000000000000000"/>
              </a:rPr>
              <a:t> di laut</a:t>
            </a:r>
            <a:r>
              <a:rPr lang="id-ID" dirty="0" smtClean="0">
                <a:solidFill>
                  <a:srgbClr val="000000"/>
                </a:solidFill>
                <a:latin typeface="Roboto" panose="02000000000000000000"/>
              </a:rPr>
              <a:t>.</a:t>
            </a:r>
            <a:endParaRPr lang="id-ID" dirty="0">
              <a:solidFill>
                <a:srgbClr val="000000"/>
              </a:solidFill>
              <a:latin typeface="Roboto" panose="02000000000000000000"/>
            </a:endParaRPr>
          </a:p>
        </p:txBody>
      </p:sp>
    </p:spTree>
    <p:extLst>
      <p:ext uri="{BB962C8B-B14F-4D97-AF65-F5344CB8AC3E}">
        <p14:creationId xmlns:p14="http://schemas.microsoft.com/office/powerpoint/2010/main" val="352540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sp>
        <p:nvSpPr>
          <p:cNvPr id="3" name="Title 2"/>
          <p:cNvSpPr>
            <a:spLocks noGrp="1"/>
          </p:cNvSpPr>
          <p:nvPr>
            <p:ph type="ctrTitle"/>
          </p:nvPr>
        </p:nvSpPr>
        <p:spPr>
          <a:xfrm>
            <a:off x="1056068" y="1122363"/>
            <a:ext cx="9800618" cy="873862"/>
          </a:xfrm>
        </p:spPr>
        <p:txBody>
          <a:bodyPr anchor="t">
            <a:noAutofit/>
          </a:bodyPr>
          <a:lstStyle/>
          <a:p>
            <a:pPr algn="l"/>
            <a:r>
              <a:rPr lang="en-US" sz="1800" b="1" dirty="0" smtClean="0">
                <a:latin typeface="Roboto" panose="02000000000000000000"/>
              </a:rPr>
              <a:t>Insight 3:</a:t>
            </a:r>
            <a:r>
              <a:rPr lang="en-US" sz="1800" dirty="0" smtClean="0">
                <a:latin typeface="Roboto" panose="02000000000000000000"/>
              </a:rPr>
              <a:t/>
            </a:r>
            <a:br>
              <a:rPr lang="en-US" sz="1800" dirty="0" smtClean="0">
                <a:latin typeface="Roboto" panose="02000000000000000000"/>
              </a:rPr>
            </a:br>
            <a:r>
              <a:rPr lang="id-ID" sz="1800" dirty="0">
                <a:latin typeface="Roboto" panose="02000000000000000000"/>
              </a:rPr>
              <a:t>Komoditas apa dari Produksi budidaya yang memiliki volume tertinggi secara </a:t>
            </a:r>
            <a:r>
              <a:rPr lang="id-ID" sz="1800" dirty="0" smtClean="0">
                <a:latin typeface="Roboto" panose="02000000000000000000"/>
              </a:rPr>
              <a:t>kumulatif</a:t>
            </a:r>
            <a:r>
              <a:rPr lang="en-US" sz="1800" dirty="0">
                <a:latin typeface="Roboto" panose="02000000000000000000"/>
              </a:rPr>
              <a:t> </a:t>
            </a:r>
            <a:r>
              <a:rPr lang="en-US" sz="1800" dirty="0" err="1" smtClean="0">
                <a:latin typeface="Roboto" panose="02000000000000000000"/>
              </a:rPr>
              <a:t>tahun</a:t>
            </a:r>
            <a:r>
              <a:rPr lang="id-ID" sz="1800" dirty="0">
                <a:latin typeface="Roboto" panose="02000000000000000000"/>
              </a:rPr>
              <a:t> 2003-2012?</a:t>
            </a:r>
            <a:br>
              <a:rPr lang="id-ID" sz="1800" dirty="0">
                <a:latin typeface="Roboto" panose="02000000000000000000"/>
              </a:rPr>
            </a:br>
            <a:endParaRPr lang="id-ID" sz="1800" dirty="0">
              <a:latin typeface="Roboto" panose="02000000000000000000"/>
            </a:endParaRPr>
          </a:p>
        </p:txBody>
      </p:sp>
      <p:pic>
        <p:nvPicPr>
          <p:cNvPr id="4" name="Picture 3"/>
          <p:cNvPicPr>
            <a:picLocks noChangeAspect="1"/>
          </p:cNvPicPr>
          <p:nvPr/>
        </p:nvPicPr>
        <p:blipFill rotWithShape="1">
          <a:blip r:embed="rId5"/>
          <a:srcRect l="7404" t="26188" r="38749" b="26804"/>
          <a:stretch/>
        </p:blipFill>
        <p:spPr>
          <a:xfrm>
            <a:off x="1313645" y="1996225"/>
            <a:ext cx="7006108" cy="3438660"/>
          </a:xfrm>
          <a:prstGeom prst="rect">
            <a:avLst/>
          </a:prstGeom>
        </p:spPr>
      </p:pic>
      <p:pic>
        <p:nvPicPr>
          <p:cNvPr id="10" name="Picture 9"/>
          <p:cNvPicPr>
            <a:picLocks noChangeAspect="1"/>
          </p:cNvPicPr>
          <p:nvPr/>
        </p:nvPicPr>
        <p:blipFill rotWithShape="1">
          <a:blip r:embed="rId6"/>
          <a:srcRect l="7702" t="29357" r="14795" b="11311"/>
          <a:stretch/>
        </p:blipFill>
        <p:spPr>
          <a:xfrm>
            <a:off x="894165" y="1914992"/>
            <a:ext cx="10084159" cy="4340180"/>
          </a:xfrm>
          <a:prstGeom prst="rect">
            <a:avLst/>
          </a:prstGeom>
        </p:spPr>
      </p:pic>
    </p:spTree>
    <p:extLst>
      <p:ext uri="{BB962C8B-B14F-4D97-AF65-F5344CB8AC3E}">
        <p14:creationId xmlns:p14="http://schemas.microsoft.com/office/powerpoint/2010/main" val="62434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8666F3B4-3095-49E5-8CBB-75BAEEB5C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51" y="6468753"/>
            <a:ext cx="5238838" cy="233505"/>
          </a:xfrm>
          <a:prstGeom prst="rect">
            <a:avLst/>
          </a:prstGeom>
        </p:spPr>
      </p:pic>
      <p:pic>
        <p:nvPicPr>
          <p:cNvPr id="14" name="Picture 13">
            <a:extLst>
              <a:ext uri="{FF2B5EF4-FFF2-40B4-BE49-F238E27FC236}">
                <a16:creationId xmlns="" xmlns:a16="http://schemas.microsoft.com/office/drawing/2014/main" id="{1C82FAAD-B5EF-45FD-87DB-47AC04F24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563" y="200808"/>
            <a:ext cx="2196458" cy="501946"/>
          </a:xfrm>
          <a:prstGeom prst="rect">
            <a:avLst/>
          </a:prstGeom>
        </p:spPr>
      </p:pic>
      <p:pic>
        <p:nvPicPr>
          <p:cNvPr id="7" name="Picture 6">
            <a:extLst>
              <a:ext uri="{FF2B5EF4-FFF2-40B4-BE49-F238E27FC236}">
                <a16:creationId xmlns="" xmlns:a16="http://schemas.microsoft.com/office/drawing/2014/main" id="{7B64564F-7B4B-4425-8B0A-064551CF47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979" y="200808"/>
            <a:ext cx="1332373" cy="501946"/>
          </a:xfrm>
          <a:prstGeom prst="rect">
            <a:avLst/>
          </a:prstGeom>
        </p:spPr>
      </p:pic>
      <p:sp>
        <p:nvSpPr>
          <p:cNvPr id="9" name="TextBox 8">
            <a:extLst>
              <a:ext uri="{FF2B5EF4-FFF2-40B4-BE49-F238E27FC236}">
                <a16:creationId xmlns="" xmlns:a16="http://schemas.microsoft.com/office/drawing/2014/main" id="{E4625A7B-ABE2-4823-8749-44D5DC30567E}"/>
              </a:ext>
            </a:extLst>
          </p:cNvPr>
          <p:cNvSpPr txBox="1"/>
          <p:nvPr/>
        </p:nvSpPr>
        <p:spPr>
          <a:xfrm>
            <a:off x="227979" y="6284087"/>
            <a:ext cx="1963024" cy="369332"/>
          </a:xfrm>
          <a:prstGeom prst="rect">
            <a:avLst/>
          </a:prstGeom>
          <a:noFill/>
        </p:spPr>
        <p:txBody>
          <a:bodyPr wrap="square" rtlCol="0">
            <a:spAutoFit/>
          </a:bodyPr>
          <a:lstStyle/>
          <a:p>
            <a:r>
              <a:rPr lang="en-US" b="1" dirty="0">
                <a:solidFill>
                  <a:schemeClr val="accent1"/>
                </a:solidFill>
                <a:latin typeface="Roboto" panose="02000000000000000000" pitchFamily="2" charset="0"/>
                <a:ea typeface="Roboto" panose="02000000000000000000" pitchFamily="2" charset="0"/>
              </a:rPr>
              <a:t>Kelas Dasar</a:t>
            </a:r>
            <a:endParaRPr lang="en-ID" b="1" dirty="0">
              <a:solidFill>
                <a:schemeClr val="accent1"/>
              </a:solidFill>
              <a:latin typeface="Roboto" panose="02000000000000000000" pitchFamily="2" charset="0"/>
              <a:ea typeface="Roboto" panose="02000000000000000000" pitchFamily="2" charset="0"/>
            </a:endParaRPr>
          </a:p>
        </p:txBody>
      </p:sp>
      <p:pic>
        <p:nvPicPr>
          <p:cNvPr id="5" name="Picture 4"/>
          <p:cNvPicPr>
            <a:picLocks noChangeAspect="1"/>
          </p:cNvPicPr>
          <p:nvPr/>
        </p:nvPicPr>
        <p:blipFill rotWithShape="1">
          <a:blip r:embed="rId5"/>
          <a:srcRect l="6929" t="67077" r="77333" b="17254"/>
          <a:stretch/>
        </p:blipFill>
        <p:spPr>
          <a:xfrm>
            <a:off x="3605546" y="1800592"/>
            <a:ext cx="3314963" cy="1855543"/>
          </a:xfrm>
          <a:prstGeom prst="rect">
            <a:avLst/>
          </a:prstGeom>
        </p:spPr>
      </p:pic>
      <p:sp>
        <p:nvSpPr>
          <p:cNvPr id="6" name="Rectangle 5"/>
          <p:cNvSpPr/>
          <p:nvPr/>
        </p:nvSpPr>
        <p:spPr>
          <a:xfrm>
            <a:off x="1560352" y="3759716"/>
            <a:ext cx="7405352" cy="646331"/>
          </a:xfrm>
          <a:prstGeom prst="rect">
            <a:avLst/>
          </a:prstGeom>
        </p:spPr>
        <p:txBody>
          <a:bodyPr wrap="square">
            <a:spAutoFit/>
          </a:bodyPr>
          <a:lstStyle/>
          <a:p>
            <a:r>
              <a:rPr lang="id-ID" dirty="0">
                <a:solidFill>
                  <a:srgbClr val="000000"/>
                </a:solidFill>
                <a:latin typeface="Roboto" panose="02000000000000000000"/>
              </a:rPr>
              <a:t>Secara Kumulatif komoditas produksi budidaya nasional tertinggi adalah rumput </a:t>
            </a:r>
            <a:r>
              <a:rPr lang="id-ID" dirty="0" smtClean="0">
                <a:solidFill>
                  <a:srgbClr val="000000"/>
                </a:solidFill>
                <a:latin typeface="Roboto" panose="02000000000000000000"/>
              </a:rPr>
              <a:t>laut</a:t>
            </a:r>
            <a:r>
              <a:rPr lang="en-US" dirty="0" smtClean="0">
                <a:solidFill>
                  <a:srgbClr val="000000"/>
                </a:solidFill>
                <a:latin typeface="Roboto" panose="02000000000000000000"/>
              </a:rPr>
              <a:t>.</a:t>
            </a:r>
            <a:endParaRPr lang="id-ID" b="0" dirty="0">
              <a:solidFill>
                <a:srgbClr val="000000"/>
              </a:solidFill>
              <a:effectLst/>
              <a:latin typeface="Roboto" panose="02000000000000000000"/>
            </a:endParaRPr>
          </a:p>
        </p:txBody>
      </p:sp>
    </p:spTree>
    <p:extLst>
      <p:ext uri="{BB962C8B-B14F-4D97-AF65-F5344CB8AC3E}">
        <p14:creationId xmlns:p14="http://schemas.microsoft.com/office/powerpoint/2010/main" val="907618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260</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vt:lpstr>
      <vt:lpstr>Arial</vt:lpstr>
      <vt:lpstr>Calibri</vt:lpstr>
      <vt:lpstr>Calibri Light</vt:lpstr>
      <vt:lpstr>Office Theme</vt:lpstr>
      <vt:lpstr>Final Project  Program Pejuang Data 2.0</vt:lpstr>
      <vt:lpstr>Data Preprocessing</vt:lpstr>
      <vt:lpstr>Hasil Analisis</vt:lpstr>
      <vt:lpstr>INSIGHT 1: Apakah ada korelasi antara Jumlah Produksi Benih dengan Jumlah Pembudidayaan Ikan Nasional?</vt:lpstr>
      <vt:lpstr>REPORT 2: Diwilayah mana serta jenis perairan apa produksi perlakuan ikan dengan volume tertinggi?</vt:lpstr>
      <vt:lpstr>PowerPoint Presentation</vt:lpstr>
      <vt:lpstr>PowerPoint Presentation</vt:lpstr>
      <vt:lpstr>Insight 3: Komoditas apa dari Produksi budidaya yang memiliki volume tertinggi secara kumulatif tahun 2003-2012?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 5 : Mengapa wilayah Maluku-Papua menempati posisi tertinggi produksi olahan ikan jenis perairan laut? Dan mengapa wilayah Kalimantan menempati posisi tertinggi produksi olahan ikan jenis perairan umum?  Wilayah Maluku-Papua menempati posisi tertinggi produksi olahan ikan jenis perairan laut  dikarenakan 76% dari wilayah Maluku Papua adalah wilayah perairan sehingga para nelayan banyak mencari ikan dilaut dibandingkan dengan para peternak ikan. Selain itu di wilayah Maluku- Papua ditetapkan sebagai Kawasan Lumbung Ikan Nasional dan menempati urutan ketiga sebagai negara penghasil tuna terbesar di dunia.  Sedangkan pada produk olahan jenis perairan umum tertinggi berada di wilayah Kalimantan.Hal tersebut dikarenakan wilayah daratan lebih luas dibandingan perairan sehingga lebih banyak peternak ikan dengan memanfaatkan perairan sungai-sungai dari pada nelayan yang mencari ikan di laut. </vt:lpstr>
      <vt:lpstr>REPORT 6: Provinsi mana memiliki jumlah pembudidaya ikan terbesar Tahun 2011 ? dan berapa jumlah pembudidaya di provinsi tersebut?  </vt:lpstr>
      <vt:lpstr>PowerPoint Presentation</vt:lpstr>
      <vt:lpstr>Karena Jawa Barat melakukan sejumlah terobosan. Diantaranya dalam meningkatkan produksi perikanan, dengan membuat beberapa program, seperti Program Gerakan Multi Aktivitas Agribisnis (GEMAR) dan Program Gerakan Pengembangan Perikanan Pantai Utara dan Selatan (GAPURA), juga telah melakukan kontrak produksi antara provinsi dan kabupaten/kota se-Jabar dalam upaya memacu produksi perikanan.  Hal ini dibuktikan dengan penghargaan yang diterima oleh Provinsi Jawa Barat yang menjadi Juara Umum Adibakti Mina Bahari (AMB) ke-12 tahun 2011.</vt:lpstr>
      <vt:lpstr>PowerPoint Presentation</vt:lpstr>
      <vt:lpstr>Penutup</vt:lpstr>
      <vt:lpstr>Penutup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Joko Eliyanto</dc:creator>
  <cp:lastModifiedBy>Microsoft account</cp:lastModifiedBy>
  <cp:revision>37</cp:revision>
  <dcterms:created xsi:type="dcterms:W3CDTF">2021-06-25T20:30:11Z</dcterms:created>
  <dcterms:modified xsi:type="dcterms:W3CDTF">2022-12-27T04:35:11Z</dcterms:modified>
</cp:coreProperties>
</file>