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7"/>
  </p:notesMasterIdLst>
  <p:sldIdLst>
    <p:sldId id="267" r:id="rId2"/>
    <p:sldId id="260" r:id="rId3"/>
    <p:sldId id="276" r:id="rId4"/>
    <p:sldId id="261" r:id="rId5"/>
    <p:sldId id="303" r:id="rId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Montserrat ExtraBold" panose="00000900000000000000" pitchFamily="2" charset="0"/>
      <p:bold r:id="rId12"/>
      <p:boldItalic r:id="rId13"/>
    </p:embeddedFont>
    <p:embeddedFont>
      <p:font typeface="Montserrat Light" panose="00000400000000000000" pitchFamily="2" charset="0"/>
      <p:regular r:id="rId14"/>
      <p:bold r:id="rId15"/>
      <p:italic r:id="rId16"/>
      <p:boldItalic r:id="rId17"/>
    </p:embeddedFont>
    <p:embeddedFont>
      <p:font typeface="Montserrat Medium" panose="00000600000000000000" pitchFamily="2" charset="0"/>
      <p:regular r:id="rId18"/>
      <p:bold r:id="rId19"/>
      <p:italic r:id="rId20"/>
      <p:boldItalic r:id="rId21"/>
    </p:embeddedFont>
    <p:embeddedFont>
      <p:font typeface="Montserrat SemiBold" panose="000007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3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3A50"/>
    <a:srgbClr val="BC0000"/>
    <a:srgbClr val="F76937"/>
    <a:srgbClr val="FB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32FF82-0B23-4E00-8A68-4F6B7F1EA037}">
  <a:tblStyle styleId="{6C32FF82-0B23-4E00-8A68-4F6B7F1EA0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08" y="56"/>
      </p:cViewPr>
      <p:guideLst>
        <p:guide orient="horz" pos="313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de7457949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de7457949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kegunaan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singkat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de745794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de745794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3de7457949_0_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3de7457949_0_7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de7457949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de7457949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" type="secHead">
  <p:cSld name="SECTION_HEADER">
    <p:bg>
      <p:bgPr>
        <a:solidFill>
          <a:srgbClr val="AD3A50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349850" y="2427683"/>
            <a:ext cx="6779700" cy="11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1"/>
          </p:nvPr>
        </p:nvSpPr>
        <p:spPr>
          <a:xfrm>
            <a:off x="1350000" y="3550275"/>
            <a:ext cx="2770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219637" y="-6"/>
            <a:ext cx="8924363" cy="1754194"/>
            <a:chOff x="961825" y="1874825"/>
            <a:chExt cx="1540250" cy="304500"/>
          </a:xfrm>
        </p:grpSpPr>
        <p:sp>
          <p:nvSpPr>
            <p:cNvPr id="34" name="Google Shape;34;p4"/>
            <p:cNvSpPr/>
            <p:nvPr/>
          </p:nvSpPr>
          <p:spPr>
            <a:xfrm>
              <a:off x="961825" y="1874825"/>
              <a:ext cx="1540175" cy="228475"/>
            </a:xfrm>
            <a:custGeom>
              <a:avLst/>
              <a:gdLst/>
              <a:ahLst/>
              <a:cxnLst/>
              <a:rect l="l" t="t" r="r" b="b"/>
              <a:pathLst>
                <a:path w="61607" h="9139" extrusionOk="0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769525" y="1951075"/>
              <a:ext cx="732550" cy="228250"/>
            </a:xfrm>
            <a:custGeom>
              <a:avLst/>
              <a:gdLst/>
              <a:ahLst/>
              <a:cxnLst/>
              <a:rect l="l" t="t" r="r" b="b"/>
              <a:pathLst>
                <a:path w="29302" h="9130" extrusionOk="0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1204200" y="1874825"/>
              <a:ext cx="594400" cy="77400"/>
            </a:xfrm>
            <a:custGeom>
              <a:avLst/>
              <a:gdLst/>
              <a:ahLst/>
              <a:cxnLst/>
              <a:rect l="l" t="t" r="r" b="b"/>
              <a:pathLst>
                <a:path w="23776" h="3096" extrusionOk="0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350000" y="9334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350000" y="1695450"/>
            <a:ext cx="70473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grpSp>
        <p:nvGrpSpPr>
          <p:cNvPr id="44" name="Google Shape;44;p6"/>
          <p:cNvGrpSpPr/>
          <p:nvPr/>
        </p:nvGrpSpPr>
        <p:grpSpPr>
          <a:xfrm rot="5400000">
            <a:off x="-1482580" y="1482595"/>
            <a:ext cx="5143715" cy="2178595"/>
            <a:chOff x="918675" y="2170075"/>
            <a:chExt cx="1582000" cy="614225"/>
          </a:xfrm>
        </p:grpSpPr>
        <p:sp>
          <p:nvSpPr>
            <p:cNvPr id="45" name="Google Shape;45;p6"/>
            <p:cNvSpPr/>
            <p:nvPr/>
          </p:nvSpPr>
          <p:spPr>
            <a:xfrm>
              <a:off x="918675" y="2170075"/>
              <a:ext cx="1098100" cy="489400"/>
            </a:xfrm>
            <a:custGeom>
              <a:avLst/>
              <a:gdLst/>
              <a:ahLst/>
              <a:cxnLst/>
              <a:rect l="l" t="t" r="r" b="b"/>
              <a:pathLst>
                <a:path w="43924" h="19576" extrusionOk="0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918675" y="2371325"/>
              <a:ext cx="1582000" cy="412975"/>
            </a:xfrm>
            <a:custGeom>
              <a:avLst/>
              <a:gdLst/>
              <a:ahLst/>
              <a:cxnLst/>
              <a:rect l="l" t="t" r="r" b="b"/>
              <a:pathLst>
                <a:path w="63280" h="16519" extrusionOk="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918675" y="2597125"/>
              <a:ext cx="1582000" cy="187175"/>
            </a:xfrm>
            <a:custGeom>
              <a:avLst/>
              <a:gdLst/>
              <a:ahLst/>
              <a:cxnLst/>
              <a:rect l="l" t="t" r="r" b="b"/>
              <a:pathLst>
                <a:path w="63280" h="7487" extrusionOk="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 1">
  <p:cSld name="BIG_NUMBER_1">
    <p:bg>
      <p:bgPr>
        <a:solidFill>
          <a:srgbClr val="CC4A4A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624" y="2566525"/>
            <a:ext cx="7570800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1"/>
          </p:nvPr>
        </p:nvSpPr>
        <p:spPr>
          <a:xfrm>
            <a:off x="892019" y="2971425"/>
            <a:ext cx="73599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883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BLANK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472750" y="274850"/>
            <a:ext cx="75915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 rtl="0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1" type="blank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sz="24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●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○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■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●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○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■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●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○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■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65" r:id="rId3"/>
    <p:sldLayoutId id="2147483666" r:id="rId4"/>
    <p:sldLayoutId id="214748367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>
            <a:spLocks noGrp="1"/>
          </p:cNvSpPr>
          <p:nvPr>
            <p:ph type="title"/>
          </p:nvPr>
        </p:nvSpPr>
        <p:spPr>
          <a:xfrm>
            <a:off x="281691" y="2571750"/>
            <a:ext cx="5025804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5400" dirty="0"/>
              <a:t>Dream Reacher App</a:t>
            </a:r>
          </a:p>
        </p:txBody>
      </p:sp>
      <p:sp>
        <p:nvSpPr>
          <p:cNvPr id="288" name="Google Shape;288;p39"/>
          <p:cNvSpPr txBox="1">
            <a:spLocks noGrp="1"/>
          </p:cNvSpPr>
          <p:nvPr>
            <p:ph type="subTitle" idx="1"/>
          </p:nvPr>
        </p:nvSpPr>
        <p:spPr>
          <a:xfrm>
            <a:off x="-632685" y="2994010"/>
            <a:ext cx="65571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Task Planner Website based</a:t>
            </a:r>
          </a:p>
        </p:txBody>
      </p:sp>
      <p:sp>
        <p:nvSpPr>
          <p:cNvPr id="5" name="Google Shape;205;p28">
            <a:extLst>
              <a:ext uri="{FF2B5EF4-FFF2-40B4-BE49-F238E27FC236}">
                <a16:creationId xmlns:a16="http://schemas.microsoft.com/office/drawing/2014/main" id="{887B97E9-D6EE-4334-A7AA-B44BD903C96B}"/>
              </a:ext>
            </a:extLst>
          </p:cNvPr>
          <p:cNvSpPr txBox="1">
            <a:spLocks/>
          </p:cNvSpPr>
          <p:nvPr/>
        </p:nvSpPr>
        <p:spPr>
          <a:xfrm>
            <a:off x="580445" y="4210562"/>
            <a:ext cx="9454100" cy="14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 ExtraBold"/>
              <a:buNone/>
              <a:defRPr sz="3000" b="1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l"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bg1"/>
                </a:solidFill>
              </a:rPr>
              <a:t>Putu </a:t>
            </a:r>
            <a:r>
              <a:rPr lang="en-US" sz="1400" dirty="0" err="1">
                <a:solidFill>
                  <a:schemeClr val="bg1"/>
                </a:solidFill>
              </a:rPr>
              <a:t>Widya</a:t>
            </a:r>
            <a:r>
              <a:rPr lang="en-US" sz="1400" dirty="0">
                <a:solidFill>
                  <a:schemeClr val="bg1"/>
                </a:solidFill>
              </a:rPr>
              <a:t> Eka </a:t>
            </a:r>
            <a:r>
              <a:rPr lang="en-US" sz="1400" dirty="0" err="1">
                <a:solidFill>
                  <a:schemeClr val="bg1"/>
                </a:solidFill>
              </a:rPr>
              <a:t>Safitri</a:t>
            </a:r>
            <a:r>
              <a:rPr lang="en-US" sz="1400" dirty="0">
                <a:solidFill>
                  <a:schemeClr val="bg1"/>
                </a:solidFill>
              </a:rPr>
              <a:t> (M014V4041)	 |       </a:t>
            </a:r>
            <a:r>
              <a:rPr lang="en-US" sz="1400" dirty="0" err="1">
                <a:solidFill>
                  <a:schemeClr val="bg1"/>
                </a:solidFill>
              </a:rPr>
              <a:t>Shinta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Roudlotul</a:t>
            </a:r>
            <a:r>
              <a:rPr lang="en-US" sz="1400" dirty="0">
                <a:solidFill>
                  <a:schemeClr val="bg1"/>
                </a:solidFill>
              </a:rPr>
              <a:t> Hanafia (M012V6029)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1750A-D5E9-4589-B30E-80F8B2C4B132}"/>
              </a:ext>
            </a:extLst>
          </p:cNvPr>
          <p:cNvSpPr txBox="1"/>
          <p:nvPr/>
        </p:nvSpPr>
        <p:spPr>
          <a:xfrm>
            <a:off x="123243" y="63668"/>
            <a:ext cx="91718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Kampus</a:t>
            </a:r>
            <a:r>
              <a:rPr lang="en-US" sz="1400" dirty="0">
                <a:solidFill>
                  <a:schemeClr val="tx1"/>
                </a:solidFill>
              </a:rPr>
              <a:t> Merdeka 	MSIB </a:t>
            </a:r>
            <a:r>
              <a:rPr lang="en-US" sz="1400" dirty="0" err="1">
                <a:solidFill>
                  <a:schemeClr val="tx1"/>
                </a:solidFill>
              </a:rPr>
              <a:t>Dicoding</a:t>
            </a:r>
            <a:r>
              <a:rPr lang="en-US" sz="1400" dirty="0">
                <a:solidFill>
                  <a:schemeClr val="tx1"/>
                </a:solidFill>
              </a:rPr>
              <a:t>	Machine Learning dan Front End		Capstone Project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CF63E-4BD3-479E-B1C4-231C7BD47B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705" y="671637"/>
            <a:ext cx="3409550" cy="3800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>
            <a:spLocks noGrp="1"/>
          </p:cNvSpPr>
          <p:nvPr>
            <p:ph type="title"/>
          </p:nvPr>
        </p:nvSpPr>
        <p:spPr>
          <a:xfrm>
            <a:off x="69840" y="1037200"/>
            <a:ext cx="67797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48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Latar Belakang</a:t>
            </a:r>
            <a:endParaRPr sz="48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34" name="Google Shape;234;p32"/>
          <p:cNvSpPr txBox="1">
            <a:spLocks noGrp="1"/>
          </p:cNvSpPr>
          <p:nvPr>
            <p:ph type="subTitle" idx="1"/>
          </p:nvPr>
        </p:nvSpPr>
        <p:spPr>
          <a:xfrm>
            <a:off x="69841" y="2151699"/>
            <a:ext cx="5233679" cy="973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" dirty="0">
                <a:solidFill>
                  <a:schemeClr val="lt1"/>
                </a:solidFill>
              </a:rPr>
              <a:t>Manajemen waktu yang baik mengantarkan kesuksesan (stay focus, stay productive)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" dirty="0">
                <a:solidFill>
                  <a:schemeClr val="lt1"/>
                </a:solidFill>
              </a:rPr>
              <a:t>Youtuber Zhafira Aqyla memberikan tips manajemen waktu dan banyak ditiru oleh para pengikutnya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ED0E8E-D1FD-4B20-A67B-5DFC802B8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95450">
            <a:off x="6009862" y="599426"/>
            <a:ext cx="2756980" cy="17276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4982FC-9ED0-4DC2-8D66-636387337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27667">
            <a:off x="5217104" y="2872720"/>
            <a:ext cx="3579453" cy="16602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8"/>
          <p:cNvSpPr txBox="1">
            <a:spLocks noGrp="1"/>
          </p:cNvSpPr>
          <p:nvPr>
            <p:ph type="body" idx="4294967295"/>
          </p:nvPr>
        </p:nvSpPr>
        <p:spPr>
          <a:xfrm>
            <a:off x="1571975" y="1582178"/>
            <a:ext cx="2582647" cy="7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dirty="0">
                <a:solidFill>
                  <a:schemeClr val="tx1"/>
                </a:solidFill>
              </a:rPr>
              <a:t>Untuk menuliskan mimpi-mimpi atau daftar pekerjaan</a:t>
            </a:r>
            <a:endParaRPr sz="1200" dirty="0">
              <a:solidFill>
                <a:schemeClr val="tx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92" name="Google Shape;792;p48"/>
          <p:cNvSpPr txBox="1">
            <a:spLocks noGrp="1"/>
          </p:cNvSpPr>
          <p:nvPr>
            <p:ph type="body" idx="4294967295"/>
          </p:nvPr>
        </p:nvSpPr>
        <p:spPr>
          <a:xfrm>
            <a:off x="1165574" y="1197180"/>
            <a:ext cx="3395447" cy="296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FF883E"/>
                </a:solidFill>
                <a:latin typeface="Montserrat"/>
                <a:ea typeface="Montserrat"/>
                <a:cs typeface="Montserrat"/>
                <a:sym typeface="Montserrat"/>
              </a:rPr>
              <a:t>TAMPILAN DAFTAR</a:t>
            </a:r>
            <a:endParaRPr sz="2000" b="1" dirty="0">
              <a:solidFill>
                <a:srgbClr val="FF883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48"/>
          <p:cNvSpPr txBox="1">
            <a:spLocks noGrp="1"/>
          </p:cNvSpPr>
          <p:nvPr>
            <p:ph type="body" idx="4294967295"/>
          </p:nvPr>
        </p:nvSpPr>
        <p:spPr>
          <a:xfrm>
            <a:off x="1556179" y="3379923"/>
            <a:ext cx="2794810" cy="1175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200" dirty="0" err="1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Dalam</a:t>
            </a:r>
            <a:r>
              <a:rPr lang="en-ID" sz="12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satu</a:t>
            </a:r>
            <a:r>
              <a:rPr lang="en-ID" sz="12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baris </a:t>
            </a:r>
            <a:r>
              <a:rPr lang="en-ID" sz="1200" dirty="0" err="1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menunjukkan</a:t>
            </a:r>
            <a:r>
              <a:rPr lang="en-ID" sz="12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agenda </a:t>
            </a:r>
            <a:r>
              <a:rPr lang="en-ID" sz="1200" dirty="0" err="1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kegiatan</a:t>
            </a:r>
            <a:r>
              <a:rPr lang="en-ID" sz="12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dalam</a:t>
            </a:r>
            <a:r>
              <a:rPr lang="en-ID" sz="12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durasi</a:t>
            </a:r>
            <a:r>
              <a:rPr lang="en-ID" sz="12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waktu</a:t>
            </a:r>
            <a:r>
              <a:rPr lang="en-ID" sz="12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kurang</a:t>
            </a:r>
            <a:r>
              <a:rPr lang="en-ID" sz="12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dari</a:t>
            </a:r>
            <a:r>
              <a:rPr lang="en-ID" sz="12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satu</a:t>
            </a:r>
            <a:r>
              <a:rPr lang="en-ID" sz="12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hari</a:t>
            </a:r>
            <a:r>
              <a:rPr lang="en-ID" sz="12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</a:t>
            </a:r>
          </a:p>
        </p:txBody>
      </p:sp>
      <p:sp>
        <p:nvSpPr>
          <p:cNvPr id="794" name="Google Shape;794;p48"/>
          <p:cNvSpPr txBox="1">
            <a:spLocks noGrp="1"/>
          </p:cNvSpPr>
          <p:nvPr>
            <p:ph type="body" idx="4294967295"/>
          </p:nvPr>
        </p:nvSpPr>
        <p:spPr>
          <a:xfrm>
            <a:off x="267654" y="2992598"/>
            <a:ext cx="4689638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FF883E"/>
                </a:solidFill>
                <a:latin typeface="Montserrat"/>
                <a:ea typeface="Montserrat"/>
                <a:cs typeface="Montserrat"/>
                <a:sym typeface="Montserrat"/>
              </a:rPr>
              <a:t>TABEL HARIAN</a:t>
            </a:r>
            <a:endParaRPr sz="2000" b="1" dirty="0">
              <a:solidFill>
                <a:srgbClr val="FF883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5" name="Google Shape;795;p48"/>
          <p:cNvSpPr txBox="1">
            <a:spLocks noGrp="1"/>
          </p:cNvSpPr>
          <p:nvPr>
            <p:ph type="body" idx="4294967295"/>
          </p:nvPr>
        </p:nvSpPr>
        <p:spPr>
          <a:xfrm>
            <a:off x="1571975" y="2491102"/>
            <a:ext cx="2661618" cy="7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 dirty="0">
                <a:solidFill>
                  <a:schemeClr val="tx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Dalam satu baris menunjukkan agenda dalam satu minggu</a:t>
            </a:r>
            <a:endParaRPr sz="1200" dirty="0">
              <a:solidFill>
                <a:schemeClr val="tx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96" name="Google Shape;796;p48"/>
          <p:cNvSpPr txBox="1">
            <a:spLocks noGrp="1"/>
          </p:cNvSpPr>
          <p:nvPr>
            <p:ph type="body" idx="4294967295"/>
          </p:nvPr>
        </p:nvSpPr>
        <p:spPr>
          <a:xfrm>
            <a:off x="892860" y="2106354"/>
            <a:ext cx="3807683" cy="622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rgbClr val="FF883E"/>
                </a:solidFill>
                <a:latin typeface="Montserrat"/>
                <a:ea typeface="Montserrat"/>
                <a:cs typeface="Montserrat"/>
                <a:sym typeface="Montserrat"/>
              </a:rPr>
              <a:t>TABEL MINGGUAN</a:t>
            </a:r>
            <a:endParaRPr sz="2000" b="1" dirty="0">
              <a:solidFill>
                <a:srgbClr val="FF883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6" name="Google Shape;816;p48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  <p:sp>
        <p:nvSpPr>
          <p:cNvPr id="817" name="Google Shape;817;p48"/>
          <p:cNvSpPr txBox="1">
            <a:spLocks noGrp="1"/>
          </p:cNvSpPr>
          <p:nvPr>
            <p:ph type="title"/>
          </p:nvPr>
        </p:nvSpPr>
        <p:spPr>
          <a:xfrm>
            <a:off x="452100" y="368000"/>
            <a:ext cx="82398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Montserrat SemiBold"/>
                <a:ea typeface="Montserrat SemiBold"/>
                <a:cs typeface="Montserrat SemiBold"/>
                <a:sym typeface="Montserrat SemiBold"/>
              </a:rPr>
              <a:t>PERENCANAAN </a:t>
            </a:r>
            <a:r>
              <a:rPr lang="es" dirty="0">
                <a:solidFill>
                  <a:srgbClr val="BC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DREAM REACHER </a:t>
            </a:r>
            <a:r>
              <a:rPr lang="es" dirty="0">
                <a:latin typeface="Montserrat SemiBold"/>
                <a:ea typeface="Montserrat SemiBold"/>
                <a:cs typeface="Montserrat SemiBold"/>
                <a:sym typeface="Montserrat SemiBold"/>
              </a:rPr>
              <a:t>WEBSITE</a:t>
            </a:r>
            <a:endParaRPr sz="3200" dirty="0"/>
          </a:p>
        </p:txBody>
      </p:sp>
      <p:sp>
        <p:nvSpPr>
          <p:cNvPr id="29" name="Google Shape;796;p48">
            <a:extLst>
              <a:ext uri="{FF2B5EF4-FFF2-40B4-BE49-F238E27FC236}">
                <a16:creationId xmlns:a16="http://schemas.microsoft.com/office/drawing/2014/main" id="{0703A18F-09D9-48EA-8F81-88F2994252F8}"/>
              </a:ext>
            </a:extLst>
          </p:cNvPr>
          <p:cNvSpPr txBox="1">
            <a:spLocks/>
          </p:cNvSpPr>
          <p:nvPr/>
        </p:nvSpPr>
        <p:spPr>
          <a:xfrm>
            <a:off x="3534780" y="2002738"/>
            <a:ext cx="5481515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 algn="ctr">
              <a:buFont typeface="Montserrat Light"/>
              <a:buNone/>
            </a:pPr>
            <a:r>
              <a:rPr lang="en-US" sz="20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ID" sz="2000" b="1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ARGET</a:t>
            </a:r>
          </a:p>
        </p:txBody>
      </p:sp>
      <p:sp>
        <p:nvSpPr>
          <p:cNvPr id="30" name="Google Shape;793;p48">
            <a:extLst>
              <a:ext uri="{FF2B5EF4-FFF2-40B4-BE49-F238E27FC236}">
                <a16:creationId xmlns:a16="http://schemas.microsoft.com/office/drawing/2014/main" id="{45DB1D40-CFB7-4ECA-A1FF-F4D9980C5257}"/>
              </a:ext>
            </a:extLst>
          </p:cNvPr>
          <p:cNvSpPr txBox="1">
            <a:spLocks/>
          </p:cNvSpPr>
          <p:nvPr/>
        </p:nvSpPr>
        <p:spPr>
          <a:xfrm>
            <a:off x="5636407" y="2366938"/>
            <a:ext cx="2256102" cy="923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●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○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■"/>
              <a:defRPr sz="1400" b="0" i="0" u="none" strike="noStrike" cap="none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171450" indent="-171450" algn="just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ID" dirty="0">
                <a:solidFill>
                  <a:schemeClr val="tx1"/>
                </a:solidFill>
              </a:rPr>
              <a:t>CRUD</a:t>
            </a:r>
          </a:p>
          <a:p>
            <a:pPr marL="171450" indent="-171450" algn="just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ID" dirty="0" err="1">
                <a:solidFill>
                  <a:schemeClr val="tx1"/>
                </a:solidFill>
              </a:rPr>
              <a:t>Menggunakan</a:t>
            </a:r>
            <a:r>
              <a:rPr lang="en-ID" dirty="0">
                <a:solidFill>
                  <a:schemeClr val="tx1"/>
                </a:solidFill>
              </a:rPr>
              <a:t> CSS</a:t>
            </a:r>
          </a:p>
          <a:p>
            <a:pPr marL="171450" indent="-171450" algn="just">
              <a:buClr>
                <a:schemeClr val="dk1"/>
              </a:buClr>
              <a:buSzPts val="1100"/>
              <a:buFont typeface="Wingdings" panose="05000000000000000000" pitchFamily="2" charset="2"/>
              <a:buChar char="q"/>
            </a:pPr>
            <a:r>
              <a:rPr lang="en-ID" dirty="0">
                <a:solidFill>
                  <a:schemeClr val="tx1"/>
                </a:solidFill>
              </a:rPr>
              <a:t>Data </a:t>
            </a:r>
            <a:r>
              <a:rPr lang="en-ID" dirty="0" err="1">
                <a:solidFill>
                  <a:schemeClr val="tx1"/>
                </a:solidFill>
              </a:rPr>
              <a:t>tersimpan</a:t>
            </a:r>
            <a:endParaRPr lang="en-ID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>
            <a:spLocks noGrp="1"/>
          </p:cNvSpPr>
          <p:nvPr>
            <p:ph type="body" idx="1"/>
          </p:nvPr>
        </p:nvSpPr>
        <p:spPr>
          <a:xfrm>
            <a:off x="1197600" y="1200149"/>
            <a:ext cx="4575047" cy="3391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r>
              <a:rPr lang="en-US" i="1" dirty="0" err="1">
                <a:solidFill>
                  <a:schemeClr val="tx1"/>
                </a:solidFill>
              </a:rPr>
              <a:t>Menerapkan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rgbClr val="AD3A50"/>
                </a:solidFill>
              </a:rPr>
              <a:t>CSS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r>
              <a:rPr lang="en-US" i="1" dirty="0" err="1">
                <a:solidFill>
                  <a:schemeClr val="tx1"/>
                </a:solidFill>
              </a:rPr>
              <a:t>Terdapat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bagian</a:t>
            </a:r>
            <a:r>
              <a:rPr lang="en-US" i="1" dirty="0">
                <a:solidFill>
                  <a:schemeClr val="tx1"/>
                </a:solidFill>
              </a:rPr>
              <a:t> website: </a:t>
            </a:r>
            <a:r>
              <a:rPr lang="en-US" b="1" i="1" dirty="0">
                <a:solidFill>
                  <a:srgbClr val="AD3A50"/>
                </a:solidFill>
              </a:rPr>
              <a:t>list, weekly-planner, daily-planner</a:t>
            </a:r>
            <a:endParaRPr b="1" i="1" dirty="0">
              <a:solidFill>
                <a:srgbClr val="AD3A5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r>
              <a:rPr lang="en-US" i="1" dirty="0" err="1">
                <a:solidFill>
                  <a:schemeClr val="tx1"/>
                </a:solidFill>
              </a:rPr>
              <a:t>Dapat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menambah</a:t>
            </a:r>
            <a:r>
              <a:rPr lang="en-US" i="1" dirty="0">
                <a:solidFill>
                  <a:schemeClr val="tx1"/>
                </a:solidFill>
              </a:rPr>
              <a:t>/</a:t>
            </a:r>
            <a:r>
              <a:rPr lang="en-US" i="1" dirty="0" err="1">
                <a:solidFill>
                  <a:schemeClr val="tx1"/>
                </a:solidFill>
              </a:rPr>
              <a:t>membaca</a:t>
            </a:r>
            <a:r>
              <a:rPr lang="en-US" i="1" dirty="0">
                <a:solidFill>
                  <a:schemeClr val="tx1"/>
                </a:solidFill>
              </a:rPr>
              <a:t>/</a:t>
            </a:r>
            <a:r>
              <a:rPr lang="en-US" i="1" dirty="0" err="1">
                <a:solidFill>
                  <a:schemeClr val="tx1"/>
                </a:solidFill>
              </a:rPr>
              <a:t>menyunting</a:t>
            </a:r>
            <a:r>
              <a:rPr lang="en-US" i="1" dirty="0">
                <a:solidFill>
                  <a:schemeClr val="tx1"/>
                </a:solidFill>
              </a:rPr>
              <a:t>/</a:t>
            </a:r>
            <a:r>
              <a:rPr lang="en-US" i="1" dirty="0" err="1">
                <a:solidFill>
                  <a:schemeClr val="tx1"/>
                </a:solidFill>
              </a:rPr>
              <a:t>menghapus</a:t>
            </a:r>
            <a:r>
              <a:rPr lang="en-US" i="1" dirty="0">
                <a:solidFill>
                  <a:srgbClr val="AD3A50"/>
                </a:solidFill>
              </a:rPr>
              <a:t> </a:t>
            </a:r>
            <a:r>
              <a:rPr lang="en-US" b="1" i="1" dirty="0" err="1">
                <a:solidFill>
                  <a:srgbClr val="AD3A50"/>
                </a:solidFill>
              </a:rPr>
              <a:t>lebih</a:t>
            </a:r>
            <a:r>
              <a:rPr lang="en-US" b="1" i="1" dirty="0">
                <a:solidFill>
                  <a:srgbClr val="AD3A50"/>
                </a:solidFill>
              </a:rPr>
              <a:t> </a:t>
            </a:r>
            <a:r>
              <a:rPr lang="en-US" b="1" i="1" dirty="0" err="1">
                <a:solidFill>
                  <a:srgbClr val="AD3A50"/>
                </a:solidFill>
              </a:rPr>
              <a:t>dari</a:t>
            </a:r>
            <a:r>
              <a:rPr lang="en-US" b="1" i="1" dirty="0">
                <a:solidFill>
                  <a:srgbClr val="AD3A50"/>
                </a:solidFill>
              </a:rPr>
              <a:t> </a:t>
            </a:r>
            <a:r>
              <a:rPr lang="en-US" b="1" i="1" dirty="0" err="1">
                <a:solidFill>
                  <a:srgbClr val="AD3A50"/>
                </a:solidFill>
              </a:rPr>
              <a:t>satu</a:t>
            </a:r>
            <a:r>
              <a:rPr lang="en-US" b="1" i="1" dirty="0">
                <a:solidFill>
                  <a:srgbClr val="AD3A50"/>
                </a:solidFill>
              </a:rPr>
              <a:t> data </a:t>
            </a:r>
            <a:r>
              <a:rPr lang="en-US" b="1" i="1" dirty="0" err="1">
                <a:solidFill>
                  <a:srgbClr val="AD3A50"/>
                </a:solidFill>
              </a:rPr>
              <a:t>dalam</a:t>
            </a:r>
            <a:r>
              <a:rPr lang="en-US" b="1" i="1" dirty="0">
                <a:solidFill>
                  <a:srgbClr val="AD3A50"/>
                </a:solidFill>
              </a:rPr>
              <a:t> </a:t>
            </a:r>
            <a:r>
              <a:rPr lang="en-US" b="1" i="1" dirty="0" err="1">
                <a:solidFill>
                  <a:srgbClr val="AD3A50"/>
                </a:solidFill>
              </a:rPr>
              <a:t>satu</a:t>
            </a:r>
            <a:r>
              <a:rPr lang="en-US" b="1" i="1" dirty="0">
                <a:solidFill>
                  <a:srgbClr val="AD3A50"/>
                </a:solidFill>
              </a:rPr>
              <a:t> </a:t>
            </a:r>
            <a:r>
              <a:rPr lang="en-US" b="1" i="1" dirty="0" err="1">
                <a:solidFill>
                  <a:srgbClr val="AD3A50"/>
                </a:solidFill>
              </a:rPr>
              <a:t>sel</a:t>
            </a:r>
            <a:endParaRPr lang="en-US" b="1" i="1" dirty="0">
              <a:solidFill>
                <a:srgbClr val="AD3A5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r>
              <a:rPr lang="en-US" i="1" dirty="0" err="1">
                <a:solidFill>
                  <a:schemeClr val="tx1"/>
                </a:solidFill>
              </a:rPr>
              <a:t>Dapat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menambah</a:t>
            </a:r>
            <a:r>
              <a:rPr lang="en-US" i="1" dirty="0">
                <a:solidFill>
                  <a:schemeClr val="tx1"/>
                </a:solidFill>
              </a:rPr>
              <a:t>/</a:t>
            </a:r>
            <a:r>
              <a:rPr lang="en-US" i="1" dirty="0" err="1">
                <a:solidFill>
                  <a:schemeClr val="tx1"/>
                </a:solidFill>
              </a:rPr>
              <a:t>membaca</a:t>
            </a:r>
            <a:r>
              <a:rPr lang="en-US" i="1" dirty="0">
                <a:solidFill>
                  <a:schemeClr val="tx1"/>
                </a:solidFill>
              </a:rPr>
              <a:t>/</a:t>
            </a:r>
            <a:r>
              <a:rPr lang="en-US" i="1" dirty="0" err="1">
                <a:solidFill>
                  <a:schemeClr val="tx1"/>
                </a:solidFill>
              </a:rPr>
              <a:t>menghapus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rgbClr val="AD3A50"/>
                </a:solidFill>
              </a:rPr>
              <a:t>baris </a:t>
            </a:r>
            <a:r>
              <a:rPr lang="en-US" i="1" dirty="0" err="1">
                <a:solidFill>
                  <a:srgbClr val="AD3A50"/>
                </a:solidFill>
              </a:rPr>
              <a:t>baru</a:t>
            </a:r>
            <a:endParaRPr lang="en-US" i="1" dirty="0">
              <a:solidFill>
                <a:srgbClr val="AD3A5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r>
              <a:rPr lang="en-US" i="1" dirty="0" err="1">
                <a:solidFill>
                  <a:schemeClr val="tx1"/>
                </a:solidFill>
              </a:rPr>
              <a:t>Dapat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menandai</a:t>
            </a:r>
            <a:r>
              <a:rPr lang="en-US" i="1" dirty="0">
                <a:solidFill>
                  <a:schemeClr val="tx1"/>
                </a:solidFill>
              </a:rPr>
              <a:t> data yang </a:t>
            </a:r>
            <a:r>
              <a:rPr lang="en-US" i="1" dirty="0" err="1">
                <a:solidFill>
                  <a:schemeClr val="tx1"/>
                </a:solidFill>
              </a:rPr>
              <a:t>sudah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dikerjakan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b="1" i="1" dirty="0" err="1">
                <a:solidFill>
                  <a:srgbClr val="AD3A50"/>
                </a:solidFill>
              </a:rPr>
              <a:t>dengan</a:t>
            </a:r>
            <a:r>
              <a:rPr lang="en-US" b="1" i="1" dirty="0">
                <a:solidFill>
                  <a:srgbClr val="AD3A50"/>
                </a:solidFill>
              </a:rPr>
              <a:t> line-through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r>
              <a:rPr lang="en-US" i="1" dirty="0" err="1">
                <a:solidFill>
                  <a:schemeClr val="tx1"/>
                </a:solidFill>
              </a:rPr>
              <a:t>Dapat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menandai</a:t>
            </a:r>
            <a:r>
              <a:rPr lang="en-US" i="1" dirty="0">
                <a:solidFill>
                  <a:schemeClr val="tx1"/>
                </a:solidFill>
              </a:rPr>
              <a:t> data yang </a:t>
            </a:r>
            <a:r>
              <a:rPr lang="en-US" i="1" dirty="0" err="1">
                <a:solidFill>
                  <a:schemeClr val="tx1"/>
                </a:solidFill>
              </a:rPr>
              <a:t>penting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dengan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rgbClr val="AD3A50"/>
                </a:solidFill>
              </a:rPr>
              <a:t>highlight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r>
              <a:rPr lang="en-US" i="1" dirty="0" err="1">
                <a:solidFill>
                  <a:schemeClr val="tx1"/>
                </a:solidFill>
              </a:rPr>
              <a:t>Dapat</a:t>
            </a:r>
            <a:r>
              <a:rPr lang="en-US" b="1" i="1" dirty="0">
                <a:solidFill>
                  <a:srgbClr val="AD3A50"/>
                </a:solidFill>
              </a:rPr>
              <a:t> </a:t>
            </a:r>
            <a:r>
              <a:rPr lang="en-US" b="1" i="1" dirty="0" err="1">
                <a:solidFill>
                  <a:srgbClr val="AD3A50"/>
                </a:solidFill>
              </a:rPr>
              <a:t>fokus</a:t>
            </a:r>
            <a:r>
              <a:rPr lang="en-US" b="1" i="1" dirty="0">
                <a:solidFill>
                  <a:srgbClr val="AD3A50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menampilkan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bagian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tertentu</a:t>
            </a:r>
            <a:r>
              <a:rPr lang="en-US" i="1" dirty="0">
                <a:solidFill>
                  <a:schemeClr val="tx1"/>
                </a:solidFill>
              </a:rPr>
              <a:t> pada website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r>
              <a:rPr lang="en-US" i="1" dirty="0">
                <a:solidFill>
                  <a:schemeClr val="tx1"/>
                </a:solidFill>
              </a:rPr>
              <a:t>Data </a:t>
            </a:r>
            <a:r>
              <a:rPr lang="en-US" i="1" dirty="0" err="1">
                <a:solidFill>
                  <a:schemeClr val="tx1"/>
                </a:solidFill>
              </a:rPr>
              <a:t>dapat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b="1" i="1" dirty="0" err="1">
                <a:solidFill>
                  <a:srgbClr val="AD3A50"/>
                </a:solidFill>
              </a:rPr>
              <a:t>tersimpan</a:t>
            </a:r>
            <a:endParaRPr lang="en-US" b="1" i="1" dirty="0">
              <a:solidFill>
                <a:srgbClr val="AD3A5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CC4A4A"/>
              </a:buClr>
              <a:buSzPts val="1400"/>
              <a:buChar char="●"/>
            </a:pPr>
            <a:r>
              <a:rPr lang="en-US" b="1" i="1" dirty="0">
                <a:solidFill>
                  <a:srgbClr val="AD3A50"/>
                </a:solidFill>
              </a:rPr>
              <a:t>Hosting</a:t>
            </a:r>
          </a:p>
        </p:txBody>
      </p:sp>
      <p:sp>
        <p:nvSpPr>
          <p:cNvPr id="240" name="Google Shape;240;p33"/>
          <p:cNvSpPr txBox="1">
            <a:spLocks noGrp="1"/>
          </p:cNvSpPr>
          <p:nvPr>
            <p:ph type="title"/>
          </p:nvPr>
        </p:nvSpPr>
        <p:spPr>
          <a:xfrm>
            <a:off x="1350000" y="622797"/>
            <a:ext cx="7047300" cy="653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Realisasi </a:t>
            </a:r>
            <a:r>
              <a:rPr lang="es" b="1" dirty="0">
                <a:solidFill>
                  <a:srgbClr val="CC4A4A"/>
                </a:solidFill>
              </a:rPr>
              <a:t>Dream Reacher </a:t>
            </a:r>
            <a:r>
              <a:rPr lang="es" b="1" dirty="0">
                <a:solidFill>
                  <a:schemeClr val="tx1"/>
                </a:solidFill>
              </a:rPr>
              <a:t>Website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241" name="Google Shape;241;p33"/>
          <p:cNvSpPr txBox="1">
            <a:spLocks noGrp="1"/>
          </p:cNvSpPr>
          <p:nvPr>
            <p:ph type="sldNum" idx="12"/>
          </p:nvPr>
        </p:nvSpPr>
        <p:spPr>
          <a:xfrm>
            <a:off x="8299934" y="45918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</a:t>
            </a:fld>
            <a:endParaRPr sz="120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B3271-EA23-4C11-ADFC-1359943A1B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58" y="1258673"/>
            <a:ext cx="2926682" cy="3262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BF77-6463-4B04-83BB-55A461EF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50" y="1046250"/>
            <a:ext cx="7794150" cy="1122600"/>
          </a:xfrm>
        </p:spPr>
        <p:txBody>
          <a:bodyPr/>
          <a:lstStyle/>
          <a:p>
            <a:r>
              <a:rPr lang="en-US" dirty="0"/>
              <a:t>Saran </a:t>
            </a:r>
            <a:r>
              <a:rPr lang="en-US" dirty="0" err="1"/>
              <a:t>Pengembangan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C726A-A8E6-4771-924C-C0DB4B66E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149" y="2168850"/>
            <a:ext cx="6803551" cy="23269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memindahkan</a:t>
            </a:r>
            <a:r>
              <a:rPr lang="en-US" sz="1600" dirty="0"/>
              <a:t> list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atas</a:t>
            </a:r>
            <a:r>
              <a:rPr lang="en-US" sz="1600" dirty="0"/>
              <a:t> </a:t>
            </a:r>
            <a:r>
              <a:rPr lang="en-US" sz="1600" dirty="0" err="1"/>
              <a:t>ataupun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bawah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merubah</a:t>
            </a:r>
            <a:r>
              <a:rPr lang="en-ID" sz="1600" dirty="0"/>
              <a:t> </a:t>
            </a:r>
            <a:r>
              <a:rPr lang="en-ID" sz="1600" dirty="0" err="1"/>
              <a:t>tema</a:t>
            </a:r>
            <a:r>
              <a:rPr lang="en-ID" sz="1600" dirty="0"/>
              <a:t> </a:t>
            </a:r>
            <a:r>
              <a:rPr lang="en-ID" sz="1600" dirty="0" err="1"/>
              <a:t>warna</a:t>
            </a:r>
            <a:r>
              <a:rPr lang="en-ID" sz="1600" dirty="0"/>
              <a:t> website </a:t>
            </a:r>
            <a:r>
              <a:rPr lang="en-ID" sz="1600" dirty="0" err="1"/>
              <a:t>sesuai</a:t>
            </a:r>
            <a:r>
              <a:rPr lang="en-ID" sz="1600" dirty="0"/>
              <a:t> </a:t>
            </a:r>
            <a:r>
              <a:rPr lang="en-ID" sz="1600" dirty="0" err="1"/>
              <a:t>selera</a:t>
            </a:r>
            <a:endParaRPr lang="en-ID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D" sz="1600" dirty="0"/>
              <a:t>Kolom week dan </a:t>
            </a:r>
            <a:r>
              <a:rPr lang="en-ID" sz="1600" dirty="0" err="1"/>
              <a:t>kolom</a:t>
            </a:r>
            <a:r>
              <a:rPr lang="en-ID" sz="1600" dirty="0"/>
              <a:t> time </a:t>
            </a:r>
            <a:r>
              <a:rPr lang="en-ID" sz="1600" dirty="0" err="1"/>
              <a:t>diisi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terformat</a:t>
            </a:r>
            <a:r>
              <a:rPr lang="en-ID" sz="1600" dirty="0"/>
              <a:t> </a:t>
            </a:r>
            <a:r>
              <a:rPr lang="en-ID" sz="1600" dirty="0" err="1"/>
              <a:t>bukan</a:t>
            </a:r>
            <a:r>
              <a:rPr lang="en-ID" sz="1600" dirty="0"/>
              <a:t> </a:t>
            </a:r>
            <a:r>
              <a:rPr lang="en-ID" sz="1600" dirty="0" err="1"/>
              <a:t>ketikan</a:t>
            </a:r>
            <a:r>
              <a:rPr lang="en-ID" sz="1600" dirty="0"/>
              <a:t> keyboard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600" dirty="0" err="1"/>
              <a:t>Tombol</a:t>
            </a:r>
            <a:r>
              <a:rPr lang="en-ID" sz="1600" dirty="0"/>
              <a:t> cancel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hanya</a:t>
            </a:r>
            <a:r>
              <a:rPr lang="en-ID" sz="1600" dirty="0"/>
              <a:t> </a:t>
            </a:r>
            <a:r>
              <a:rPr lang="en-ID" sz="1600" dirty="0" err="1"/>
              <a:t>membatalkan</a:t>
            </a:r>
            <a:r>
              <a:rPr lang="en-ID" sz="1600" dirty="0"/>
              <a:t> </a:t>
            </a:r>
            <a:r>
              <a:rPr lang="en-ID" sz="1600" dirty="0" err="1"/>
              <a:t>perubahan</a:t>
            </a:r>
            <a:r>
              <a:rPr lang="en-ID" sz="1600" dirty="0"/>
              <a:t> </a:t>
            </a:r>
            <a:r>
              <a:rPr lang="en-ID" sz="1600" dirty="0" err="1"/>
              <a:t>bagian</a:t>
            </a:r>
            <a:r>
              <a:rPr lang="en-ID" sz="1600" dirty="0"/>
              <a:t> </a:t>
            </a:r>
            <a:r>
              <a:rPr lang="en-ID" sz="1600" dirty="0" err="1"/>
              <a:t>keluaran</a:t>
            </a:r>
            <a:r>
              <a:rPr lang="en-ID" sz="1600" dirty="0"/>
              <a:t> </a:t>
            </a:r>
            <a:r>
              <a:rPr lang="en-ID" sz="1600" dirty="0" err="1"/>
              <a:t>namun</a:t>
            </a:r>
            <a:r>
              <a:rPr lang="en-ID" sz="1600" dirty="0"/>
              <a:t> juga </a:t>
            </a:r>
            <a:r>
              <a:rPr lang="en-ID" sz="1600" dirty="0" err="1"/>
              <a:t>membatalkan</a:t>
            </a:r>
            <a:r>
              <a:rPr lang="en-ID" sz="1600" dirty="0"/>
              <a:t> </a:t>
            </a:r>
            <a:r>
              <a:rPr lang="en-ID" sz="1600" dirty="0" err="1"/>
              <a:t>perubahan</a:t>
            </a:r>
            <a:r>
              <a:rPr lang="en-ID" sz="1600" dirty="0"/>
              <a:t> </a:t>
            </a:r>
            <a:r>
              <a:rPr lang="en-ID" sz="1600" dirty="0" err="1"/>
              <a:t>bagian</a:t>
            </a:r>
            <a:r>
              <a:rPr lang="en-ID" sz="1600" dirty="0"/>
              <a:t> </a:t>
            </a:r>
            <a:r>
              <a:rPr lang="en-ID" sz="1600" dirty="0" err="1"/>
              <a:t>masukan</a:t>
            </a:r>
            <a:endParaRPr lang="en-ID" sz="16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30A883-5942-43F9-8B4B-DC4A6BA1F138}"/>
              </a:ext>
            </a:extLst>
          </p:cNvPr>
          <p:cNvGrpSpPr/>
          <p:nvPr/>
        </p:nvGrpSpPr>
        <p:grpSpPr>
          <a:xfrm>
            <a:off x="7732948" y="2110104"/>
            <a:ext cx="1163804" cy="2701289"/>
            <a:chOff x="5886757" y="978211"/>
            <a:chExt cx="1676771" cy="3891928"/>
          </a:xfrm>
        </p:grpSpPr>
        <p:grpSp>
          <p:nvGrpSpPr>
            <p:cNvPr id="4" name="Google Shape;471;p45">
              <a:extLst>
                <a:ext uri="{FF2B5EF4-FFF2-40B4-BE49-F238E27FC236}">
                  <a16:creationId xmlns:a16="http://schemas.microsoft.com/office/drawing/2014/main" id="{DA1E9BE5-4477-4D23-947B-36833AD83F4B}"/>
                </a:ext>
              </a:extLst>
            </p:cNvPr>
            <p:cNvGrpSpPr/>
            <p:nvPr/>
          </p:nvGrpSpPr>
          <p:grpSpPr>
            <a:xfrm>
              <a:off x="6443722" y="978211"/>
              <a:ext cx="1119806" cy="3170690"/>
              <a:chOff x="6443722" y="978211"/>
              <a:chExt cx="1119806" cy="3170690"/>
            </a:xfrm>
          </p:grpSpPr>
          <p:sp>
            <p:nvSpPr>
              <p:cNvPr id="5" name="Google Shape;472;p45">
                <a:extLst>
                  <a:ext uri="{FF2B5EF4-FFF2-40B4-BE49-F238E27FC236}">
                    <a16:creationId xmlns:a16="http://schemas.microsoft.com/office/drawing/2014/main" id="{3145226F-1479-4909-90DF-05CBC08D74B3}"/>
                  </a:ext>
                </a:extLst>
              </p:cNvPr>
              <p:cNvSpPr/>
              <p:nvPr/>
            </p:nvSpPr>
            <p:spPr>
              <a:xfrm>
                <a:off x="6445772" y="978211"/>
                <a:ext cx="1117756" cy="647311"/>
              </a:xfrm>
              <a:custGeom>
                <a:avLst/>
                <a:gdLst/>
                <a:ahLst/>
                <a:cxnLst/>
                <a:rect l="l" t="t" r="r" b="b"/>
                <a:pathLst>
                  <a:path w="8180" h="4737" extrusionOk="0">
                    <a:moveTo>
                      <a:pt x="4076" y="0"/>
                    </a:moveTo>
                    <a:lnTo>
                      <a:pt x="1" y="2368"/>
                    </a:lnTo>
                    <a:lnTo>
                      <a:pt x="4104" y="4737"/>
                    </a:lnTo>
                    <a:lnTo>
                      <a:pt x="8180" y="2368"/>
                    </a:lnTo>
                    <a:lnTo>
                      <a:pt x="4076" y="0"/>
                    </a:lnTo>
                    <a:close/>
                  </a:path>
                </a:pathLst>
              </a:custGeom>
              <a:solidFill>
                <a:srgbClr val="9F53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473;p45">
                <a:extLst>
                  <a:ext uri="{FF2B5EF4-FFF2-40B4-BE49-F238E27FC236}">
                    <a16:creationId xmlns:a16="http://schemas.microsoft.com/office/drawing/2014/main" id="{CC838571-3FD6-4E5D-873D-2359F64EB71D}"/>
                  </a:ext>
                </a:extLst>
              </p:cNvPr>
              <p:cNvSpPr/>
              <p:nvPr/>
            </p:nvSpPr>
            <p:spPr>
              <a:xfrm>
                <a:off x="7004377" y="1301798"/>
                <a:ext cx="559151" cy="2847103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20835" extrusionOk="0">
                    <a:moveTo>
                      <a:pt x="4092" y="0"/>
                    </a:moveTo>
                    <a:lnTo>
                      <a:pt x="16" y="2369"/>
                    </a:lnTo>
                    <a:lnTo>
                      <a:pt x="1" y="20834"/>
                    </a:lnTo>
                    <a:lnTo>
                      <a:pt x="4076" y="18463"/>
                    </a:lnTo>
                    <a:lnTo>
                      <a:pt x="4092" y="0"/>
                    </a:lnTo>
                    <a:close/>
                  </a:path>
                </a:pathLst>
              </a:custGeom>
              <a:solidFill>
                <a:srgbClr val="912D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" name="Google Shape;474;p45">
                <a:extLst>
                  <a:ext uri="{FF2B5EF4-FFF2-40B4-BE49-F238E27FC236}">
                    <a16:creationId xmlns:a16="http://schemas.microsoft.com/office/drawing/2014/main" id="{E337B628-9786-46FC-80FD-247083D02170}"/>
                  </a:ext>
                </a:extLst>
              </p:cNvPr>
              <p:cNvSpPr/>
              <p:nvPr/>
            </p:nvSpPr>
            <p:spPr>
              <a:xfrm>
                <a:off x="6443722" y="1301798"/>
                <a:ext cx="562977" cy="2847103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20835" extrusionOk="0">
                    <a:moveTo>
                      <a:pt x="16" y="0"/>
                    </a:moveTo>
                    <a:lnTo>
                      <a:pt x="0" y="18463"/>
                    </a:lnTo>
                    <a:lnTo>
                      <a:pt x="4104" y="20834"/>
                    </a:lnTo>
                    <a:lnTo>
                      <a:pt x="4119" y="2369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733B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475;p45">
              <a:extLst>
                <a:ext uri="{FF2B5EF4-FFF2-40B4-BE49-F238E27FC236}">
                  <a16:creationId xmlns:a16="http://schemas.microsoft.com/office/drawing/2014/main" id="{3E5393B6-26F7-4D6C-8E19-0AA34D5710C4}"/>
                </a:ext>
              </a:extLst>
            </p:cNvPr>
            <p:cNvGrpSpPr/>
            <p:nvPr/>
          </p:nvGrpSpPr>
          <p:grpSpPr>
            <a:xfrm>
              <a:off x="5886757" y="1882150"/>
              <a:ext cx="1119942" cy="2399437"/>
              <a:chOff x="5886757" y="1882150"/>
              <a:chExt cx="1119942" cy="2399437"/>
            </a:xfrm>
          </p:grpSpPr>
          <p:sp>
            <p:nvSpPr>
              <p:cNvPr id="9" name="Google Shape;476;p45">
                <a:extLst>
                  <a:ext uri="{FF2B5EF4-FFF2-40B4-BE49-F238E27FC236}">
                    <a16:creationId xmlns:a16="http://schemas.microsoft.com/office/drawing/2014/main" id="{D587A8B6-3CF5-4734-8E34-C1C5107564A8}"/>
                  </a:ext>
                </a:extLst>
              </p:cNvPr>
              <p:cNvSpPr/>
              <p:nvPr/>
            </p:nvSpPr>
            <p:spPr>
              <a:xfrm>
                <a:off x="5888944" y="1882150"/>
                <a:ext cx="1117756" cy="647448"/>
              </a:xfrm>
              <a:custGeom>
                <a:avLst/>
                <a:gdLst/>
                <a:ahLst/>
                <a:cxnLst/>
                <a:rect l="l" t="t" r="r" b="b"/>
                <a:pathLst>
                  <a:path w="8180" h="4738" extrusionOk="0">
                    <a:moveTo>
                      <a:pt x="4076" y="1"/>
                    </a:moveTo>
                    <a:lnTo>
                      <a:pt x="0" y="2369"/>
                    </a:lnTo>
                    <a:lnTo>
                      <a:pt x="4104" y="4737"/>
                    </a:lnTo>
                    <a:lnTo>
                      <a:pt x="8179" y="2369"/>
                    </a:lnTo>
                    <a:lnTo>
                      <a:pt x="4076" y="1"/>
                    </a:lnTo>
                    <a:close/>
                  </a:path>
                </a:pathLst>
              </a:custGeom>
              <a:solidFill>
                <a:srgbClr val="C466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77;p45">
                <a:extLst>
                  <a:ext uri="{FF2B5EF4-FFF2-40B4-BE49-F238E27FC236}">
                    <a16:creationId xmlns:a16="http://schemas.microsoft.com/office/drawing/2014/main" id="{33F4B480-4F8B-4CCA-9CBA-5E76D8B7B1CB}"/>
                  </a:ext>
                </a:extLst>
              </p:cNvPr>
              <p:cNvSpPr/>
              <p:nvPr/>
            </p:nvSpPr>
            <p:spPr>
              <a:xfrm>
                <a:off x="6447138" y="2205874"/>
                <a:ext cx="559561" cy="2075714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15190" extrusionOk="0">
                    <a:moveTo>
                      <a:pt x="4094" y="0"/>
                    </a:moveTo>
                    <a:lnTo>
                      <a:pt x="19" y="2368"/>
                    </a:lnTo>
                    <a:lnTo>
                      <a:pt x="0" y="15190"/>
                    </a:lnTo>
                    <a:lnTo>
                      <a:pt x="4079" y="12821"/>
                    </a:lnTo>
                    <a:lnTo>
                      <a:pt x="4094" y="0"/>
                    </a:lnTo>
                    <a:close/>
                  </a:path>
                </a:pathLst>
              </a:custGeom>
              <a:solidFill>
                <a:srgbClr val="9F53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78;p45">
                <a:extLst>
                  <a:ext uri="{FF2B5EF4-FFF2-40B4-BE49-F238E27FC236}">
                    <a16:creationId xmlns:a16="http://schemas.microsoft.com/office/drawing/2014/main" id="{58DA9845-1483-45DE-96F6-74A59EEE2214}"/>
                  </a:ext>
                </a:extLst>
              </p:cNvPr>
              <p:cNvSpPr/>
              <p:nvPr/>
            </p:nvSpPr>
            <p:spPr>
              <a:xfrm>
                <a:off x="5886757" y="2205874"/>
                <a:ext cx="562977" cy="2075714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15190" extrusionOk="0">
                    <a:moveTo>
                      <a:pt x="16" y="0"/>
                    </a:moveTo>
                    <a:lnTo>
                      <a:pt x="1" y="12821"/>
                    </a:lnTo>
                    <a:lnTo>
                      <a:pt x="4101" y="15190"/>
                    </a:lnTo>
                    <a:lnTo>
                      <a:pt x="4120" y="236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912D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479;p45">
              <a:extLst>
                <a:ext uri="{FF2B5EF4-FFF2-40B4-BE49-F238E27FC236}">
                  <a16:creationId xmlns:a16="http://schemas.microsoft.com/office/drawing/2014/main" id="{8E20AD84-BE02-4F6F-AA3D-9FE6483A4EF1}"/>
                </a:ext>
              </a:extLst>
            </p:cNvPr>
            <p:cNvGrpSpPr/>
            <p:nvPr/>
          </p:nvGrpSpPr>
          <p:grpSpPr>
            <a:xfrm>
              <a:off x="6443722" y="2784997"/>
              <a:ext cx="1119806" cy="1761555"/>
              <a:chOff x="6443722" y="2784997"/>
              <a:chExt cx="1119806" cy="1761555"/>
            </a:xfrm>
          </p:grpSpPr>
          <p:sp>
            <p:nvSpPr>
              <p:cNvPr id="13" name="Google Shape;480;p45">
                <a:extLst>
                  <a:ext uri="{FF2B5EF4-FFF2-40B4-BE49-F238E27FC236}">
                    <a16:creationId xmlns:a16="http://schemas.microsoft.com/office/drawing/2014/main" id="{465CE206-2C45-4807-97F4-7BDFF4FC6633}"/>
                  </a:ext>
                </a:extLst>
              </p:cNvPr>
              <p:cNvSpPr/>
              <p:nvPr/>
            </p:nvSpPr>
            <p:spPr>
              <a:xfrm>
                <a:off x="6445772" y="2784997"/>
                <a:ext cx="1117756" cy="647721"/>
              </a:xfrm>
              <a:custGeom>
                <a:avLst/>
                <a:gdLst/>
                <a:ahLst/>
                <a:cxnLst/>
                <a:rect l="l" t="t" r="r" b="b"/>
                <a:pathLst>
                  <a:path w="8180" h="4740" extrusionOk="0">
                    <a:moveTo>
                      <a:pt x="4076" y="0"/>
                    </a:moveTo>
                    <a:lnTo>
                      <a:pt x="1" y="2369"/>
                    </a:lnTo>
                    <a:lnTo>
                      <a:pt x="4104" y="4740"/>
                    </a:lnTo>
                    <a:lnTo>
                      <a:pt x="8180" y="2369"/>
                    </a:lnTo>
                    <a:lnTo>
                      <a:pt x="4076" y="0"/>
                    </a:lnTo>
                    <a:close/>
                  </a:path>
                </a:pathLst>
              </a:custGeom>
              <a:solidFill>
                <a:srgbClr val="FFC1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81;p45">
                <a:extLst>
                  <a:ext uri="{FF2B5EF4-FFF2-40B4-BE49-F238E27FC236}">
                    <a16:creationId xmlns:a16="http://schemas.microsoft.com/office/drawing/2014/main" id="{0DD3313F-BD03-4F97-8A08-4F09DF5950C3}"/>
                  </a:ext>
                </a:extLst>
              </p:cNvPr>
              <p:cNvSpPr/>
              <p:nvPr/>
            </p:nvSpPr>
            <p:spPr>
              <a:xfrm>
                <a:off x="7004377" y="3108584"/>
                <a:ext cx="559151" cy="1437968"/>
              </a:xfrm>
              <a:custGeom>
                <a:avLst/>
                <a:gdLst/>
                <a:ahLst/>
                <a:cxnLst/>
                <a:rect l="l" t="t" r="r" b="b"/>
                <a:pathLst>
                  <a:path w="4092" h="10523" extrusionOk="0">
                    <a:moveTo>
                      <a:pt x="4092" y="1"/>
                    </a:moveTo>
                    <a:lnTo>
                      <a:pt x="16" y="2372"/>
                    </a:lnTo>
                    <a:lnTo>
                      <a:pt x="1" y="10523"/>
                    </a:lnTo>
                    <a:lnTo>
                      <a:pt x="4076" y="8154"/>
                    </a:lnTo>
                    <a:lnTo>
                      <a:pt x="4092" y="1"/>
                    </a:lnTo>
                    <a:close/>
                  </a:path>
                </a:pathLst>
              </a:custGeom>
              <a:solidFill>
                <a:srgbClr val="FF88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82;p45">
                <a:extLst>
                  <a:ext uri="{FF2B5EF4-FFF2-40B4-BE49-F238E27FC236}">
                    <a16:creationId xmlns:a16="http://schemas.microsoft.com/office/drawing/2014/main" id="{5B4EB2C2-66CD-4711-A1DA-9846C705C8B7}"/>
                  </a:ext>
                </a:extLst>
              </p:cNvPr>
              <p:cNvSpPr/>
              <p:nvPr/>
            </p:nvSpPr>
            <p:spPr>
              <a:xfrm>
                <a:off x="6443722" y="3108584"/>
                <a:ext cx="562977" cy="1437968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10523" extrusionOk="0">
                    <a:moveTo>
                      <a:pt x="16" y="1"/>
                    </a:moveTo>
                    <a:lnTo>
                      <a:pt x="0" y="8154"/>
                    </a:lnTo>
                    <a:lnTo>
                      <a:pt x="4104" y="10523"/>
                    </a:lnTo>
                    <a:lnTo>
                      <a:pt x="4119" y="2372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F769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483;p45">
              <a:extLst>
                <a:ext uri="{FF2B5EF4-FFF2-40B4-BE49-F238E27FC236}">
                  <a16:creationId xmlns:a16="http://schemas.microsoft.com/office/drawing/2014/main" id="{13544308-E3D5-4EA0-88B8-9D18E40C4B27}"/>
                </a:ext>
              </a:extLst>
            </p:cNvPr>
            <p:cNvGrpSpPr/>
            <p:nvPr/>
          </p:nvGrpSpPr>
          <p:grpSpPr>
            <a:xfrm>
              <a:off x="5886757" y="3615829"/>
              <a:ext cx="1119942" cy="1254310"/>
              <a:chOff x="5886757" y="3615829"/>
              <a:chExt cx="1119942" cy="1254310"/>
            </a:xfrm>
          </p:grpSpPr>
          <p:sp>
            <p:nvSpPr>
              <p:cNvPr id="17" name="Google Shape;484;p45">
                <a:extLst>
                  <a:ext uri="{FF2B5EF4-FFF2-40B4-BE49-F238E27FC236}">
                    <a16:creationId xmlns:a16="http://schemas.microsoft.com/office/drawing/2014/main" id="{A0258968-5E7F-4756-AD15-25986FEF2DAB}"/>
                  </a:ext>
                </a:extLst>
              </p:cNvPr>
              <p:cNvSpPr/>
              <p:nvPr/>
            </p:nvSpPr>
            <p:spPr>
              <a:xfrm>
                <a:off x="5888944" y="3615829"/>
                <a:ext cx="1117756" cy="647721"/>
              </a:xfrm>
              <a:custGeom>
                <a:avLst/>
                <a:gdLst/>
                <a:ahLst/>
                <a:cxnLst/>
                <a:rect l="l" t="t" r="r" b="b"/>
                <a:pathLst>
                  <a:path w="8180" h="4740" extrusionOk="0">
                    <a:moveTo>
                      <a:pt x="4076" y="1"/>
                    </a:moveTo>
                    <a:lnTo>
                      <a:pt x="0" y="2369"/>
                    </a:lnTo>
                    <a:lnTo>
                      <a:pt x="4104" y="4740"/>
                    </a:lnTo>
                    <a:lnTo>
                      <a:pt x="8179" y="2369"/>
                    </a:lnTo>
                    <a:lnTo>
                      <a:pt x="4076" y="1"/>
                    </a:lnTo>
                    <a:close/>
                  </a:path>
                </a:pathLst>
              </a:custGeom>
              <a:solidFill>
                <a:srgbClr val="FB58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85;p45">
                <a:extLst>
                  <a:ext uri="{FF2B5EF4-FFF2-40B4-BE49-F238E27FC236}">
                    <a16:creationId xmlns:a16="http://schemas.microsoft.com/office/drawing/2014/main" id="{E272596F-2265-46CA-BC7F-1303932BA36F}"/>
                  </a:ext>
                </a:extLst>
              </p:cNvPr>
              <p:cNvSpPr/>
              <p:nvPr/>
            </p:nvSpPr>
            <p:spPr>
              <a:xfrm>
                <a:off x="6447138" y="3939416"/>
                <a:ext cx="559561" cy="930723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6811" extrusionOk="0">
                    <a:moveTo>
                      <a:pt x="4094" y="1"/>
                    </a:moveTo>
                    <a:lnTo>
                      <a:pt x="19" y="2372"/>
                    </a:lnTo>
                    <a:lnTo>
                      <a:pt x="0" y="6811"/>
                    </a:lnTo>
                    <a:lnTo>
                      <a:pt x="4079" y="4443"/>
                    </a:lnTo>
                    <a:lnTo>
                      <a:pt x="4094" y="1"/>
                    </a:lnTo>
                    <a:close/>
                  </a:path>
                </a:pathLst>
              </a:custGeom>
              <a:solidFill>
                <a:srgbClr val="CC4A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86;p45">
                <a:extLst>
                  <a:ext uri="{FF2B5EF4-FFF2-40B4-BE49-F238E27FC236}">
                    <a16:creationId xmlns:a16="http://schemas.microsoft.com/office/drawing/2014/main" id="{1031F43F-EDC4-4F5C-A6A7-BD5B699B0BAF}"/>
                  </a:ext>
                </a:extLst>
              </p:cNvPr>
              <p:cNvSpPr/>
              <p:nvPr/>
            </p:nvSpPr>
            <p:spPr>
              <a:xfrm>
                <a:off x="5886757" y="3939416"/>
                <a:ext cx="562977" cy="930723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6811" extrusionOk="0">
                    <a:moveTo>
                      <a:pt x="16" y="1"/>
                    </a:moveTo>
                    <a:lnTo>
                      <a:pt x="1" y="4443"/>
                    </a:lnTo>
                    <a:lnTo>
                      <a:pt x="4101" y="6811"/>
                    </a:lnTo>
                    <a:lnTo>
                      <a:pt x="4120" y="2372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AD3A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5944822"/>
      </p:ext>
    </p:extLst>
  </p:cSld>
  <p:clrMapOvr>
    <a:masterClrMapping/>
  </p:clrMapOvr>
</p:sld>
</file>

<file path=ppt/theme/theme1.xml><?xml version="1.0" encoding="utf-8"?>
<a:theme xmlns:a="http://schemas.openxmlformats.org/drawingml/2006/main" name="Abstract Wav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226</Words>
  <Application>Microsoft Office PowerPoint</Application>
  <PresentationFormat>On-screen Show (16:9)</PresentationFormat>
  <Paragraphs>36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Montserrat SemiBold</vt:lpstr>
      <vt:lpstr>Montserrat Medium</vt:lpstr>
      <vt:lpstr>Wingdings</vt:lpstr>
      <vt:lpstr>Montserrat Light</vt:lpstr>
      <vt:lpstr>Montserrat</vt:lpstr>
      <vt:lpstr>Arial</vt:lpstr>
      <vt:lpstr>Montserrat ExtraBold</vt:lpstr>
      <vt:lpstr>Abstract Waves</vt:lpstr>
      <vt:lpstr>Dream Reacher App</vt:lpstr>
      <vt:lpstr>Latar Belakang</vt:lpstr>
      <vt:lpstr>PERENCANAAN DREAM REACHER WEBSITE</vt:lpstr>
      <vt:lpstr>Realisasi Dream Reacher Website</vt:lpstr>
      <vt:lpstr>Saran Pengembangan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 Reacher App</dc:title>
  <cp:lastModifiedBy>SHINTA</cp:lastModifiedBy>
  <cp:revision>4</cp:revision>
  <dcterms:modified xsi:type="dcterms:W3CDTF">2021-12-22T01:13:12Z</dcterms:modified>
</cp:coreProperties>
</file>