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" ContentType="image/vnd.ms-photo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2" y="53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2021-05-25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microsoft.com/office/2007/relationships/hdphoto" Target="../embeddings/oleObject1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385" y="1635150"/>
            <a:ext cx="3573780" cy="906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Korean Film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2483" y="4486542"/>
            <a:ext cx="2982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H.Shinil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J.Juwon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K.Minkyu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1664" y="4276459"/>
            <a:ext cx="2232336" cy="2065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673" y="2618928"/>
            <a:ext cx="4263995" cy="412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rgbClr val="FFFFFF"/>
                </a:solidFill>
              </a:rPr>
              <a:t>Guide for Selecting Successful Movie</a:t>
            </a:r>
            <a:r>
              <a:rPr lang="en-US" altLang="ko-KR" sz="21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9663" y="4069935"/>
            <a:ext cx="1896099" cy="39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FFFF"/>
                </a:solidFill>
              </a:rPr>
              <a:t>Group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34610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Conclusion</a:t>
            </a:r>
            <a:endParaRPr lang="en-US" altLang="ko-KR" sz="4000" b="1"/>
          </a:p>
          <a:p>
            <a:pPr lvl="0">
              <a:defRPr/>
            </a:pPr>
            <a:endParaRPr lang="ko-KR" altLang="en-US" sz="4000" b="1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064" y="918673"/>
            <a:ext cx="8795936" cy="5939327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689" y="794044"/>
            <a:ext cx="8510186" cy="4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b="0" i="0" u="none" strike="noStrike"/>
              <a:t>-</a:t>
            </a:r>
            <a:r>
              <a:rPr lang="en-US" altLang="ko-KR" sz="2000" b="0" i="0" u="none" strike="noStrike"/>
              <a:t> C</a:t>
            </a:r>
            <a:r>
              <a:rPr lang="en-US" sz="2000" b="0" i="0" u="none" strike="noStrike"/>
              <a:t>ollect</a:t>
            </a:r>
            <a:r>
              <a:rPr lang="en-US" altLang="ko-KR" sz="2000" b="0" i="0" u="none" strike="noStrike"/>
              <a:t>ing</a:t>
            </a:r>
            <a:r>
              <a:rPr lang="en-US" sz="2000" b="0" i="0" u="none" strike="noStrike"/>
              <a:t> Korean movie data from KOBIS and</a:t>
            </a:r>
            <a:r>
              <a:rPr lang="en-US" altLang="ko-KR" sz="2000" b="0" i="0" u="none" strike="noStrike"/>
              <a:t> Doing serious data cleaning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In </a:t>
            </a:r>
            <a:r>
              <a:rPr lang="en-US" altLang="ko-KR" sz="2000" b="1" i="0" u="none" strike="noStrike"/>
              <a:t>EDA</a:t>
            </a:r>
            <a:r>
              <a:rPr lang="en-US" altLang="ko-KR" sz="2000" b="0" i="0" u="none" strike="noStrike"/>
              <a:t>, We conducted two major analyses.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</a:t>
            </a:r>
            <a:r>
              <a:rPr lang="en-US" altLang="ko-KR" sz="2000" b="1" i="0" u="none" strike="noStrike"/>
              <a:t>First, two main features can be identified in time series graphs!</a:t>
            </a:r>
            <a:endParaRPr lang="en-US" altLang="ko-KR" sz="2000" b="1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1. Impact of smartphone led to a steady decline in the box office 	since 2009. 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2. Covid-19 damaging the film industry in 2020 and 2021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- </a:t>
            </a:r>
            <a:r>
              <a:rPr lang="en-US" altLang="ko-KR" sz="2000" b="1" i="0" u="none" strike="noStrike"/>
              <a:t>Second, Linear regression was performed!</a:t>
            </a:r>
            <a:endParaRPr lang="en-US" altLang="ko-KR" sz="2000" b="1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- Regression for elements affecting the Box office. </a:t>
            </a:r>
            <a:endParaRPr lang="en-US" altLang="ko-KR" sz="2000" b="0" i="0" u="none" strike="noStrike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1277620" algn="l"/>
              </a:tabLst>
              <a:defRPr/>
            </a:pPr>
            <a:r>
              <a:rPr lang="en-US" altLang="ko-KR" sz="2000" b="0" i="0" u="none" strike="noStrike"/>
              <a:t>	- We look at the p-value and found a statistically significant element.</a:t>
            </a:r>
            <a:endParaRPr lang="en-US" altLang="ko-KR" sz="2000" b="0" i="0" u="none" strike="noStrike"/>
          </a:p>
        </p:txBody>
      </p:sp>
      <p:sp>
        <p:nvSpPr>
          <p:cNvPr id="18" name=""/>
          <p:cNvSpPr/>
          <p:nvPr/>
        </p:nvSpPr>
        <p:spPr>
          <a:xfrm>
            <a:off x="339162" y="5342901"/>
            <a:ext cx="8804838" cy="1515098"/>
          </a:xfrm>
          <a:prstGeom prst="rect">
            <a:avLst/>
          </a:prstGeom>
          <a:solidFill>
            <a:srgbClr val="ebdef1">
              <a:alpha val="100000"/>
            </a:srgbClr>
          </a:solidFill>
          <a:ln w="12700" cap="flat" cmpd="sng" algn="ctr">
            <a:solidFill>
              <a:schemeClr val="dk1"/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4572000" y="5155963"/>
            <a:ext cx="511857" cy="4807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39161" y="5716780"/>
            <a:ext cx="8804839" cy="10726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</a:rPr>
              <a:t>If you anguish about what movie to distribute,</a:t>
            </a:r>
            <a:r>
              <a:rPr lang="en-US" altLang="ko-KR">
                <a:solidFill>
                  <a:schemeClr val="tx1"/>
                </a:solidFill>
              </a:rPr>
              <a:t> consider as follows: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	</a:t>
            </a:r>
            <a:r>
              <a:rPr lang="en-US" altLang="ko-KR" b="1">
                <a:solidFill>
                  <a:schemeClr val="tx1"/>
                </a:solidFill>
              </a:rPr>
              <a:t>1. Movies that can make inroads into OTT, so people can enjoy those everywhere</a:t>
            </a:r>
            <a:endParaRPr lang="en-US" altLang="ko-KR" b="1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	2. Choose a movie that has statistically powerful features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26108" y="2659557"/>
            <a:ext cx="3443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67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55" y="2098900"/>
            <a:ext cx="1890757" cy="1890757"/>
          </a:xfrm>
          <a:prstGeom prst="rect">
            <a:avLst/>
          </a:prstGeom>
        </p:spPr>
      </p:pic>
      <p:sp>
        <p:nvSpPr>
          <p:cNvPr id="7" name="사다리꼴 6"/>
          <p:cNvSpPr/>
          <p:nvPr/>
        </p:nvSpPr>
        <p:spPr>
          <a:xfrm rot="5400000">
            <a:off x="3272053" y="989"/>
            <a:ext cx="1142835" cy="6148700"/>
          </a:xfrm>
          <a:prstGeom prst="trapezoid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4" y="248692"/>
            <a:ext cx="1910716" cy="7495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8064" y="1274747"/>
            <a:ext cx="8795936" cy="5583252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타원 7"/>
          <p:cNvSpPr/>
          <p:nvPr/>
        </p:nvSpPr>
        <p:spPr>
          <a:xfrm>
            <a:off x="685800" y="1440180"/>
            <a:ext cx="1916099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 b="1">
                <a:solidFill>
                  <a:schemeClr val="bg1"/>
                </a:solidFill>
              </a:rPr>
              <a:t>Introduction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타원 8"/>
          <p:cNvSpPr/>
          <p:nvPr/>
        </p:nvSpPr>
        <p:spPr>
          <a:xfrm>
            <a:off x="2806125" y="1440180"/>
            <a:ext cx="1870378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Preliminary Findings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5" name="타원 9"/>
          <p:cNvSpPr/>
          <p:nvPr/>
        </p:nvSpPr>
        <p:spPr>
          <a:xfrm>
            <a:off x="4863525" y="144018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EDA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타원 10"/>
          <p:cNvSpPr/>
          <p:nvPr/>
        </p:nvSpPr>
        <p:spPr>
          <a:xfrm>
            <a:off x="6920925" y="1440180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Challenges &amp; Conclusion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067" y="3420427"/>
            <a:ext cx="2296682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b="1"/>
              <a:t>→</a:t>
            </a:r>
            <a:r>
              <a:rPr lang="en-US" altLang="ko-KR" b="1"/>
              <a:t> What is our data?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67" y="3960495"/>
            <a:ext cx="2492523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Where we got it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from?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0067" y="4680585"/>
            <a:ext cx="2296682" cy="64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What is the size of the dataset?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0067" y="5400675"/>
            <a:ext cx="2296682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how is the data organized?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8351" y="3420427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Data Cleaning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8351" y="3960495"/>
            <a:ext cx="2296682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Basic Bar Plots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&amp; Interpretation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0585" y="3429000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Time Series Graph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0585" y="3960495"/>
            <a:ext cx="2296683" cy="36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Linear Regrssion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184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2748" y="111095"/>
            <a:ext cx="6956276" cy="1001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Introduction</a:t>
            </a:r>
            <a:endParaRPr lang="en-US" altLang="ko-KR" sz="4000" b="1"/>
          </a:p>
          <a:p>
            <a:pPr lvl="0">
              <a:defRPr/>
            </a:pPr>
            <a:endParaRPr lang="ko-KR" altLang="en-US" sz="2000"/>
          </a:p>
        </p:txBody>
      </p:sp>
      <p:cxnSp>
        <p:nvCxnSpPr>
          <p:cNvPr id="6" name="직선 연결선 5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64975" y="916893"/>
            <a:ext cx="5595879" cy="30709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92176" y="3998719"/>
            <a:ext cx="4451824" cy="2859281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8953" y="3972014"/>
          <a:ext cx="4342474" cy="2936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8680"/>
                <a:gridCol w="868680"/>
                <a:gridCol w="868680"/>
                <a:gridCol w="868680"/>
                <a:gridCol w="867754"/>
              </a:tblGrid>
              <a:tr h="54585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영화명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영화명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영문</a:t>
                      </a:r>
                      <a:r>
                        <a:rPr lang="en-US" altLang="ko-KR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1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제작연도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제작국가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</a:rPr>
                        <a:t>유형</a:t>
                      </a:r>
                      <a:endParaRPr lang="ko-KR" altLang="en-US" sz="11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4585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장르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제작상태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감독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제작사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감독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4585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제작사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수입사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배급사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개봉일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영화유형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0257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영화형태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국적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 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스크린 수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매출액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전국 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관객 수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4585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서울 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매출액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서울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관객 수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장르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등급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100" b="1">
                          <a:solidFill>
                            <a:schemeClr val="dk1"/>
                          </a:solidFill>
                        </a:rPr>
                        <a:t>영화구분</a:t>
                      </a:r>
                      <a:endParaRPr lang="ko-KR" altLang="en-US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82946" y="909770"/>
            <a:ext cx="3161054" cy="3623060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012751" y="972082"/>
            <a:ext cx="3131249" cy="176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/>
              <a:t>- Collected from </a:t>
            </a:r>
            <a:r>
              <a:rPr lang="en-US" altLang="ko-KR" sz="2200" b="1"/>
              <a:t>KOBIS</a:t>
            </a:r>
            <a:endParaRPr lang="en-US" altLang="ko-KR" sz="22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Imported as EXCEL file</a:t>
            </a:r>
            <a:endParaRPr kumimoji="0" lang="en-US" altLang="ko-KR" sz="2200" b="0" i="0" u="none" strike="noStrike" kern="1200" cap="none" spc="0" normalizeH="0" baseline="0">
              <a:solidFill>
                <a:srgbClr val="3a3838"/>
              </a:solidFill>
              <a:latin typeface="Calibri"/>
              <a:ea typeface="나눔바른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-</a:t>
            </a:r>
            <a:r>
              <a:rPr kumimoji="0" lang="ko-KR" altLang="en-US" sz="22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Transform to CSV file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 and usually use it in real analysis </a:t>
            </a:r>
            <a:endParaRPr kumimoji="0" lang="en-US" altLang="ko-KR" sz="2200" b="0" i="0" u="none" strike="noStrike" kern="1200" cap="none" spc="0" normalizeH="0" baseline="0">
              <a:solidFill>
                <a:srgbClr val="3a3838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4773887" y="6300787"/>
            <a:ext cx="703257" cy="4628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0585212" y="1871172"/>
            <a:ext cx="240903" cy="365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5520047" y="6300787"/>
            <a:ext cx="2385703" cy="3648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25 columns in raw data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4923624" y="4123904"/>
            <a:ext cx="3988037" cy="200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Raw Data → 81,809 rows × 25 columns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→ Row shows the </a:t>
            </a:r>
            <a:r>
              <a:rPr lang="en-US" altLang="ko-KR" b="1"/>
              <a:t>attribute values</a:t>
            </a:r>
            <a:r>
              <a:rPr lang="en-US" altLang="ko-KR"/>
              <a:t> of each film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Access: Data is </a:t>
            </a:r>
            <a:r>
              <a:rPr lang="en-US" altLang="ko-KR" b="1"/>
              <a:t>open</a:t>
            </a:r>
            <a:r>
              <a:rPr lang="en-US" altLang="ko-KR"/>
              <a:t> to anyone interested in this topic.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5951790" y="2912691"/>
            <a:ext cx="2417746" cy="516308"/>
          </a:xfrm>
          <a:prstGeom prst="rect">
            <a:avLst/>
          </a:prstGeom>
          <a:solidFill>
            <a:srgbClr val="ffe7d8">
              <a:alpha val="100000"/>
            </a:srgbClr>
          </a:solidFill>
          <a:ln w="12700" cap="flat" cmpd="sng" algn="ctr">
            <a:solidFill>
              <a:schemeClr val="dk1"/>
            </a:solidFill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나눔바른고딕"/>
                <a:cs typeface="Calibri"/>
              </a:rPr>
              <a:t>General content of 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Calibri"/>
              <a:ea typeface="나눔바른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나눔바른고딕"/>
                <a:cs typeface="Calibri"/>
              </a:rPr>
              <a:t>movie DATA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6726254" y="3429000"/>
            <a:ext cx="2417746" cy="516308"/>
          </a:xfrm>
          <a:prstGeom prst="rect">
            <a:avLst/>
          </a:prstGeom>
          <a:solidFill>
            <a:srgbClr val="ffe7d8">
              <a:alpha val="100000"/>
            </a:srgbClr>
          </a:solidFill>
          <a:ln w="12700" cap="flat" cmpd="sng" algn="ctr">
            <a:solidFill>
              <a:srgbClr val="3a3838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나눔바른고딕"/>
                <a:cs typeface="Calibri"/>
              </a:rPr>
              <a:t>Sales information 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나눔바른고딕"/>
              <a:cs typeface="Calibri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나눔바른고딕"/>
                <a:cs typeface="Calibri"/>
              </a:rPr>
              <a:t>of movie DATA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7024466" y="3170846"/>
            <a:ext cx="534111" cy="516308"/>
          </a:xfrm>
          <a:prstGeom prst="mathPlus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703" y="129914"/>
            <a:ext cx="8422594" cy="7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/>
              <a:t>Preliminary Findings; Data Cleaning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6957" y="1014218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영화명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Total Screens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Box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National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1">
                          <a:solidFill>
                            <a:schemeClr val="dk1"/>
                          </a:solidFill>
                        </a:rPr>
                        <a:t>Artistic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48063" y="918672"/>
            <a:ext cx="8795936" cy="5939327"/>
          </a:xfrm>
          <a:prstGeom prst="rect">
            <a:avLst/>
          </a:pr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081" y="1152144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영화명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개봉일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국적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스크린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전국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관객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장르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영화구분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184648" y="1152144"/>
          <a:ext cx="3701521" cy="20646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9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44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Release_Date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Nationality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6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Total_screens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Box_office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4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7620" algn="l"/>
                        </a:tabLst>
                        <a:defRPr/>
                      </a:pPr>
                      <a:r>
                        <a:rPr lang="en-US" sz="1300" b="1" i="0" u="none" strike="noStrike"/>
                        <a:t>Artistic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478530" y="1872234"/>
            <a:ext cx="649837" cy="427289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94031" y="3168396"/>
            <a:ext cx="327588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&lt; Selected 9 Columns&gt;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688" y="3168396"/>
            <a:ext cx="3801102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A3838"/>
                </a:solidFill>
                <a:latin typeface="Calibri"/>
                <a:ea typeface="나눔바른고딕"/>
                <a:cs typeface="Calibri"/>
              </a:rPr>
              <a:t>&lt; Variables name changed to English &gt;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4030" y="5762572"/>
            <a:ext cx="3939970" cy="10954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8757" y="3473099"/>
            <a:ext cx="4851519" cy="3384901"/>
          </a:xfrm>
          <a:prstGeom prst="rect">
            <a:avLst/>
          </a:prstGeom>
          <a:solidFill>
            <a:srgbClr val="EBDEF1"/>
          </a:solidFill>
          <a:ln>
            <a:solidFill>
              <a:srgbClr val="000000"/>
            </a:solidFill>
            <a:beve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0" i="0" u="none" strike="noStrike"/>
              <a:t>1. O</a:t>
            </a:r>
            <a:r>
              <a:rPr lang="en-US" b="0" i="0" u="none" strike="noStrike"/>
              <a:t>mit row</a:t>
            </a:r>
            <a:r>
              <a:rPr lang="en-US" altLang="ko-KR" b="0" i="0" u="none" strike="noStrike"/>
              <a:t>s </a:t>
            </a:r>
            <a:r>
              <a:rPr lang="en-US" b="0" i="0" u="none" strike="noStrike"/>
              <a:t>the </a:t>
            </a:r>
            <a:r>
              <a:rPr lang="en-US" b="1" i="0" u="none" strike="noStrike"/>
              <a:t>NA values</a:t>
            </a:r>
            <a:r>
              <a:rPr lang="en-US" b="0" i="0" u="none" strike="noStrike"/>
              <a:t> exist</a:t>
            </a:r>
          </a:p>
          <a:p>
            <a:pPr algn="ctr">
              <a:defRPr/>
            </a:pPr>
            <a:r>
              <a:rPr lang="en-US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2. Change </a:t>
            </a:r>
            <a:r>
              <a:rPr lang="en-US" b="0" i="0" u="none" strike="noStrike"/>
              <a:t>the </a:t>
            </a:r>
            <a:r>
              <a:rPr lang="en-US" altLang="ko-KR" b="0" i="0" u="none" strike="noStrike"/>
              <a:t>column</a:t>
            </a:r>
            <a:r>
              <a:rPr lang="en-US" b="0" i="0" u="none" strike="noStrike"/>
              <a:t> names to </a:t>
            </a:r>
            <a:r>
              <a:rPr lang="en-US" b="1" i="0" u="none" strike="noStrike"/>
              <a:t>English</a:t>
            </a:r>
            <a:endParaRPr lang="en-US" b="0" i="0" u="none" strike="noStrike"/>
          </a:p>
          <a:p>
            <a:pPr algn="ctr">
              <a:defRPr/>
            </a:pPr>
            <a:r>
              <a:rPr lang="en-US" b="0" i="0" u="none" strike="noStrike"/>
              <a:t>↓ </a:t>
            </a:r>
          </a:p>
          <a:p>
            <a:pPr algn="ctr">
              <a:defRPr/>
            </a:pPr>
            <a:r>
              <a:rPr lang="en-US" altLang="ko-KR" b="0" i="0" u="none" strike="noStrike"/>
              <a:t>3. Omit columns which are </a:t>
            </a:r>
            <a:r>
              <a:rPr lang="en-US" altLang="ko-KR" b="1" i="0" u="none" strike="noStrike"/>
              <a:t>Duplicate</a:t>
            </a:r>
            <a:r>
              <a:rPr lang="en-US" altLang="ko-KR" b="0" i="0" u="none" strike="noStrike"/>
              <a:t> and </a:t>
            </a:r>
            <a:r>
              <a:rPr lang="en-US" altLang="ko-KR" b="1" i="0" u="none" strike="noStrike"/>
              <a:t>Not used</a:t>
            </a:r>
            <a:r>
              <a:rPr lang="en-US" altLang="ko-KR" b="0" i="0" u="none" strike="noStrike"/>
              <a:t> in our anlysis </a:t>
            </a:r>
          </a:p>
          <a:p>
            <a:pPr algn="ctr">
              <a:defRPr/>
            </a:pPr>
            <a:r>
              <a:rPr lang="en-US" altLang="ko-KR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4. Convert type of the </a:t>
            </a:r>
            <a:r>
              <a:rPr lang="en-US" b="0" i="0" u="none" strike="noStrike"/>
              <a:t>columns ‘Audience’, </a:t>
            </a:r>
          </a:p>
          <a:p>
            <a:pPr algn="ctr">
              <a:defRPr/>
            </a:pPr>
            <a:r>
              <a:rPr lang="en-US" b="0" i="0" u="none" strike="noStrike"/>
              <a:t>‘Box office’, ‘Total screen’ </a:t>
            </a:r>
            <a:r>
              <a:rPr lang="en-US" altLang="ko-KR" b="0" i="0" u="none" strike="noStrike"/>
              <a:t>to </a:t>
            </a:r>
            <a:r>
              <a:rPr lang="en-US" altLang="ko-KR" b="1" i="0" u="none" strike="noStrike"/>
              <a:t>numerical</a:t>
            </a:r>
            <a:r>
              <a:rPr lang="en-US" altLang="ko-KR" b="0" i="0" u="none" strike="noStrike"/>
              <a:t> value</a:t>
            </a:r>
          </a:p>
          <a:p>
            <a:pPr algn="ctr">
              <a:defRPr/>
            </a:pPr>
            <a:r>
              <a:rPr lang="en-US" altLang="ko-KR" b="0" i="0" u="none" strike="noStrike"/>
              <a:t>↓</a:t>
            </a:r>
          </a:p>
          <a:p>
            <a:pPr algn="ctr">
              <a:defRPr/>
            </a:pPr>
            <a:r>
              <a:rPr lang="en-US" altLang="ko-KR" b="0" i="0" u="none" strike="noStrike"/>
              <a:t>5. Skip </a:t>
            </a:r>
            <a:r>
              <a:rPr lang="en-US" b="1" i="0" u="none" strike="noStrike"/>
              <a:t>rows with all 0s</a:t>
            </a:r>
            <a:r>
              <a:rPr lang="en-US" b="0" i="0" u="none" strike="noStrike"/>
              <a:t> in Box Office, Audience, and Total_screens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1895" y="4470518"/>
            <a:ext cx="3658668" cy="64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Also, </a:t>
            </a:r>
            <a:r>
              <a:rPr lang="en-US" altLang="ko-KR" b="0" i="0" u="none" strike="noStrike"/>
              <a:t>C</a:t>
            </a:r>
            <a:r>
              <a:rPr lang="en-US" b="0" i="0" u="none" strike="noStrike"/>
              <a:t>hang</a:t>
            </a:r>
            <a:r>
              <a:rPr lang="en-US" altLang="ko-KR" b="0" i="0" u="none" strike="noStrike"/>
              <a:t>e</a:t>
            </a:r>
            <a:r>
              <a:rPr lang="en-US" b="0" i="0" u="none" strike="noStrike"/>
              <a:t> the format of the film's release date to </a:t>
            </a:r>
            <a:r>
              <a:rPr lang="en-US" b="1" i="0" u="none" strike="noStrike"/>
              <a:t>'1900-01-01'</a:t>
            </a:r>
            <a:r>
              <a:rPr lang="en-US" altLang="ko-KR" b="1" i="0" u="none" strike="noStrike"/>
              <a:t> 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8995" y="145279"/>
            <a:ext cx="8877435" cy="107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/>
              <a:t>Preliminary </a:t>
            </a:r>
            <a:r>
              <a:rPr lang="en-US" altLang="ko-KR" sz="4000" b="1" dirty="0" err="1"/>
              <a:t>Findings;Basic</a:t>
            </a:r>
            <a:r>
              <a:rPr lang="en-US" altLang="ko-KR" sz="4000" b="1" dirty="0"/>
              <a:t> Interpretation</a:t>
            </a:r>
          </a:p>
          <a:p>
            <a:pPr lvl="0">
              <a:defRPr/>
            </a:pPr>
            <a:endParaRPr lang="ko-KR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E8FECB67-EE42-4E05-9FC7-E9B9B0DF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49724"/>
              </p:ext>
            </p:extLst>
          </p:nvPr>
        </p:nvGraphicFramePr>
        <p:xfrm>
          <a:off x="366039" y="909772"/>
          <a:ext cx="8801100" cy="594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0">
                  <a:extLst>
                    <a:ext uri="{9D8B030D-6E8A-4147-A177-3AD203B41FA5}">
                      <a16:colId xmlns="" xmlns:a16="http://schemas.microsoft.com/office/drawing/2014/main" val="3512339861"/>
                    </a:ext>
                  </a:extLst>
                </a:gridCol>
                <a:gridCol w="4400550">
                  <a:extLst>
                    <a:ext uri="{9D8B030D-6E8A-4147-A177-3AD203B41FA5}">
                      <a16:colId xmlns="" xmlns:a16="http://schemas.microsoft.com/office/drawing/2014/main" val="1254079393"/>
                    </a:ext>
                  </a:extLst>
                </a:gridCol>
              </a:tblGrid>
              <a:tr h="2974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6795128"/>
                  </a:ext>
                </a:extLst>
              </a:tr>
              <a:tr h="297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972372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C65482B-3FC4-490E-94A9-F0AB37E2882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6" y="909772"/>
            <a:ext cx="4360626" cy="294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7CFD9FE-968A-4B93-83C8-48DE15DB3C3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4" y="932950"/>
            <a:ext cx="4360626" cy="29403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056BB68-5F7C-4FC8-8FF7-3932424AAEA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894962"/>
            <a:ext cx="4379963" cy="29403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3480BCE-A407-43CB-99DB-979EE7CC1B7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13" y="3894962"/>
            <a:ext cx="4360626" cy="294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DC7F99-CEB4-41D4-84B1-B575A1307E25}"/>
              </a:ext>
            </a:extLst>
          </p:cNvPr>
          <p:cNvSpPr txBox="1"/>
          <p:nvPr/>
        </p:nvSpPr>
        <p:spPr>
          <a:xfrm>
            <a:off x="673767" y="2625753"/>
            <a:ext cx="741145" cy="707886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1.83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1C1187-5BA6-4315-ACE8-E467300F7F7A}"/>
              </a:ext>
            </a:extLst>
          </p:cNvPr>
          <p:cNvSpPr txBox="1"/>
          <p:nvPr/>
        </p:nvSpPr>
        <p:spPr>
          <a:xfrm>
            <a:off x="1695864" y="1330102"/>
            <a:ext cx="741145" cy="1015663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3.93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8B22F8A-C3AF-49ED-AAFD-4EE732BE47FB}"/>
              </a:ext>
            </a:extLst>
          </p:cNvPr>
          <p:cNvSpPr txBox="1"/>
          <p:nvPr/>
        </p:nvSpPr>
        <p:spPr>
          <a:xfrm>
            <a:off x="2710124" y="2253432"/>
            <a:ext cx="741145" cy="1015663"/>
          </a:xfrm>
          <a:prstGeom prst="rect">
            <a:avLst/>
          </a:prstGeom>
          <a:solidFill>
            <a:srgbClr val="B9D3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2.51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E1FFFA8-24DE-4E03-85A6-AEFD0BB59455}"/>
              </a:ext>
            </a:extLst>
          </p:cNvPr>
          <p:cNvSpPr txBox="1"/>
          <p:nvPr/>
        </p:nvSpPr>
        <p:spPr>
          <a:xfrm>
            <a:off x="3727437" y="2476461"/>
            <a:ext cx="74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0.37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C4B01D2-37C2-4DD1-813D-3B0FE7589AC8}"/>
              </a:ext>
            </a:extLst>
          </p:cNvPr>
          <p:cNvSpPr txBox="1"/>
          <p:nvPr/>
        </p:nvSpPr>
        <p:spPr>
          <a:xfrm>
            <a:off x="5118051" y="1638581"/>
            <a:ext cx="1013243" cy="830997"/>
          </a:xfrm>
          <a:prstGeom prst="rect">
            <a:avLst/>
          </a:prstGeom>
          <a:solidFill>
            <a:srgbClr val="009AC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2.69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Korea</a:t>
            </a:r>
            <a:endParaRPr lang="ko-KR" altLang="en-US" sz="24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26C9E92-354E-4850-B4F1-13F208C0751E}"/>
              </a:ext>
            </a:extLst>
          </p:cNvPr>
          <p:cNvSpPr txBox="1"/>
          <p:nvPr/>
        </p:nvSpPr>
        <p:spPr>
          <a:xfrm>
            <a:off x="6452325" y="1422435"/>
            <a:ext cx="1013243" cy="830997"/>
          </a:xfrm>
          <a:prstGeom prst="rect">
            <a:avLst/>
          </a:prstGeom>
          <a:solidFill>
            <a:srgbClr val="009AC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2.85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USA</a:t>
            </a:r>
            <a:endParaRPr lang="ko-KR" altLang="en-US" sz="24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51D3B3-A66E-4BA6-8D94-EA71FB720172}"/>
              </a:ext>
            </a:extLst>
          </p:cNvPr>
          <p:cNvSpPr txBox="1"/>
          <p:nvPr/>
        </p:nvSpPr>
        <p:spPr>
          <a:xfrm>
            <a:off x="7730237" y="2746027"/>
            <a:ext cx="107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0.07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Japan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4211FCA-DD99-4896-8B2F-584E5216A2CF}"/>
              </a:ext>
            </a:extLst>
          </p:cNvPr>
          <p:cNvSpPr txBox="1"/>
          <p:nvPr/>
        </p:nvSpPr>
        <p:spPr>
          <a:xfrm>
            <a:off x="7287227" y="4341517"/>
            <a:ext cx="1335532" cy="1200329"/>
          </a:xfrm>
          <a:prstGeom prst="rect">
            <a:avLst/>
          </a:prstGeom>
          <a:solidFill>
            <a:srgbClr val="90EE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2.12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Artistic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74C5940-5863-4194-AFC7-F97D8D5E2146}"/>
              </a:ext>
            </a:extLst>
          </p:cNvPr>
          <p:cNvSpPr txBox="1"/>
          <p:nvPr/>
        </p:nvSpPr>
        <p:spPr>
          <a:xfrm>
            <a:off x="5351723" y="5556301"/>
            <a:ext cx="133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0.23</a:t>
            </a:r>
          </a:p>
          <a:p>
            <a:pPr algn="ctr"/>
            <a:r>
              <a:rPr lang="en-US" altLang="ko-KR" sz="2400" dirty="0">
                <a:latin typeface="Helvetica" panose="020B0604020202020204" pitchFamily="34" charset="0"/>
                <a:cs typeface="Helvetica" panose="020B0604020202020204" pitchFamily="34" charset="0"/>
              </a:rPr>
              <a:t>Artistic</a:t>
            </a:r>
            <a:endParaRPr lang="ko-KR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310EBF-6E50-46E4-860B-E3A8CE785D04}"/>
              </a:ext>
            </a:extLst>
          </p:cNvPr>
          <p:cNvSpPr txBox="1"/>
          <p:nvPr/>
        </p:nvSpPr>
        <p:spPr>
          <a:xfrm>
            <a:off x="2566169" y="913615"/>
            <a:ext cx="220102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Avg. Box Office</a:t>
            </a:r>
          </a:p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Rate</a:t>
            </a:r>
          </a:p>
          <a:p>
            <a:pPr algn="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(KRW Billion)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6FB624-1B1F-4076-B34B-A377266E80C6}"/>
              </a:ext>
            </a:extLst>
          </p:cNvPr>
          <p:cNvSpPr txBox="1"/>
          <p:nvPr/>
        </p:nvSpPr>
        <p:spPr>
          <a:xfrm>
            <a:off x="3485084" y="3901004"/>
            <a:ext cx="17071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Genre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1F48D73-089B-4417-A3F1-9856832833C7}"/>
              </a:ext>
            </a:extLst>
          </p:cNvPr>
          <p:cNvSpPr/>
          <p:nvPr/>
        </p:nvSpPr>
        <p:spPr>
          <a:xfrm>
            <a:off x="408995" y="932950"/>
            <a:ext cx="1506432" cy="28434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4B3EBDF-7D74-4139-B883-EA486CF45683}"/>
              </a:ext>
            </a:extLst>
          </p:cNvPr>
          <p:cNvSpPr/>
          <p:nvPr/>
        </p:nvSpPr>
        <p:spPr>
          <a:xfrm>
            <a:off x="4789286" y="968356"/>
            <a:ext cx="1778590" cy="2855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B3D7958-E611-4A98-84B5-AE562E1FA1F9}"/>
              </a:ext>
            </a:extLst>
          </p:cNvPr>
          <p:cNvSpPr/>
          <p:nvPr/>
        </p:nvSpPr>
        <p:spPr>
          <a:xfrm>
            <a:off x="354925" y="3912271"/>
            <a:ext cx="2003263" cy="2902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46463AE-0508-4ADC-81C5-0FB1A18E998C}"/>
              </a:ext>
            </a:extLst>
          </p:cNvPr>
          <p:cNvSpPr/>
          <p:nvPr/>
        </p:nvSpPr>
        <p:spPr>
          <a:xfrm>
            <a:off x="4797282" y="3933313"/>
            <a:ext cx="2003263" cy="29021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A6819A3-8A7D-4DF8-9D05-1FE70A33451A}"/>
              </a:ext>
            </a:extLst>
          </p:cNvPr>
          <p:cNvSpPr txBox="1"/>
          <p:nvPr/>
        </p:nvSpPr>
        <p:spPr>
          <a:xfrm>
            <a:off x="4838575" y="3933081"/>
            <a:ext cx="170717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By Artistic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81F60-9571-4420-84F5-582E6C27496E}"/>
              </a:ext>
            </a:extLst>
          </p:cNvPr>
          <p:cNvSpPr txBox="1"/>
          <p:nvPr/>
        </p:nvSpPr>
        <p:spPr>
          <a:xfrm>
            <a:off x="4742063" y="897618"/>
            <a:ext cx="205883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By Nationality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40349D5-CA31-498F-8F8D-EB204AA1CF37}"/>
              </a:ext>
            </a:extLst>
          </p:cNvPr>
          <p:cNvSpPr txBox="1"/>
          <p:nvPr/>
        </p:nvSpPr>
        <p:spPr>
          <a:xfrm rot="16200000">
            <a:off x="-20122" y="5209176"/>
            <a:ext cx="1555373" cy="400110"/>
          </a:xfrm>
          <a:prstGeom prst="rect">
            <a:avLst/>
          </a:prstGeom>
          <a:solidFill>
            <a:srgbClr val="EE7A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17.08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7494083-A0C6-4067-A81B-F180E6C8595A}"/>
              </a:ext>
            </a:extLst>
          </p:cNvPr>
          <p:cNvSpPr txBox="1"/>
          <p:nvPr/>
        </p:nvSpPr>
        <p:spPr>
          <a:xfrm rot="16200000">
            <a:off x="812192" y="5795671"/>
            <a:ext cx="1062341" cy="400110"/>
          </a:xfrm>
          <a:prstGeom prst="rect">
            <a:avLst/>
          </a:prstGeom>
          <a:solidFill>
            <a:srgbClr val="EE7A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9.05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6416F9E-2884-456B-9920-AFB6EE3640FB}"/>
              </a:ext>
            </a:extLst>
          </p:cNvPr>
          <p:cNvSpPr txBox="1"/>
          <p:nvPr/>
        </p:nvSpPr>
        <p:spPr>
          <a:xfrm>
            <a:off x="1564104" y="5571689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4.71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12316C8-4691-44DD-9A58-6A56ECDF3D78}"/>
              </a:ext>
            </a:extLst>
          </p:cNvPr>
          <p:cNvSpPr txBox="1"/>
          <p:nvPr/>
        </p:nvSpPr>
        <p:spPr>
          <a:xfrm>
            <a:off x="2157096" y="5744330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3.83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BDB73C0-FD1B-4F86-9F24-76248991A9FC}"/>
              </a:ext>
            </a:extLst>
          </p:cNvPr>
          <p:cNvSpPr txBox="1"/>
          <p:nvPr/>
        </p:nvSpPr>
        <p:spPr>
          <a:xfrm>
            <a:off x="2743939" y="5758589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3.77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DC2BBB2-D843-4B36-9DB2-E8717455AF15}"/>
              </a:ext>
            </a:extLst>
          </p:cNvPr>
          <p:cNvSpPr txBox="1"/>
          <p:nvPr/>
        </p:nvSpPr>
        <p:spPr>
          <a:xfrm>
            <a:off x="3362771" y="5786808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3.42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1B275A8-2533-4036-AA74-70994600E485}"/>
              </a:ext>
            </a:extLst>
          </p:cNvPr>
          <p:cNvSpPr txBox="1"/>
          <p:nvPr/>
        </p:nvSpPr>
        <p:spPr>
          <a:xfrm>
            <a:off x="3943024" y="5910300"/>
            <a:ext cx="74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2.80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CBDD7AC-05B5-4861-A3EE-27092DA3B313}"/>
              </a:ext>
            </a:extLst>
          </p:cNvPr>
          <p:cNvSpPr/>
          <p:nvPr/>
        </p:nvSpPr>
        <p:spPr>
          <a:xfrm>
            <a:off x="1732546" y="6192965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7BBF614-D718-4CB9-838A-5EC8F80F026C}"/>
              </a:ext>
            </a:extLst>
          </p:cNvPr>
          <p:cNvSpPr/>
          <p:nvPr/>
        </p:nvSpPr>
        <p:spPr>
          <a:xfrm>
            <a:off x="2318084" y="6258738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CB22A6E-2E1A-4909-B352-5EEFA53E3F39}"/>
              </a:ext>
            </a:extLst>
          </p:cNvPr>
          <p:cNvSpPr/>
          <p:nvPr/>
        </p:nvSpPr>
        <p:spPr>
          <a:xfrm>
            <a:off x="2913246" y="6257135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9C582EB-580B-49F3-A019-9A42C889FD7E}"/>
              </a:ext>
            </a:extLst>
          </p:cNvPr>
          <p:cNvSpPr/>
          <p:nvPr/>
        </p:nvSpPr>
        <p:spPr>
          <a:xfrm>
            <a:off x="3508407" y="6294032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EC2EA6A-61F5-44F8-AB34-35B01CE309FF}"/>
              </a:ext>
            </a:extLst>
          </p:cNvPr>
          <p:cNvSpPr/>
          <p:nvPr/>
        </p:nvSpPr>
        <p:spPr>
          <a:xfrm>
            <a:off x="4113196" y="6330930"/>
            <a:ext cx="423512" cy="277625"/>
          </a:xfrm>
          <a:prstGeom prst="rect">
            <a:avLst/>
          </a:prstGeom>
          <a:solidFill>
            <a:srgbClr val="EE7AE9"/>
          </a:solidFill>
          <a:ln w="12700" cap="flat" cmpd="sng" algn="ctr">
            <a:noFill/>
            <a:prstDash val="solid"/>
            <a:miter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867DB3C-61EC-4333-8BB4-966FD8A6FB09}"/>
              </a:ext>
            </a:extLst>
          </p:cNvPr>
          <p:cNvSpPr txBox="1"/>
          <p:nvPr/>
        </p:nvSpPr>
        <p:spPr>
          <a:xfrm>
            <a:off x="400766" y="3908398"/>
            <a:ext cx="119353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Historic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441B8C6-5A71-411A-A08D-702A8032148C}"/>
              </a:ext>
            </a:extLst>
          </p:cNvPr>
          <p:cNvSpPr txBox="1"/>
          <p:nvPr/>
        </p:nvSpPr>
        <p:spPr>
          <a:xfrm>
            <a:off x="997532" y="4264840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Adventure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D791807-807E-493C-BD28-11DD4A9F7CEF}"/>
              </a:ext>
            </a:extLst>
          </p:cNvPr>
          <p:cNvSpPr txBox="1"/>
          <p:nvPr/>
        </p:nvSpPr>
        <p:spPr>
          <a:xfrm>
            <a:off x="1589995" y="4604152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Crime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9FE725C-6414-4076-A845-79118D8D28BB}"/>
              </a:ext>
            </a:extLst>
          </p:cNvPr>
          <p:cNvSpPr txBox="1"/>
          <p:nvPr/>
        </p:nvSpPr>
        <p:spPr>
          <a:xfrm>
            <a:off x="2195860" y="4886544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83CCE9B-04BC-44A2-89F3-99C2ECE6659E}"/>
              </a:ext>
            </a:extLst>
          </p:cNvPr>
          <p:cNvSpPr txBox="1"/>
          <p:nvPr/>
        </p:nvSpPr>
        <p:spPr>
          <a:xfrm>
            <a:off x="2797146" y="5203046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Fantasy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600F95F-E9EF-41B6-BF5F-88D43285D849}"/>
              </a:ext>
            </a:extLst>
          </p:cNvPr>
          <p:cNvSpPr txBox="1"/>
          <p:nvPr/>
        </p:nvSpPr>
        <p:spPr>
          <a:xfrm>
            <a:off x="3409348" y="5515538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SF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354CDD0-A679-4D9B-BA1F-6E077FEC489B}"/>
              </a:ext>
            </a:extLst>
          </p:cNvPr>
          <p:cNvSpPr txBox="1"/>
          <p:nvPr/>
        </p:nvSpPr>
        <p:spPr>
          <a:xfrm>
            <a:off x="3959443" y="5641023"/>
            <a:ext cx="1308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Thriller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5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72569" y="2053127"/>
            <a:ext cx="1452785" cy="13758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040" y="144018"/>
            <a:ext cx="9216640" cy="67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 b="1"/>
              <a:t>EDA: Box Office's Time Series Visualization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6771" y="2325564"/>
            <a:ext cx="1008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</a:rPr>
              <a:t>?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390" y="3894833"/>
            <a:ext cx="1452785" cy="13758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92" y="4167270"/>
            <a:ext cx="1008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</a:rPr>
              <a:t>?!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390" y="1178440"/>
            <a:ext cx="832787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코로나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1" name="직사각형 5"/>
          <p:cNvSpPr/>
          <p:nvPr/>
        </p:nvSpPr>
        <p:spPr>
          <a:xfrm>
            <a:off x="598206" y="1195552"/>
            <a:ext cx="8327877" cy="450368"/>
          </a:xfrm>
          <a:prstGeom prst="rect">
            <a:avLst/>
          </a:prstGeom>
          <a:noFill/>
          <a:ln w="28575">
            <a:solidFill>
              <a:srgbClr val="434B56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3A3838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0727" y="1239139"/>
            <a:ext cx="8163015" cy="36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33042" y="1179158"/>
            <a:ext cx="8504136" cy="45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D</a:t>
            </a:r>
            <a:r>
              <a:rPr lang="en-US" sz="2400"/>
              <a:t>raw time series graph to </a:t>
            </a:r>
            <a:r>
              <a:rPr lang="en-US" altLang="ko-KR" sz="2400"/>
              <a:t>see</a:t>
            </a:r>
            <a:r>
              <a:rPr lang="en-US" sz="2400"/>
              <a:t> the factors</a:t>
            </a:r>
            <a:r>
              <a:rPr lang="en-US" altLang="ko-KR" sz="2400"/>
              <a:t> </a:t>
            </a:r>
            <a:r>
              <a:rPr lang="en-US" sz="2400"/>
              <a:t>influenced the box office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247" y="1668435"/>
            <a:ext cx="8783754" cy="5189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5294831" cy="70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EDA:</a:t>
            </a:r>
            <a:r>
              <a:rPr lang="ko-KR" altLang="en-US" sz="4000" b="1"/>
              <a:t> </a:t>
            </a:r>
            <a:r>
              <a:rPr lang="en-US" altLang="ko-KR" sz="4000" b="1"/>
              <a:t>Linear Regression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98206" y="1195552"/>
            <a:ext cx="832787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Regression to find out which factors affect ‘ Box office' the most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559852" y="2724643"/>
            <a:ext cx="36456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The extent </a:t>
            </a:r>
          </a:p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to which it affects </a:t>
            </a:r>
          </a:p>
          <a:p>
            <a:pPr lvl="0">
              <a:defRPr/>
            </a:pPr>
            <a:r>
              <a:rPr lang="en-US" altLang="ko-KR" sz="2600" dirty="0">
                <a:solidFill>
                  <a:srgbClr val="000000"/>
                </a:solidFill>
                <a:latin typeface="Calibri"/>
                <a:cs typeface="Calibri"/>
              </a:rPr>
              <a:t>the 'Box office' of the film</a:t>
            </a:r>
            <a:endParaRPr lang="ko-KR" altLang="en-US" sz="2600" dirty="0">
              <a:latin typeface="Calibri"/>
              <a:cs typeface="Calibri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76861" y="1843322"/>
            <a:ext cx="1236120" cy="846613"/>
            <a:chOff x="342900" y="1743674"/>
            <a:chExt cx="1236120" cy="846613"/>
          </a:xfrm>
        </p:grpSpPr>
        <p:sp>
          <p:nvSpPr>
            <p:cNvPr id="7" name="타원 6"/>
            <p:cNvSpPr/>
            <p:nvPr/>
          </p:nvSpPr>
          <p:spPr>
            <a:xfrm>
              <a:off x="342900" y="1743674"/>
              <a:ext cx="893220" cy="8457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616" y="1759290"/>
              <a:ext cx="100840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chemeClr val="bg1"/>
                  </a:solidFill>
                </a:rPr>
                <a:t>?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5" y="1798712"/>
            <a:ext cx="4983161" cy="48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26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63" y="900869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2C7E55-C554-43E0-A50B-8434349F87F1}"/>
              </a:ext>
            </a:extLst>
          </p:cNvPr>
          <p:cNvSpPr txBox="1"/>
          <p:nvPr/>
        </p:nvSpPr>
        <p:spPr>
          <a:xfrm>
            <a:off x="572694" y="948757"/>
            <a:ext cx="85713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lm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(formula = Box_log10 ~ Aud_log10 + screen_log10 + All + Over_12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Over_15 + Over_16 + Over_18 + SF + Family + Play + Horror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Documentary + Drama + Romans + Musical + Mystery + Crime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Historic + Western + Erotic + Thriller + Animation + Action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Adventure + War + Comedy + Fantasy + USA + Japan + Korea + </a:t>
            </a:r>
          </a:p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Artistic + </a:t>
            </a:r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Not_artistic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, data = </a:t>
            </a:r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df_regression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="" xmlns:a16="http://schemas.microsoft.com/office/drawing/2014/main" id="{F36C03FB-9A6A-4CB3-8B6E-015621B1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0305"/>
              </p:ext>
            </p:extLst>
          </p:nvPr>
        </p:nvGraphicFramePr>
        <p:xfrm>
          <a:off x="463364" y="2935636"/>
          <a:ext cx="8571306" cy="382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79">
                  <a:extLst>
                    <a:ext uri="{9D8B030D-6E8A-4147-A177-3AD203B41FA5}">
                      <a16:colId xmlns="" xmlns:a16="http://schemas.microsoft.com/office/drawing/2014/main" val="9981395"/>
                    </a:ext>
                  </a:extLst>
                </a:gridCol>
                <a:gridCol w="6559827">
                  <a:extLst>
                    <a:ext uri="{9D8B030D-6E8A-4147-A177-3AD203B41FA5}">
                      <a16:colId xmlns="" xmlns:a16="http://schemas.microsoft.com/office/drawing/2014/main" val="1036108045"/>
                    </a:ext>
                  </a:extLst>
                </a:gridCol>
              </a:tblGrid>
              <a:tr h="438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Significance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Independent variables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9924851"/>
                  </a:ext>
                </a:extLst>
              </a:tr>
              <a:tr h="184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0.1%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Audience_log10, Number of Screen_log10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Over_12, Over_15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Play, Musical, Erotic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Japan, Korea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Artistic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1874448"/>
                  </a:ext>
                </a:extLst>
              </a:tr>
              <a:tr h="596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1% level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Documentary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1603065"/>
                  </a:ext>
                </a:extLst>
              </a:tr>
              <a:tr h="94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5% level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USA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801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90164"/>
      </p:ext>
    </p:extLst>
  </p:cSld>
  <p:clrMapOvr>
    <a:masterClrMapping/>
  </p:clrMapOvr>
  <p:transition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2730" y="912064"/>
            <a:ext cx="8795936" cy="5957131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5118" y="145279"/>
            <a:ext cx="3461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Challenges</a:t>
            </a:r>
            <a:endParaRPr lang="ko-KR" altLang="en-US" sz="4000" b="1"/>
          </a:p>
        </p:txBody>
      </p:sp>
      <p:cxnSp>
        <p:nvCxnSpPr>
          <p:cNvPr id="4" name="직선 연결선 3"/>
          <p:cNvCxnSpPr/>
          <p:nvPr/>
        </p:nvCxnSpPr>
        <p:spPr>
          <a:xfrm>
            <a:off x="257442" y="899356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75118" y="1752521"/>
            <a:ext cx="1998658" cy="18511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/>
              <a:t>Graph insightful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98766" y="1602022"/>
            <a:ext cx="2297751" cy="2356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Replace the number of films by nationality with 'table function'.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6397" y="4624578"/>
            <a:ext cx="1916099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Choosing which rows contain 'NA' and '0' to erase</a:t>
            </a:r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7748" y="4336779"/>
            <a:ext cx="2438769" cy="23567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found the basis through discussions among team members.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367043" y="2230452"/>
            <a:ext cx="1378988" cy="10340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288707" y="4818403"/>
            <a:ext cx="1378988" cy="10340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나눔바른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7cc">
            <a:alpha val="100000"/>
          </a:srgbClr>
        </a:solidFill>
        <a:ln w="12700" cap="flat" cmpd="sng" algn="ctr">
          <a:noFill/>
          <a:prstDash val="solid"/>
          <a:miter/>
        </a:ln>
      </a:spPr>
      <a:bodyPr anchor="ctr"/>
      <a:lstStyle>
        <a:defPPr marL="0" indent="0" algn="ctr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sz="1800" b="0" i="0" u="none" strike="noStrike" kern="1200" cap="none" spc="0" normalizeH="0" baseline="0">
            <a:solidFill>
              <a:srgbClr val="ffffff"/>
            </a:solidFill>
            <a:latin typeface="Calibri"/>
            <a:ea typeface="나눔바른고딕"/>
            <a:cs typeface="Calibri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589</ep:Words>
  <ep:PresentationFormat>화면 슬라이드 쇼(4:3)</ep:PresentationFormat>
  <ep:Paragraphs>124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samsung</cp:lastModifiedBy>
  <dcterms:modified xsi:type="dcterms:W3CDTF">2021-05-25T10:08:23.526</dcterms:modified>
  <cp:revision>156</cp:revision>
  <dc:title>PowerPoint 프레젠테이션</dc:title>
  <cp:version/>
</cp:coreProperties>
</file>