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62FBA1-4E00-4117-BD73-4A5DFC0566AC}">
  <a:tblStyle styleId="{D462FBA1-4E00-4117-BD73-4A5DFC056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293b5e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293b5e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293b5e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293b5e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293b5e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293b5e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293b5e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293b5e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93b5e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93b5e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293b5e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293b5e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yogei.co.jp/data_room/app/ongakushi100.html" TargetMode="External"/><Relationship Id="rId4" Type="http://schemas.openxmlformats.org/officeDocument/2006/relationships/hyperlink" Target="https://www.mie238f.com/entry/2017/07/03/010943" TargetMode="External"/><Relationship Id="rId11" Type="http://schemas.openxmlformats.org/officeDocument/2006/relationships/hyperlink" Target="https://openers.jp/lounge/4268" TargetMode="External"/><Relationship Id="rId10" Type="http://schemas.openxmlformats.org/officeDocument/2006/relationships/hyperlink" Target="https://www.youtube.com/watch?v=nKgW1Lz7LXc" TargetMode="External"/><Relationship Id="rId9" Type="http://schemas.openxmlformats.org/officeDocument/2006/relationships/hyperlink" Target="https://www.youtube.com/watch?v=mBctM3EwPno" TargetMode="External"/><Relationship Id="rId5" Type="http://schemas.openxmlformats.org/officeDocument/2006/relationships/hyperlink" Target="https://organum.exblog.jp/10259137/" TargetMode="External"/><Relationship Id="rId6" Type="http://schemas.openxmlformats.org/officeDocument/2006/relationships/hyperlink" Target="http://www5d.biglobe.ne.jp/~sak/history/6waseitaii.htm" TargetMode="External"/><Relationship Id="rId7" Type="http://schemas.openxmlformats.org/officeDocument/2006/relationships/hyperlink" Target="https://ondine-i.net/column/1643" TargetMode="External"/><Relationship Id="rId8" Type="http://schemas.openxmlformats.org/officeDocument/2006/relationships/hyperlink" Target="https://www.senzoku-online.jp/histor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76900" y="1325575"/>
            <a:ext cx="32052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中世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1499950" y="2105950"/>
            <a:ext cx="60462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いろんな歴史の曲が聴ける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3"/>
              </a:rPr>
              <a:t>https://www.kyogei.co.jp/data_room/app/ongakushi100.html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4"/>
              </a:rPr>
              <a:t>https://www.mie238f.com/entry/2017/07/03/010943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5"/>
              </a:rPr>
              <a:t>https://organum.exblog.jp/10259137/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6"/>
              </a:rPr>
              <a:t>http://www5d.biglobe.ne.jp/~sak/history/6waseitaii.htm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7"/>
              </a:rPr>
              <a:t>https://ondine-i.net/column/1643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8"/>
              </a:rPr>
              <a:t>https://www.senzoku-online.jp/history/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戦場のメリークリスマス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9"/>
              </a:rPr>
              <a:t>https://www.youtube.com/watch?v=mBctM3EwPno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ドビュッシー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10"/>
              </a:rPr>
              <a:t>https://www.youtube.com/watch?v=nKgW1Lz7LXc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u="sng">
                <a:solidFill>
                  <a:schemeClr val="hlink"/>
                </a:solidFill>
                <a:hlinkClick r:id="rId11"/>
              </a:rPr>
              <a:t>https://openers.jp/lounge/4268</a:t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676900" y="7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{D462FBA1-4E00-4117-BD73-4A5DFC0566AC}</a:tableStyleId>
              </a:tblPr>
              <a:tblGrid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１１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１３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１６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１７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２０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Google Shape;57;p13"/>
          <p:cNvSpPr/>
          <p:nvPr/>
        </p:nvSpPr>
        <p:spPr>
          <a:xfrm>
            <a:off x="3882100" y="1325575"/>
            <a:ext cx="12819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ルネサンス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5164000" y="1325575"/>
            <a:ext cx="9957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バロック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6159700" y="1325575"/>
            <a:ext cx="8220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古典派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6981700" y="1325575"/>
            <a:ext cx="7482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ロマン</a:t>
            </a:r>
            <a:r>
              <a:rPr lang="ja" sz="1100"/>
              <a:t>派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7728175" y="1325575"/>
            <a:ext cx="641100" cy="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近現代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725813" y="2200500"/>
            <a:ext cx="32052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中世</a:t>
            </a:r>
            <a:endParaRPr sz="1100"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725813" y="162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{D462FBA1-4E00-4117-BD73-4A5DFC0566AC}</a:tableStyleId>
              </a:tblPr>
              <a:tblGrid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１１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１３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１６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１７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２０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4"/>
          <p:cNvSpPr/>
          <p:nvPr/>
        </p:nvSpPr>
        <p:spPr>
          <a:xfrm>
            <a:off x="3931013" y="2200500"/>
            <a:ext cx="1281900" cy="429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ルネサンス</a:t>
            </a:r>
            <a:endParaRPr sz="1100"/>
          </a:p>
        </p:txBody>
      </p:sp>
      <p:sp>
        <p:nvSpPr>
          <p:cNvPr id="69" name="Google Shape;69;p14"/>
          <p:cNvSpPr/>
          <p:nvPr/>
        </p:nvSpPr>
        <p:spPr>
          <a:xfrm>
            <a:off x="5212913" y="2200500"/>
            <a:ext cx="995700" cy="429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バロック</a:t>
            </a:r>
            <a:endParaRPr sz="1100"/>
          </a:p>
        </p:txBody>
      </p:sp>
      <p:sp>
        <p:nvSpPr>
          <p:cNvPr id="70" name="Google Shape;70;p14"/>
          <p:cNvSpPr/>
          <p:nvPr/>
        </p:nvSpPr>
        <p:spPr>
          <a:xfrm>
            <a:off x="6208613" y="2200500"/>
            <a:ext cx="822000" cy="429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古典派</a:t>
            </a:r>
            <a:endParaRPr sz="1100"/>
          </a:p>
        </p:txBody>
      </p:sp>
      <p:sp>
        <p:nvSpPr>
          <p:cNvPr id="71" name="Google Shape;71;p14"/>
          <p:cNvSpPr/>
          <p:nvPr/>
        </p:nvSpPr>
        <p:spPr>
          <a:xfrm>
            <a:off x="7030613" y="2200500"/>
            <a:ext cx="748200" cy="42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ロマン派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7777088" y="2200500"/>
            <a:ext cx="641100" cy="42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近現代</a:t>
            </a:r>
            <a:endParaRPr sz="1100"/>
          </a:p>
        </p:txBody>
      </p:sp>
      <p:sp>
        <p:nvSpPr>
          <p:cNvPr id="73" name="Google Shape;73;p14"/>
          <p:cNvSpPr/>
          <p:nvPr/>
        </p:nvSpPr>
        <p:spPr>
          <a:xfrm>
            <a:off x="725831" y="3163800"/>
            <a:ext cx="4868400" cy="42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１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5594229" y="3163800"/>
            <a:ext cx="2182800" cy="42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２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7778825" y="3163800"/>
            <a:ext cx="641100" cy="429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３</a:t>
            </a:r>
            <a:endParaRPr sz="1100"/>
          </a:p>
        </p:txBody>
      </p:sp>
      <p:sp>
        <p:nvSpPr>
          <p:cNvPr id="76" name="Google Shape;76;p14"/>
          <p:cNvSpPr/>
          <p:nvPr/>
        </p:nvSpPr>
        <p:spPr>
          <a:xfrm>
            <a:off x="584450" y="3699150"/>
            <a:ext cx="265800" cy="22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19488" y="3928950"/>
            <a:ext cx="99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はじまり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498175" y="3699150"/>
            <a:ext cx="265800" cy="22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955479" y="3928950"/>
            <a:ext cx="135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機能和声確立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610375" y="3699150"/>
            <a:ext cx="265800" cy="22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998075" y="3928950"/>
            <a:ext cx="1281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和声</a:t>
            </a:r>
            <a:r>
              <a:rPr lang="ja"/>
              <a:t>から脱却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1017463" y="1237200"/>
            <a:ext cx="32052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中世</a:t>
            </a:r>
            <a:endParaRPr sz="1100"/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1017463" y="6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{D462FBA1-4E00-4117-BD73-4A5DFC0566AC}</a:tableStyleId>
              </a:tblPr>
              <a:tblGrid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１１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１３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１６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１７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２０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5"/>
          <p:cNvSpPr/>
          <p:nvPr/>
        </p:nvSpPr>
        <p:spPr>
          <a:xfrm>
            <a:off x="4222663" y="1237200"/>
            <a:ext cx="1281900" cy="429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ルネサンス</a:t>
            </a:r>
            <a:endParaRPr sz="1100"/>
          </a:p>
        </p:txBody>
      </p:sp>
      <p:sp>
        <p:nvSpPr>
          <p:cNvPr id="89" name="Google Shape;89;p15"/>
          <p:cNvSpPr/>
          <p:nvPr/>
        </p:nvSpPr>
        <p:spPr>
          <a:xfrm>
            <a:off x="5504563" y="1237200"/>
            <a:ext cx="995700" cy="429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バロック</a:t>
            </a:r>
            <a:endParaRPr sz="1100"/>
          </a:p>
        </p:txBody>
      </p:sp>
      <p:sp>
        <p:nvSpPr>
          <p:cNvPr id="90" name="Google Shape;90;p15"/>
          <p:cNvSpPr/>
          <p:nvPr/>
        </p:nvSpPr>
        <p:spPr>
          <a:xfrm>
            <a:off x="6500263" y="1237200"/>
            <a:ext cx="822000" cy="429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古典派</a:t>
            </a:r>
            <a:endParaRPr sz="1100"/>
          </a:p>
        </p:txBody>
      </p:sp>
      <p:sp>
        <p:nvSpPr>
          <p:cNvPr id="91" name="Google Shape;91;p15"/>
          <p:cNvSpPr/>
          <p:nvPr/>
        </p:nvSpPr>
        <p:spPr>
          <a:xfrm>
            <a:off x="7322263" y="1237200"/>
            <a:ext cx="748200" cy="42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ロマン派</a:t>
            </a:r>
            <a:endParaRPr sz="1100"/>
          </a:p>
        </p:txBody>
      </p:sp>
      <p:sp>
        <p:nvSpPr>
          <p:cNvPr id="92" name="Google Shape;92;p15"/>
          <p:cNvSpPr/>
          <p:nvPr/>
        </p:nvSpPr>
        <p:spPr>
          <a:xfrm>
            <a:off x="8068738" y="1237200"/>
            <a:ext cx="641100" cy="42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近現代</a:t>
            </a:r>
            <a:endParaRPr sz="1100"/>
          </a:p>
        </p:txBody>
      </p:sp>
      <p:sp>
        <p:nvSpPr>
          <p:cNvPr id="93" name="Google Shape;93;p15"/>
          <p:cNvSpPr/>
          <p:nvPr/>
        </p:nvSpPr>
        <p:spPr>
          <a:xfrm>
            <a:off x="1017481" y="1793975"/>
            <a:ext cx="4868400" cy="42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１</a:t>
            </a:r>
            <a:endParaRPr sz="1100"/>
          </a:p>
        </p:txBody>
      </p:sp>
      <p:sp>
        <p:nvSpPr>
          <p:cNvPr id="94" name="Google Shape;94;p15"/>
          <p:cNvSpPr/>
          <p:nvPr/>
        </p:nvSpPr>
        <p:spPr>
          <a:xfrm>
            <a:off x="5885879" y="1793975"/>
            <a:ext cx="2182800" cy="42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２</a:t>
            </a:r>
            <a:endParaRPr sz="1100"/>
          </a:p>
        </p:txBody>
      </p:sp>
      <p:sp>
        <p:nvSpPr>
          <p:cNvPr id="95" name="Google Shape;95;p15"/>
          <p:cNvSpPr/>
          <p:nvPr/>
        </p:nvSpPr>
        <p:spPr>
          <a:xfrm>
            <a:off x="8070475" y="1793975"/>
            <a:ext cx="641100" cy="429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３</a:t>
            </a:r>
            <a:endParaRPr sz="1100"/>
          </a:p>
        </p:txBody>
      </p:sp>
      <p:sp>
        <p:nvSpPr>
          <p:cNvPr id="96" name="Google Shape;96;p15"/>
          <p:cNvSpPr/>
          <p:nvPr/>
        </p:nvSpPr>
        <p:spPr>
          <a:xfrm>
            <a:off x="876100" y="2329325"/>
            <a:ext cx="265800" cy="22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81838" y="2559125"/>
            <a:ext cx="99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はじまり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49275" y="2940125"/>
            <a:ext cx="200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グレゴリオ聖歌</a:t>
            </a:r>
            <a:endParaRPr b="1" sz="1800"/>
          </a:p>
        </p:txBody>
      </p:sp>
      <p:sp>
        <p:nvSpPr>
          <p:cNvPr id="99" name="Google Shape;99;p15"/>
          <p:cNvSpPr txBox="1"/>
          <p:nvPr/>
        </p:nvSpPr>
        <p:spPr>
          <a:xfrm>
            <a:off x="2542850" y="2940125"/>
            <a:ext cx="3413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単声（みんなで同じメロディ）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・拍子がない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017463" y="1237200"/>
            <a:ext cx="32052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中世</a:t>
            </a:r>
            <a:endParaRPr sz="1100"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1017463" y="6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{D462FBA1-4E00-4117-BD73-4A5DFC0566AC}</a:tableStyleId>
              </a:tblPr>
              <a:tblGrid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１１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１３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１６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１７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２０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6"/>
          <p:cNvSpPr/>
          <p:nvPr/>
        </p:nvSpPr>
        <p:spPr>
          <a:xfrm>
            <a:off x="4222663" y="1237200"/>
            <a:ext cx="1281900" cy="429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ルネサンス</a:t>
            </a:r>
            <a:endParaRPr sz="1100"/>
          </a:p>
        </p:txBody>
      </p:sp>
      <p:sp>
        <p:nvSpPr>
          <p:cNvPr id="107" name="Google Shape;107;p16"/>
          <p:cNvSpPr/>
          <p:nvPr/>
        </p:nvSpPr>
        <p:spPr>
          <a:xfrm>
            <a:off x="5504563" y="1237200"/>
            <a:ext cx="995700" cy="429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バロック</a:t>
            </a:r>
            <a:endParaRPr sz="1100"/>
          </a:p>
        </p:txBody>
      </p:sp>
      <p:sp>
        <p:nvSpPr>
          <p:cNvPr id="108" name="Google Shape;108;p16"/>
          <p:cNvSpPr/>
          <p:nvPr/>
        </p:nvSpPr>
        <p:spPr>
          <a:xfrm>
            <a:off x="6500263" y="1237200"/>
            <a:ext cx="822000" cy="429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古典派</a:t>
            </a:r>
            <a:endParaRPr sz="1100"/>
          </a:p>
        </p:txBody>
      </p:sp>
      <p:sp>
        <p:nvSpPr>
          <p:cNvPr id="109" name="Google Shape;109;p16"/>
          <p:cNvSpPr/>
          <p:nvPr/>
        </p:nvSpPr>
        <p:spPr>
          <a:xfrm>
            <a:off x="7322263" y="1237200"/>
            <a:ext cx="748200" cy="42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ロマン派</a:t>
            </a:r>
            <a:endParaRPr sz="1100"/>
          </a:p>
        </p:txBody>
      </p:sp>
      <p:sp>
        <p:nvSpPr>
          <p:cNvPr id="110" name="Google Shape;110;p16"/>
          <p:cNvSpPr/>
          <p:nvPr/>
        </p:nvSpPr>
        <p:spPr>
          <a:xfrm>
            <a:off x="8068738" y="1237200"/>
            <a:ext cx="641100" cy="42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近現代</a:t>
            </a:r>
            <a:endParaRPr sz="1100"/>
          </a:p>
        </p:txBody>
      </p:sp>
      <p:sp>
        <p:nvSpPr>
          <p:cNvPr id="111" name="Google Shape;111;p16"/>
          <p:cNvSpPr/>
          <p:nvPr/>
        </p:nvSpPr>
        <p:spPr>
          <a:xfrm>
            <a:off x="1017481" y="1793975"/>
            <a:ext cx="4868400" cy="42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１</a:t>
            </a:r>
            <a:endParaRPr sz="1100"/>
          </a:p>
        </p:txBody>
      </p:sp>
      <p:sp>
        <p:nvSpPr>
          <p:cNvPr id="112" name="Google Shape;112;p16"/>
          <p:cNvSpPr/>
          <p:nvPr/>
        </p:nvSpPr>
        <p:spPr>
          <a:xfrm>
            <a:off x="5885879" y="1793975"/>
            <a:ext cx="2182800" cy="42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２</a:t>
            </a:r>
            <a:endParaRPr sz="1100"/>
          </a:p>
        </p:txBody>
      </p:sp>
      <p:sp>
        <p:nvSpPr>
          <p:cNvPr id="113" name="Google Shape;113;p16"/>
          <p:cNvSpPr/>
          <p:nvPr/>
        </p:nvSpPr>
        <p:spPr>
          <a:xfrm>
            <a:off x="8070475" y="1793975"/>
            <a:ext cx="641100" cy="429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３</a:t>
            </a:r>
            <a:endParaRPr sz="1100"/>
          </a:p>
        </p:txBody>
      </p:sp>
      <p:sp>
        <p:nvSpPr>
          <p:cNvPr id="114" name="Google Shape;114;p16"/>
          <p:cNvSpPr/>
          <p:nvPr/>
        </p:nvSpPr>
        <p:spPr>
          <a:xfrm>
            <a:off x="876100" y="2329325"/>
            <a:ext cx="265800" cy="2298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81838" y="2559125"/>
            <a:ext cx="99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はじまり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594625" y="2677825"/>
            <a:ext cx="3413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・楽器の発達</a:t>
            </a:r>
            <a:r>
              <a:rPr lang="ja">
                <a:solidFill>
                  <a:srgbClr val="FF0000"/>
                </a:solidFill>
              </a:rPr>
              <a:t>（特に鍵盤楽器）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・多声の</a:t>
            </a:r>
            <a:r>
              <a:rPr lang="ja">
                <a:solidFill>
                  <a:srgbClr val="FF0000"/>
                </a:solidFill>
              </a:rPr>
              <a:t>発展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 rot="-5400000">
            <a:off x="3317275" y="20700"/>
            <a:ext cx="260100" cy="4859700"/>
          </a:xfrm>
          <a:prstGeom prst="leftBrace">
            <a:avLst>
              <a:gd fmla="val 50000" name="adj1"/>
              <a:gd fmla="val 5035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017463" y="1237200"/>
            <a:ext cx="32052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中世</a:t>
            </a:r>
            <a:endParaRPr sz="1100"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1017463" y="6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{D462FBA1-4E00-4117-BD73-4A5DFC0566AC}</a:tableStyleId>
              </a:tblPr>
              <a:tblGrid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１１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１３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１６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１７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２０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7"/>
          <p:cNvSpPr/>
          <p:nvPr/>
        </p:nvSpPr>
        <p:spPr>
          <a:xfrm>
            <a:off x="4222663" y="1237200"/>
            <a:ext cx="1281900" cy="429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ルネサンス</a:t>
            </a:r>
            <a:endParaRPr sz="1100"/>
          </a:p>
        </p:txBody>
      </p:sp>
      <p:sp>
        <p:nvSpPr>
          <p:cNvPr id="125" name="Google Shape;125;p17"/>
          <p:cNvSpPr/>
          <p:nvPr/>
        </p:nvSpPr>
        <p:spPr>
          <a:xfrm>
            <a:off x="5504563" y="1237200"/>
            <a:ext cx="995700" cy="429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バロック</a:t>
            </a:r>
            <a:endParaRPr sz="1100"/>
          </a:p>
        </p:txBody>
      </p:sp>
      <p:sp>
        <p:nvSpPr>
          <p:cNvPr id="126" name="Google Shape;126;p17"/>
          <p:cNvSpPr/>
          <p:nvPr/>
        </p:nvSpPr>
        <p:spPr>
          <a:xfrm>
            <a:off x="6500263" y="1237200"/>
            <a:ext cx="822000" cy="429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古典派</a:t>
            </a:r>
            <a:endParaRPr sz="1100"/>
          </a:p>
        </p:txBody>
      </p:sp>
      <p:sp>
        <p:nvSpPr>
          <p:cNvPr id="127" name="Google Shape;127;p17"/>
          <p:cNvSpPr/>
          <p:nvPr/>
        </p:nvSpPr>
        <p:spPr>
          <a:xfrm>
            <a:off x="7322263" y="1237200"/>
            <a:ext cx="748200" cy="42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ロマン派</a:t>
            </a:r>
            <a:endParaRPr sz="1100"/>
          </a:p>
        </p:txBody>
      </p:sp>
      <p:sp>
        <p:nvSpPr>
          <p:cNvPr id="128" name="Google Shape;128;p17"/>
          <p:cNvSpPr/>
          <p:nvPr/>
        </p:nvSpPr>
        <p:spPr>
          <a:xfrm>
            <a:off x="8068738" y="1237200"/>
            <a:ext cx="641100" cy="42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近現代</a:t>
            </a:r>
            <a:endParaRPr sz="1100"/>
          </a:p>
        </p:txBody>
      </p:sp>
      <p:sp>
        <p:nvSpPr>
          <p:cNvPr id="129" name="Google Shape;129;p17"/>
          <p:cNvSpPr/>
          <p:nvPr/>
        </p:nvSpPr>
        <p:spPr>
          <a:xfrm>
            <a:off x="1017481" y="1793975"/>
            <a:ext cx="4868400" cy="42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１</a:t>
            </a:r>
            <a:endParaRPr sz="1100"/>
          </a:p>
        </p:txBody>
      </p:sp>
      <p:sp>
        <p:nvSpPr>
          <p:cNvPr id="130" name="Google Shape;130;p17"/>
          <p:cNvSpPr/>
          <p:nvPr/>
        </p:nvSpPr>
        <p:spPr>
          <a:xfrm>
            <a:off x="5885879" y="1793975"/>
            <a:ext cx="2182800" cy="42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２</a:t>
            </a:r>
            <a:endParaRPr sz="1100"/>
          </a:p>
        </p:txBody>
      </p:sp>
      <p:sp>
        <p:nvSpPr>
          <p:cNvPr id="131" name="Google Shape;131;p17"/>
          <p:cNvSpPr/>
          <p:nvPr/>
        </p:nvSpPr>
        <p:spPr>
          <a:xfrm>
            <a:off x="8070475" y="1793975"/>
            <a:ext cx="641100" cy="429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３</a:t>
            </a:r>
            <a:endParaRPr sz="1100"/>
          </a:p>
        </p:txBody>
      </p:sp>
      <p:sp>
        <p:nvSpPr>
          <p:cNvPr id="132" name="Google Shape;132;p17"/>
          <p:cNvSpPr/>
          <p:nvPr/>
        </p:nvSpPr>
        <p:spPr>
          <a:xfrm>
            <a:off x="876100" y="2329325"/>
            <a:ext cx="265800" cy="2298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581838" y="2559125"/>
            <a:ext cx="99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はじまり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5742275" y="2329325"/>
            <a:ext cx="265800" cy="22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5151950" y="2559125"/>
            <a:ext cx="156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機能和声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確立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49275" y="3275975"/>
            <a:ext cx="200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機能和声</a:t>
            </a:r>
            <a:endParaRPr b="1" sz="1800"/>
          </a:p>
        </p:txBody>
      </p:sp>
      <p:sp>
        <p:nvSpPr>
          <p:cNvPr id="137" name="Google Shape;137;p17"/>
          <p:cNvSpPr txBox="1"/>
          <p:nvPr/>
        </p:nvSpPr>
        <p:spPr>
          <a:xfrm>
            <a:off x="1880025" y="3315025"/>
            <a:ext cx="61887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西洋音楽で、長調、短調の明瞭な一八～一九世紀の調性的音楽で、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調の中心はその音階の主音とみて主和音、属和音、下属和音の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三つの和音の機能を重視する和声理論。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5569475" y="4478050"/>
            <a:ext cx="6858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latin typeface="HiraMaruPro-W4"/>
                <a:ea typeface="HiraMaruPro-W4"/>
                <a:cs typeface="HiraMaruPro-W4"/>
                <a:sym typeface="HiraMaruPro-W4"/>
              </a:rPr>
              <a:t>安定</a:t>
            </a:r>
            <a:endParaRPr sz="1100"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49275" y="315375"/>
            <a:ext cx="200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機能和声</a:t>
            </a:r>
            <a:endParaRPr b="1" sz="1800"/>
          </a:p>
        </p:txBody>
      </p:sp>
      <p:sp>
        <p:nvSpPr>
          <p:cNvPr id="144" name="Google Shape;144;p18"/>
          <p:cNvSpPr txBox="1"/>
          <p:nvPr/>
        </p:nvSpPr>
        <p:spPr>
          <a:xfrm>
            <a:off x="1880025" y="354425"/>
            <a:ext cx="61887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西洋音楽で、</a:t>
            </a:r>
            <a:r>
              <a:rPr lang="ja">
                <a:solidFill>
                  <a:srgbClr val="FF0000"/>
                </a:solidFill>
              </a:rPr>
              <a:t>長調、短調</a:t>
            </a:r>
            <a:r>
              <a:rPr lang="ja"/>
              <a:t>の明瞭な一八～一九世紀の調性的音楽で、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調の中心はその音階の主音とみて</a:t>
            </a:r>
            <a:r>
              <a:rPr lang="ja">
                <a:solidFill>
                  <a:srgbClr val="FF0000"/>
                </a:solidFill>
              </a:rPr>
              <a:t>主和音、属和音、下属和音</a:t>
            </a:r>
            <a:r>
              <a:rPr lang="ja"/>
              <a:t>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三つの</a:t>
            </a:r>
            <a:r>
              <a:rPr lang="ja">
                <a:solidFill>
                  <a:srgbClr val="FF0000"/>
                </a:solidFill>
              </a:rPr>
              <a:t>和音の機能</a:t>
            </a:r>
            <a:r>
              <a:rPr lang="ja"/>
              <a:t>を重視する和声理論。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25" y="1245525"/>
            <a:ext cx="2438100" cy="16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966650" y="26968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293475" y="26968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632213" y="26968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970950" y="26968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271575" y="26968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598400" y="26968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937138" y="26968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25" y="3112425"/>
            <a:ext cx="2438100" cy="16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966650" y="45637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1293475" y="45637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456013" y="399702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970950" y="45637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119175" y="399702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469700" y="399702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937138" y="4563775"/>
            <a:ext cx="128700" cy="12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123825" y="1363125"/>
            <a:ext cx="75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長調</a:t>
            </a:r>
            <a:endParaRPr b="1" sz="1800"/>
          </a:p>
        </p:txBody>
      </p:sp>
      <p:sp>
        <p:nvSpPr>
          <p:cNvPr id="162" name="Google Shape;162;p18"/>
          <p:cNvSpPr txBox="1"/>
          <p:nvPr/>
        </p:nvSpPr>
        <p:spPr>
          <a:xfrm>
            <a:off x="123825" y="3268125"/>
            <a:ext cx="75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短</a:t>
            </a:r>
            <a:r>
              <a:rPr b="1" lang="ja" sz="1800"/>
              <a:t>調</a:t>
            </a:r>
            <a:endParaRPr b="1"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025" y="3234227"/>
            <a:ext cx="1570400" cy="13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900" y="1363126"/>
            <a:ext cx="1462450" cy="14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6181725" y="1337100"/>
            <a:ext cx="1298100" cy="1298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-W4"/>
                <a:ea typeface="HiraMaruPro-W4"/>
                <a:cs typeface="HiraMaruPro-W4"/>
                <a:sym typeface="HiraMaruPro-W4"/>
              </a:rPr>
              <a:t>主</a:t>
            </a:r>
            <a:r>
              <a:rPr lang="ja">
                <a:latin typeface="HiraMaruPro-W4"/>
                <a:ea typeface="HiraMaruPro-W4"/>
                <a:cs typeface="HiraMaruPro-W4"/>
                <a:sym typeface="HiraMaruPro-W4"/>
              </a:rPr>
              <a:t>和音</a:t>
            </a:r>
            <a:endParaRPr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-W4"/>
                <a:ea typeface="HiraMaruPro-W4"/>
                <a:cs typeface="HiraMaruPro-W4"/>
                <a:sym typeface="HiraMaruPro-W4"/>
              </a:rPr>
              <a:t>C</a:t>
            </a:r>
            <a:endParaRPr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495925" y="2770388"/>
            <a:ext cx="1298100" cy="1298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-W4"/>
                <a:ea typeface="HiraMaruPro-W4"/>
                <a:cs typeface="HiraMaruPro-W4"/>
                <a:sym typeface="HiraMaruPro-W4"/>
              </a:rPr>
              <a:t>下属和音</a:t>
            </a:r>
            <a:endParaRPr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-W4"/>
                <a:ea typeface="HiraMaruPro-W4"/>
                <a:cs typeface="HiraMaruPro-W4"/>
                <a:sym typeface="HiraMaruPro-W4"/>
              </a:rPr>
              <a:t>F</a:t>
            </a:r>
            <a:endParaRPr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991500" y="2770388"/>
            <a:ext cx="1298100" cy="1298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-W4"/>
                <a:ea typeface="HiraMaruPro-W4"/>
                <a:cs typeface="HiraMaruPro-W4"/>
                <a:sym typeface="HiraMaruPro-W4"/>
              </a:rPr>
              <a:t>属和音</a:t>
            </a:r>
            <a:endParaRPr>
              <a:latin typeface="HiraMaruPro-W4"/>
              <a:ea typeface="HiraMaruPro-W4"/>
              <a:cs typeface="HiraMaruPro-W4"/>
              <a:sym typeface="HiraMaruPro-W4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MaruPro-W4"/>
                <a:ea typeface="HiraMaruPro-W4"/>
                <a:cs typeface="HiraMaruPro-W4"/>
                <a:sym typeface="HiraMaruPro-W4"/>
              </a:rPr>
              <a:t>G</a:t>
            </a:r>
            <a:r>
              <a:rPr lang="ja" sz="1000">
                <a:latin typeface="HiraMaruPro-W4"/>
                <a:ea typeface="HiraMaruPro-W4"/>
                <a:cs typeface="HiraMaruPro-W4"/>
                <a:sym typeface="HiraMaruPro-W4"/>
              </a:rPr>
              <a:t>７</a:t>
            </a:r>
            <a:endParaRPr sz="1000"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8289588" y="3123488"/>
            <a:ext cx="854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不</a:t>
            </a:r>
            <a:r>
              <a:rPr lang="ja" sz="1100"/>
              <a:t>安定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緊張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9" name="Google Shape;169;p18"/>
          <p:cNvSpPr txBox="1"/>
          <p:nvPr/>
        </p:nvSpPr>
        <p:spPr>
          <a:xfrm>
            <a:off x="777950" y="2825575"/>
            <a:ext cx="506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800">
                <a:solidFill>
                  <a:srgbClr val="FF0000"/>
                </a:solidFill>
              </a:rPr>
              <a:t>ルート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 rot="1891192">
            <a:off x="6251998" y="2473549"/>
            <a:ext cx="424067" cy="38851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 rot="8268652">
            <a:off x="7062368" y="2463559"/>
            <a:ext cx="423926" cy="38867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rot="-5400000">
            <a:off x="6305975" y="4516300"/>
            <a:ext cx="292200" cy="30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645800" y="4478050"/>
            <a:ext cx="6858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latin typeface="HiraMaruPro-W4"/>
                <a:ea typeface="HiraMaruPro-W4"/>
                <a:cs typeface="HiraMaruPro-W4"/>
                <a:sym typeface="HiraMaruPro-W4"/>
              </a:rPr>
              <a:t>緊張</a:t>
            </a:r>
            <a:endParaRPr sz="1100"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74" name="Google Shape;174;p18"/>
          <p:cNvSpPr/>
          <p:nvPr/>
        </p:nvSpPr>
        <p:spPr>
          <a:xfrm rot="-5400000">
            <a:off x="7382300" y="4516300"/>
            <a:ext cx="292200" cy="30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7734763" y="4478050"/>
            <a:ext cx="6858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latin typeface="HiraMaruPro-W4"/>
                <a:ea typeface="HiraMaruPro-W4"/>
                <a:cs typeface="HiraMaruPro-W4"/>
                <a:sym typeface="HiraMaruPro-W4"/>
              </a:rPr>
              <a:t>安定</a:t>
            </a:r>
            <a:endParaRPr sz="1100">
              <a:latin typeface="HiraMaruPro-W4"/>
              <a:ea typeface="HiraMaruPro-W4"/>
              <a:cs typeface="HiraMaruPro-W4"/>
              <a:sym typeface="HiraMaruPro-W4"/>
            </a:endParaRPr>
          </a:p>
        </p:txBody>
      </p:sp>
      <p:sp>
        <p:nvSpPr>
          <p:cNvPr id="176" name="Google Shape;176;p18"/>
          <p:cNvSpPr/>
          <p:nvPr/>
        </p:nvSpPr>
        <p:spPr>
          <a:xfrm rot="-5400000">
            <a:off x="8471263" y="4516300"/>
            <a:ext cx="292200" cy="30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1017463" y="1237200"/>
            <a:ext cx="32052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中世</a:t>
            </a:r>
            <a:endParaRPr sz="1100"/>
          </a:p>
        </p:txBody>
      </p:sp>
      <p:graphicFrame>
        <p:nvGraphicFramePr>
          <p:cNvPr id="182" name="Google Shape;182;p19"/>
          <p:cNvGraphicFramePr/>
          <p:nvPr/>
        </p:nvGraphicFramePr>
        <p:xfrm>
          <a:off x="1017463" y="6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{D462FBA1-4E00-4117-BD73-4A5DFC0566AC}</a:tableStyleId>
              </a:tblPr>
              <a:tblGrid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  <a:gridCol w="64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１１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１３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１６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１７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１９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000"/>
                        <a:t>２０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19"/>
          <p:cNvSpPr/>
          <p:nvPr/>
        </p:nvSpPr>
        <p:spPr>
          <a:xfrm>
            <a:off x="4222663" y="1237200"/>
            <a:ext cx="1281900" cy="429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ルネサンス</a:t>
            </a:r>
            <a:endParaRPr sz="1100"/>
          </a:p>
        </p:txBody>
      </p:sp>
      <p:sp>
        <p:nvSpPr>
          <p:cNvPr id="184" name="Google Shape;184;p19"/>
          <p:cNvSpPr/>
          <p:nvPr/>
        </p:nvSpPr>
        <p:spPr>
          <a:xfrm>
            <a:off x="5504563" y="1237200"/>
            <a:ext cx="995700" cy="429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バロック</a:t>
            </a:r>
            <a:endParaRPr sz="1100"/>
          </a:p>
        </p:txBody>
      </p:sp>
      <p:sp>
        <p:nvSpPr>
          <p:cNvPr id="185" name="Google Shape;185;p19"/>
          <p:cNvSpPr/>
          <p:nvPr/>
        </p:nvSpPr>
        <p:spPr>
          <a:xfrm>
            <a:off x="6500263" y="1237200"/>
            <a:ext cx="822000" cy="429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古典派</a:t>
            </a:r>
            <a:endParaRPr sz="1100"/>
          </a:p>
        </p:txBody>
      </p:sp>
      <p:sp>
        <p:nvSpPr>
          <p:cNvPr id="186" name="Google Shape;186;p19"/>
          <p:cNvSpPr/>
          <p:nvPr/>
        </p:nvSpPr>
        <p:spPr>
          <a:xfrm>
            <a:off x="7322263" y="1237200"/>
            <a:ext cx="748200" cy="42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ロマン派</a:t>
            </a:r>
            <a:endParaRPr sz="1100"/>
          </a:p>
        </p:txBody>
      </p:sp>
      <p:sp>
        <p:nvSpPr>
          <p:cNvPr id="187" name="Google Shape;187;p19"/>
          <p:cNvSpPr/>
          <p:nvPr/>
        </p:nvSpPr>
        <p:spPr>
          <a:xfrm>
            <a:off x="8068738" y="1237200"/>
            <a:ext cx="641100" cy="42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近現代</a:t>
            </a:r>
            <a:endParaRPr sz="1100"/>
          </a:p>
        </p:txBody>
      </p:sp>
      <p:sp>
        <p:nvSpPr>
          <p:cNvPr id="188" name="Google Shape;188;p19"/>
          <p:cNvSpPr/>
          <p:nvPr/>
        </p:nvSpPr>
        <p:spPr>
          <a:xfrm>
            <a:off x="1017481" y="1793975"/>
            <a:ext cx="4868400" cy="42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１</a:t>
            </a:r>
            <a:endParaRPr sz="1100"/>
          </a:p>
        </p:txBody>
      </p:sp>
      <p:sp>
        <p:nvSpPr>
          <p:cNvPr id="189" name="Google Shape;189;p19"/>
          <p:cNvSpPr/>
          <p:nvPr/>
        </p:nvSpPr>
        <p:spPr>
          <a:xfrm>
            <a:off x="5885879" y="1793975"/>
            <a:ext cx="2182800" cy="42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２</a:t>
            </a:r>
            <a:endParaRPr sz="1100"/>
          </a:p>
        </p:txBody>
      </p:sp>
      <p:sp>
        <p:nvSpPr>
          <p:cNvPr id="190" name="Google Shape;190;p19"/>
          <p:cNvSpPr/>
          <p:nvPr/>
        </p:nvSpPr>
        <p:spPr>
          <a:xfrm>
            <a:off x="8070475" y="1793975"/>
            <a:ext cx="641100" cy="429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３</a:t>
            </a:r>
            <a:endParaRPr sz="1100"/>
          </a:p>
        </p:txBody>
      </p:sp>
      <p:sp>
        <p:nvSpPr>
          <p:cNvPr id="191" name="Google Shape;191;p19"/>
          <p:cNvSpPr/>
          <p:nvPr/>
        </p:nvSpPr>
        <p:spPr>
          <a:xfrm>
            <a:off x="876100" y="2329325"/>
            <a:ext cx="265800" cy="2298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81838" y="2559125"/>
            <a:ext cx="99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はじまり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742275" y="2329325"/>
            <a:ext cx="265800" cy="2298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151950" y="2559125"/>
            <a:ext cx="156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機能和声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確立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912600" y="2329325"/>
            <a:ext cx="265800" cy="22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7322275" y="2559125"/>
            <a:ext cx="156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機能和声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からの脱却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49275" y="3275975"/>
            <a:ext cx="2989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クロード・ドビュッシー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（１８６２ー１９１８）</a:t>
            </a:r>
            <a:endParaRPr b="1" sz="1200"/>
          </a:p>
        </p:txBody>
      </p:sp>
      <p:sp>
        <p:nvSpPr>
          <p:cNvPr id="198" name="Google Shape;198;p19"/>
          <p:cNvSpPr txBox="1"/>
          <p:nvPr/>
        </p:nvSpPr>
        <p:spPr>
          <a:xfrm>
            <a:off x="1880025" y="3832750"/>
            <a:ext cx="61887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西洋音楽で、長調、短調の明瞭な一八～一九世紀の調性的音楽で、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調の中心はその音階の主音とみて主和音、属和音、下属和音の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三つの和音の機能を重視する和声理論。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