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8" r:id="rId4"/>
    <p:sldId id="259" r:id="rId5"/>
    <p:sldId id="260" r:id="rId6"/>
    <p:sldId id="264" r:id="rId7"/>
    <p:sldId id="265" r:id="rId8"/>
    <p:sldId id="267" r:id="rId9"/>
    <p:sldId id="269" r:id="rId10"/>
    <p:sldId id="270" r:id="rId11"/>
    <p:sldId id="274" r:id="rId12"/>
    <p:sldId id="273" r:id="rId13"/>
    <p:sldId id="272" r:id="rId14"/>
  </p:sldIdLst>
  <p:sldSz cx="9144000" cy="6858000" type="letter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TBEMBO ROMANLF" panose="02000503000000000000" pitchFamily="2" charset="0"/>
      <p:regular r:id="rId24"/>
    </p:embeddedFont>
    <p:embeddedFont>
      <p:font typeface="Open Sans Medium" pitchFamily="2" charset="0"/>
      <p:regular r:id="rId25"/>
      <p:bold r:id="rId26"/>
      <p:italic r:id="rId27"/>
      <p:boldItalic r:id="rId28"/>
    </p:embeddedFont>
    <p:embeddedFont>
      <p:font typeface="Open Sans SemiBold" panose="020B0606030504020204" pitchFamily="34" charset="0"/>
      <p:regular r:id="rId29"/>
      <p:bold r:id="rId30"/>
      <p:italic r:id="rId31"/>
      <p:boldItalic r:id="rId32"/>
    </p:embeddedFont>
    <p:embeddedFont>
      <p:font typeface="TeXGyreHeros" pitchFamily="2" charset="77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EEEE"/>
    <a:srgbClr val="00FFFF"/>
    <a:srgbClr val="FF00F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5" autoAdjust="0"/>
    <p:restoredTop sz="96860"/>
  </p:normalViewPr>
  <p:slideViewPr>
    <p:cSldViewPr snapToGrid="0">
      <p:cViewPr varScale="1">
        <p:scale>
          <a:sx n="147" d="100"/>
          <a:sy n="147" d="100"/>
        </p:scale>
        <p:origin x="19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A644-EF4B-4DFC-86A3-F37E532C85B5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48F3-3618-4800-B472-BF74C39E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0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</a:t>
            </a:r>
            <a:r>
              <a:rPr lang="en-US" sz="1100" dirty="0">
                <a:sym typeface="Wingdings" pitchFamily="2" charset="2"/>
              </a:rPr>
              <a:t></a:t>
            </a:r>
            <a:r>
              <a:rPr lang="en-US" dirty="0"/>
              <a:t> the terminal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B48F3-3618-4800-B472-BF74C39EB2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4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90485EC-5B1E-A43F-5237-EEB3A5CB239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blipFill dpi="0"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EE730-A77D-EBD3-9E1A-B9792788FBCE}"/>
              </a:ext>
            </a:extLst>
          </p:cNvPr>
          <p:cNvSpPr/>
          <p:nvPr userDrawn="1"/>
        </p:nvSpPr>
        <p:spPr>
          <a:xfrm>
            <a:off x="-9272" y="4554"/>
            <a:ext cx="9162545" cy="6848893"/>
          </a:xfrm>
          <a:prstGeom prst="rect">
            <a:avLst/>
          </a:prstGeom>
          <a:solidFill>
            <a:srgbClr val="EEEEE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72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4101" y="2877712"/>
            <a:ext cx="5139313" cy="2393350"/>
          </a:xfrm>
        </p:spPr>
        <p:txBody>
          <a:bodyPr>
            <a:normAutofit/>
          </a:bodyPr>
          <a:lstStyle>
            <a:lvl1pPr marL="342900" indent="-342900" algn="l">
              <a:buFont typeface="Wingdings" panose="05000000000000000000" pitchFamily="2" charset="2"/>
              <a:buChar char="Ø"/>
              <a:defRPr sz="2000" b="0" i="0">
                <a:solidFill>
                  <a:schemeClr val="tx1"/>
                </a:solidFill>
                <a:latin typeface="TeXGyreHeros" pitchFamily="2" charset="77"/>
                <a:ea typeface="TeXGyreHeros" pitchFamily="2" charset="77"/>
                <a:cs typeface="TeXGyreHero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43300" y="6482951"/>
            <a:ext cx="2057400" cy="365125"/>
          </a:xfrm>
        </p:spPr>
        <p:txBody>
          <a:bodyPr/>
          <a:lstStyle>
            <a:lvl1pPr algn="ctr">
              <a:defRPr b="0" i="0">
                <a:latin typeface="TeXGyreHeros" pitchFamily="2" charset="77"/>
              </a:defRPr>
            </a:lvl1pPr>
          </a:lstStyle>
          <a:p>
            <a:fld id="{5F3ADF2E-282C-A449-81FF-2FFFB0AF9773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8545" y="6482950"/>
            <a:ext cx="3086100" cy="365125"/>
          </a:xfrm>
        </p:spPr>
        <p:txBody>
          <a:bodyPr/>
          <a:lstStyle>
            <a:lvl1pPr algn="l">
              <a:defRPr b="0" i="0">
                <a:latin typeface="TeXGyreHeros" pitchFamily="2" charset="77"/>
              </a:defRPr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Google Shape;15;p2">
            <a:extLst>
              <a:ext uri="{FF2B5EF4-FFF2-40B4-BE49-F238E27FC236}">
                <a16:creationId xmlns:a16="http://schemas.microsoft.com/office/drawing/2014/main" id="{2068ECE9-44B7-043A-8C11-D5B04127C2C8}"/>
              </a:ext>
            </a:extLst>
          </p:cNvPr>
          <p:cNvSpPr/>
          <p:nvPr userDrawn="1"/>
        </p:nvSpPr>
        <p:spPr>
          <a:xfrm>
            <a:off x="-9919" y="-5644"/>
            <a:ext cx="9162545" cy="763875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spcFirstLastPara="1" wrap="square" lIns="63636" tIns="63636" rIns="63636" bIns="6363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2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9B4159-2A9C-C287-A8E2-48CBA4E16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01" y="4554"/>
            <a:ext cx="5537675" cy="749124"/>
          </a:xfrm>
        </p:spPr>
        <p:txBody>
          <a:bodyPr anchor="ctr">
            <a:normAutofit/>
          </a:bodyPr>
          <a:lstStyle>
            <a:lvl1pPr algn="r">
              <a:defRPr sz="3000" b="0" i="0">
                <a:solidFill>
                  <a:schemeClr val="bg1"/>
                </a:solidFill>
                <a:latin typeface="TeXGyreHeros" pitchFamily="2" charset="77"/>
                <a:ea typeface="EB Garamond" panose="00000500000000000000" pitchFamily="2" charset="0"/>
              </a:defRPr>
            </a:lvl1pPr>
          </a:lstStyle>
          <a:p>
            <a:r>
              <a:rPr lang="en-US" dirty="0"/>
              <a:t>Course Name</a:t>
            </a:r>
          </a:p>
        </p:txBody>
      </p:sp>
      <p:cxnSp>
        <p:nvCxnSpPr>
          <p:cNvPr id="11" name="Google Shape;18;p2">
            <a:extLst>
              <a:ext uri="{FF2B5EF4-FFF2-40B4-BE49-F238E27FC236}">
                <a16:creationId xmlns:a16="http://schemas.microsoft.com/office/drawing/2014/main" id="{408095C7-19F4-3725-B9EB-0716AFA87C78}"/>
              </a:ext>
            </a:extLst>
          </p:cNvPr>
          <p:cNvCxnSpPr/>
          <p:nvPr userDrawn="1"/>
        </p:nvCxnSpPr>
        <p:spPr>
          <a:xfrm>
            <a:off x="6119541" y="207920"/>
            <a:ext cx="0" cy="348188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68D2F3C-3EC1-A0C8-590E-E5F6CA01AB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24102" y="1908762"/>
            <a:ext cx="5139313" cy="914400"/>
          </a:xfrm>
        </p:spPr>
        <p:txBody>
          <a:bodyPr anchor="b">
            <a:normAutofit/>
          </a:bodyPr>
          <a:lstStyle>
            <a:lvl1pPr marL="0" indent="0">
              <a:buNone/>
              <a:defRPr sz="2550" b="0" i="0">
                <a:latin typeface="TeXGyreHeros" pitchFamily="2" charset="77"/>
                <a:ea typeface="TeXGyreHeros" pitchFamily="2" charset="77"/>
                <a:cs typeface="TeXGyreHeros" pitchFamily="2" charset="77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E1EFB1F-1C74-73E6-6138-9F1010AEB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3677" y="0"/>
            <a:ext cx="3028950" cy="7491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500" b="0" i="0" dirty="0" smtClean="0">
                <a:solidFill>
                  <a:schemeClr val="bg1"/>
                </a:solidFill>
                <a:latin typeface="TeXGyreHeros" pitchFamily="2" charset="77"/>
                <a:ea typeface="EB Garamond" panose="00000500000000000000" pitchFamily="2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Presenter Name</a:t>
            </a:r>
          </a:p>
        </p:txBody>
      </p:sp>
      <p:cxnSp>
        <p:nvCxnSpPr>
          <p:cNvPr id="21" name="Google Shape;14;p2">
            <a:extLst>
              <a:ext uri="{FF2B5EF4-FFF2-40B4-BE49-F238E27FC236}">
                <a16:creationId xmlns:a16="http://schemas.microsoft.com/office/drawing/2014/main" id="{B86426CC-AEC1-3E38-8602-179CFD95FA64}"/>
              </a:ext>
            </a:extLst>
          </p:cNvPr>
          <p:cNvCxnSpPr>
            <a:cxnSpLocks/>
          </p:cNvCxnSpPr>
          <p:nvPr userDrawn="1"/>
        </p:nvCxnSpPr>
        <p:spPr>
          <a:xfrm>
            <a:off x="3724102" y="2835045"/>
            <a:ext cx="5139313" cy="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39A88EB8-B9EB-6F33-1DD9-1FA5C92706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75029"/>
            <a:ext cx="3459437" cy="4154750"/>
          </a:xfrm>
        </p:spPr>
        <p:txBody>
          <a:bodyPr>
            <a:normAutofit/>
          </a:bodyPr>
          <a:lstStyle>
            <a:lvl1pPr marL="76200" indent="0" algn="r">
              <a:buNone/>
              <a:defRPr lang="en-US" sz="1700" b="0" i="0" u="none" strike="noStrike" cap="none" dirty="0" smtClean="0">
                <a:solidFill>
                  <a:schemeClr val="dk1"/>
                </a:solidFill>
                <a:latin typeface="TeXGyreHeros" pitchFamily="2" charset="77"/>
                <a:ea typeface="TeXGyreHeros" pitchFamily="2" charset="77"/>
                <a:cs typeface="TeXGyreHeros" pitchFamily="2" charset="77"/>
                <a:sym typeface="Open Sans Medium"/>
              </a:defRPr>
            </a:lvl1pPr>
            <a:lvl2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>
              <a:defRPr lang="en-US" sz="1700" b="1" i="0" u="none" strike="noStrike" cap="none" dirty="0" smtClean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>
              <a:defRPr lang="en-US" sz="1700" b="1" i="0" u="none" strike="noStrike" cap="none" dirty="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6557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E9C5DD1F-5D37-8144-8720-4D9EA0A9CA2F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79BF3141-E3FB-8C4F-B6CB-E62276419D70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1pPr>
            <a:lvl2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2pPr>
            <a:lvl3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3pPr>
            <a:lvl4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4pPr>
            <a:lvl5pPr>
              <a:defRPr b="0" i="0">
                <a:latin typeface="TeXGyreHeros" pitchFamily="2" charset="77"/>
                <a:ea typeface="Open Sans" pitchFamily="2" charset="0"/>
                <a:cs typeface="Open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F03971C5-8978-A84C-BA66-0CA6B8531D44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5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EEEEEE">
                <a:lumMod val="100000"/>
              </a:srgbClr>
            </a:gs>
            <a:gs pos="73000">
              <a:srgbClr val="EEEEEE">
                <a:lumMod val="99000"/>
                <a:lumOff val="1000"/>
              </a:srgbClr>
            </a:gs>
            <a:gs pos="82000">
              <a:srgbClr val="EEEEEE">
                <a:lumMod val="98000"/>
                <a:lumOff val="2000"/>
              </a:srgbClr>
            </a:gs>
            <a:gs pos="100000">
              <a:srgbClr val="EEEEEE">
                <a:lumMod val="97000"/>
                <a:lumOff val="3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0" i="0">
                <a:solidFill>
                  <a:schemeClr val="tx1"/>
                </a:solidFill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/>
                </a:solidFill>
                <a:latin typeface="TeXGyreHeros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eXGyreHeros" pitchFamily="2" charset="77"/>
              </a:defRPr>
            </a:lvl1pPr>
          </a:lstStyle>
          <a:p>
            <a:fld id="{6BB3B715-6EC4-C94A-9934-42477DF3E605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Google Shape;9;p1">
            <a:extLst>
              <a:ext uri="{FF2B5EF4-FFF2-40B4-BE49-F238E27FC236}">
                <a16:creationId xmlns:a16="http://schemas.microsoft.com/office/drawing/2014/main" id="{226DC97C-D9A5-B308-E2A2-23C07E20B76C}"/>
              </a:ext>
            </a:extLst>
          </p:cNvPr>
          <p:cNvCxnSpPr/>
          <p:nvPr userDrawn="1"/>
        </p:nvCxnSpPr>
        <p:spPr>
          <a:xfrm>
            <a:off x="589416" y="4562476"/>
            <a:ext cx="7994182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557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2429C40D-3C6E-FE4E-ACFC-9C9BACDCD891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5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TeXGyreHero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 i="0">
                <a:latin typeface="TeXGyreHero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b="0" i="0">
                <a:latin typeface="TeXGyreHeros" pitchFamily="2" charset="77"/>
              </a:defRPr>
            </a:lvl1pPr>
            <a:lvl2pPr>
              <a:defRPr b="0" i="0">
                <a:latin typeface="TeXGyreHeros" pitchFamily="2" charset="77"/>
              </a:defRPr>
            </a:lvl2pPr>
            <a:lvl3pPr>
              <a:defRPr b="0" i="0">
                <a:latin typeface="TeXGyreHeros" pitchFamily="2" charset="77"/>
              </a:defRPr>
            </a:lvl3pPr>
            <a:lvl4pPr>
              <a:defRPr b="0" i="0">
                <a:latin typeface="TeXGyreHeros" pitchFamily="2" charset="77"/>
              </a:defRPr>
            </a:lvl4pPr>
            <a:lvl5pPr>
              <a:defRPr b="0" i="0">
                <a:latin typeface="TeXGyreHero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1CCE0387-5D0F-484B-BD0F-F3C6F735945D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23912C6D-CA7E-D141-925C-A4BE16737F2D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310ABC4-B1AC-6842-9EC2-808DCB1D85D4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9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 b="0" i="0">
                <a:latin typeface="TeXGyreHeros" pitchFamily="2" charset="77"/>
              </a:defRPr>
            </a:lvl1pPr>
            <a:lvl2pPr>
              <a:defRPr sz="2800" b="0" i="0">
                <a:latin typeface="TeXGyreHeros" pitchFamily="2" charset="77"/>
              </a:defRPr>
            </a:lvl2pPr>
            <a:lvl3pPr>
              <a:defRPr sz="2400" b="0" i="0">
                <a:latin typeface="TeXGyreHeros" pitchFamily="2" charset="77"/>
              </a:defRPr>
            </a:lvl3pPr>
            <a:lvl4pPr>
              <a:defRPr sz="2000" b="0" i="0">
                <a:latin typeface="TeXGyreHeros" pitchFamily="2" charset="77"/>
              </a:defRPr>
            </a:lvl4pPr>
            <a:lvl5pPr>
              <a:defRPr sz="2000" b="0" i="0">
                <a:latin typeface="TeXGyreHero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TeXGyreHero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68BA949D-6FB4-154F-B431-8611B27A07DD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 b="0" i="0">
                <a:latin typeface="TeXGyreHero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 b="0" i="0">
                <a:latin typeface="TeXGyreHeros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 b="0" i="0">
                <a:latin typeface="TeXGyreHero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61E22BF9-4E7D-4C4C-99DC-1A491AFFD645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XGyreHeros" pitchFamily="2" charset="77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4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02" y="65991"/>
            <a:ext cx="8007796" cy="516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02" y="799000"/>
            <a:ext cx="8015496" cy="534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829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EC545853-5B67-9946-9CF1-866CB59DF9D2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100" b="0" i="0">
                <a:solidFill>
                  <a:schemeClr val="tx1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 i="0">
                <a:solidFill>
                  <a:schemeClr val="tx1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68D0B5-37F3-4AD0-A5BE-ADDF1EB1DF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Google Shape;9;p1">
            <a:extLst>
              <a:ext uri="{FF2B5EF4-FFF2-40B4-BE49-F238E27FC236}">
                <a16:creationId xmlns:a16="http://schemas.microsoft.com/office/drawing/2014/main" id="{2EDBD13C-7CF1-AD08-7ED4-8AFA2C3E9F34}"/>
              </a:ext>
            </a:extLst>
          </p:cNvPr>
          <p:cNvCxnSpPr>
            <a:cxnSpLocks/>
          </p:cNvCxnSpPr>
          <p:nvPr userDrawn="1"/>
        </p:nvCxnSpPr>
        <p:spPr>
          <a:xfrm>
            <a:off x="475863" y="626027"/>
            <a:ext cx="819227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5751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100" b="0" i="0" kern="1200">
          <a:solidFill>
            <a:schemeClr val="tx1"/>
          </a:solidFill>
          <a:latin typeface="TeXGyreHeros" pitchFamily="2" charset="77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accent1"/>
          </a:solidFill>
          <a:latin typeface="TeXGyreHeros" pitchFamily="2" charset="77"/>
          <a:ea typeface="Open Sans" pitchFamily="2" charset="0"/>
          <a:cs typeface="Open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eXGyreHeros" pitchFamily="2" charset="77"/>
          <a:ea typeface="Open Sans" pitchFamily="2" charset="0"/>
          <a:cs typeface="Open Sans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eXGyreHeros" pitchFamily="2" charset="77"/>
          <a:ea typeface="Open Sans" pitchFamily="2" charset="0"/>
          <a:cs typeface="Open Sans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eXGyreHeros" pitchFamily="2" charset="77"/>
          <a:ea typeface="Open Sans" pitchFamily="2" charset="0"/>
          <a:cs typeface="Open Sans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eXGyreHeros" pitchFamily="2" charset="77"/>
          <a:ea typeface="Open Sans" pitchFamily="2" charset="0"/>
          <a:cs typeface="Open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pitt.edu/~shk148/teaching/CS0449-2234/#handou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ites.pitt.edu/~shk148/teaching/CS0449-2234/code/scan.c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C83634B4-4154-FC07-0EAE-0C8FDFB6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Open Sans" pitchFamily="2" charset="0"/>
                <a:cs typeface="Open Sans" pitchFamily="2" charset="0"/>
              </a:rPr>
              <a:t>Announcements</a:t>
            </a:r>
          </a:p>
          <a:p>
            <a:r>
              <a:rPr lang="en-US" dirty="0">
                <a:ea typeface="Open Sans" pitchFamily="2" charset="0"/>
                <a:cs typeface="Open Sans" pitchFamily="2" charset="0"/>
              </a:rPr>
              <a:t>Basic Input/Output using C standard library functions</a:t>
            </a:r>
          </a:p>
          <a:p>
            <a:r>
              <a:rPr lang="en-US" dirty="0">
                <a:ea typeface="Open Sans" pitchFamily="2" charset="0"/>
                <a:cs typeface="Open Sans" pitchFamily="2" charset="0"/>
              </a:rPr>
              <a:t>Lab 1: Data and Pointers</a:t>
            </a:r>
          </a:p>
          <a:p>
            <a:endParaRPr lang="en-US" dirty="0">
              <a:ea typeface="Open Sans" pitchFamily="2" charset="0"/>
              <a:cs typeface="Open Sans" pitchFamily="2" charset="0"/>
            </a:endParaRPr>
          </a:p>
          <a:p>
            <a:endParaRPr lang="en-US" dirty="0"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D1A803-EFD6-1951-97DD-E87C5E6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54"/>
            <a:ext cx="6105776" cy="749124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ETBembo RomanLF" panose="02000503000000000000" pitchFamily="2" charset="0"/>
              </a:rPr>
              <a:t>CS0449: Introduction to System Software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00AC8C-02BC-B843-D359-4FD935047E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4102" y="2175028"/>
            <a:ext cx="5139313" cy="648133"/>
          </a:xfrm>
        </p:spPr>
        <p:txBody>
          <a:bodyPr>
            <a:noAutofit/>
          </a:bodyPr>
          <a:lstStyle/>
          <a:p>
            <a:r>
              <a:rPr lang="en-US" sz="2500" b="1" dirty="0"/>
              <a:t>REC-1: Basic of C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CD08C5-6A96-8629-4D9B-CAD0B46DE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5050" y="26127"/>
            <a:ext cx="3028950" cy="749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ETBembo RomanLF" panose="02000503000000000000" pitchFamily="2" charset="0"/>
              </a:rPr>
              <a:t>S</a:t>
            </a:r>
            <a:r>
              <a:rPr lang="en-US" sz="2000" dirty="0">
                <a:latin typeface="ETBembo RomanLF" panose="02000503000000000000" pitchFamily="2" charset="0"/>
              </a:rPr>
              <a:t>HINWOO </a:t>
            </a:r>
            <a:r>
              <a:rPr lang="en-US" sz="2400" dirty="0">
                <a:latin typeface="ETBembo RomanLF" panose="02000503000000000000" pitchFamily="2" charset="0"/>
              </a:rPr>
              <a:t>K</a:t>
            </a:r>
            <a:r>
              <a:rPr lang="en-US" sz="2000" dirty="0">
                <a:latin typeface="ETBembo RomanLF" panose="02000503000000000000" pitchFamily="2" charset="0"/>
              </a:rPr>
              <a:t>IM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717C70-F235-22C2-47E3-5332B488F35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2363" y="2185303"/>
            <a:ext cx="3459437" cy="4154750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20000"/>
              </a:lnSpc>
            </a:pPr>
            <a:r>
              <a:rPr lang="en-US" sz="2200" dirty="0"/>
              <a:t>Shinwoo Kim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Teaching Assistant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shinwookim@pitt.edu</a:t>
            </a:r>
          </a:p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https://sites.pitt.edu/~shk148/</a:t>
            </a:r>
          </a:p>
          <a:p>
            <a:pPr algn="r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Spring 2023, Term 2234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Friday 12 PM Recitation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Jan 27</a:t>
            </a:r>
            <a:r>
              <a:rPr lang="en-US" sz="1500" baseline="30000" dirty="0">
                <a:ea typeface="Open Sans" pitchFamily="2" charset="0"/>
                <a:cs typeface="Open Sans" pitchFamily="2" charset="0"/>
              </a:rPr>
              <a:t>th</a:t>
            </a:r>
            <a:r>
              <a:rPr lang="en-US" sz="1500" dirty="0">
                <a:ea typeface="Open Sans" pitchFamily="2" charset="0"/>
                <a:cs typeface="Open Sans" pitchFamily="2" charset="0"/>
              </a:rPr>
              <a:t>, 2023</a:t>
            </a:r>
          </a:p>
          <a:p>
            <a:pPr algn="r">
              <a:spcBef>
                <a:spcPts val="0"/>
              </a:spcBef>
            </a:pPr>
            <a:endParaRPr lang="en-US" sz="1500" dirty="0"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with materials from 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Luis Oliveira, Jon Misurda, and</a:t>
            </a:r>
          </a:p>
          <a:p>
            <a:pPr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and Suzanne Matthews et al.’s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Dive into Systems </a:t>
            </a:r>
          </a:p>
          <a:p>
            <a:pPr>
              <a:spcBef>
                <a:spcPts val="0"/>
              </a:spcBef>
            </a:pPr>
            <a:endParaRPr lang="en-US" sz="1500" dirty="0"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endParaRPr lang="en-US" sz="1500" dirty="0">
              <a:ea typeface="Open Sans" pitchFamily="2" charset="0"/>
              <a:cs typeface="Open Sans" pitchFamily="2" charset="0"/>
            </a:endParaRP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Department of Computer Science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School of Computing &amp; Information</a:t>
            </a:r>
          </a:p>
          <a:p>
            <a:pPr algn="r">
              <a:spcBef>
                <a:spcPts val="0"/>
              </a:spcBef>
            </a:pPr>
            <a:r>
              <a:rPr lang="en-US" sz="1500" dirty="0">
                <a:ea typeface="Open Sans" pitchFamily="2" charset="0"/>
                <a:cs typeface="Open Sans" pitchFamily="2" charset="0"/>
              </a:rPr>
              <a:t>University of Pittsburgh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01A20E-3DA8-63F1-7803-6B86731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Practicing Data and Bitwise Manipulation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B6F054-973E-EA9C-B8FB-62F9FB48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Collaboration: You are </a:t>
            </a:r>
            <a:r>
              <a:rPr lang="en-US" u="sng" dirty="0"/>
              <a:t>encouraged</a:t>
            </a:r>
            <a:r>
              <a:rPr lang="en-US" dirty="0"/>
              <a:t> to work with one other person.</a:t>
            </a:r>
          </a:p>
          <a:p>
            <a:pPr lvl="1"/>
            <a:r>
              <a:rPr lang="en-US" dirty="0"/>
              <a:t>Your partner must be in the same recitation section</a:t>
            </a:r>
          </a:p>
          <a:p>
            <a:pPr lvl="1"/>
            <a:r>
              <a:rPr lang="en-US" dirty="0"/>
              <a:t>Select your partner’s name on Gradescope</a:t>
            </a:r>
          </a:p>
          <a:p>
            <a:r>
              <a:rPr lang="en-US" dirty="0"/>
              <a:t>Part A – Problems</a:t>
            </a:r>
          </a:p>
          <a:p>
            <a:pPr lvl="1"/>
            <a:r>
              <a:rPr lang="en-US" dirty="0"/>
              <a:t>See L1: Data Representation on Gradescope</a:t>
            </a:r>
          </a:p>
          <a:p>
            <a:pPr lvl="2"/>
            <a:r>
              <a:rPr lang="en-US" dirty="0"/>
              <a:t>Multiple choice, fill-in-the-blank type of questions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511D-FBF6-C7A9-C604-0AAC2634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B715-6EC4-C94A-9934-42477DF3E605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1D0E-85F6-5FBD-519E-FD03D35B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D9EF6-FF01-6E39-07B3-A51FF47E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C7B4A-9CCE-B310-B551-5ADFB335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68991"/>
            <a:ext cx="7772400" cy="18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C3BB-57FB-72C9-AA96-998B7AE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B1: Understanding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58DE-BD57-8221-7DE8-6B4BA1F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TODO: Write a program that prints the size of three structs</a:t>
            </a:r>
          </a:p>
          <a:p>
            <a:pPr lvl="1"/>
            <a:r>
              <a:rPr lang="en-US" dirty="0"/>
              <a:t>REQUIREMENTS: create two files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size.c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size.h</a:t>
            </a:r>
            <a:r>
              <a:rPr lang="en-US" dirty="0"/>
              <a:t>)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size.c</a:t>
            </a:r>
            <a:r>
              <a:rPr lang="en-US" dirty="0"/>
              <a:t> has your implementation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size.h</a:t>
            </a:r>
            <a:r>
              <a:rPr lang="en-US" dirty="0"/>
              <a:t> contains the structs</a:t>
            </a:r>
          </a:p>
          <a:p>
            <a:pPr lvl="1"/>
            <a:r>
              <a:rPr lang="en-US" dirty="0"/>
              <a:t>Expected output: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size of struct A is #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size of struct B is #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size of struct C is #</a:t>
            </a:r>
          </a:p>
          <a:p>
            <a:pPr lvl="1"/>
            <a:r>
              <a:rPr lang="en-US" dirty="0">
                <a:solidFill>
                  <a:srgbClr val="111111"/>
                </a:solidFill>
                <a:effectLst/>
                <a:cs typeface="Consolas" panose="020B0609020204030204" pitchFamily="49" charset="0"/>
              </a:rPr>
              <a:t>See Lab Handout for how to create struct A, B, and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1963-265B-FE34-D075-EBA6908D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1C5-8978-A84C-BA66-0CA6B8531D44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715E-64A3-3F9E-B414-4D572BE3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2B2-BF4B-00B7-8884-E7347045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E0FC1-69F7-F807-650C-12973836A23A}"/>
              </a:ext>
            </a:extLst>
          </p:cNvPr>
          <p:cNvSpPr txBox="1"/>
          <p:nvPr/>
        </p:nvSpPr>
        <p:spPr>
          <a:xfrm>
            <a:off x="1486861" y="4119155"/>
            <a:ext cx="6170279" cy="1200329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eXGyreHeros" pitchFamily="2" charset="77"/>
              </a:rPr>
              <a:t>Hint: The special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latin typeface="TeXGyreHeros" pitchFamily="2" charset="77"/>
              </a:rPr>
              <a:t>' macro gives us the byte size.</a:t>
            </a:r>
          </a:p>
          <a:p>
            <a:r>
              <a:rPr lang="en-US" dirty="0">
                <a:latin typeface="TeXGyreHeros" pitchFamily="2" charset="77"/>
              </a:rPr>
              <a:t>Also, remember to include the header file(s) in your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.c</a:t>
            </a:r>
            <a:r>
              <a:rPr lang="en-US" dirty="0">
                <a:latin typeface="TeXGyreHeros" pitchFamily="2" charset="77"/>
              </a:rPr>
              <a:t> file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#include “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header.h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dirty="0">
                <a:latin typeface="TeXGyreHeros" pitchFamily="2" charset="77"/>
                <a:cs typeface="Consolas" panose="020B0609020204030204" pitchFamily="49" charset="0"/>
              </a:rPr>
              <a:t>(</a:t>
            </a:r>
            <a:r>
              <a:rPr lang="en-US" dirty="0">
                <a:latin typeface="TeXGyreHeros" pitchFamily="2" charset="77"/>
                <a:cs typeface="Consolas" panose="020B0609020204030204" pitchFamily="49" charset="0"/>
                <a:sym typeface="Wingdings" pitchFamily="2" charset="2"/>
              </a:rPr>
              <a:t>for your header files)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header.h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&gt; </a:t>
            </a:r>
            <a:r>
              <a:rPr lang="en-US" dirty="0">
                <a:latin typeface="TeXGyreHeros" pitchFamily="2" charset="77"/>
                <a:cs typeface="Consolas" panose="020B0609020204030204" pitchFamily="49" charset="0"/>
                <a:sym typeface="Wingdings" pitchFamily="2" charset="2"/>
              </a:rPr>
              <a:t>(for standard libraries)</a:t>
            </a:r>
            <a:endParaRPr lang="en-US" dirty="0">
              <a:latin typeface="TeXGyreHeros" pitchFamily="2" charset="7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23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C3BB-57FB-72C9-AA96-998B7AE7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B2: Understanding ternary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58DE-BD57-8221-7DE8-6B4BA1F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TODO: Implement the function </a:t>
            </a:r>
            <a:r>
              <a:rPr lang="en-US" dirty="0"/>
              <a:t>ternary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ternary.c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int ternary(int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true_value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false_value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{ /*...*/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Cannot use the ternary operator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Output of ternary should be the same as: 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cond?true_value:false_value</a:t>
            </a:r>
            <a:endParaRPr lang="en-US" sz="1800" b="0" i="0" dirty="0">
              <a:solidFill>
                <a:srgbClr val="11111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11111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b="0" i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VARIABLE = COND ? TRUE_VALUE : FALSE_VALUE</a:t>
            </a:r>
          </a:p>
          <a:p>
            <a:pPr marL="457200" lvl="1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 algn="ctr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VARIABLE == ternary(COND, TRUE_VALUE, FALSE_VALUE)</a:t>
            </a:r>
          </a:p>
          <a:p>
            <a:pPr marL="457200" lvl="1" indent="0" algn="ctr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800" b="0" i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1963-265B-FE34-D075-EBA6908D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1C5-8978-A84C-BA66-0CA6B8531D44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E715E-64A3-3F9E-B414-4D572BE3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B2B2-BF4B-00B7-8884-E7347045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98538C-9A56-22A8-D716-DC4B41E7634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66606" y="3163765"/>
            <a:ext cx="635726" cy="33708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7EB4DD-D15A-DED4-0E03-B74BED2DDCF7}"/>
              </a:ext>
            </a:extLst>
          </p:cNvPr>
          <p:cNvSpPr txBox="1"/>
          <p:nvPr/>
        </p:nvSpPr>
        <p:spPr>
          <a:xfrm>
            <a:off x="4502332" y="2994488"/>
            <a:ext cx="4319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eXGyreHeros" pitchFamily="2" charset="77"/>
              </a:rPr>
              <a:t>The condition to be tested (returns true/false)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9149F7-214D-6117-4F58-24E68E20B86A}"/>
              </a:ext>
            </a:extLst>
          </p:cNvPr>
          <p:cNvCxnSpPr>
            <a:cxnSpLocks/>
          </p:cNvCxnSpPr>
          <p:nvPr/>
        </p:nvCxnSpPr>
        <p:spPr>
          <a:xfrm flipV="1">
            <a:off x="4406537" y="3716953"/>
            <a:ext cx="330926" cy="21932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DD2B18-CD5A-A484-C2AC-FAA3144C4C75}"/>
              </a:ext>
            </a:extLst>
          </p:cNvPr>
          <p:cNvSpPr txBox="1"/>
          <p:nvPr/>
        </p:nvSpPr>
        <p:spPr>
          <a:xfrm>
            <a:off x="1588014" y="3846121"/>
            <a:ext cx="314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eXGyreHeros" pitchFamily="2" charset="77"/>
              </a:rPr>
              <a:t>The value to be returned if the condition is true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15D34-DA3F-A2A2-D0CC-2E7892ED65F2}"/>
              </a:ext>
            </a:extLst>
          </p:cNvPr>
          <p:cNvCxnSpPr>
            <a:cxnSpLocks/>
          </p:cNvCxnSpPr>
          <p:nvPr/>
        </p:nvCxnSpPr>
        <p:spPr>
          <a:xfrm flipV="1">
            <a:off x="6535783" y="3846121"/>
            <a:ext cx="335280" cy="5642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A9A341-A5DC-7B8C-C5A5-C633637E1444}"/>
              </a:ext>
            </a:extLst>
          </p:cNvPr>
          <p:cNvSpPr txBox="1"/>
          <p:nvPr/>
        </p:nvSpPr>
        <p:spPr>
          <a:xfrm>
            <a:off x="3717260" y="4320185"/>
            <a:ext cx="3149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eXGyreHeros" pitchFamily="2" charset="77"/>
              </a:rPr>
              <a:t>The value to be returned if the condition is 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F757A-C467-F07A-EB37-F683C1C687B8}"/>
              </a:ext>
            </a:extLst>
          </p:cNvPr>
          <p:cNvSpPr txBox="1"/>
          <p:nvPr/>
        </p:nvSpPr>
        <p:spPr>
          <a:xfrm>
            <a:off x="797857" y="5519577"/>
            <a:ext cx="7548287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eXGyreHeros" pitchFamily="2" charset="77"/>
              </a:rPr>
              <a:t>In C,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FALSE == 0</a:t>
            </a:r>
            <a:r>
              <a:rPr lang="en-US" dirty="0">
                <a:latin typeface="TeXGyreHeros" pitchFamily="2" charset="77"/>
              </a:rPr>
              <a:t>;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 != 0 </a:t>
            </a:r>
            <a:r>
              <a:rPr lang="en-US" dirty="0">
                <a:latin typeface="TeXGyreHeros" pitchFamily="2" charset="77"/>
                <a:cs typeface="Consolas" panose="020B0609020204030204" pitchFamily="49" charset="0"/>
              </a:rPr>
              <a:t>(usually TRUE == 1 but not always)</a:t>
            </a:r>
          </a:p>
        </p:txBody>
      </p:sp>
    </p:spTree>
    <p:extLst>
      <p:ext uri="{BB962C8B-B14F-4D97-AF65-F5344CB8AC3E}">
        <p14:creationId xmlns:p14="http://schemas.microsoft.com/office/powerpoint/2010/main" val="105529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649E-0E72-5B41-3532-DDA264A3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B3: Creating a 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4605-B856-74DC-AACC-231177CF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Sample output: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Requirements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Create 1 files: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Inputs must be read from keyboard (use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cs typeface="Consolas" panose="020B0609020204030204" pitchFamily="49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Support the following operations: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+, -, *, /, %</a:t>
            </a:r>
            <a:r>
              <a:rPr lang="en-US" dirty="0">
                <a:cs typeface="Consolas" panose="020B0609020204030204" pitchFamily="49" charset="0"/>
              </a:rPr>
              <a:t>(mod)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cs typeface="Consolas" panose="020B0609020204030204" pitchFamily="49" charset="0"/>
              </a:rPr>
              <a:t> (bitwise and),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cs typeface="Consolas" panose="020B0609020204030204" pitchFamily="49" charset="0"/>
              </a:rPr>
              <a:t> (bitwise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Your output must match the sample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D436-517D-E94E-6620-5008B658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971C5-8978-A84C-BA66-0CA6B8531D44}" type="datetime3">
              <a:rPr lang="en-US" smtClean="0"/>
              <a:pPr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720A6-1618-1C30-2B84-38A32AC7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3F25-7085-FD96-E441-AD19BCCB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40BF7-D23B-32C1-EF8F-16CF9D28C693}"/>
              </a:ext>
            </a:extLst>
          </p:cNvPr>
          <p:cNvSpPr txBox="1"/>
          <p:nvPr/>
        </p:nvSpPr>
        <p:spPr>
          <a:xfrm>
            <a:off x="740229" y="1140823"/>
            <a:ext cx="373050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calculation: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+ 4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3 + 4 = 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your calculation: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c 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calculation! "3 c 4"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D2A167-74D4-2387-9F33-A74F65894102}"/>
              </a:ext>
            </a:extLst>
          </p:cNvPr>
          <p:cNvCxnSpPr>
            <a:cxnSpLocks/>
          </p:cNvCxnSpPr>
          <p:nvPr/>
        </p:nvCxnSpPr>
        <p:spPr>
          <a:xfrm flipH="1">
            <a:off x="1654629" y="2029097"/>
            <a:ext cx="3274422" cy="4180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7C4B1A-972B-5BE8-3886-D5D4F69C5582}"/>
              </a:ext>
            </a:extLst>
          </p:cNvPr>
          <p:cNvCxnSpPr>
            <a:cxnSpLocks/>
          </p:cNvCxnSpPr>
          <p:nvPr/>
        </p:nvCxnSpPr>
        <p:spPr>
          <a:xfrm flipH="1" flipV="1">
            <a:off x="1654629" y="1580606"/>
            <a:ext cx="3274422" cy="2830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142BD5-09EC-ABBF-A012-DE38405E6328}"/>
              </a:ext>
            </a:extLst>
          </p:cNvPr>
          <p:cNvSpPr txBox="1"/>
          <p:nvPr/>
        </p:nvSpPr>
        <p:spPr>
          <a:xfrm>
            <a:off x="4929051" y="1777089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TeXGyreHeros" pitchFamily="2" charset="77"/>
              </a:rPr>
              <a:t>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6EA1E-A4E6-79CC-F172-7AD5EF325995}"/>
              </a:ext>
            </a:extLst>
          </p:cNvPr>
          <p:cNvSpPr txBox="1"/>
          <p:nvPr/>
        </p:nvSpPr>
        <p:spPr>
          <a:xfrm>
            <a:off x="2047110" y="5519577"/>
            <a:ext cx="5049780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eXGyreHeros" pitchFamily="2" charset="77"/>
              </a:rPr>
              <a:t>HINT: Take a look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calculator.c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TeXGyreHeros" pitchFamily="2" charset="77"/>
              </a:rPr>
              <a:t>from Lab0</a:t>
            </a:r>
          </a:p>
        </p:txBody>
      </p:sp>
    </p:spTree>
    <p:extLst>
      <p:ext uri="{BB962C8B-B14F-4D97-AF65-F5344CB8AC3E}">
        <p14:creationId xmlns:p14="http://schemas.microsoft.com/office/powerpoint/2010/main" val="29176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7768-6258-2654-D867-DA66F034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65DE-4C08-3ABD-57F0-4FA68360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Slides/Example code can be found: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ea typeface="Open Sans SemiBold" panose="020B0706030804020204" pitchFamily="34" charset="0"/>
                <a:cs typeface="Consolas" panose="020B0609020204030204" pitchFamily="49" charset="0"/>
                <a:hlinkClick r:id="rId2"/>
              </a:rPr>
              <a:t>https://sites.pitt.edu/~shk148/teaching/CS0449-2234/#handouts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ea typeface="Open Sans SemiBold" panose="020B070603080402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Link in Discord (#</a:t>
            </a:r>
            <a:r>
              <a:rPr lang="en-US" sz="1600" dirty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rPr>
              <a:t>announcements</a:t>
            </a:r>
            <a:r>
              <a:rPr lang="en-US" sz="1600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sz="2000" dirty="0">
                <a:ea typeface="Open Sans" panose="020B0606030504020204" pitchFamily="34" charset="0"/>
                <a:cs typeface="Open Sans" panose="020B0606030504020204" pitchFamily="34" charset="0"/>
              </a:rPr>
              <a:t>TA Office Hours Finalized</a:t>
            </a:r>
          </a:p>
          <a:p>
            <a:pPr lvl="1"/>
            <a:r>
              <a:rPr lang="en-US" sz="1800" dirty="0">
                <a:ea typeface="Open Sans" panose="020B0606030504020204" pitchFamily="34" charset="0"/>
                <a:cs typeface="Open Sans" panose="020B0606030504020204" pitchFamily="34" charset="0"/>
              </a:rPr>
              <a:t>Updates will be posted to Discord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EDB1FA2-3ED4-9088-4AC5-D26C09D5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59651"/>
              </p:ext>
            </p:extLst>
          </p:nvPr>
        </p:nvGraphicFramePr>
        <p:xfrm>
          <a:off x="532897" y="2787650"/>
          <a:ext cx="8078206" cy="345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16">
                  <a:extLst>
                    <a:ext uri="{9D8B030D-6E8A-4147-A177-3AD203B41FA5}">
                      <a16:colId xmlns:a16="http://schemas.microsoft.com/office/drawing/2014/main" val="62321383"/>
                    </a:ext>
                  </a:extLst>
                </a:gridCol>
                <a:gridCol w="6114290">
                  <a:extLst>
                    <a:ext uri="{9D8B030D-6E8A-4147-A177-3AD203B41FA5}">
                      <a16:colId xmlns:a16="http://schemas.microsoft.com/office/drawing/2014/main" val="2779564304"/>
                    </a:ext>
                  </a:extLst>
                </a:gridCol>
              </a:tblGrid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Day</a:t>
                      </a:r>
                    </a:p>
                  </a:txBody>
                  <a:tcPr marL="83127" marR="83127" marT="41564" marB="4156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Time/Location</a:t>
                      </a:r>
                    </a:p>
                  </a:txBody>
                  <a:tcPr marL="83127" marR="83127" marT="41564" marB="41564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5121728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Monday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 PM - 2:30 PM @ 5806 SENSQ</a:t>
                      </a: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778922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Tuesday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3:00PM - 3:45PM @ 5712 SENSQ</a:t>
                      </a: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789793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Wednesday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2:30PM @ 5710 SENSQ</a:t>
                      </a: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729847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Thursday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1:00PM - 3:45PM @ 6408 SENSQ</a:t>
                      </a: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83935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Friday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  <a:sym typeface="Arial"/>
                        </a:rPr>
                        <a:t>11:00AM - 12:00PM @ 5806 SENSQ</a:t>
                      </a:r>
                      <a:endParaRPr lang="en-US" sz="1600" b="0" i="0" dirty="0">
                        <a:effectLst/>
                        <a:latin typeface="TeXGyreHeros" pitchFamily="2" charset="77"/>
                        <a:ea typeface="Open Sans SemiBold" panose="020B0706030804020204" pitchFamily="34" charset="0"/>
                        <a:cs typeface="Open Sans SemiBold" panose="020B0706030804020204" pitchFamily="34" charset="0"/>
                      </a:endParaRP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22161"/>
                  </a:ext>
                </a:extLst>
              </a:tr>
              <a:tr h="494265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By appointment</a:t>
                      </a:r>
                    </a:p>
                  </a:txBody>
                  <a:tcPr marL="112568" marR="112568" marT="51955" marB="5195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i="0" dirty="0">
                          <a:effectLst/>
                          <a:latin typeface="TeXGyreHeros" pitchFamily="2" charset="77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Message me to schedule a meeting (in-person/virtual)</a:t>
                      </a:r>
                    </a:p>
                  </a:txBody>
                  <a:tcPr marL="112568" marR="112568" marT="51955" marB="51955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70263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EADC8D-9CC4-D764-185E-CCD0F48C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B962-33F2-C44A-BF78-1127C923347A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800DE1-778A-F561-46C8-7B2D02A3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Shinwoo Kim - CS 0449 - Recitation 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03D2DB-F793-06E9-0C7D-B4EBC0AA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20113A-CE67-6169-D9AF-5A5703C9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97" y="1200817"/>
            <a:ext cx="4189314" cy="3249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 Programming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5EE033-A893-B8DE-ABDB-C641ADAAF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450081"/>
            <a:ext cx="3465438" cy="775494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r>
              <a:rPr lang="en-US" kern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Basic Input/Output using the C Standard Library</a:t>
            </a:r>
          </a:p>
        </p:txBody>
      </p:sp>
      <p:pic>
        <p:nvPicPr>
          <p:cNvPr id="1026" name="Picture 2" descr="Amazon.com: C Programming Language, 2nd Edition: 8601410794231: Brian W.  Kernighan, Dennis M. Ritchie: Books">
            <a:extLst>
              <a:ext uri="{FF2B5EF4-FFF2-40B4-BE49-F238E27FC236}">
                <a16:creationId xmlns:a16="http://schemas.microsoft.com/office/drawing/2014/main" id="{9DF1417C-184C-2F0A-A474-225105FFC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1914" y="335456"/>
            <a:ext cx="4219227" cy="569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54DDED-68BC-B7D7-3BBB-C47A2AF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82951"/>
            <a:ext cx="2057400" cy="365125"/>
          </a:xfrm>
        </p:spPr>
        <p:txBody>
          <a:bodyPr/>
          <a:lstStyle/>
          <a:p>
            <a:fld id="{2E061507-AAA4-C742-BB55-3B1AC8DB152B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739B0F4-B224-1FC2-752F-5F662FB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92875"/>
            <a:ext cx="3086100" cy="365125"/>
          </a:xfrm>
        </p:spPr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76C7D60-171E-A750-28A8-F28B3435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9868D0B5-37F3-4AD0-A5BE-ADDF1EB1DF9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3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02" y="29374"/>
            <a:ext cx="8007796" cy="681037"/>
          </a:xfrm>
        </p:spPr>
        <p:txBody>
          <a:bodyPr>
            <a:normAutofit/>
          </a:bodyPr>
          <a:lstStyle/>
          <a:p>
            <a:r>
              <a:rPr lang="en-US" sz="2100" dirty="0"/>
              <a:t>Standard C Library (</a:t>
            </a:r>
            <a:r>
              <a:rPr lang="en-US" sz="2100" dirty="0" err="1">
                <a:latin typeface="Consolas" panose="020B0609020204030204" pitchFamily="49" charset="0"/>
              </a:rPr>
              <a:t>libc</a:t>
            </a:r>
            <a:r>
              <a:rPr lang="en-US" sz="21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Lab0, you used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 </a:t>
            </a:r>
            <a:r>
              <a:rPr lang="en-US" dirty="0"/>
              <a:t>in the Hello World program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printf("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Hello world! x is currently %d \n</a:t>
            </a:r>
            <a:r>
              <a:rPr lang="en-US" dirty="0">
                <a:latin typeface="Consolas" panose="020B0609020204030204" pitchFamily="49" charset="0"/>
              </a:rPr>
              <a:t>", x);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&gt; Hello world! x is currently 2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printf() </a:t>
            </a:r>
            <a:r>
              <a:rPr lang="en-US" dirty="0"/>
              <a:t>stringified the arguments and printed to the standard output</a:t>
            </a:r>
          </a:p>
          <a:p>
            <a:pPr lvl="2"/>
            <a:r>
              <a:rPr lang="en-US" dirty="0"/>
              <a:t>formatted the string and filled-in the placeholders (e.g., </a:t>
            </a:r>
            <a:r>
              <a:rPr lang="en-US" dirty="0">
                <a:latin typeface="Consolas" panose="020B0609020204030204" pitchFamily="49" charset="0"/>
              </a:rPr>
              <a:t>%d</a:t>
            </a:r>
            <a:r>
              <a:rPr lang="en-US" dirty="0"/>
              <a:t>)</a:t>
            </a:r>
          </a:p>
          <a:p>
            <a:r>
              <a:rPr lang="en-US" dirty="0"/>
              <a:t>Notice we didn’t need to implement that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function ourself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printf()</a:t>
            </a:r>
            <a:r>
              <a:rPr lang="en-US" dirty="0"/>
              <a:t> is a function built-in to C’s standard I/O library</a:t>
            </a:r>
          </a:p>
          <a:p>
            <a:pPr lvl="2"/>
            <a:r>
              <a:rPr lang="en-US" dirty="0"/>
              <a:t>Hence, we needed to tell our compiler to make use of the standard library functions with </a:t>
            </a: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lvl="2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You will talk about how the libraries are linked to your code in lecture soon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1507-AAA4-C742-BB55-3B1AC8DB152B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E52-1B18-D70F-3D34-C9A9C6A5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gives us information about functions, commands,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0024-92E2-3D53-1678-8063B636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1340885"/>
          </a:xfrm>
        </p:spPr>
        <p:txBody>
          <a:bodyPr>
            <a:normAutofit/>
          </a:bodyPr>
          <a:lstStyle/>
          <a:p>
            <a:r>
              <a:rPr lang="en-US" dirty="0"/>
              <a:t>On most Unix/Unix-like systems, you can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to learn more about functions/commands/etc.</a:t>
            </a:r>
          </a:p>
          <a:p>
            <a:r>
              <a:rPr lang="en-US" dirty="0"/>
              <a:t>The manual has the most accurate information about all the library functions, programs, commands,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B8E66-3ADF-4E1D-73C1-0412E10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3FD0-DCA7-1844-BC8B-E7A62B5B452A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53C1-4767-0808-8078-3C062952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28A6-8DE0-24B5-DFAA-6C1C3304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3599D-D559-73DC-E274-F59045458953}"/>
              </a:ext>
            </a:extLst>
          </p:cNvPr>
          <p:cNvSpPr/>
          <p:nvPr/>
        </p:nvSpPr>
        <p:spPr>
          <a:xfrm>
            <a:off x="568102" y="2262463"/>
            <a:ext cx="8007796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Man printf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3D1B4-82DB-EFA1-8B69-2B2EE20C9931}"/>
              </a:ext>
            </a:extLst>
          </p:cNvPr>
          <p:cNvSpPr/>
          <p:nvPr/>
        </p:nvSpPr>
        <p:spPr>
          <a:xfrm>
            <a:off x="566375" y="2627589"/>
            <a:ext cx="8007796" cy="284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SCANF(3)    		 Library Functions Manual			 SCANF(3)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printf, </a:t>
            </a:r>
            <a:r>
              <a:rPr lang="en-US" sz="1500" dirty="0" err="1">
                <a:latin typeface="Consolas" panose="020B0609020204030204" pitchFamily="49" charset="0"/>
              </a:rPr>
              <a:t>fprintf</a:t>
            </a:r>
            <a:r>
              <a:rPr lang="en-US" sz="1500" dirty="0">
                <a:latin typeface="Consolas" panose="020B0609020204030204" pitchFamily="49" charset="0"/>
              </a:rPr>
              <a:t>, ... , </a:t>
            </a:r>
            <a:r>
              <a:rPr lang="en-US" sz="1500" dirty="0" err="1">
                <a:latin typeface="Consolas" panose="020B0609020204030204" pitchFamily="49" charset="0"/>
              </a:rPr>
              <a:t>vsnprintf</a:t>
            </a:r>
            <a:r>
              <a:rPr lang="en-US" sz="1500" dirty="0">
                <a:latin typeface="Consolas" panose="020B0609020204030204" pitchFamily="49" charset="0"/>
              </a:rPr>
              <a:t> - formatted output conversion</a:t>
            </a:r>
          </a:p>
          <a:p>
            <a:pPr marL="0" indent="0"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#include &lt;</a:t>
            </a:r>
            <a:r>
              <a:rPr lang="en-US" sz="1500" dirty="0" err="1">
                <a:latin typeface="Consolas" panose="020B0609020204030204" pitchFamily="49" charset="0"/>
              </a:rPr>
              <a:t>stdio.h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	int printf(const char </a:t>
            </a:r>
            <a:r>
              <a:rPr lang="en-US" sz="1500" i="1" dirty="0">
                <a:latin typeface="Consolas" panose="020B0609020204030204" pitchFamily="49" charset="0"/>
              </a:rPr>
              <a:t>*restrict format</a:t>
            </a:r>
            <a:r>
              <a:rPr lang="en-US" sz="1500" dirty="0">
                <a:latin typeface="Consolas" panose="020B0609020204030204" pitchFamily="49" charset="0"/>
              </a:rPr>
              <a:t>, ...);</a:t>
            </a:r>
          </a:p>
          <a:p>
            <a:pPr marL="0" indent="0" algn="ctr">
              <a:buNone/>
            </a:pPr>
            <a:r>
              <a:rPr lang="en-US" sz="1500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DESCRIPTION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The functions in the printf() family produce output according to a format as described below</a:t>
            </a:r>
          </a:p>
          <a:p>
            <a:pPr algn="ctr"/>
            <a:r>
              <a:rPr lang="en-US" sz="1500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BE4392-9870-978B-6524-E85C8CD12DD0}"/>
              </a:ext>
            </a:extLst>
          </p:cNvPr>
          <p:cNvSpPr txBox="1">
            <a:spLocks/>
          </p:cNvSpPr>
          <p:nvPr/>
        </p:nvSpPr>
        <p:spPr>
          <a:xfrm>
            <a:off x="558675" y="5534089"/>
            <a:ext cx="8015496" cy="1340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accent1"/>
                </a:solidFill>
                <a:latin typeface="TeXGyreHeros" pitchFamily="2" charset="77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TeXGyreHeros" pitchFamily="2" charset="77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TeXGyreHeros" pitchFamily="2" charset="77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TeXGyreHeros" pitchFamily="2" charset="77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TeXGyreHeros" pitchFamily="2" charset="77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are having trouble running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man</a:t>
            </a:r>
            <a:r>
              <a:rPr lang="en-US" dirty="0"/>
              <a:t> on Thoth</a:t>
            </a:r>
          </a:p>
          <a:p>
            <a:pPr lvl="1"/>
            <a:r>
              <a:rPr lang="en-US" dirty="0"/>
              <a:t>try: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MANPATH= man 3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9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36C3CB-7277-B06F-8474-14092E738986}"/>
              </a:ext>
            </a:extLst>
          </p:cNvPr>
          <p:cNvSpPr/>
          <p:nvPr/>
        </p:nvSpPr>
        <p:spPr>
          <a:xfrm>
            <a:off x="585706" y="827281"/>
            <a:ext cx="660328" cy="332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1448-3746-0CAE-9707-1729CDBF3765}"/>
              </a:ext>
            </a:extLst>
          </p:cNvPr>
          <p:cNvSpPr/>
          <p:nvPr/>
        </p:nvSpPr>
        <p:spPr>
          <a:xfrm>
            <a:off x="3469500" y="827281"/>
            <a:ext cx="1102500" cy="33221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5289CE-477D-EF30-498A-110AA8D59F49}"/>
              </a:ext>
            </a:extLst>
          </p:cNvPr>
          <p:cNvSpPr/>
          <p:nvPr/>
        </p:nvSpPr>
        <p:spPr>
          <a:xfrm>
            <a:off x="4699188" y="827281"/>
            <a:ext cx="2955369" cy="332216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07DFD-91AE-C0E2-751B-B0295A3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look at using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1F98-73B1-E48E-CB76-D37DD0CD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7C60-2AB9-4E48-BC8A-1689CA684695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FAA5-9F03-5DAB-B832-1BA3E373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DA587-BF4D-B566-35C1-25C3532B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Google Shape;222;p30">
            <a:extLst>
              <a:ext uri="{FF2B5EF4-FFF2-40B4-BE49-F238E27FC236}">
                <a16:creationId xmlns:a16="http://schemas.microsoft.com/office/drawing/2014/main" id="{9A2E6B63-3A09-70E3-7F42-14E5EC0F2852}"/>
              </a:ext>
            </a:extLst>
          </p:cNvPr>
          <p:cNvSpPr txBox="1">
            <a:spLocks/>
          </p:cNvSpPr>
          <p:nvPr/>
        </p:nvSpPr>
        <p:spPr>
          <a:xfrm>
            <a:off x="191924" y="1414856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characters printed (excluding null terminator)</a:t>
            </a:r>
          </a:p>
        </p:txBody>
      </p:sp>
      <p:cxnSp>
        <p:nvCxnSpPr>
          <p:cNvPr id="8" name="Google Shape;223;p30">
            <a:extLst>
              <a:ext uri="{FF2B5EF4-FFF2-40B4-BE49-F238E27FC236}">
                <a16:creationId xmlns:a16="http://schemas.microsoft.com/office/drawing/2014/main" id="{E601E026-A84C-9DF5-A8EC-6538D063E34C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H="1" flipV="1">
            <a:off x="915870" y="1159497"/>
            <a:ext cx="584166" cy="255359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75E35E19-4C73-89ED-7AE9-954F887A889D}"/>
              </a:ext>
            </a:extLst>
          </p:cNvPr>
          <p:cNvSpPr txBox="1">
            <a:spLocks/>
          </p:cNvSpPr>
          <p:nvPr/>
        </p:nvSpPr>
        <p:spPr>
          <a:xfrm>
            <a:off x="2967128" y="1452539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Remember, in C, a string is just an array of characters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82E7889A-3CCC-AE69-97E2-17EC38FDC899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4000549" y="1159497"/>
            <a:ext cx="20201" cy="29304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231;p31">
            <a:extLst>
              <a:ext uri="{FF2B5EF4-FFF2-40B4-BE49-F238E27FC236}">
                <a16:creationId xmlns:a16="http://schemas.microsoft.com/office/drawing/2014/main" id="{849F7A1B-F25B-561A-8802-5A022AFDB4AC}"/>
              </a:ext>
            </a:extLst>
          </p:cNvPr>
          <p:cNvSpPr txBox="1">
            <a:spLocks/>
          </p:cNvSpPr>
          <p:nvPr/>
        </p:nvSpPr>
        <p:spPr>
          <a:xfrm>
            <a:off x="5308660" y="1348035"/>
            <a:ext cx="3274937" cy="1369356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We place placeholders which begin with a percent sign (%). The variables which comes after the formatter will replace the placeholders when printing</a:t>
            </a:r>
          </a:p>
        </p:txBody>
      </p:sp>
      <p:cxnSp>
        <p:nvCxnSpPr>
          <p:cNvPr id="25" name="Google Shape;233;p31">
            <a:extLst>
              <a:ext uri="{FF2B5EF4-FFF2-40B4-BE49-F238E27FC236}">
                <a16:creationId xmlns:a16="http://schemas.microsoft.com/office/drawing/2014/main" id="{A9182001-BA18-5712-0F68-76F6B24D4892}"/>
              </a:ext>
            </a:extLst>
          </p:cNvPr>
          <p:cNvCxnSpPr>
            <a:cxnSpLocks/>
            <a:stCxn id="24" idx="0"/>
            <a:endCxn id="11" idx="2"/>
          </p:cNvCxnSpPr>
          <p:nvPr/>
        </p:nvCxnSpPr>
        <p:spPr>
          <a:xfrm flipH="1" flipV="1">
            <a:off x="6176873" y="1159497"/>
            <a:ext cx="769256" cy="188538"/>
          </a:xfrm>
          <a:prstGeom prst="straightConnector1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8FBA3-6230-27C4-3E64-C365877F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02" y="799000"/>
            <a:ext cx="8015496" cy="52075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printf(const char * format string, ...);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86CF561B-2563-D064-5039-C2F543DDF7D6}"/>
              </a:ext>
            </a:extLst>
          </p:cNvPr>
          <p:cNvSpPr txBox="1">
            <a:spLocks/>
          </p:cNvSpPr>
          <p:nvPr/>
        </p:nvSpPr>
        <p:spPr>
          <a:xfrm>
            <a:off x="560402" y="2813980"/>
            <a:ext cx="8023196" cy="256238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#include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&lt;</a:t>
            </a:r>
            <a:r>
              <a:rPr lang="en-US" dirty="0" err="1">
                <a:solidFill>
                  <a:srgbClr val="9ECBFF"/>
                </a:solidFill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E1E4E8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main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B392F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"Name: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%s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, Info: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\n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"John"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B392F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79B8FF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9ECBFF"/>
                </a:solidFill>
                <a:latin typeface="Menlo" panose="020B0609030804020204" pitchFamily="49" charset="0"/>
              </a:rPr>
              <a:t>Age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%d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\t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9ECBFF"/>
                </a:solidFill>
                <a:latin typeface="Menlo" panose="020B0609030804020204" pitchFamily="49" charset="0"/>
              </a:rPr>
              <a:t>Ht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%g\n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20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5.9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B392F0"/>
                </a:solidFill>
                <a:latin typeface="Menlo" panose="020B0609030804020204" pitchFamily="49" charset="0"/>
              </a:rPr>
              <a:t>	</a:t>
            </a:r>
            <a:r>
              <a:rPr lang="en-US" dirty="0" err="1">
                <a:solidFill>
                  <a:srgbClr val="B392F0"/>
                </a:solidFill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(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\</a:t>
            </a:r>
            <a:r>
              <a:rPr lang="en-US" dirty="0" err="1">
                <a:solidFill>
                  <a:srgbClr val="79B8FF"/>
                </a:solidFill>
                <a:latin typeface="Menlo" panose="020B0609030804020204" pitchFamily="49" charset="0"/>
              </a:rPr>
              <a:t>t</a:t>
            </a:r>
            <a:r>
              <a:rPr lang="en-US" dirty="0" err="1">
                <a:solidFill>
                  <a:srgbClr val="9ECBFF"/>
                </a:solidFill>
                <a:latin typeface="Menlo" panose="020B0609030804020204" pitchFamily="49" charset="0"/>
              </a:rPr>
              <a:t>Year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%d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\t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 Dorm: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%s\n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ECBFF"/>
                </a:solidFill>
                <a:latin typeface="Menlo" panose="020B0609030804020204" pitchFamily="49" charset="0"/>
              </a:rPr>
              <a:t>"Towers"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97583"/>
                </a:solidFill>
                <a:latin typeface="Menlo" panose="020B0609030804020204" pitchFamily="49" charset="0"/>
              </a:rPr>
              <a:t>	return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79B8FF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E1E4E8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2F6B3-A9A3-DE29-3845-F829DD04E4C4}"/>
              </a:ext>
            </a:extLst>
          </p:cNvPr>
          <p:cNvSpPr txBox="1"/>
          <p:nvPr/>
        </p:nvSpPr>
        <p:spPr>
          <a:xfrm>
            <a:off x="585706" y="5472954"/>
            <a:ext cx="3435044" cy="923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 John, Info: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Age: 20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5.9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Year: 3 Dorm: Towers</a:t>
            </a:r>
          </a:p>
        </p:txBody>
      </p:sp>
    </p:spTree>
    <p:extLst>
      <p:ext uri="{BB962C8B-B14F-4D97-AF65-F5344CB8AC3E}">
        <p14:creationId xmlns:p14="http://schemas.microsoft.com/office/powerpoint/2010/main" val="19038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13" grpId="0" animBg="1"/>
      <p:bldP spid="24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EC0B20-16FA-B355-EFF5-FF1D6C19BC7B}"/>
              </a:ext>
            </a:extLst>
          </p:cNvPr>
          <p:cNvSpPr/>
          <p:nvPr/>
        </p:nvSpPr>
        <p:spPr>
          <a:xfrm>
            <a:off x="2351314" y="2063412"/>
            <a:ext cx="403566" cy="2248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87E77-C0FC-FF47-5318-1DF042F6A8AE}"/>
              </a:ext>
            </a:extLst>
          </p:cNvPr>
          <p:cNvSpPr/>
          <p:nvPr/>
        </p:nvSpPr>
        <p:spPr>
          <a:xfrm>
            <a:off x="5251167" y="2063412"/>
            <a:ext cx="753941" cy="22485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4A18B-8E0C-C6FF-6A13-6A416C4B354D}"/>
              </a:ext>
            </a:extLst>
          </p:cNvPr>
          <p:cNvSpPr/>
          <p:nvPr/>
        </p:nvSpPr>
        <p:spPr>
          <a:xfrm>
            <a:off x="6189825" y="2063412"/>
            <a:ext cx="505573" cy="22485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70623-6BFA-3F5E-C8D3-FA3E1CAA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Input using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5E52-7E14-4610-D068-D679B193E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0DC4B-752C-8C43-9879-64F89CA51352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5228-3820-8A41-661D-256288DC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4D6-6A8D-6AF7-2E94-4EDAB642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Google Shape;222;p30">
            <a:extLst>
              <a:ext uri="{FF2B5EF4-FFF2-40B4-BE49-F238E27FC236}">
                <a16:creationId xmlns:a16="http://schemas.microsoft.com/office/drawing/2014/main" id="{497A9BAB-40CE-FBE4-CDCF-DCF47F7108D2}"/>
              </a:ext>
            </a:extLst>
          </p:cNvPr>
          <p:cNvSpPr txBox="1">
            <a:spLocks/>
          </p:cNvSpPr>
          <p:nvPr/>
        </p:nvSpPr>
        <p:spPr>
          <a:xfrm>
            <a:off x="346468" y="3660040"/>
            <a:ext cx="2616224" cy="949084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Returns an integer: number of input items successfully matched and assigned</a:t>
            </a:r>
          </a:p>
        </p:txBody>
      </p:sp>
      <p:cxnSp>
        <p:nvCxnSpPr>
          <p:cNvPr id="12" name="Google Shape;223;p30">
            <a:extLst>
              <a:ext uri="{FF2B5EF4-FFF2-40B4-BE49-F238E27FC236}">
                <a16:creationId xmlns:a16="http://schemas.microsoft.com/office/drawing/2014/main" id="{933CE4BE-49D9-8DC6-384D-2946434C921C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654580" y="2288269"/>
            <a:ext cx="898517" cy="1371771"/>
          </a:xfrm>
          <a:prstGeom prst="straightConnector1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34;p31">
            <a:extLst>
              <a:ext uri="{FF2B5EF4-FFF2-40B4-BE49-F238E27FC236}">
                <a16:creationId xmlns:a16="http://schemas.microsoft.com/office/drawing/2014/main" id="{654CF4DC-7D5E-6048-C453-8D918DC3842A}"/>
              </a:ext>
            </a:extLst>
          </p:cNvPr>
          <p:cNvSpPr txBox="1">
            <a:spLocks/>
          </p:cNvSpPr>
          <p:nvPr/>
        </p:nvSpPr>
        <p:spPr>
          <a:xfrm>
            <a:off x="3184326" y="3908362"/>
            <a:ext cx="2066841" cy="873718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Defines what we are reading (character? Integer? Float?)</a:t>
            </a:r>
          </a:p>
        </p:txBody>
      </p:sp>
      <p:cxnSp>
        <p:nvCxnSpPr>
          <p:cNvPr id="14" name="Google Shape;235;p31">
            <a:extLst>
              <a:ext uri="{FF2B5EF4-FFF2-40B4-BE49-F238E27FC236}">
                <a16:creationId xmlns:a16="http://schemas.microsoft.com/office/drawing/2014/main" id="{4716279B-773B-3C99-75E0-89E43B709C90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4217747" y="2288269"/>
            <a:ext cx="1410391" cy="1620093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31;p31">
            <a:extLst>
              <a:ext uri="{FF2B5EF4-FFF2-40B4-BE49-F238E27FC236}">
                <a16:creationId xmlns:a16="http://schemas.microsoft.com/office/drawing/2014/main" id="{50E6566B-3F6F-6324-BEE2-5B4B476BEF97}"/>
              </a:ext>
            </a:extLst>
          </p:cNvPr>
          <p:cNvSpPr txBox="1">
            <a:spLocks/>
          </p:cNvSpPr>
          <p:nvPr/>
        </p:nvSpPr>
        <p:spPr>
          <a:xfrm>
            <a:off x="5620663" y="3731894"/>
            <a:ext cx="3086100" cy="972081"/>
          </a:xfrm>
          <a:prstGeom prst="rect">
            <a:avLst/>
          </a:prstGeom>
          <a:solidFill>
            <a:srgbClr val="003594"/>
          </a:solidFill>
          <a:ln w="1905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15641" marR="0" lvl="0" indent="-346367" algn="l" rtl="0" eaLnBrk="1" hangingPunct="1">
              <a:lnSpc>
                <a:spcPct val="115000"/>
              </a:lnSpc>
              <a:spcBef>
                <a:spcPts val="727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 SemiBold"/>
              <a:buChar char="●"/>
              <a:defRPr sz="2400" b="0" i="0" u="none" strike="noStrike" cap="non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831281" marR="0" lvl="1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marL="1246922" marR="0" lvl="2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marL="1662562" marR="0" lvl="3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marL="2078203" marR="0" lvl="4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marL="2493843" marR="0" lvl="5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marL="2909484" marR="0" lvl="6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●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marL="3325124" marR="0" lvl="7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○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marL="3740765" marR="0" lvl="8" indent="-31750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 SemiBold"/>
              <a:buChar char="■"/>
              <a:defRPr sz="19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Open Sans SemiBold"/>
              <a:buNone/>
            </a:pPr>
            <a:r>
              <a:rPr lang="en-US" sz="1400" dirty="0">
                <a:solidFill>
                  <a:srgbClr val="FFFFFF"/>
                </a:solidFill>
                <a:latin typeface="TeXGyreHeros" pitchFamily="2" charset="77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Passes by reference (a pointer) to the variable which will hold our input</a:t>
            </a:r>
          </a:p>
        </p:txBody>
      </p:sp>
      <p:cxnSp>
        <p:nvCxnSpPr>
          <p:cNvPr id="16" name="Google Shape;233;p31">
            <a:extLst>
              <a:ext uri="{FF2B5EF4-FFF2-40B4-BE49-F238E27FC236}">
                <a16:creationId xmlns:a16="http://schemas.microsoft.com/office/drawing/2014/main" id="{603D0372-A49B-DDBA-7012-292497FC024E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H="1" flipV="1">
            <a:off x="6442612" y="2288269"/>
            <a:ext cx="721101" cy="1443625"/>
          </a:xfrm>
          <a:prstGeom prst="straightConnector1">
            <a:avLst/>
          </a:prstGeom>
          <a:noFill/>
          <a:ln w="38100" cap="flat" cmpd="sng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6979-BAA7-6CBB-7382-CD9286E8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printf()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scanf()</a:t>
            </a:r>
            <a:r>
              <a:rPr lang="en-US" dirty="0"/>
              <a:t> is another C standard library function</a:t>
            </a:r>
          </a:p>
          <a:p>
            <a:pPr lvl="1"/>
            <a:r>
              <a:rPr lang="en-US" dirty="0"/>
              <a:t>Used to read character, string, numeric data from keyboard</a:t>
            </a:r>
          </a:p>
          <a:p>
            <a:pPr lvl="1"/>
            <a:r>
              <a:rPr lang="en-US" dirty="0"/>
              <a:t>Again, if you want to use it in your program you have to include the header (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int scanf(const char * format, ...)</a:t>
            </a:r>
          </a:p>
        </p:txBody>
      </p:sp>
    </p:spTree>
    <p:extLst>
      <p:ext uri="{BB962C8B-B14F-4D97-AF65-F5344CB8AC3E}">
        <p14:creationId xmlns:p14="http://schemas.microsoft.com/office/powerpoint/2010/main" val="17563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BA8A-0535-D369-BE62-F51C493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using </a:t>
            </a:r>
            <a:r>
              <a:rPr lang="en-US" dirty="0">
                <a:latin typeface="Consolas" panose="020B0609020204030204" pitchFamily="49" charset="0"/>
              </a:rPr>
              <a:t>scanf() </a:t>
            </a:r>
            <a:r>
              <a:rPr lang="en-US" baseline="-25000" dirty="0"/>
              <a:t>(live demo)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DDFC-928C-6D1E-EF96-3DD217E7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597B-EBC1-6145-BA9F-33EA5DC72377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708D-C068-BCCE-6DE0-BA4CE4D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A2407-EEB4-9CE8-35C3-918DB748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6E786E1-73ED-DB07-9789-EB9876AA07FA}"/>
              </a:ext>
            </a:extLst>
          </p:cNvPr>
          <p:cNvSpPr txBox="1">
            <a:spLocks/>
          </p:cNvSpPr>
          <p:nvPr/>
        </p:nvSpPr>
        <p:spPr>
          <a:xfrm>
            <a:off x="733558" y="848412"/>
            <a:ext cx="7676885" cy="43740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character 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character is 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 any integer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x);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"Entered integer is 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dirty="0">
                <a:solidFill>
                  <a:srgbClr val="9ECB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, x);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7583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B8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E1E4E8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AC2DE-127F-ACA6-D9EA-167C3F7F366E}"/>
              </a:ext>
            </a:extLst>
          </p:cNvPr>
          <p:cNvSpPr txBox="1"/>
          <p:nvPr/>
        </p:nvSpPr>
        <p:spPr>
          <a:xfrm>
            <a:off x="167326" y="5488330"/>
            <a:ext cx="880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hlinkClick r:id="rId2"/>
              </a:rPr>
              <a:t>http://sites.pitt.edu/~shk148/teaching/CS0449-2234/code/scan.c.html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91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20113A-CE67-6169-D9AF-5A5703C9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Lab 1: Data and Pointers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5EE033-A893-B8DE-ABDB-C641ADAAF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Practicing with data 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and input</a:t>
            </a:r>
            <a:endParaRPr lang="en-US" kern="1200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54DDED-68BC-B7D7-3BBB-C47A2AFD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1507-AAA4-C742-BB55-3B1AC8DB152B}" type="datetime3">
              <a:rPr lang="en-US" smtClean="0"/>
              <a:t>31 January 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9739B0F4-B224-1FC2-752F-5F662FB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Shinwoo</a:t>
            </a:r>
            <a:r>
              <a:rPr lang="en-US" dirty="0"/>
              <a:t> Kim - CS 0449 - Recitation 01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76C7D60-171E-A750-28A8-F28B3435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D0B5-37F3-4AD0-A5BE-ADDF1EB1DF9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6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EEEEEE"/>
      </a:lt1>
      <a:dk2>
        <a:srgbClr val="595959"/>
      </a:dk2>
      <a:lt2>
        <a:srgbClr val="EEEEEE"/>
      </a:lt2>
      <a:accent1>
        <a:srgbClr val="003594"/>
      </a:accent1>
      <a:accent2>
        <a:srgbClr val="FFB81C"/>
      </a:accent2>
      <a:accent3>
        <a:srgbClr val="75787B"/>
      </a:accent3>
      <a:accent4>
        <a:srgbClr val="008264"/>
      </a:accent4>
      <a:accent5>
        <a:srgbClr val="DC582A"/>
      </a:accent5>
      <a:accent6>
        <a:srgbClr val="0081A6"/>
      </a:accent6>
      <a:hlink>
        <a:srgbClr val="003594"/>
      </a:hlink>
      <a:folHlink>
        <a:srgbClr val="0097A7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351</TotalTime>
  <Words>1392</Words>
  <Application>Microsoft Macintosh PowerPoint</Application>
  <PresentationFormat>Letter Paper (8.5x11 in)</PresentationFormat>
  <Paragraphs>212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</vt:lpstr>
      <vt:lpstr>Wingdings</vt:lpstr>
      <vt:lpstr>Consolas</vt:lpstr>
      <vt:lpstr>ETBEMBO ROMANLF</vt:lpstr>
      <vt:lpstr>Open Sans SemiBold</vt:lpstr>
      <vt:lpstr>Arial</vt:lpstr>
      <vt:lpstr>TeXGyreHeros</vt:lpstr>
      <vt:lpstr>Open Sans Medium</vt:lpstr>
      <vt:lpstr>Menlo</vt:lpstr>
      <vt:lpstr>Office Theme</vt:lpstr>
      <vt:lpstr>CS0449: Introduction to System Software</vt:lpstr>
      <vt:lpstr>Announcements</vt:lpstr>
      <vt:lpstr>C Programming</vt:lpstr>
      <vt:lpstr>Standard C Library (libc)</vt:lpstr>
      <vt:lpstr>man gives us information about functions, commands, libraries</vt:lpstr>
      <vt:lpstr>Detailed look at using printf()</vt:lpstr>
      <vt:lpstr>Reading Input using scanf()</vt:lpstr>
      <vt:lpstr>Example code using scanf() (live demo)</vt:lpstr>
      <vt:lpstr>Lab 1: Data and Pointers</vt:lpstr>
      <vt:lpstr>Part A: Practicing Data and Bitwise Manipulation</vt:lpstr>
      <vt:lpstr>B1: Understanding sizeof()</vt:lpstr>
      <vt:lpstr>B2: Understanding ternary operators</vt:lpstr>
      <vt:lpstr>B3: Creating a simple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Shinwoo</dc:creator>
  <cp:lastModifiedBy>Kim, Shinwoo</cp:lastModifiedBy>
  <cp:revision>71</cp:revision>
  <dcterms:created xsi:type="dcterms:W3CDTF">2023-01-21T21:19:02Z</dcterms:created>
  <dcterms:modified xsi:type="dcterms:W3CDTF">2023-01-31T22:29:07Z</dcterms:modified>
</cp:coreProperties>
</file>