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2" r:id="rId1"/>
    <p:sldMasterId id="2147483673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3" r:id="rId16"/>
    <p:sldId id="288" r:id="rId17"/>
    <p:sldId id="289" r:id="rId18"/>
    <p:sldId id="290" r:id="rId19"/>
    <p:sldId id="291" r:id="rId20"/>
    <p:sldId id="295" r:id="rId21"/>
    <p:sldId id="294" r:id="rId22"/>
    <p:sldId id="292" r:id="rId23"/>
    <p:sldId id="279" r:id="rId24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2000" y="16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a5ab9c142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54050"/>
            <a:ext cx="45148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5a5ab9c142_2_52:notes"/>
          <p:cNvSpPr txBox="1">
            <a:spLocks noGrp="1"/>
          </p:cNvSpPr>
          <p:nvPr>
            <p:ph type="body" idx="1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04" name="Google Shape;104;g15a5ab9c142_2_52:notes"/>
          <p:cNvSpPr txBox="1">
            <a:spLocks noGrp="1"/>
          </p:cNvSpPr>
          <p:nvPr>
            <p:ph type="sldNum" idx="12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1</a:t>
            </a:fld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5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2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919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7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3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5f12e1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5f12e1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43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281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09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51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a5ab9c1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a5ab9c1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586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45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a5ab9c14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a5ab9c14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a5ab9c1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a5ab9c1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5f12e1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5f12e1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5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42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5f12e13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5f12e13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73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5f12e1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5f12e1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2879" y="1125136"/>
            <a:ext cx="9372600" cy="31017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2870" y="4282678"/>
            <a:ext cx="9372600" cy="1197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42870" y="1671478"/>
            <a:ext cx="9372600" cy="29670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42870" y="4763362"/>
            <a:ext cx="9372600" cy="19656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754380" y="1935747"/>
            <a:ext cx="8549700" cy="1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54380" y="4404360"/>
            <a:ext cx="8445300" cy="19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 b="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3538" y="50441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4900" b="1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SzPts val="1500"/>
              <a:buNone/>
              <a:defRPr sz="2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 sz="2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/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6195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815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61950" algn="l">
              <a:spcBef>
                <a:spcPts val="700"/>
              </a:spcBef>
              <a:spcAft>
                <a:spcPts val="0"/>
              </a:spcAft>
              <a:buSzPts val="2100"/>
              <a:buChar char="⬛"/>
              <a:defRPr sz="35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38150" algn="l">
              <a:spcBef>
                <a:spcPts val="600"/>
              </a:spcBef>
              <a:spcAft>
                <a:spcPts val="0"/>
              </a:spcAft>
              <a:buSzPts val="33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»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502920" y="311256"/>
            <a:ext cx="90525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502920" y="1739795"/>
            <a:ext cx="44442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3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5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502920" y="2464858"/>
            <a:ext cx="44442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5109527" y="1739795"/>
            <a:ext cx="44460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3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5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2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4"/>
          </p:nvPr>
        </p:nvSpPr>
        <p:spPr>
          <a:xfrm>
            <a:off x="5109527" y="2464858"/>
            <a:ext cx="44460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 sz="2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502920" y="309457"/>
            <a:ext cx="3309000" cy="13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3932555" y="309457"/>
            <a:ext cx="5622900" cy="6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⬛"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69900" algn="l">
              <a:spcBef>
                <a:spcPts val="700"/>
              </a:spcBef>
              <a:spcAft>
                <a:spcPts val="0"/>
              </a:spcAft>
              <a:buSzPts val="3800"/>
              <a:buChar char="▪"/>
              <a:defRPr sz="35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6pPr>
            <a:lvl7pPr marL="3200400" lvl="6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7pPr>
            <a:lvl8pPr marL="3657600" lvl="7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8pPr>
            <a:lvl9pPr marL="4114800" lvl="8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502920" y="1626447"/>
            <a:ext cx="3309000" cy="5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2870" y="3250173"/>
            <a:ext cx="9372600" cy="12720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971517" y="5440680"/>
            <a:ext cx="60351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 sz="25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>
            <a:spLocks noGrp="1"/>
          </p:cNvSpPr>
          <p:nvPr>
            <p:ph type="pic" idx="2"/>
          </p:nvPr>
        </p:nvSpPr>
        <p:spPr>
          <a:xfrm>
            <a:off x="1971517" y="694478"/>
            <a:ext cx="6035100" cy="466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1971517" y="6082983"/>
            <a:ext cx="6035100" cy="9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5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 rot="5400000">
            <a:off x="1962010" y="18185"/>
            <a:ext cx="5634900" cy="8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5396400" y="2516580"/>
            <a:ext cx="6919500" cy="24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501574" y="193980"/>
            <a:ext cx="6919500" cy="7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3"/>
          </p:nvPr>
        </p:nvSpPr>
        <p:spPr>
          <a:xfrm>
            <a:off x="5128737" y="4447540"/>
            <a:ext cx="42591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436563" y="259080"/>
            <a:ext cx="96219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701992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2"/>
          </p:nvPr>
        </p:nvSpPr>
        <p:spPr>
          <a:xfrm>
            <a:off x="5128737" y="1543685"/>
            <a:ext cx="42591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SzPts val="180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algn="l">
              <a:spcBef>
                <a:spcPts val="500"/>
              </a:spcBef>
              <a:spcAft>
                <a:spcPts val="0"/>
              </a:spcAft>
              <a:buSzPts val="27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9275" y="680227"/>
            <a:ext cx="7004700" cy="6181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433450" y="1094158"/>
            <a:ext cx="4220700" cy="55836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5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870" y="672482"/>
            <a:ext cx="9372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870" y="1741518"/>
            <a:ext cx="9372600" cy="51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1499" y="420673"/>
            <a:ext cx="8350500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700"/>
              <a:buNone/>
              <a:defRPr sz="45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>
            <a:lvl1pPr marL="4572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1800"/>
              <a:buFont typeface="Noto Sans Symbols"/>
              <a:buChar char="⬛"/>
              <a:defRPr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rgbClr val="003594"/>
              </a:buClr>
              <a:buSzPts val="27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»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»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10058400" cy="3483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University of Pittsburgh</a:t>
            </a:r>
            <a:endParaRPr sz="15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9578898" y="7493350"/>
            <a:ext cx="479429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2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17" y="7493350"/>
            <a:ext cx="28275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Shinwoo Kim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sites.pitt.edu/~shk148/CS0441-223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pitt.edu/~shk148/CS0441-2231/#student-feedbac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3">
            <a:alphaModFix amt="28000"/>
          </a:blip>
          <a:srcRect r="15419"/>
          <a:stretch/>
        </p:blipFill>
        <p:spPr>
          <a:xfrm>
            <a:off x="0" y="340025"/>
            <a:ext cx="10058399" cy="743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ctrTitle"/>
          </p:nvPr>
        </p:nvSpPr>
        <p:spPr>
          <a:xfrm>
            <a:off x="754380" y="1097547"/>
            <a:ext cx="8549700" cy="2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Set #7 Review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(DUE: NOV 19</a:t>
            </a:r>
            <a:r>
              <a:rPr lang="en" baseline="30000" dirty="0"/>
              <a:t>th</a:t>
            </a:r>
            <a:r>
              <a:rPr lang="en" dirty="0"/>
              <a:t>, 2022 11:59 PM ET)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br>
              <a:rPr lang="en" dirty="0"/>
            </a:br>
            <a:r>
              <a:rPr lang="en" sz="2500" b="0" dirty="0"/>
              <a:t>CS 0441: </a:t>
            </a:r>
            <a:r>
              <a:rPr lang="en" sz="2500" b="0" i="1" dirty="0"/>
              <a:t>Discrete Structures for Computer Science</a:t>
            </a:r>
            <a:br>
              <a:rPr lang="en" sz="2500" b="0" dirty="0"/>
            </a:br>
            <a:r>
              <a:rPr lang="en" sz="2500" b="0" dirty="0"/>
              <a:t>Week 11 Recitation, Nov. </a:t>
            </a:r>
            <a:r>
              <a:rPr lang="en" sz="2500" b="0"/>
              <a:t>11, </a:t>
            </a:r>
            <a:r>
              <a:rPr lang="en" sz="2500" b="0" dirty="0"/>
              <a:t>2022 </a:t>
            </a:r>
            <a:endParaRPr sz="25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dirty="0"/>
              <a:t>Section 17064 - Fridays 4 PM</a:t>
            </a:r>
            <a:endParaRPr sz="2500" b="0" dirty="0"/>
          </a:p>
        </p:txBody>
      </p:sp>
      <p:sp>
        <p:nvSpPr>
          <p:cNvPr id="108" name="Google Shape;108;p27"/>
          <p:cNvSpPr txBox="1">
            <a:spLocks noGrp="1"/>
          </p:cNvSpPr>
          <p:nvPr>
            <p:ph type="subTitle" idx="1"/>
          </p:nvPr>
        </p:nvSpPr>
        <p:spPr>
          <a:xfrm>
            <a:off x="754380" y="4404360"/>
            <a:ext cx="8445300" cy="26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56525" rIns="113100" bIns="565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 err="1"/>
              <a:t>Shinwoo</a:t>
            </a:r>
            <a:r>
              <a:rPr lang="en" b="1" dirty="0"/>
              <a:t> Kim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https://sites.pitt.edu/~shk148/CS0441-2231/</a:t>
            </a:r>
            <a:endParaRPr dirty="0">
              <a:solidFill>
                <a:srgbClr val="0035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Department of Computer Science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School of Computing &amp; Information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University of Pittsburgh</a:t>
            </a:r>
            <a:endParaRPr dirty="0"/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5">
            <a:alphaModFix amt="13000"/>
          </a:blip>
          <a:srcRect r="50609"/>
          <a:stretch/>
        </p:blipFill>
        <p:spPr>
          <a:xfrm>
            <a:off x="7322474" y="1116525"/>
            <a:ext cx="2735925" cy="5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7.2.2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Find the probability of each outcome when a loaded die is rolled, if a 3 is twice as likely to appear as each of the other five numbers on the die.</a:t>
            </a:r>
          </a:p>
        </p:txBody>
      </p:sp>
    </p:spTree>
    <p:extLst>
      <p:ext uri="{BB962C8B-B14F-4D97-AF65-F5344CB8AC3E}">
        <p14:creationId xmlns:p14="http://schemas.microsoft.com/office/powerpoint/2010/main" val="100618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7.2.6 (a)(b)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is the probability of these events when we randomly select a permutation of {1, 2, 3}?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a) 1 precedes 3.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b) 3 precedes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7.2.12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Suppose that E and F are events such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p(E) =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n-US" dirty="0"/>
              <a:t>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p(F) = 0.6</a:t>
            </a:r>
            <a:r>
              <a:rPr lang="en-US" dirty="0"/>
              <a:t>. Show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F) ≥ 0.8</a:t>
            </a:r>
            <a:r>
              <a:rPr lang="en-US" dirty="0"/>
              <a:t> and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 ∩ F) ≥ 0.4.</a:t>
            </a:r>
          </a:p>
        </p:txBody>
      </p:sp>
    </p:spTree>
    <p:extLst>
      <p:ext uri="{BB962C8B-B14F-4D97-AF65-F5344CB8AC3E}">
        <p14:creationId xmlns:p14="http://schemas.microsoft.com/office/powerpoint/2010/main" val="207138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7.2.18 (c)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Assume that the year has 366 days and all birthdays are equally likely.</a:t>
            </a:r>
          </a:p>
          <a:p>
            <a:pPr indent="-457200"/>
            <a:r>
              <a:rPr lang="en-US" dirty="0"/>
              <a:t>How many people chosen at random are needed to make the probability greater than 1∕2 that there are at least two people born on the same day of the week?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05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7.2.26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Let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be the event that a randomly generated bit string of length three contains an odd number of 1s, and let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be the event that the string starts with 1. Are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independent?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50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Bayes’ Theorem</a:t>
            </a:r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spcFirstLastPara="1" wrap="square" lIns="113100" tIns="56525" rIns="113100" bIns="56525" anchor="b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Section 7.3 #s 2, 6, 8, 12</a:t>
            </a:r>
          </a:p>
        </p:txBody>
      </p:sp>
    </p:spTree>
    <p:extLst>
      <p:ext uri="{BB962C8B-B14F-4D97-AF65-F5344CB8AC3E}">
        <p14:creationId xmlns:p14="http://schemas.microsoft.com/office/powerpoint/2010/main" val="268631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7.3.2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Suppose that E and F are events in a sample space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p(E) = 2∕3</a:t>
            </a:r>
            <a:r>
              <a:rPr lang="en-US" dirty="0"/>
              <a:t>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p(F) = 3∕4</a:t>
            </a:r>
            <a:r>
              <a:rPr lang="en-US" dirty="0"/>
              <a:t>, and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= 5∕8</a:t>
            </a:r>
            <a:r>
              <a:rPr lang="en-US" dirty="0"/>
              <a:t>.  Find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∣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F).</a:t>
            </a:r>
          </a:p>
        </p:txBody>
      </p:sp>
    </p:spTree>
    <p:extLst>
      <p:ext uri="{BB962C8B-B14F-4D97-AF65-F5344CB8AC3E}">
        <p14:creationId xmlns:p14="http://schemas.microsoft.com/office/powerpoint/2010/main" val="290783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7.3.6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When a test for steroids is given to soccer players, 98% of the players taking steroids test positive and 12% of the players not taking steroids test positive. Suppose that 5% of soccer players take steroids. What is the probability that a soccer player who tests positive takes steroids?</a:t>
            </a:r>
          </a:p>
        </p:txBody>
      </p:sp>
    </p:spTree>
    <p:extLst>
      <p:ext uri="{BB962C8B-B14F-4D97-AF65-F5344CB8AC3E}">
        <p14:creationId xmlns:p14="http://schemas.microsoft.com/office/powerpoint/2010/main" val="133147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7.3.8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Suppose that one person in 10,000 people has a rare genetic disease. There is an excellent test for the disease; 99.9% of people with the disease test positive and only 0.02% who do not have the disease test positive.</a:t>
            </a:r>
          </a:p>
        </p:txBody>
      </p:sp>
    </p:spTree>
    <p:extLst>
      <p:ext uri="{BB962C8B-B14F-4D97-AF65-F5344CB8AC3E}">
        <p14:creationId xmlns:p14="http://schemas.microsoft.com/office/powerpoint/2010/main" val="352167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7.3.12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indent="-457200"/>
            <a:r>
              <a:rPr lang="en-US" sz="2800" dirty="0"/>
              <a:t>A space probe near Neptune communicates with Earth using bit strings.</a:t>
            </a:r>
          </a:p>
          <a:p>
            <a:pPr indent="-457200"/>
            <a:r>
              <a:rPr lang="en-US" sz="2800" dirty="0"/>
              <a:t>Suppose that in its transmissions it sends a 1 one-third of the time and a 0 two-thirds of the time. </a:t>
            </a:r>
          </a:p>
          <a:p>
            <a:pPr lvl="1" indent="-457200"/>
            <a:r>
              <a:rPr lang="en-US" sz="2300" dirty="0"/>
              <a:t>When a 0 is sent, the probability that it is received correctly is 0.9, and the probability that it is received incorrectly (as a 1) is 0.1.</a:t>
            </a:r>
          </a:p>
          <a:p>
            <a:pPr lvl="1" indent="-457200"/>
            <a:r>
              <a:rPr lang="en-US" sz="2300" dirty="0"/>
              <a:t>When a 1 is sent, the probability that it is received correctly is 0.8, and the probability that it is received incorrectly (as a 0) is 0.2.</a:t>
            </a:r>
          </a:p>
          <a:p>
            <a:pPr lvl="1" indent="-457200">
              <a:buAutoNum type="alphaLcParenR"/>
            </a:pPr>
            <a:r>
              <a:rPr lang="en-US" sz="2400" dirty="0"/>
              <a:t>Find the probability that a 0 is received.</a:t>
            </a:r>
          </a:p>
          <a:p>
            <a:pPr lvl="1" indent="-457200">
              <a:buAutoNum type="alphaLcParenR"/>
            </a:pPr>
            <a:r>
              <a:rPr lang="en-US" sz="2400" dirty="0"/>
              <a:t>Use Bayes’ theorem to find the probability that a 0 was transmitted, given that a 0 was received.</a:t>
            </a:r>
          </a:p>
          <a:p>
            <a:pPr lvl="1" indent="-457200">
              <a:buAutoNum type="alphaLcParenR"/>
            </a:pPr>
            <a:endParaRPr lang="en-US" sz="2400" dirty="0"/>
          </a:p>
          <a:p>
            <a:pPr marL="457200" lvl="1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812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ctrTitle"/>
          </p:nvPr>
        </p:nvSpPr>
        <p:spPr>
          <a:xfrm>
            <a:off x="754355" y="4507622"/>
            <a:ext cx="8549700" cy="16659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begin,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 b="0"/>
              <a:t>Do you have any questions?</a:t>
            </a:r>
            <a:endParaRPr/>
          </a:p>
        </p:txBody>
      </p:sp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875"/>
            <a:ext cx="10058402" cy="411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7.3.12 (a)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Send 1 : 1/3 (Properly Received 0.8; Incorrect: 0.2)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Send 0: 2/3 (Properly Received 0.9; Incorrect: 0.1)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a) Find the probability that a 0 is received.</a:t>
            </a:r>
          </a:p>
        </p:txBody>
      </p:sp>
    </p:spTree>
    <p:extLst>
      <p:ext uri="{BB962C8B-B14F-4D97-AF65-F5344CB8AC3E}">
        <p14:creationId xmlns:p14="http://schemas.microsoft.com/office/powerpoint/2010/main" val="160070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7.3.12 (b)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Send 1 : 1/3 (Properly Received 0.8; Incorrect: 0.2)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Send 0: 2/3 (Properly Received 0.9; Incorrect: 0.1)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/>
              <a:t>b) Use Bayes’ theorem to find the probability that a 0 was transmitted, given that a 0 was received.</a:t>
            </a:r>
          </a:p>
        </p:txBody>
      </p:sp>
    </p:spTree>
    <p:extLst>
      <p:ext uri="{BB962C8B-B14F-4D97-AF65-F5344CB8AC3E}">
        <p14:creationId xmlns:p14="http://schemas.microsoft.com/office/powerpoint/2010/main" val="289079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Feedback </a:t>
            </a:r>
            <a:r>
              <a:rPr lang="en" i="1"/>
              <a:t>for this week</a:t>
            </a:r>
            <a:endParaRPr i="1"/>
          </a:p>
        </p:txBody>
      </p:sp>
      <p:sp>
        <p:nvSpPr>
          <p:cNvPr id="249" name="Google Shape;249;p50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to last week, you’ll have time at the end to fill out the feedback form</a:t>
            </a:r>
            <a:endParaRPr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alibri"/>
              <a:buChar char="-"/>
            </a:pPr>
            <a:r>
              <a:rPr lang="en" sz="2500" b="0"/>
              <a:t>Someone please remind me 5 minutes before the end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Font typeface="Consolas"/>
              <a:buChar char="-"/>
            </a:pPr>
            <a:r>
              <a:rPr lang="en" sz="1800" b="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https://sites.pitt.edu/~shk148/CS0441-2231/#student-feedback</a:t>
            </a: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tell me:</a:t>
            </a:r>
            <a:endParaRPr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How can I improve?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What can I do better?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/>
              <a:t>Was anything confusing?</a:t>
            </a:r>
            <a:endParaRPr sz="2500" b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3594"/>
              </a:buClr>
              <a:buSzPts val="2500"/>
              <a:buChar char="-"/>
            </a:pPr>
            <a:r>
              <a:rPr lang="en" sz="2500" b="0" i="1"/>
              <a:t>Or really anything…</a:t>
            </a:r>
            <a:endParaRPr sz="1200" b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 is fully anonymous. I won't collect names, E-mail, or anything that could identify you.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Feedback is always appreciated.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 #7</a:t>
            </a:r>
            <a:endParaRPr i="1" dirty="0"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570750" y="1322200"/>
            <a:ext cx="8916900" cy="1360649"/>
          </a:xfrm>
          <a:prstGeom prst="rect">
            <a:avLst/>
          </a:prstGeom>
          <a:solidFill>
            <a:srgbClr val="D4D4D4"/>
          </a:solidFill>
        </p:spPr>
        <p:txBody>
          <a:bodyPr spcFirstLastPara="1" wrap="square" lIns="113100" tIns="56525" rIns="113100" bIns="56525" anchor="t" anchorCtr="0">
            <a:sp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200" b="0" dirty="0">
                <a:latin typeface="Consolas"/>
                <a:ea typeface="Consolas"/>
                <a:cs typeface="Consolas"/>
                <a:sym typeface="Consolas"/>
              </a:rPr>
              <a:t>sec 7.1 #s 4, 12, 24, 36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200" b="0" dirty="0">
                <a:latin typeface="Consolas"/>
                <a:ea typeface="Consolas"/>
                <a:cs typeface="Consolas"/>
                <a:sym typeface="Consolas"/>
              </a:rPr>
              <a:t>sec 7.2 #s 2, 6(a)(b), 12, 18(c), 26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200" b="0" dirty="0">
                <a:latin typeface="Consolas"/>
                <a:ea typeface="Consolas"/>
                <a:cs typeface="Consolas"/>
                <a:sym typeface="Consolas"/>
              </a:rPr>
              <a:t>sec 7.3 #s 2, 6, 8, 12</a:t>
            </a:r>
            <a:endParaRPr sz="2200" b="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2" name="Google Shape;1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48" y="3485298"/>
            <a:ext cx="2573325" cy="3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 txBox="1"/>
          <p:nvPr/>
        </p:nvSpPr>
        <p:spPr>
          <a:xfrm>
            <a:off x="4020800" y="3524550"/>
            <a:ext cx="556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Due: November 4th, 23:59 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We’ll look at it today and next Friday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Introduction to Discrete Probability</a:t>
            </a:r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spcFirstLastPara="1" wrap="square" lIns="113100" tIns="56525" rIns="113100" bIns="56525" anchor="b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Section 7.1 #s 4, 12, 24, 36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7.1.4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is the probability that a randomly selected day of a leap year (with 366 possible days) is in April?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7.1.12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is the probability that a five-card poker hand contains exactly one ace?</a:t>
            </a:r>
          </a:p>
        </p:txBody>
      </p:sp>
    </p:spTree>
    <p:extLst>
      <p:ext uri="{BB962C8B-B14F-4D97-AF65-F5344CB8AC3E}">
        <p14:creationId xmlns:p14="http://schemas.microsoft.com/office/powerpoint/2010/main" val="293650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7.1.24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Find the probability of winning a lottery by selecting the correct six integers, where the order in which these integers are selected does not matter, from the positive integers not exceeding… 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en-US" dirty="0"/>
              <a:t>30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lang="en-US" dirty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en-US" dirty="0"/>
              <a:t>36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lang="en-US" dirty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en-US" dirty="0"/>
              <a:t>42</a:t>
            </a:r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endParaRPr lang="en-US" dirty="0"/>
          </a:p>
          <a:p>
            <a:pPr marL="514350" lvl="0" indent="-514350" algn="l" rtl="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lphaLcParenR"/>
            </a:pPr>
            <a:r>
              <a:rPr lang="en-US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63286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392720" y="493768"/>
            <a:ext cx="8351400" cy="863700"/>
          </a:xfrm>
          <a:prstGeom prst="rect">
            <a:avLst/>
          </a:prstGeom>
        </p:spPr>
        <p:txBody>
          <a:bodyPr spcFirstLastPara="1" wrap="square" lIns="113100" tIns="56525" rIns="113100" bIns="56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Q. 7.1.36</a:t>
            </a:r>
            <a:endParaRPr dirty="0"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36563" y="1543685"/>
            <a:ext cx="8685900" cy="56349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Which is more likely: rolling a total of 8 when two dice are rolled or rolling a total of 8 when three dice are rolled?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1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794544" y="4994487"/>
            <a:ext cx="8549700" cy="1543800"/>
          </a:xfrm>
          <a:prstGeom prst="rect">
            <a:avLst/>
          </a:prstGeom>
        </p:spPr>
        <p:txBody>
          <a:bodyPr spcFirstLastPara="1" wrap="square" lIns="113100" tIns="56525" rIns="113100" bIns="56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Probability Theory</a:t>
            </a:r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794544" y="3294275"/>
            <a:ext cx="8549700" cy="1700100"/>
          </a:xfrm>
          <a:prstGeom prst="rect">
            <a:avLst/>
          </a:prstGeom>
        </p:spPr>
        <p:txBody>
          <a:bodyPr spcFirstLastPara="1" wrap="square" lIns="113100" tIns="56525" rIns="113100" bIns="56525" anchor="b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Section 7.2 #s 2, 6(a)(b), 12, 18(c), 26</a:t>
            </a:r>
          </a:p>
        </p:txBody>
      </p:sp>
    </p:spTree>
    <p:extLst>
      <p:ext uri="{BB962C8B-B14F-4D97-AF65-F5344CB8AC3E}">
        <p14:creationId xmlns:p14="http://schemas.microsoft.com/office/powerpoint/2010/main" val="9706425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594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999</Words>
  <Application>Microsoft Macintosh PowerPoint</Application>
  <PresentationFormat>Custom</PresentationFormat>
  <Paragraphs>91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Noto Sans Symbols</vt:lpstr>
      <vt:lpstr>Arial</vt:lpstr>
      <vt:lpstr>Arial Narrow</vt:lpstr>
      <vt:lpstr>Calibri</vt:lpstr>
      <vt:lpstr>Consolas</vt:lpstr>
      <vt:lpstr>Merriweather</vt:lpstr>
      <vt:lpstr>Times New Roman</vt:lpstr>
      <vt:lpstr>Simple Light</vt:lpstr>
      <vt:lpstr>template2007</vt:lpstr>
      <vt:lpstr>Homework Set #7 Review (DUE: NOV 19th, 2022 11:59 PM ET)   CS 0441: Discrete Structures for Computer Science Week 11 Recitation, Nov. 11, 2022  Section 17064 - Fridays 4 PM</vt:lpstr>
      <vt:lpstr>Before we begin, Do you have any questions?</vt:lpstr>
      <vt:lpstr>Homework #7</vt:lpstr>
      <vt:lpstr>An Introduction to Discrete Probability</vt:lpstr>
      <vt:lpstr>Q. 7.1.4</vt:lpstr>
      <vt:lpstr>Q. 7.1.12</vt:lpstr>
      <vt:lpstr>Q. 7.1.24</vt:lpstr>
      <vt:lpstr>Q. 7.1.36</vt:lpstr>
      <vt:lpstr>Probability Theory</vt:lpstr>
      <vt:lpstr>Q. 7.2.2</vt:lpstr>
      <vt:lpstr>Q. 7.2.6 (a)(b)</vt:lpstr>
      <vt:lpstr>Q. 7.2.12</vt:lpstr>
      <vt:lpstr>Q. 7.2.18 (c)</vt:lpstr>
      <vt:lpstr>Q. 7.2.26</vt:lpstr>
      <vt:lpstr>Bayes’ Theorem</vt:lpstr>
      <vt:lpstr>Q. 7.3.2</vt:lpstr>
      <vt:lpstr>Q. 7.3.6</vt:lpstr>
      <vt:lpstr>Q. 7.3.8</vt:lpstr>
      <vt:lpstr>Q. 7.3.12</vt:lpstr>
      <vt:lpstr>Q. 7.3.12 (a)</vt:lpstr>
      <vt:lpstr>Q. 7.3.12 (b)</vt:lpstr>
      <vt:lpstr>Student Feedback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Set #7 Review (DUE: NOV 19th, 2022 11:59 PM ET)   CS 0441: Discrete Structures for Computer Science Week 9 Recitation, Sep. 27, 2022  Section 17064 - Fridays 4 PM</dc:title>
  <cp:lastModifiedBy>Kim, Shinwoo</cp:lastModifiedBy>
  <cp:revision>6</cp:revision>
  <dcterms:modified xsi:type="dcterms:W3CDTF">2022-11-11T00:05:46Z</dcterms:modified>
</cp:coreProperties>
</file>