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4"/>
  </p:notesMasterIdLst>
  <p:sldIdLst>
    <p:sldId id="256" r:id="rId2"/>
    <p:sldId id="257" r:id="rId3"/>
  </p:sldIdLst>
  <p:sldSz cx="9144000" cy="6858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EEEE"/>
    <a:srgbClr val="F1F1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686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18A644-EF4B-4DFC-86A3-F37E532C85B5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EB48F3-3618-4800-B472-BF74C39EB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5090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90485EC-5B1E-A43F-5237-EEB3A5CB239E}"/>
              </a:ext>
            </a:extLst>
          </p:cNvPr>
          <p:cNvSpPr/>
          <p:nvPr userDrawn="1"/>
        </p:nvSpPr>
        <p:spPr>
          <a:xfrm>
            <a:off x="-9272" y="4554"/>
            <a:ext cx="9162545" cy="6848893"/>
          </a:xfrm>
          <a:prstGeom prst="rect">
            <a:avLst/>
          </a:prstGeom>
          <a:blipFill dpi="0" rotWithShape="1">
            <a:blip r:embed="rId2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72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C1EE730-A77D-EBD3-9E1A-B9792788FBCE}"/>
              </a:ext>
            </a:extLst>
          </p:cNvPr>
          <p:cNvSpPr/>
          <p:nvPr userDrawn="1"/>
        </p:nvSpPr>
        <p:spPr>
          <a:xfrm>
            <a:off x="-9272" y="4554"/>
            <a:ext cx="9162545" cy="6848893"/>
          </a:xfrm>
          <a:prstGeom prst="rect">
            <a:avLst/>
          </a:prstGeom>
          <a:solidFill>
            <a:srgbClr val="EEEEEE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72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24101" y="2877712"/>
            <a:ext cx="5139313" cy="2393350"/>
          </a:xfrm>
        </p:spPr>
        <p:txBody>
          <a:bodyPr>
            <a:normAutofit/>
          </a:bodyPr>
          <a:lstStyle>
            <a:lvl1pPr marL="342900" indent="-342900" algn="l"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543300" y="6482951"/>
            <a:ext cx="2057400" cy="365125"/>
          </a:xfrm>
        </p:spPr>
        <p:txBody>
          <a:bodyPr/>
          <a:lstStyle>
            <a:lvl1pPr algn="ctr">
              <a:defRPr/>
            </a:lvl1pPr>
          </a:lstStyle>
          <a:p>
            <a:fld id="{AE8DEAFF-F6FE-4160-BD52-F935596BA33A}" type="datetime1">
              <a:rPr lang="en-US" smtClean="0"/>
              <a:t>1/21/2023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-18545" y="6482950"/>
            <a:ext cx="3086100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Shinwoo Kim - CS 0449 - Recitation 01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8D0B5-37F3-4AD0-A5BE-ADDF1EB1DF9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Google Shape;15;p2">
            <a:extLst>
              <a:ext uri="{FF2B5EF4-FFF2-40B4-BE49-F238E27FC236}">
                <a16:creationId xmlns:a16="http://schemas.microsoft.com/office/drawing/2014/main" id="{2068ECE9-44B7-043A-8C11-D5B04127C2C8}"/>
              </a:ext>
            </a:extLst>
          </p:cNvPr>
          <p:cNvSpPr/>
          <p:nvPr userDrawn="1"/>
        </p:nvSpPr>
        <p:spPr>
          <a:xfrm>
            <a:off x="-18545" y="-5644"/>
            <a:ext cx="9162545" cy="763875"/>
          </a:xfrm>
          <a:prstGeom prst="rect">
            <a:avLst/>
          </a:prstGeom>
          <a:solidFill>
            <a:srgbClr val="003594"/>
          </a:solidFill>
          <a:ln>
            <a:noFill/>
          </a:ln>
        </p:spPr>
        <p:txBody>
          <a:bodyPr spcFirstLastPara="1" wrap="square" lIns="63636" tIns="63636" rIns="63636" bIns="63636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72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6A9B4159-2A9C-C287-A8E2-48CBA4E16C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8101" y="4554"/>
            <a:ext cx="5537675" cy="749124"/>
          </a:xfrm>
        </p:spPr>
        <p:txBody>
          <a:bodyPr anchor="ctr">
            <a:normAutofit/>
          </a:bodyPr>
          <a:lstStyle>
            <a:lvl1pPr algn="r">
              <a:defRPr sz="3000">
                <a:solidFill>
                  <a:schemeClr val="bg1"/>
                </a:solidFill>
                <a:latin typeface="EB Garamond" panose="00000500000000000000" pitchFamily="2" charset="0"/>
                <a:ea typeface="EB Garamond" panose="00000500000000000000" pitchFamily="2" charset="0"/>
              </a:defRPr>
            </a:lvl1pPr>
          </a:lstStyle>
          <a:p>
            <a:r>
              <a:rPr lang="en-US" dirty="0"/>
              <a:t>Course Name</a:t>
            </a:r>
          </a:p>
        </p:txBody>
      </p:sp>
      <p:cxnSp>
        <p:nvCxnSpPr>
          <p:cNvPr id="11" name="Google Shape;18;p2">
            <a:extLst>
              <a:ext uri="{FF2B5EF4-FFF2-40B4-BE49-F238E27FC236}">
                <a16:creationId xmlns:a16="http://schemas.microsoft.com/office/drawing/2014/main" id="{408095C7-19F4-3725-B9EB-0716AFA87C78}"/>
              </a:ext>
            </a:extLst>
          </p:cNvPr>
          <p:cNvCxnSpPr/>
          <p:nvPr userDrawn="1"/>
        </p:nvCxnSpPr>
        <p:spPr>
          <a:xfrm>
            <a:off x="6119541" y="207920"/>
            <a:ext cx="0" cy="348188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B68D2F3C-3EC1-A0C8-590E-E5F6CA01AB4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724102" y="1908762"/>
            <a:ext cx="5139313" cy="914400"/>
          </a:xfrm>
        </p:spPr>
        <p:txBody>
          <a:bodyPr anchor="b">
            <a:normAutofit/>
          </a:bodyPr>
          <a:lstStyle>
            <a:lvl1pPr marL="0" indent="0">
              <a:buNone/>
              <a:defRPr sz="2550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2E1EFB1F-1C74-73E6-6138-9F1010AEBF3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15050" y="0"/>
            <a:ext cx="3028950" cy="749124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500" dirty="0" smtClean="0">
                <a:solidFill>
                  <a:schemeClr val="bg1"/>
                </a:solidFill>
                <a:latin typeface="EB Garamond" panose="00000500000000000000" pitchFamily="2" charset="0"/>
                <a:ea typeface="EB Garamond" panose="00000500000000000000" pitchFamily="2" charset="0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Presenter Name</a:t>
            </a:r>
          </a:p>
        </p:txBody>
      </p:sp>
      <p:cxnSp>
        <p:nvCxnSpPr>
          <p:cNvPr id="21" name="Google Shape;14;p2">
            <a:extLst>
              <a:ext uri="{FF2B5EF4-FFF2-40B4-BE49-F238E27FC236}">
                <a16:creationId xmlns:a16="http://schemas.microsoft.com/office/drawing/2014/main" id="{B86426CC-AEC1-3E38-8602-179CFD95FA64}"/>
              </a:ext>
            </a:extLst>
          </p:cNvPr>
          <p:cNvCxnSpPr>
            <a:cxnSpLocks/>
          </p:cNvCxnSpPr>
          <p:nvPr userDrawn="1"/>
        </p:nvCxnSpPr>
        <p:spPr>
          <a:xfrm>
            <a:off x="3724102" y="2835045"/>
            <a:ext cx="5139313" cy="88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" name="Content Placeholder 8">
            <a:extLst>
              <a:ext uri="{FF2B5EF4-FFF2-40B4-BE49-F238E27FC236}">
                <a16:creationId xmlns:a16="http://schemas.microsoft.com/office/drawing/2014/main" id="{39A88EB8-B9EB-6F33-1DD9-1FA5C92706F1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92363" y="2175029"/>
            <a:ext cx="3459437" cy="4154750"/>
          </a:xfrm>
        </p:spPr>
        <p:txBody>
          <a:bodyPr>
            <a:normAutofit/>
          </a:bodyPr>
          <a:lstStyle>
            <a:lvl1pPr marL="76200" indent="0" algn="r">
              <a:buNone/>
              <a:defRPr lang="en-US" sz="1700" b="0" i="0" u="none" strike="noStrike" cap="none" dirty="0" smtClean="0">
                <a:solidFill>
                  <a:schemeClr val="dk1"/>
                </a:solidFill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  <a:sym typeface="Open Sans Medium"/>
              </a:defRPr>
            </a:lvl1pPr>
            <a:lvl2pPr>
              <a:defRPr lang="en-US" sz="1700" b="1" i="0" u="none" strike="noStrike" cap="none" dirty="0" smtClean="0">
                <a:solidFill>
                  <a:schemeClr val="dk1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2pPr>
            <a:lvl3pPr>
              <a:defRPr lang="en-US" sz="1700" b="1" i="0" u="none" strike="noStrike" cap="none" dirty="0" smtClean="0">
                <a:solidFill>
                  <a:schemeClr val="dk1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3pPr>
            <a:lvl4pPr>
              <a:defRPr lang="en-US" sz="1700" b="1" i="0" u="none" strike="noStrike" cap="none" dirty="0" smtClean="0">
                <a:solidFill>
                  <a:schemeClr val="dk1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4pPr>
            <a:lvl5pPr>
              <a:defRPr lang="en-US" sz="1700" b="1" i="0" u="none" strike="noStrike" cap="none" dirty="0">
                <a:solidFill>
                  <a:schemeClr val="dk1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665574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2143E-50DC-4DBB-A9AF-6D92245E0AE9}" type="datetime1">
              <a:rPr lang="en-US" smtClean="0"/>
              <a:t>1/21/2023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Shinwoo Kim - CS 0449 - Recitation 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8D0B5-37F3-4AD0-A5BE-ADDF1EB1D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272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31C9E-65BA-45DD-BDAD-20DF5FBA63A6}" type="datetime1">
              <a:rPr lang="en-US" smtClean="0"/>
              <a:t>1/21/2023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Shinwoo Kim - CS 0449 - Recitation 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8D0B5-37F3-4AD0-A5BE-ADDF1EB1D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521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69C37-9A54-4268-839E-8BA271866E2C}" type="datetime1">
              <a:rPr lang="en-US" smtClean="0"/>
              <a:t>1/21/2023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Shinwoo Kim - CS 0449 - Recitation 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8D0B5-37F3-4AD0-A5BE-ADDF1EB1D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455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54BF-0BA0-496D-9270-38D7695D8D39}" type="datetime1">
              <a:rPr lang="en-US" smtClean="0"/>
              <a:t>1/21/2023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Shinwoo Kim - CS 0449 - Recitation 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8D0B5-37F3-4AD0-A5BE-ADDF1EB1D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579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0C4D9-856D-4F02-9C9A-6FDB7488682F}" type="datetime1">
              <a:rPr lang="en-US" smtClean="0"/>
              <a:t>1/21/2023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Shinwoo Kim - CS 0449 - Recitation 01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8D0B5-37F3-4AD0-A5BE-ADDF1EB1D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050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3E15C-CD76-4422-B506-E73EE1CC849D}" type="datetime1">
              <a:rPr lang="en-US" smtClean="0"/>
              <a:t>1/21/2023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Shinwoo Kim - CS 0449 - Recitation 01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8D0B5-37F3-4AD0-A5BE-ADDF1EB1D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810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69F65-3470-466B-BEC7-52EC51CF03A6}" type="datetime1">
              <a:rPr lang="en-US" smtClean="0"/>
              <a:t>1/21/2023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Shinwoo Kim - CS 0449 - Recitation 01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8D0B5-37F3-4AD0-A5BE-ADDF1EB1D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907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8578E-CC73-43FF-92BF-A141AF32A78A}" type="datetime1">
              <a:rPr lang="en-US" smtClean="0"/>
              <a:t>1/21/2023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Shinwoo Kim - CS 0449 - Recitation 01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8D0B5-37F3-4AD0-A5BE-ADDF1EB1D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893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051CB-411E-4FAF-9D0F-A1249DB306D2}" type="datetime1">
              <a:rPr lang="en-US" smtClean="0"/>
              <a:t>1/21/2023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Shinwoo Kim - CS 0449 - Recitation 01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8D0B5-37F3-4AD0-A5BE-ADDF1EB1D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054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38C38-D380-4CBD-ACA0-1BE37BD071FC}" type="datetime1">
              <a:rPr lang="en-US" smtClean="0"/>
              <a:t>1/21/2023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Shinwoo Kim - CS 0449 - Recitation 01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8D0B5-37F3-4AD0-A5BE-ADDF1EB1D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043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8102" y="22860"/>
            <a:ext cx="8007796" cy="6810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8102" y="799000"/>
            <a:ext cx="8015496" cy="534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64829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9D108250-4699-419C-BA31-54CDAB732F31}" type="datetime1">
              <a:rPr lang="en-US" smtClean="0"/>
              <a:t>1/21/2023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492875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1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Shinwoo Kim - CS 0449 - Recitation 01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86600" y="649287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1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9868D0B5-37F3-4AD0-A5BE-ADDF1EB1DF9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Google Shape;9;p1">
            <a:extLst>
              <a:ext uri="{FF2B5EF4-FFF2-40B4-BE49-F238E27FC236}">
                <a16:creationId xmlns:a16="http://schemas.microsoft.com/office/drawing/2014/main" id="{2EDBD13C-7CF1-AD08-7ED4-8AFA2C3E9F34}"/>
              </a:ext>
            </a:extLst>
          </p:cNvPr>
          <p:cNvCxnSpPr/>
          <p:nvPr userDrawn="1"/>
        </p:nvCxnSpPr>
        <p:spPr>
          <a:xfrm>
            <a:off x="589416" y="710398"/>
            <a:ext cx="7994182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157517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300" kern="1200">
          <a:solidFill>
            <a:schemeClr val="tx1"/>
          </a:solidFill>
          <a:latin typeface="Open Sans Bold" panose="020B0806030504020204" pitchFamily="34" charset="0"/>
          <a:ea typeface="Open Sans Bold" panose="020B0806030504020204" pitchFamily="34" charset="0"/>
          <a:cs typeface="Open Sans Bold" panose="020B0806030504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accent1"/>
          </a:solidFill>
          <a:latin typeface="Open Sans SemiBold" panose="020B0706030804020204" pitchFamily="34" charset="0"/>
          <a:ea typeface="Open Sans SemiBold" panose="020B0706030804020204" pitchFamily="34" charset="0"/>
          <a:cs typeface="Open Sans SemiBold" panose="020B07060308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Open Sans Light" panose="020B0306030504020204" pitchFamily="34" charset="0"/>
          <a:ea typeface="Open Sans Light" panose="020B0306030504020204" pitchFamily="34" charset="0"/>
          <a:cs typeface="Open Sans Light" panose="020B03060305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Open Sans Light" panose="020B0306030504020204" pitchFamily="34" charset="0"/>
          <a:ea typeface="Open Sans Light" panose="020B0306030504020204" pitchFamily="34" charset="0"/>
          <a:cs typeface="Open Sans Light" panose="020B03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sites.pitt.edu/~shk148/teaching/CS0449-2234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C83634B4-4154-FC07-0EAE-0C8FDFB669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TA Information</a:t>
            </a:r>
          </a:p>
          <a:p>
            <a:r>
              <a:rPr lang="en-US" dirty="0" err="1"/>
              <a:t>sds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5D1A803-EFD6-1951-97DD-E87C5E63E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4554"/>
            <a:ext cx="6105776" cy="749124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dirty="0"/>
              <a:t>CS0449: Introduction to System Software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000AC8C-02BC-B843-D359-4FD935047EF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724102" y="2175028"/>
            <a:ext cx="5139313" cy="648133"/>
          </a:xfrm>
        </p:spPr>
        <p:txBody>
          <a:bodyPr>
            <a:noAutofit/>
          </a:bodyPr>
          <a:lstStyle/>
          <a:p>
            <a:r>
              <a:rPr lang="en-US" sz="3200" dirty="0"/>
              <a:t>REC-1: 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ECD08C5-6A96-8629-4D9B-CAD0B46DEA3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S</a:t>
            </a:r>
            <a:r>
              <a:rPr lang="en-US" sz="2000" dirty="0"/>
              <a:t>HINWOO </a:t>
            </a:r>
            <a:r>
              <a:rPr lang="en-US" sz="2400" dirty="0"/>
              <a:t>K</a:t>
            </a:r>
            <a:r>
              <a:rPr lang="en-US" sz="2000" dirty="0"/>
              <a:t>IM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6717C70-F235-22C2-47E3-5332B488F358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>
            <a:normAutofit/>
          </a:bodyPr>
          <a:lstStyle/>
          <a:p>
            <a:pPr algn="r">
              <a:lnSpc>
                <a:spcPct val="120000"/>
              </a:lnSpc>
            </a:pPr>
            <a:r>
              <a:rPr lang="en-US" sz="2200" b="1" dirty="0"/>
              <a:t>Shinwoo Kim</a:t>
            </a:r>
          </a:p>
          <a:p>
            <a:pPr algn="r">
              <a:lnSpc>
                <a:spcPct val="120000"/>
              </a:lnSpc>
              <a:spcBef>
                <a:spcPts val="0"/>
              </a:spcBef>
            </a:pPr>
            <a:r>
              <a:rPr lang="en-US" sz="1500" dirty="0">
                <a:latin typeface="Open Sans" pitchFamily="2" charset="0"/>
                <a:ea typeface="Open Sans" pitchFamily="2" charset="0"/>
                <a:cs typeface="Open Sans" pitchFamily="2" charset="0"/>
              </a:rPr>
              <a:t>Teaching Assistant</a:t>
            </a:r>
          </a:p>
          <a:p>
            <a:pPr algn="r">
              <a:lnSpc>
                <a:spcPct val="120000"/>
              </a:lnSpc>
              <a:spcBef>
                <a:spcPts val="0"/>
              </a:spcBef>
            </a:pPr>
            <a:r>
              <a:rPr lang="en-US" sz="1400" b="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shinwookim@pitt.edu</a:t>
            </a:r>
          </a:p>
          <a:p>
            <a:pPr algn="r">
              <a:spcBef>
                <a:spcPts val="0"/>
              </a:spcBef>
            </a:pPr>
            <a:r>
              <a:rPr lang="en-US" sz="1400" b="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https://sites.pitt.edu/~shk148/</a:t>
            </a:r>
          </a:p>
          <a:p>
            <a:pPr algn="r"/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r">
              <a:spcBef>
                <a:spcPts val="0"/>
              </a:spcBef>
            </a:pPr>
            <a:r>
              <a:rPr lang="en-US" sz="1500" dirty="0">
                <a:latin typeface="Open Sans" pitchFamily="2" charset="0"/>
                <a:ea typeface="Open Sans" pitchFamily="2" charset="0"/>
                <a:cs typeface="Open Sans" pitchFamily="2" charset="0"/>
              </a:rPr>
              <a:t>Spring 2023, Term 2234</a:t>
            </a:r>
          </a:p>
          <a:p>
            <a:pPr algn="r">
              <a:spcBef>
                <a:spcPts val="0"/>
              </a:spcBef>
            </a:pPr>
            <a:r>
              <a:rPr lang="en-US" sz="1500" dirty="0">
                <a:latin typeface="Open Sans" pitchFamily="2" charset="0"/>
                <a:ea typeface="Open Sans" pitchFamily="2" charset="0"/>
                <a:cs typeface="Open Sans" pitchFamily="2" charset="0"/>
              </a:rPr>
              <a:t>Friday 12 PM Recitation</a:t>
            </a:r>
          </a:p>
          <a:p>
            <a:pPr algn="r">
              <a:spcBef>
                <a:spcPts val="0"/>
              </a:spcBef>
            </a:pPr>
            <a:r>
              <a:rPr lang="en-US" sz="1500" dirty="0">
                <a:latin typeface="Open Sans" pitchFamily="2" charset="0"/>
                <a:ea typeface="Open Sans" pitchFamily="2" charset="0"/>
                <a:cs typeface="Open Sans" pitchFamily="2" charset="0"/>
              </a:rPr>
              <a:t>Jan 27</a:t>
            </a:r>
            <a:r>
              <a:rPr lang="en-US" sz="1500" baseline="30000" dirty="0">
                <a:latin typeface="Open Sans" pitchFamily="2" charset="0"/>
                <a:ea typeface="Open Sans" pitchFamily="2" charset="0"/>
                <a:cs typeface="Open Sans" pitchFamily="2" charset="0"/>
              </a:rPr>
              <a:t>th</a:t>
            </a:r>
            <a:r>
              <a:rPr lang="en-US" sz="1500" dirty="0">
                <a:latin typeface="Open Sans" pitchFamily="2" charset="0"/>
                <a:ea typeface="Open Sans" pitchFamily="2" charset="0"/>
                <a:cs typeface="Open Sans" pitchFamily="2" charset="0"/>
              </a:rPr>
              <a:t>, 2023</a:t>
            </a:r>
          </a:p>
          <a:p>
            <a:pPr algn="r">
              <a:spcBef>
                <a:spcPts val="0"/>
              </a:spcBef>
            </a:pPr>
            <a:endParaRPr lang="en-US" sz="150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algn="r">
              <a:spcBef>
                <a:spcPts val="0"/>
              </a:spcBef>
            </a:pPr>
            <a:r>
              <a:rPr lang="en-US" sz="1500" dirty="0">
                <a:latin typeface="Open Sans" pitchFamily="2" charset="0"/>
                <a:ea typeface="Open Sans" pitchFamily="2" charset="0"/>
                <a:cs typeface="Open Sans" pitchFamily="2" charset="0"/>
              </a:rPr>
              <a:t>Slides adapted from </a:t>
            </a:r>
          </a:p>
          <a:p>
            <a:pPr algn="r">
              <a:spcBef>
                <a:spcPts val="0"/>
              </a:spcBef>
            </a:pPr>
            <a:r>
              <a:rPr lang="en-US" sz="1500" dirty="0">
                <a:latin typeface="Open Sans" pitchFamily="2" charset="0"/>
                <a:ea typeface="Open Sans" pitchFamily="2" charset="0"/>
                <a:cs typeface="Open Sans" pitchFamily="2" charset="0"/>
              </a:rPr>
              <a:t>Martha Dixon and Vinicius Petrucci</a:t>
            </a:r>
          </a:p>
          <a:p>
            <a:pPr algn="r">
              <a:spcBef>
                <a:spcPts val="0"/>
              </a:spcBef>
            </a:pPr>
            <a:endParaRPr lang="en-US" sz="150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algn="r">
              <a:spcBef>
                <a:spcPts val="0"/>
              </a:spcBef>
            </a:pPr>
            <a:r>
              <a:rPr lang="en-US" sz="1500" dirty="0">
                <a:latin typeface="Open Sans" pitchFamily="2" charset="0"/>
                <a:ea typeface="Open Sans" pitchFamily="2" charset="0"/>
                <a:cs typeface="Open Sans" pitchFamily="2" charset="0"/>
              </a:rPr>
              <a:t>Department of Computer Science</a:t>
            </a:r>
          </a:p>
          <a:p>
            <a:pPr algn="r">
              <a:spcBef>
                <a:spcPts val="0"/>
              </a:spcBef>
            </a:pPr>
            <a:r>
              <a:rPr lang="en-US" sz="1500" dirty="0">
                <a:latin typeface="Open Sans" pitchFamily="2" charset="0"/>
                <a:ea typeface="Open Sans" pitchFamily="2" charset="0"/>
                <a:cs typeface="Open Sans" pitchFamily="2" charset="0"/>
              </a:rPr>
              <a:t>School of Computing &amp; Information</a:t>
            </a:r>
          </a:p>
          <a:p>
            <a:pPr algn="r">
              <a:spcBef>
                <a:spcPts val="0"/>
              </a:spcBef>
            </a:pPr>
            <a:r>
              <a:rPr lang="en-US" sz="1500" dirty="0">
                <a:latin typeface="Open Sans" pitchFamily="2" charset="0"/>
                <a:ea typeface="Open Sans" pitchFamily="2" charset="0"/>
                <a:cs typeface="Open Sans" pitchFamily="2" charset="0"/>
              </a:rPr>
              <a:t>University of Pittsburgh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09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C7768-6258-2654-D867-DA66F0349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B865DE-4C08-3ABD-57F0-4FA68360D1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Recitation Materials</a:t>
            </a:r>
          </a:p>
          <a:p>
            <a:pPr lvl="1"/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ea typeface="Open Sans SemiBold" panose="020B0706030804020204" pitchFamily="34" charset="0"/>
                <a:cs typeface="Consolas" panose="020B0609020204030204" pitchFamily="49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https://sites.pitt.edu/~shk148/teaching/CS0449-2234/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ea typeface="Open Sans SemiBold" panose="020B0706030804020204" pitchFamily="34" charset="0"/>
                <a:cs typeface="Consolas" panose="020B0609020204030204" pitchFamily="49" charset="0"/>
              </a:rPr>
              <a:t> </a:t>
            </a:r>
            <a:endParaRPr lang="en-US" dirty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EEDB1FA2-3ED4-9088-4AC5-D26C09D5F9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3890591"/>
              </p:ext>
            </p:extLst>
          </p:nvPr>
        </p:nvGraphicFramePr>
        <p:xfrm>
          <a:off x="532898" y="1699072"/>
          <a:ext cx="8078206" cy="34598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3916">
                  <a:extLst>
                    <a:ext uri="{9D8B030D-6E8A-4147-A177-3AD203B41FA5}">
                      <a16:colId xmlns:a16="http://schemas.microsoft.com/office/drawing/2014/main" val="62321383"/>
                    </a:ext>
                  </a:extLst>
                </a:gridCol>
                <a:gridCol w="6114290">
                  <a:extLst>
                    <a:ext uri="{9D8B030D-6E8A-4147-A177-3AD203B41FA5}">
                      <a16:colId xmlns:a16="http://schemas.microsoft.com/office/drawing/2014/main" val="2779564304"/>
                    </a:ext>
                  </a:extLst>
                </a:gridCol>
              </a:tblGrid>
              <a:tr h="494265"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Open Sans SemiBold" panose="020B0706030804020204" pitchFamily="34" charset="0"/>
                          <a:ea typeface="Open Sans SemiBold" panose="020B0706030804020204" pitchFamily="34" charset="0"/>
                          <a:cs typeface="Open Sans SemiBold" panose="020B0706030804020204" pitchFamily="34" charset="0"/>
                        </a:rPr>
                        <a:t>Day</a:t>
                      </a:r>
                    </a:p>
                  </a:txBody>
                  <a:tcPr marL="83127" marR="83127" marT="41564" marB="415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latin typeface="Open Sans SemiBold" panose="020B0706030804020204" pitchFamily="34" charset="0"/>
                          <a:ea typeface="Open Sans SemiBold" panose="020B0706030804020204" pitchFamily="34" charset="0"/>
                          <a:cs typeface="Open Sans SemiBold" panose="020B0706030804020204" pitchFamily="34" charset="0"/>
                        </a:rPr>
                        <a:t>Time/Location</a:t>
                      </a:r>
                    </a:p>
                  </a:txBody>
                  <a:tcPr marL="83127" marR="83127" marT="41564" marB="41564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25121728"/>
                  </a:ext>
                </a:extLst>
              </a:tr>
              <a:tr h="494265"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effectLst/>
                          <a:latin typeface="Open Sans SemiBold" panose="020B0706030804020204" pitchFamily="34" charset="0"/>
                          <a:ea typeface="Open Sans SemiBold" panose="020B0706030804020204" pitchFamily="34" charset="0"/>
                          <a:cs typeface="Open Sans SemiBold" panose="020B0706030804020204" pitchFamily="34" charset="0"/>
                        </a:rPr>
                        <a:t>Monday</a:t>
                      </a:r>
                    </a:p>
                  </a:txBody>
                  <a:tcPr marL="112568" marR="112568" marT="51955" marB="5195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mpd="sng">
                      <a:noFill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effectLst/>
                          <a:latin typeface="Open Sans SemiBold" panose="020B0706030804020204" pitchFamily="34" charset="0"/>
                          <a:ea typeface="Open Sans SemiBold" panose="020B0706030804020204" pitchFamily="34" charset="0"/>
                          <a:cs typeface="Open Sans SemiBold" panose="020B0706030804020204" pitchFamily="34" charset="0"/>
                        </a:rPr>
                        <a:t>1:00 PM - 2:30 PM @ 5806 SENSQ</a:t>
                      </a:r>
                    </a:p>
                  </a:txBody>
                  <a:tcPr marL="112568" marR="112568" marT="51955" marB="51955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9778922"/>
                  </a:ext>
                </a:extLst>
              </a:tr>
              <a:tr h="494265"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effectLst/>
                          <a:latin typeface="Open Sans SemiBold" panose="020B0706030804020204" pitchFamily="34" charset="0"/>
                          <a:ea typeface="Open Sans SemiBold" panose="020B0706030804020204" pitchFamily="34" charset="0"/>
                          <a:cs typeface="Open Sans SemiBold" panose="020B0706030804020204" pitchFamily="34" charset="0"/>
                        </a:rPr>
                        <a:t>Tuesday</a:t>
                      </a:r>
                    </a:p>
                  </a:txBody>
                  <a:tcPr marL="112568" marR="112568" marT="51955" marB="5195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  <a:latin typeface="Open Sans SemiBold" panose="020B0706030804020204" pitchFamily="34" charset="0"/>
                          <a:ea typeface="Open Sans SemiBold" panose="020B0706030804020204" pitchFamily="34" charset="0"/>
                          <a:cs typeface="Open Sans SemiBold" panose="020B0706030804020204" pitchFamily="34" charset="0"/>
                        </a:rPr>
                        <a:t>3:00PM - 3:45PM @ 5712 SENSQ</a:t>
                      </a:r>
                    </a:p>
                  </a:txBody>
                  <a:tcPr marL="112568" marR="112568" marT="51955" marB="51955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6789793"/>
                  </a:ext>
                </a:extLst>
              </a:tr>
              <a:tr h="494265"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effectLst/>
                          <a:latin typeface="Open Sans SemiBold" panose="020B0706030804020204" pitchFamily="34" charset="0"/>
                          <a:ea typeface="Open Sans SemiBold" panose="020B0706030804020204" pitchFamily="34" charset="0"/>
                          <a:cs typeface="Open Sans SemiBold" panose="020B0706030804020204" pitchFamily="34" charset="0"/>
                        </a:rPr>
                        <a:t>Wednesday</a:t>
                      </a:r>
                    </a:p>
                  </a:txBody>
                  <a:tcPr marL="112568" marR="112568" marT="51955" marB="5195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  <a:latin typeface="Open Sans SemiBold" panose="020B0706030804020204" pitchFamily="34" charset="0"/>
                          <a:ea typeface="Open Sans SemiBold" panose="020B0706030804020204" pitchFamily="34" charset="0"/>
                          <a:cs typeface="Open Sans SemiBold" panose="020B0706030804020204" pitchFamily="34" charset="0"/>
                        </a:rPr>
                        <a:t>2:30PM @ 5710 SENSQ</a:t>
                      </a:r>
                    </a:p>
                  </a:txBody>
                  <a:tcPr marL="112568" marR="112568" marT="51955" marB="51955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1729847"/>
                  </a:ext>
                </a:extLst>
              </a:tr>
              <a:tr h="494265"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effectLst/>
                          <a:latin typeface="Open Sans SemiBold" panose="020B0706030804020204" pitchFamily="34" charset="0"/>
                          <a:ea typeface="Open Sans SemiBold" panose="020B0706030804020204" pitchFamily="34" charset="0"/>
                          <a:cs typeface="Open Sans SemiBold" panose="020B0706030804020204" pitchFamily="34" charset="0"/>
                        </a:rPr>
                        <a:t>Thursday</a:t>
                      </a:r>
                    </a:p>
                  </a:txBody>
                  <a:tcPr marL="112568" marR="112568" marT="51955" marB="5195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  <a:latin typeface="Open Sans SemiBold" panose="020B0706030804020204" pitchFamily="34" charset="0"/>
                          <a:ea typeface="Open Sans SemiBold" panose="020B0706030804020204" pitchFamily="34" charset="0"/>
                          <a:cs typeface="Open Sans SemiBold" panose="020B0706030804020204" pitchFamily="34" charset="0"/>
                        </a:rPr>
                        <a:t>1:00PM - 3:45PM @ 6408 SENSQ</a:t>
                      </a:r>
                    </a:p>
                  </a:txBody>
                  <a:tcPr marL="112568" marR="112568" marT="51955" marB="51955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0283935"/>
                  </a:ext>
                </a:extLst>
              </a:tr>
              <a:tr h="494265"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effectLst/>
                          <a:latin typeface="Open Sans SemiBold" panose="020B0706030804020204" pitchFamily="34" charset="0"/>
                          <a:ea typeface="Open Sans SemiBold" panose="020B0706030804020204" pitchFamily="34" charset="0"/>
                          <a:cs typeface="Open Sans SemiBold" panose="020B0706030804020204" pitchFamily="34" charset="0"/>
                        </a:rPr>
                        <a:t>Friday</a:t>
                      </a:r>
                    </a:p>
                  </a:txBody>
                  <a:tcPr marL="112568" marR="112568" marT="51955" marB="5195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Open Sans SemiBold" panose="020B0706030804020204" pitchFamily="34" charset="0"/>
                          <a:ea typeface="Open Sans SemiBold" panose="020B0706030804020204" pitchFamily="34" charset="0"/>
                          <a:cs typeface="Open Sans SemiBold" panose="020B0706030804020204" pitchFamily="34" charset="0"/>
                          <a:sym typeface="Arial"/>
                        </a:rPr>
                        <a:t>11:00AM - 12:00PM @ 5806 SENSQ</a:t>
                      </a:r>
                      <a:endParaRPr lang="en-US" sz="1600" dirty="0">
                        <a:effectLst/>
                        <a:latin typeface="Open Sans SemiBold" panose="020B0706030804020204" pitchFamily="34" charset="0"/>
                        <a:ea typeface="Open Sans SemiBold" panose="020B0706030804020204" pitchFamily="34" charset="0"/>
                        <a:cs typeface="Open Sans SemiBold" panose="020B0706030804020204" pitchFamily="34" charset="0"/>
                      </a:endParaRPr>
                    </a:p>
                  </a:txBody>
                  <a:tcPr marL="112568" marR="112568" marT="51955" marB="51955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4322161"/>
                  </a:ext>
                </a:extLst>
              </a:tr>
              <a:tr h="494265"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effectLst/>
                          <a:latin typeface="Open Sans SemiBold" panose="020B0706030804020204" pitchFamily="34" charset="0"/>
                          <a:ea typeface="Open Sans SemiBold" panose="020B0706030804020204" pitchFamily="34" charset="0"/>
                          <a:cs typeface="Open Sans SemiBold" panose="020B0706030804020204" pitchFamily="34" charset="0"/>
                        </a:rPr>
                        <a:t>By appointment</a:t>
                      </a:r>
                    </a:p>
                  </a:txBody>
                  <a:tcPr marL="112568" marR="112568" marT="51955" marB="5195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effectLst/>
                          <a:latin typeface="Open Sans SemiBold" panose="020B0706030804020204" pitchFamily="34" charset="0"/>
                          <a:ea typeface="Open Sans SemiBold" panose="020B0706030804020204" pitchFamily="34" charset="0"/>
                          <a:cs typeface="Open Sans SemiBold" panose="020B0706030804020204" pitchFamily="34" charset="0"/>
                        </a:rPr>
                        <a:t>Message me to schedule a meeting (in-person/virtual)</a:t>
                      </a:r>
                    </a:p>
                  </a:txBody>
                  <a:tcPr marL="112568" marR="112568" marT="51955" marB="51955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6270263"/>
                  </a:ext>
                </a:extLst>
              </a:tr>
            </a:tbl>
          </a:graphicData>
        </a:graphic>
      </p:graphicFrame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5EADC8D-9CC4-D764-185E-CCD0F48CE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AA7CD-DABF-470E-A1D3-880A269608C9}" type="datetime1">
              <a:rPr lang="en-US" smtClean="0"/>
              <a:t>1/21/2023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9800DE1-778A-F561-46C8-7B2D02A39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Shinwoo Kim - CS 0449 - Recitation 01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003D2DB-F793-06E9-0C7D-B4EBC0AA7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8D0B5-37F3-4AD0-A5BE-ADDF1EB1DF9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2881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EEEEEE"/>
      </a:lt1>
      <a:dk2>
        <a:srgbClr val="595959"/>
      </a:dk2>
      <a:lt2>
        <a:srgbClr val="EEEEEE"/>
      </a:lt2>
      <a:accent1>
        <a:srgbClr val="003594"/>
      </a:accent1>
      <a:accent2>
        <a:srgbClr val="FFB81C"/>
      </a:accent2>
      <a:accent3>
        <a:srgbClr val="75787B"/>
      </a:accent3>
      <a:accent4>
        <a:srgbClr val="008264"/>
      </a:accent4>
      <a:accent5>
        <a:srgbClr val="DC582A"/>
      </a:accent5>
      <a:accent6>
        <a:srgbClr val="0081A6"/>
      </a:accent6>
      <a:hlink>
        <a:srgbClr val="003594"/>
      </a:hlink>
      <a:folHlink>
        <a:srgbClr val="0097A7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36</TotalTime>
  <Words>145</Words>
  <Application>Microsoft Office PowerPoint</Application>
  <PresentationFormat>Letter Paper (8.5x11 in)</PresentationFormat>
  <Paragraphs>40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3" baseType="lpstr">
      <vt:lpstr>Arial</vt:lpstr>
      <vt:lpstr>Calibri</vt:lpstr>
      <vt:lpstr>Consolas</vt:lpstr>
      <vt:lpstr>EB Garamond</vt:lpstr>
      <vt:lpstr>Open Sans</vt:lpstr>
      <vt:lpstr>Open Sans Bold</vt:lpstr>
      <vt:lpstr>Open Sans Light</vt:lpstr>
      <vt:lpstr>Open Sans Medium</vt:lpstr>
      <vt:lpstr>Open Sans SemiBold</vt:lpstr>
      <vt:lpstr>Wingdings</vt:lpstr>
      <vt:lpstr>Office Theme</vt:lpstr>
      <vt:lpstr>CS0449: Introduction to System Software</vt:lpstr>
      <vt:lpstr>TA Information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Kim, Shinwoo</dc:creator>
  <cp:lastModifiedBy>Kim, Shinwoo</cp:lastModifiedBy>
  <cp:revision>9</cp:revision>
  <dcterms:created xsi:type="dcterms:W3CDTF">2023-01-21T21:19:02Z</dcterms:created>
  <dcterms:modified xsi:type="dcterms:W3CDTF">2023-01-21T22:35:36Z</dcterms:modified>
</cp:coreProperties>
</file>