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TA Information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L1: Data Representation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Comparing structs using </a:t>
            </a:r>
            <a:r>
              <a:rPr lang="en-US" dirty="0" err="1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sizeof</a:t>
            </a:r>
            <a:r>
              <a:rPr lang="en-US" dirty="0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()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Input/Output using C standard library functions</a:t>
            </a:r>
          </a:p>
          <a:p>
            <a:endParaRPr lang="en-US" dirty="0">
              <a:latin typeface="Consolas" panose="020B0609020204030204" pitchFamily="49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2500" dirty="0"/>
              <a:t>REC-1: Basic of C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>
                <a:latin typeface="Open Sans" pitchFamily="2" charset="0"/>
                <a:ea typeface="Open Sans" pitchFamily="2" charset="0"/>
                <a:cs typeface="Open Sans" pitchFamily="2" charset="0"/>
              </a:rPr>
              <a:t>&lt;&lt;SOURCE HERE&gt;&gt;</a:t>
            </a: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B5D9-D026-DA21-BB21-6632CC5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L1: Data Representation (GradeScope)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2998-3243-41C2-F5B9-F7D1C1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 1 Posted to GradeScope</a:t>
            </a:r>
          </a:p>
          <a:p>
            <a:pPr lvl="1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 Representation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Binary, hexadecimal, decimal conversion</a:t>
            </a:r>
          </a:p>
          <a:p>
            <a:pPr lvl="2"/>
            <a:r>
              <a:rPr lang="en-US" dirty="0"/>
              <a:t>Bit-wise and logical operations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Bit shifting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C</a:t>
            </a:r>
            <a:r>
              <a:rPr lang="en-US" dirty="0"/>
              <a:t> syntax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data types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latin typeface="Consolas" panose="020B0609020204030204" pitchFamily="49" charset="0"/>
              </a:rPr>
              <a:t>signed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Multiple choice, Fill-in-the-blanks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07A7-102A-F0CC-98A1-B91B42E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3A6-CC2A-535D-2ED3-A44407D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A8EB-5636-CB88-F23A-E459664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 Library (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Lab0, you used printf() in the Hello World program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printf("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Hello world! x is currently %d \n</a:t>
            </a:r>
            <a:r>
              <a:rPr lang="en-US" dirty="0">
                <a:latin typeface="Consolas" panose="020B0609020204030204" pitchFamily="49" charset="0"/>
              </a:rPr>
              <a:t>", x);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Hello world! x is currently 2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stringified the arguments and printed to the standard output</a:t>
            </a:r>
          </a:p>
          <a:p>
            <a:pPr lvl="2"/>
            <a:r>
              <a:rPr lang="en-US" dirty="0"/>
              <a:t>formatted the string and filled-in the placeholders (e.g., </a:t>
            </a: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us, the standard output (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 was the terminal </a:t>
            </a:r>
          </a:p>
          <a:p>
            <a:r>
              <a:rPr lang="en-US" dirty="0"/>
              <a:t>Notice we didn’t need to implement that printf() function ourself</a:t>
            </a:r>
          </a:p>
          <a:p>
            <a:pPr lvl="1"/>
            <a:r>
              <a:rPr lang="en-US" dirty="0"/>
              <a:t>printf() is a function built-in to C’s standard library</a:t>
            </a:r>
          </a:p>
          <a:p>
            <a:pPr lvl="2"/>
            <a:r>
              <a:rPr lang="en-US" dirty="0"/>
              <a:t>Hence, we needed to tell our compiler to make use of the standard library functions with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E52-1B18-D70F-3D34-C9A9C6A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about functions, commands,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24-92E2-3D53-1678-8063B63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13408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most Unix/Unix-like systems, you can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more about functions/commands/etc.</a:t>
            </a:r>
          </a:p>
          <a:p>
            <a:r>
              <a:rPr lang="en-US" dirty="0"/>
              <a:t>This manual has the most accurate (and detailed) information about all the library functions, programs, commands,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E66-3ADF-4E1D-73C1-0412E10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3C1-4767-0808-8078-3C06295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28A6-8DE0-24B5-DFAA-6C1C3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3599D-D559-73DC-E274-F59045458953}"/>
              </a:ext>
            </a:extLst>
          </p:cNvPr>
          <p:cNvSpPr/>
          <p:nvPr/>
        </p:nvSpPr>
        <p:spPr>
          <a:xfrm>
            <a:off x="568102" y="2262463"/>
            <a:ext cx="8007796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Man printf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3D1B4-82DB-EFA1-8B69-2B2EE20C9931}"/>
              </a:ext>
            </a:extLst>
          </p:cNvPr>
          <p:cNvSpPr/>
          <p:nvPr/>
        </p:nvSpPr>
        <p:spPr>
          <a:xfrm>
            <a:off x="566375" y="2627589"/>
            <a:ext cx="8007796" cy="284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SCANF(3)    		 Library Functions Manual			 SCANF(3)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printf, </a:t>
            </a:r>
            <a:r>
              <a:rPr lang="en-US" sz="1500" dirty="0" err="1">
                <a:latin typeface="Consolas" panose="020B0609020204030204" pitchFamily="49" charset="0"/>
              </a:rPr>
              <a:t>fprintf</a:t>
            </a:r>
            <a:r>
              <a:rPr lang="en-US" sz="1500" dirty="0">
                <a:latin typeface="Consolas" panose="020B0609020204030204" pitchFamily="49" charset="0"/>
              </a:rPr>
              <a:t>, ... , </a:t>
            </a:r>
            <a:r>
              <a:rPr lang="en-US" sz="1500" dirty="0" err="1">
                <a:latin typeface="Consolas" panose="020B0609020204030204" pitchFamily="49" charset="0"/>
              </a:rPr>
              <a:t>vsnprintf</a:t>
            </a:r>
            <a:r>
              <a:rPr lang="en-US" sz="1500" dirty="0">
                <a:latin typeface="Consolas" panose="020B0609020204030204" pitchFamily="49" charset="0"/>
              </a:rPr>
              <a:t> - formatted output conversion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#include &lt;</a:t>
            </a:r>
            <a:r>
              <a:rPr lang="en-US" sz="1500" dirty="0" err="1">
                <a:latin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int printf(const char </a:t>
            </a:r>
            <a:r>
              <a:rPr lang="en-US" sz="1500" i="1" dirty="0">
                <a:latin typeface="Consolas" panose="020B0609020204030204" pitchFamily="49" charset="0"/>
              </a:rPr>
              <a:t>*restrict format</a:t>
            </a:r>
            <a:r>
              <a:rPr lang="en-US" sz="1500" dirty="0">
                <a:latin typeface="Consolas" panose="020B0609020204030204" pitchFamily="49" charset="0"/>
              </a:rPr>
              <a:t>, ...);</a:t>
            </a:r>
          </a:p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DESCRIPTION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The functions in the printf() family produce output according to a format as described below</a:t>
            </a:r>
          </a:p>
          <a:p>
            <a:pPr algn="ctr"/>
            <a:r>
              <a:rPr lang="en-US" sz="15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7699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6C3CB-7277-B06F-8474-14092E738986}"/>
              </a:ext>
            </a:extLst>
          </p:cNvPr>
          <p:cNvSpPr/>
          <p:nvPr/>
        </p:nvSpPr>
        <p:spPr>
          <a:xfrm>
            <a:off x="585706" y="827281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1448-3746-0CAE-9707-1729CDBF3765}"/>
              </a:ext>
            </a:extLst>
          </p:cNvPr>
          <p:cNvSpPr/>
          <p:nvPr/>
        </p:nvSpPr>
        <p:spPr>
          <a:xfrm>
            <a:off x="3469500" y="827281"/>
            <a:ext cx="1102500" cy="33221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289CE-477D-EF30-498A-110AA8D59F49}"/>
              </a:ext>
            </a:extLst>
          </p:cNvPr>
          <p:cNvSpPr/>
          <p:nvPr/>
        </p:nvSpPr>
        <p:spPr>
          <a:xfrm>
            <a:off x="4699188" y="827281"/>
            <a:ext cx="2955369" cy="3322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BA3-6230-27C4-3E64-C365877F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520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printf(const char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* format string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look at using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222;p30">
            <a:extLst>
              <a:ext uri="{FF2B5EF4-FFF2-40B4-BE49-F238E27FC236}">
                <a16:creationId xmlns:a16="http://schemas.microsoft.com/office/drawing/2014/main" id="{9A2E6B63-3A09-70E3-7F42-14E5EC0F2852}"/>
              </a:ext>
            </a:extLst>
          </p:cNvPr>
          <p:cNvSpPr txBox="1">
            <a:spLocks/>
          </p:cNvSpPr>
          <p:nvPr/>
        </p:nvSpPr>
        <p:spPr>
          <a:xfrm>
            <a:off x="191924" y="1414856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characters printed (excluding null terminator)</a:t>
            </a:r>
          </a:p>
        </p:txBody>
      </p:sp>
      <p:cxnSp>
        <p:nvCxnSpPr>
          <p:cNvPr id="8" name="Google Shape;223;p30">
            <a:extLst>
              <a:ext uri="{FF2B5EF4-FFF2-40B4-BE49-F238E27FC236}">
                <a16:creationId xmlns:a16="http://schemas.microsoft.com/office/drawing/2014/main" id="{E601E026-A84C-9DF5-A8EC-6538D063E34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5870" y="1159497"/>
            <a:ext cx="584166" cy="25535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75E35E19-4C73-89ED-7AE9-954F887A889D}"/>
              </a:ext>
            </a:extLst>
          </p:cNvPr>
          <p:cNvSpPr txBox="1">
            <a:spLocks/>
          </p:cNvSpPr>
          <p:nvPr/>
        </p:nvSpPr>
        <p:spPr>
          <a:xfrm>
            <a:off x="2967128" y="1452539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Remember, in C, a string is just an array of characters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82E7889A-3CCC-AE69-97E2-17EC38FDC899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000549" y="1159497"/>
            <a:ext cx="20201" cy="29304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31;p31">
            <a:extLst>
              <a:ext uri="{FF2B5EF4-FFF2-40B4-BE49-F238E27FC236}">
                <a16:creationId xmlns:a16="http://schemas.microsoft.com/office/drawing/2014/main" id="{849F7A1B-F25B-561A-8802-5A022AFDB4AC}"/>
              </a:ext>
            </a:extLst>
          </p:cNvPr>
          <p:cNvSpPr txBox="1">
            <a:spLocks/>
          </p:cNvSpPr>
          <p:nvPr/>
        </p:nvSpPr>
        <p:spPr>
          <a:xfrm>
            <a:off x="5308661" y="1418893"/>
            <a:ext cx="3086100" cy="149583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We place placeholders which begin with a percent sign (%). The variables which comes after the formatter will replace the placeholders when printing</a:t>
            </a:r>
          </a:p>
        </p:txBody>
      </p:sp>
      <p:cxnSp>
        <p:nvCxnSpPr>
          <p:cNvPr id="25" name="Google Shape;233;p31">
            <a:extLst>
              <a:ext uri="{FF2B5EF4-FFF2-40B4-BE49-F238E27FC236}">
                <a16:creationId xmlns:a16="http://schemas.microsoft.com/office/drawing/2014/main" id="{A9182001-BA18-5712-0F68-76F6B24D4892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H="1" flipV="1">
            <a:off x="6176873" y="1159497"/>
            <a:ext cx="674838" cy="259396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03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(animated)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C0C993-BAFC-9DE9-1A52-CBA7A7DC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25" y="772999"/>
            <a:ext cx="4858271" cy="5299187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str[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"CS0449"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10.234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20.126456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"String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"Float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"Integer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"Double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"Octal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%o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"Hexadecimal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F752E707-D63E-0700-A16C-43BDE7E1934C}"/>
              </a:ext>
            </a:extLst>
          </p:cNvPr>
          <p:cNvSpPr txBox="1">
            <a:spLocks/>
          </p:cNvSpPr>
          <p:nvPr/>
        </p:nvSpPr>
        <p:spPr>
          <a:xfrm>
            <a:off x="5297864" y="791134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solidFill>
                  <a:srgbClr val="E1E4E8"/>
                </a:solidFill>
                <a:latin typeface="Consolas" panose="020B0609020204030204" pitchFamily="49" charset="0"/>
              </a:rPr>
              <a:t>Character is A </a:t>
            </a:r>
            <a:endParaRPr lang="en-US" sz="17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464981C5-E9B1-5667-F76D-48C2E72ECA24}"/>
              </a:ext>
            </a:extLst>
          </p:cNvPr>
          <p:cNvSpPr txBox="1">
            <a:spLocks/>
          </p:cNvSpPr>
          <p:nvPr/>
        </p:nvSpPr>
        <p:spPr>
          <a:xfrm>
            <a:off x="5297864" y="104982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String is CS0449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E32524-D684-DB61-0DFC-DE5D662AC3B3}"/>
              </a:ext>
            </a:extLst>
          </p:cNvPr>
          <p:cNvSpPr txBox="1">
            <a:spLocks/>
          </p:cNvSpPr>
          <p:nvPr/>
        </p:nvSpPr>
        <p:spPr>
          <a:xfrm>
            <a:off x="5297864" y="1841670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Double value is 20.126456 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BCDB7D4C-188C-2F02-8B73-2444C9617856}"/>
              </a:ext>
            </a:extLst>
          </p:cNvPr>
          <p:cNvSpPr txBox="1">
            <a:spLocks/>
          </p:cNvSpPr>
          <p:nvPr/>
        </p:nvSpPr>
        <p:spPr>
          <a:xfrm>
            <a:off x="5297864" y="2365919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Hexadecimal value is 96 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915D09DE-61BF-1642-4D66-45DC655FB53A}"/>
              </a:ext>
            </a:extLst>
          </p:cNvPr>
          <p:cNvSpPr txBox="1">
            <a:spLocks/>
          </p:cNvSpPr>
          <p:nvPr/>
        </p:nvSpPr>
        <p:spPr>
          <a:xfrm>
            <a:off x="5297864" y="1311255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Float value is 10.234000 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401B361B-DC41-E6A9-DE10-4B563AC731E3}"/>
              </a:ext>
            </a:extLst>
          </p:cNvPr>
          <p:cNvSpPr txBox="1">
            <a:spLocks/>
          </p:cNvSpPr>
          <p:nvPr/>
        </p:nvSpPr>
        <p:spPr>
          <a:xfrm>
            <a:off x="5297864" y="157566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Integer value is 150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A08FD9A0-133A-DD9C-7DBC-2E27842640D6}"/>
              </a:ext>
            </a:extLst>
          </p:cNvPr>
          <p:cNvSpPr txBox="1">
            <a:spLocks/>
          </p:cNvSpPr>
          <p:nvPr/>
        </p:nvSpPr>
        <p:spPr>
          <a:xfrm>
            <a:off x="5297864" y="210150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Octal value is 226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4420383-2E9E-432C-9248-D9CB83317A1D}"/>
              </a:ext>
            </a:extLst>
          </p:cNvPr>
          <p:cNvSpPr/>
          <p:nvPr/>
        </p:nvSpPr>
        <p:spPr>
          <a:xfrm>
            <a:off x="44450" y="124333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164D844-ECD8-A46E-61BA-76741B1B7493}"/>
              </a:ext>
            </a:extLst>
          </p:cNvPr>
          <p:cNvSpPr/>
          <p:nvPr/>
        </p:nvSpPr>
        <p:spPr>
          <a:xfrm>
            <a:off x="251057" y="343410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B04240-87A6-C3F0-6BDD-5F397DF3059F}"/>
              </a:ext>
            </a:extLst>
          </p:cNvPr>
          <p:cNvSpPr/>
          <p:nvPr/>
        </p:nvSpPr>
        <p:spPr>
          <a:xfrm>
            <a:off x="251057" y="372313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EED6517-AA3D-81E5-C289-0CF676B062AA}"/>
              </a:ext>
            </a:extLst>
          </p:cNvPr>
          <p:cNvSpPr/>
          <p:nvPr/>
        </p:nvSpPr>
        <p:spPr>
          <a:xfrm>
            <a:off x="251057" y="4018570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8BE26E-5B42-202F-C2F2-3419E3461005}"/>
              </a:ext>
            </a:extLst>
          </p:cNvPr>
          <p:cNvSpPr/>
          <p:nvPr/>
        </p:nvSpPr>
        <p:spPr>
          <a:xfrm>
            <a:off x="251057" y="4302289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0D0409-9232-4A1F-D4AA-C5E9789A105A}"/>
              </a:ext>
            </a:extLst>
          </p:cNvPr>
          <p:cNvSpPr/>
          <p:nvPr/>
        </p:nvSpPr>
        <p:spPr>
          <a:xfrm>
            <a:off x="251057" y="458647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8F851B7-56EF-9ECB-7DFA-E99103F131D6}"/>
              </a:ext>
            </a:extLst>
          </p:cNvPr>
          <p:cNvSpPr/>
          <p:nvPr/>
        </p:nvSpPr>
        <p:spPr>
          <a:xfrm>
            <a:off x="262026" y="486554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FD9D72-C2A2-8C12-F405-16E047771AD0}"/>
              </a:ext>
            </a:extLst>
          </p:cNvPr>
          <p:cNvSpPr/>
          <p:nvPr/>
        </p:nvSpPr>
        <p:spPr>
          <a:xfrm>
            <a:off x="251057" y="5161721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91B63AD-68BF-8487-0280-AC565F0C2471}"/>
              </a:ext>
            </a:extLst>
          </p:cNvPr>
          <p:cNvSpPr/>
          <p:nvPr/>
        </p:nvSpPr>
        <p:spPr>
          <a:xfrm>
            <a:off x="251056" y="544079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ABC9187-274A-E190-C8A9-FF9E0967423C}"/>
              </a:ext>
            </a:extLst>
          </p:cNvPr>
          <p:cNvSpPr txBox="1">
            <a:spLocks/>
          </p:cNvSpPr>
          <p:nvPr/>
        </p:nvSpPr>
        <p:spPr>
          <a:xfrm>
            <a:off x="201375" y="6193923"/>
            <a:ext cx="8741250" cy="43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http://sites.pitt.edu/~shk148/teaching/CS0449-2234/code/print.c.html</a:t>
            </a:r>
          </a:p>
        </p:txBody>
      </p:sp>
    </p:spTree>
    <p:extLst>
      <p:ext uri="{BB962C8B-B14F-4D97-AF65-F5344CB8AC3E}">
        <p14:creationId xmlns:p14="http://schemas.microsoft.com/office/powerpoint/2010/main" val="3485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EC0B20-16FA-B355-EFF5-FF1D6C19BC7B}"/>
              </a:ext>
            </a:extLst>
          </p:cNvPr>
          <p:cNvSpPr/>
          <p:nvPr/>
        </p:nvSpPr>
        <p:spPr>
          <a:xfrm>
            <a:off x="1565710" y="2577724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87E77-C0FC-FF47-5318-1DF042F6A8AE}"/>
              </a:ext>
            </a:extLst>
          </p:cNvPr>
          <p:cNvSpPr/>
          <p:nvPr/>
        </p:nvSpPr>
        <p:spPr>
          <a:xfrm>
            <a:off x="5482053" y="2577724"/>
            <a:ext cx="1035117" cy="332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4A18B-8E0C-C6FF-6A13-6A416C4B354D}"/>
              </a:ext>
            </a:extLst>
          </p:cNvPr>
          <p:cNvSpPr/>
          <p:nvPr/>
        </p:nvSpPr>
        <p:spPr>
          <a:xfrm>
            <a:off x="6833813" y="2577724"/>
            <a:ext cx="505573" cy="332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using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8</a:t>
            </a:fld>
            <a:endParaRPr lang="en-US"/>
          </a:p>
        </p:txBody>
      </p:sp>
      <p:sp>
        <p:nvSpPr>
          <p:cNvPr id="11" name="Google Shape;222;p30">
            <a:extLst>
              <a:ext uri="{FF2B5EF4-FFF2-40B4-BE49-F238E27FC236}">
                <a16:creationId xmlns:a16="http://schemas.microsoft.com/office/drawing/2014/main" id="{497A9BAB-40CE-FBE4-CDCF-DCF47F7108D2}"/>
              </a:ext>
            </a:extLst>
          </p:cNvPr>
          <p:cNvSpPr txBox="1">
            <a:spLocks/>
          </p:cNvSpPr>
          <p:nvPr/>
        </p:nvSpPr>
        <p:spPr>
          <a:xfrm>
            <a:off x="346468" y="3660040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input items successfully matched and assigned</a:t>
            </a:r>
          </a:p>
        </p:txBody>
      </p:sp>
      <p:cxnSp>
        <p:nvCxnSpPr>
          <p:cNvPr id="12" name="Google Shape;223;p30">
            <a:extLst>
              <a:ext uri="{FF2B5EF4-FFF2-40B4-BE49-F238E27FC236}">
                <a16:creationId xmlns:a16="http://schemas.microsoft.com/office/drawing/2014/main" id="{933CE4BE-49D9-8DC6-384D-2946434C921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654580" y="2909940"/>
            <a:ext cx="241294" cy="7501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654CF4DC-7D5E-6048-C453-8D918DC3842A}"/>
              </a:ext>
            </a:extLst>
          </p:cNvPr>
          <p:cNvSpPr txBox="1">
            <a:spLocks/>
          </p:cNvSpPr>
          <p:nvPr/>
        </p:nvSpPr>
        <p:spPr>
          <a:xfrm>
            <a:off x="3184326" y="3908362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Defines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what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 we are reading (character? Integer? Float?)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4716279B-773B-3C99-75E0-89E43B709C9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4217747" y="2909940"/>
            <a:ext cx="1781865" cy="998422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1;p31">
            <a:extLst>
              <a:ext uri="{FF2B5EF4-FFF2-40B4-BE49-F238E27FC236}">
                <a16:creationId xmlns:a16="http://schemas.microsoft.com/office/drawing/2014/main" id="{50E6566B-3F6F-6324-BEE2-5B4B476BEF97}"/>
              </a:ext>
            </a:extLst>
          </p:cNvPr>
          <p:cNvSpPr txBox="1">
            <a:spLocks/>
          </p:cNvSpPr>
          <p:nvPr/>
        </p:nvSpPr>
        <p:spPr>
          <a:xfrm>
            <a:off x="5620663" y="3731894"/>
            <a:ext cx="3086100" cy="972081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Passes by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reference 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(a pointer) to the variable which will hold our input</a:t>
            </a:r>
          </a:p>
        </p:txBody>
      </p:sp>
      <p:cxnSp>
        <p:nvCxnSpPr>
          <p:cNvPr id="16" name="Google Shape;233;p31">
            <a:extLst>
              <a:ext uri="{FF2B5EF4-FFF2-40B4-BE49-F238E27FC236}">
                <a16:creationId xmlns:a16="http://schemas.microsoft.com/office/drawing/2014/main" id="{603D0372-A49B-DDBA-7012-292497FC024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7086600" y="2909940"/>
            <a:ext cx="77113" cy="821954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  <a:r>
              <a:rPr lang="en-US" dirty="0"/>
              <a:t> is another C standard library function</a:t>
            </a:r>
          </a:p>
          <a:p>
            <a:pPr lvl="1"/>
            <a:r>
              <a:rPr lang="en-US" dirty="0"/>
              <a:t>Used to reach character, string, numeric data from keyboard</a:t>
            </a:r>
          </a:p>
          <a:p>
            <a:pPr lvl="1"/>
            <a:r>
              <a:rPr lang="en-US" dirty="0"/>
              <a:t>Again, if you want to use it in your program you have to include the header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scanf(const char * format, ...)</a:t>
            </a:r>
          </a:p>
        </p:txBody>
      </p:sp>
    </p:spTree>
    <p:extLst>
      <p:ext uri="{BB962C8B-B14F-4D97-AF65-F5344CB8AC3E}">
        <p14:creationId xmlns:p14="http://schemas.microsoft.com/office/powerpoint/2010/main" val="175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A8A-0535-D369-BE62-F51C493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(live demo)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DFC-928C-6D1E-EF96-3DD217E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08D-C068-BCCE-6DE0-BA4CE4D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2407-EEB4-9CE8-35C3-918DB74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6E786E1-73ED-DB07-9789-EB9876AA07FA}"/>
              </a:ext>
            </a:extLst>
          </p:cNvPr>
          <p:cNvSpPr txBox="1">
            <a:spLocks/>
          </p:cNvSpPr>
          <p:nvPr/>
        </p:nvSpPr>
        <p:spPr>
          <a:xfrm>
            <a:off x="733558" y="848412"/>
            <a:ext cx="7676885" cy="43740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character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character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integer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integer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C2DE-127F-ACA6-D9EA-167C3F7F366E}"/>
              </a:ext>
            </a:extLst>
          </p:cNvPr>
          <p:cNvSpPr txBox="1"/>
          <p:nvPr/>
        </p:nvSpPr>
        <p:spPr>
          <a:xfrm>
            <a:off x="167326" y="5488330"/>
            <a:ext cx="88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http://sites.pitt.edu/~shk148/teaching/CS0449-2234/code/scan.c.html</a:t>
            </a:r>
          </a:p>
        </p:txBody>
      </p:sp>
    </p:spTree>
    <p:extLst>
      <p:ext uri="{BB962C8B-B14F-4D97-AF65-F5344CB8AC3E}">
        <p14:creationId xmlns:p14="http://schemas.microsoft.com/office/powerpoint/2010/main" val="24189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</TotalTime>
  <Words>996</Words>
  <Application>Microsoft Macintosh PowerPoint</Application>
  <PresentationFormat>Letter Paper (8.5x11 in)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 Bold</vt:lpstr>
      <vt:lpstr>Open Sans Medium</vt:lpstr>
      <vt:lpstr>Arial</vt:lpstr>
      <vt:lpstr>Calibri</vt:lpstr>
      <vt:lpstr>Consolas</vt:lpstr>
      <vt:lpstr>EB Garamond</vt:lpstr>
      <vt:lpstr>Open Sans</vt:lpstr>
      <vt:lpstr>Open Sans SemiBold</vt:lpstr>
      <vt:lpstr>Wingdings</vt:lpstr>
      <vt:lpstr>Office Theme</vt:lpstr>
      <vt:lpstr>CS0449: Introduction to System Software</vt:lpstr>
      <vt:lpstr>TA Information</vt:lpstr>
      <vt:lpstr>L1: Data Representation (GradeScope)</vt:lpstr>
      <vt:lpstr>Standard C Library (libc)</vt:lpstr>
      <vt:lpstr>Using man to learn about functions, commands, libraries</vt:lpstr>
      <vt:lpstr>Detailed look at using printf()</vt:lpstr>
      <vt:lpstr>Example code using printf() (animated)</vt:lpstr>
      <vt:lpstr>Reading Input using scanf()</vt:lpstr>
      <vt:lpstr>Example code using printf() (live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19</cp:revision>
  <dcterms:created xsi:type="dcterms:W3CDTF">2023-01-21T21:19:02Z</dcterms:created>
  <dcterms:modified xsi:type="dcterms:W3CDTF">2023-01-24T14:45:28Z</dcterms:modified>
</cp:coreProperties>
</file>