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EEEEE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52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A644-EF4B-4DFC-86A3-F37E532C85B5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48F3-3618-4800-B472-BF74C39E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0485EC-5B1E-A43F-5237-EEB3A5CB239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EE730-A77D-EBD3-9E1A-B9792788FBC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solidFill>
            <a:srgbClr val="EEEE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01" y="2877712"/>
            <a:ext cx="5139313" cy="239335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300" y="64829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F3ADF2E-282C-A449-81FF-2FFFB0AF9773}" type="datetime3">
              <a:rPr lang="en-US" smtClean="0"/>
              <a:t>25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8545" y="6482950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2068ECE9-44B7-043A-8C11-D5B04127C2C8}"/>
              </a:ext>
            </a:extLst>
          </p:cNvPr>
          <p:cNvSpPr/>
          <p:nvPr userDrawn="1"/>
        </p:nvSpPr>
        <p:spPr>
          <a:xfrm>
            <a:off x="-18545" y="-5644"/>
            <a:ext cx="9162545" cy="763875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63636" tIns="63636" rIns="63636" bIns="6363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9B4159-2A9C-C287-A8E2-48CBA4E16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01" y="4554"/>
            <a:ext cx="5537675" cy="749124"/>
          </a:xfrm>
        </p:spPr>
        <p:txBody>
          <a:bodyPr anchor="ctr">
            <a:normAutofit/>
          </a:bodyPr>
          <a:lstStyle>
            <a:lvl1pPr algn="r">
              <a:defRPr sz="300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cxnSp>
        <p:nvCxnSpPr>
          <p:cNvPr id="11" name="Google Shape;18;p2">
            <a:extLst>
              <a:ext uri="{FF2B5EF4-FFF2-40B4-BE49-F238E27FC236}">
                <a16:creationId xmlns:a16="http://schemas.microsoft.com/office/drawing/2014/main" id="{408095C7-19F4-3725-B9EB-0716AFA87C78}"/>
              </a:ext>
            </a:extLst>
          </p:cNvPr>
          <p:cNvCxnSpPr/>
          <p:nvPr userDrawn="1"/>
        </p:nvCxnSpPr>
        <p:spPr>
          <a:xfrm>
            <a:off x="6119541" y="207920"/>
            <a:ext cx="0" cy="34818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68D2F3C-3EC1-A0C8-590E-E5F6CA01AB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102" y="1908762"/>
            <a:ext cx="5139313" cy="914400"/>
          </a:xfrm>
        </p:spPr>
        <p:txBody>
          <a:bodyPr anchor="b">
            <a:normAutofit/>
          </a:bodyPr>
          <a:lstStyle>
            <a:lvl1pPr marL="0" indent="0">
              <a:buNone/>
              <a:defRPr sz="255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E1EFB1F-1C74-73E6-6138-9F1010AEB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5050" y="0"/>
            <a:ext cx="3028950" cy="749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500" dirty="0" smtClean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Presenter Name</a:t>
            </a:r>
          </a:p>
        </p:txBody>
      </p:sp>
      <p:cxnSp>
        <p:nvCxnSpPr>
          <p:cNvPr id="21" name="Google Shape;14;p2">
            <a:extLst>
              <a:ext uri="{FF2B5EF4-FFF2-40B4-BE49-F238E27FC236}">
                <a16:creationId xmlns:a16="http://schemas.microsoft.com/office/drawing/2014/main" id="{B86426CC-AEC1-3E38-8602-179CFD95FA64}"/>
              </a:ext>
            </a:extLst>
          </p:cNvPr>
          <p:cNvCxnSpPr>
            <a:cxnSpLocks/>
          </p:cNvCxnSpPr>
          <p:nvPr userDrawn="1"/>
        </p:nvCxnSpPr>
        <p:spPr>
          <a:xfrm>
            <a:off x="3724102" y="2835045"/>
            <a:ext cx="5139313" cy="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39A88EB8-B9EB-6F33-1DD9-1FA5C92706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75029"/>
            <a:ext cx="3459437" cy="4154750"/>
          </a:xfrm>
        </p:spPr>
        <p:txBody>
          <a:bodyPr>
            <a:normAutofit/>
          </a:bodyPr>
          <a:lstStyle>
            <a:lvl1pPr marL="76200" indent="0" algn="r">
              <a:buNone/>
              <a:defRPr lang="en-US" sz="1700" b="0" i="0" u="none" strike="noStrike" cap="none" dirty="0" smtClean="0">
                <a:solidFill>
                  <a:schemeClr val="dk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Open Sans Medium"/>
              </a:defRPr>
            </a:lvl1pPr>
            <a:lvl2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>
              <a:defRPr lang="en-US" sz="1700" b="1" i="0" u="none" strike="noStrike" cap="none" dirty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55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DD1F-5D37-8144-8720-4D9EA0A9CA2F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3141-E3FB-8C4F-B6CB-E62276419D70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71C5-8978-A84C-BA66-0CA6B8531D44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B715-6EC4-C94A-9934-42477DF3E605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C40D-3C6E-FE4E-ACFC-9C9BACDCD891}" type="datetime3">
              <a:rPr lang="en-US" smtClean="0"/>
              <a:t>25 January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387-5D0F-484B-BD0F-F3C6F735945D}" type="datetime3">
              <a:rPr lang="en-US" smtClean="0"/>
              <a:t>25 January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2C6D-CA7E-D141-925C-A4BE16737F2D}" type="datetime3">
              <a:rPr lang="en-US" smtClean="0"/>
              <a:t>25 January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ABC4-B1AC-6842-9EC2-808DCB1D85D4}" type="datetime3">
              <a:rPr lang="en-US" smtClean="0"/>
              <a:t>25 January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949D-6FB4-154F-B431-8611B27A07DD}" type="datetime3">
              <a:rPr lang="en-US" smtClean="0"/>
              <a:t>25 January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2BF9-4E7D-4C4C-99DC-1A491AFFD645}" type="datetime3">
              <a:rPr lang="en-US" smtClean="0"/>
              <a:t>25 January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02" y="22860"/>
            <a:ext cx="8007796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02" y="799000"/>
            <a:ext cx="8015496" cy="534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C545853-5B67-9946-9CF1-866CB59DF9D2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Google Shape;9;p1">
            <a:extLst>
              <a:ext uri="{FF2B5EF4-FFF2-40B4-BE49-F238E27FC236}">
                <a16:creationId xmlns:a16="http://schemas.microsoft.com/office/drawing/2014/main" id="{2EDBD13C-7CF1-AD08-7ED4-8AFA2C3E9F34}"/>
              </a:ext>
            </a:extLst>
          </p:cNvPr>
          <p:cNvCxnSpPr/>
          <p:nvPr userDrawn="1"/>
        </p:nvCxnSpPr>
        <p:spPr>
          <a:xfrm>
            <a:off x="589416" y="710398"/>
            <a:ext cx="799418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5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itt.edu/~shk148/teaching/CS0449-2234/#handou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pitt.edu/~shk148/teaching/CS0449-2234/code/print.c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pitt.edu/~shk148/teaching/CS0449-2234/code/scan.c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3634B4-4154-FC07-0EAE-0C8FDFB6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TA Information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L1: Data Representation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Comparing structs using </a:t>
            </a:r>
            <a:r>
              <a:rPr lang="en-US" dirty="0" err="1">
                <a:latin typeface="Consolas" panose="020B0609020204030204" pitchFamily="49" charset="0"/>
                <a:ea typeface="Open Sans" pitchFamily="2" charset="0"/>
                <a:cs typeface="Open Sans" pitchFamily="2" charset="0"/>
              </a:rPr>
              <a:t>sizeof</a:t>
            </a:r>
            <a:r>
              <a:rPr lang="en-US" dirty="0">
                <a:latin typeface="Consolas" panose="020B0609020204030204" pitchFamily="49" charset="0"/>
                <a:ea typeface="Open Sans" pitchFamily="2" charset="0"/>
                <a:cs typeface="Open Sans" pitchFamily="2" charset="0"/>
              </a:rPr>
              <a:t>()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Input/Output using C standard library functions</a:t>
            </a:r>
          </a:p>
          <a:p>
            <a:endParaRPr lang="en-US" dirty="0">
              <a:latin typeface="Consolas" panose="020B0609020204030204" pitchFamily="49" charset="0"/>
              <a:ea typeface="Open Sans" pitchFamily="2" charset="0"/>
              <a:cs typeface="Open Sans" pitchFamily="2" charset="0"/>
            </a:endParaRPr>
          </a:p>
          <a:p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1A803-EFD6-1951-97DD-E87C5E6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54"/>
            <a:ext cx="6105776" cy="74912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CS0449: Introduction to System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00AC8C-02BC-B843-D359-4FD935047E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4102" y="2175028"/>
            <a:ext cx="5139313" cy="648133"/>
          </a:xfrm>
        </p:spPr>
        <p:txBody>
          <a:bodyPr>
            <a:noAutofit/>
          </a:bodyPr>
          <a:lstStyle/>
          <a:p>
            <a:r>
              <a:rPr lang="en-US" sz="2500" b="1" dirty="0"/>
              <a:t>REC-1: Basic of C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CD08C5-6A96-8629-4D9B-CAD0B46DE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5050" y="0"/>
            <a:ext cx="3028950" cy="74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000" dirty="0"/>
              <a:t>HINWOO </a:t>
            </a:r>
            <a:r>
              <a:rPr lang="en-US" sz="2400" dirty="0"/>
              <a:t>K</a:t>
            </a:r>
            <a:r>
              <a:rPr lang="en-US" sz="2000" dirty="0"/>
              <a:t>IM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17C70-F235-22C2-47E3-5332B488F35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85303"/>
            <a:ext cx="3459437" cy="4154750"/>
          </a:xfrm>
        </p:spPr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200" b="1" dirty="0"/>
              <a:t>Shinwoo Kim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Teaching Assistant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shinwookim@pitt.edu</a:t>
            </a:r>
          </a:p>
          <a:p>
            <a:pPr algn="r"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https://sites.pitt.edu/~shk148/</a:t>
            </a:r>
          </a:p>
          <a:p>
            <a:pPr algn="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Spring 2023, Term 2234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Friday 12 PM Recitation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Jan 27</a:t>
            </a:r>
            <a:r>
              <a:rPr lang="en-US" sz="1500" baseline="30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</a:t>
            </a: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2023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with materials from 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Tim Hoffman, Jon Misurda, and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Luis Oliveira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Department of Computer Science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School of Computing &amp; Information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68-6258-2654-D867-DA66F0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65DE-4C08-3ABD-57F0-4FA6836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Recitation Materials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Open Sans SemiBold" panose="020B0706030804020204" pitchFamily="34" charset="0"/>
                <a:cs typeface="Consolas" panose="020B0609020204030204" pitchFamily="49" charset="0"/>
                <a:hlinkClick r:id="rId2"/>
              </a:rPr>
              <a:t>https://sites.pitt.edu/~shk148/teaching/CS0449-2234/#handouts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EDB1FA2-3ED4-9088-4AC5-D26C09D5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49868"/>
              </p:ext>
            </p:extLst>
          </p:nvPr>
        </p:nvGraphicFramePr>
        <p:xfrm>
          <a:off x="532897" y="1603279"/>
          <a:ext cx="8078206" cy="34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16">
                  <a:extLst>
                    <a:ext uri="{9D8B030D-6E8A-4147-A177-3AD203B41FA5}">
                      <a16:colId xmlns:a16="http://schemas.microsoft.com/office/drawing/2014/main" val="62321383"/>
                    </a:ext>
                  </a:extLst>
                </a:gridCol>
                <a:gridCol w="6114290">
                  <a:extLst>
                    <a:ext uri="{9D8B030D-6E8A-4147-A177-3AD203B41FA5}">
                      <a16:colId xmlns:a16="http://schemas.microsoft.com/office/drawing/2014/main" val="2779564304"/>
                    </a:ext>
                  </a:extLst>
                </a:gridCol>
              </a:tblGrid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Day</a:t>
                      </a:r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Time/Location</a:t>
                      </a:r>
                    </a:p>
                  </a:txBody>
                  <a:tcPr marL="83127" marR="83127" marT="41564" marB="415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21728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Monday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 PM - 2:30 PM @ 5806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78922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Tuesday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3:00PM - 3:45PM @ 5712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89793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Wednesday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2:30PM @ 5710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29847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Thursday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1:00PM - 3:45PM @ 6408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283935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Friday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  <a:sym typeface="Arial"/>
                        </a:rPr>
                        <a:t>11:00AM - 12:00PM @ 5806 SENSQ</a:t>
                      </a:r>
                      <a:endParaRPr lang="en-US" sz="1600" dirty="0">
                        <a:effectLst/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22161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By appointment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Message me to schedule a meeting (in-person/virtual)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27026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EADC8D-9CC4-D764-185E-CCD0F48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B962-33F2-C44A-BF78-1127C923347A}" type="datetime3">
              <a:rPr lang="en-US" smtClean="0"/>
              <a:t>25 January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800DE1-778A-F561-46C8-7B2D02A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Shinwoo Kim - CS 0449 - Recitation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03D2DB-F793-06E9-0C7D-B4EBC0A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B5D9-D026-DA21-BB21-6632CC5D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L1: Data Representation (GradeScope)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2998-3243-41C2-F5B9-F7D1C128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Practice 1 posted to </a:t>
            </a:r>
            <a:r>
              <a:rPr lang="en-US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GradeScope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L1: Data Representation</a:t>
            </a:r>
          </a:p>
          <a:p>
            <a:pPr lvl="2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Binary, hexadecimal, decimal conversion</a:t>
            </a:r>
          </a:p>
          <a:p>
            <a:pPr lvl="2"/>
            <a:r>
              <a:rPr lang="en-US" dirty="0"/>
              <a:t>Bit-wise and logical operations</a:t>
            </a:r>
          </a:p>
          <a:p>
            <a:pPr lvl="3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Bit shifting</a:t>
            </a:r>
          </a:p>
          <a:p>
            <a:pPr lvl="3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C</a:t>
            </a:r>
            <a:r>
              <a:rPr lang="en-US" dirty="0"/>
              <a:t> syntax</a:t>
            </a:r>
          </a:p>
          <a:p>
            <a:pPr lvl="2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Basic data types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etc.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signed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dirty="0">
                <a:latin typeface="Consolas" panose="020B0609020204030204" pitchFamily="49" charset="0"/>
              </a:rPr>
              <a:t>unsigned</a:t>
            </a:r>
          </a:p>
          <a:p>
            <a:pPr lvl="1"/>
            <a:r>
              <a:rPr lang="en-US" dirty="0"/>
              <a:t>Multiple choice, Fill-in-the-blanks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07A7-102A-F0CC-98A1-B91B42E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2D02-193D-4645-8B73-47E469FE71C3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33A6-CC2A-535D-2ED3-A44407D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A8EB-5636-CB88-F23A-E459664F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02" y="29374"/>
            <a:ext cx="8007796" cy="681037"/>
          </a:xfrm>
        </p:spPr>
        <p:txBody>
          <a:bodyPr/>
          <a:lstStyle/>
          <a:p>
            <a:r>
              <a:rPr lang="en-US" dirty="0"/>
              <a:t>Standard C Library (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Lab0, you used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printf() </a:t>
            </a:r>
            <a:r>
              <a:rPr lang="en-US" dirty="0"/>
              <a:t>in the Hello World program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printf("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Hello world! x is currently %d \n</a:t>
            </a:r>
            <a:r>
              <a:rPr lang="en-US" dirty="0">
                <a:latin typeface="Consolas" panose="020B0609020204030204" pitchFamily="49" charset="0"/>
              </a:rPr>
              <a:t>", x);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Hello world! x is currently 2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stringified the arguments and printed to the standard output</a:t>
            </a:r>
          </a:p>
          <a:p>
            <a:pPr lvl="2"/>
            <a:r>
              <a:rPr lang="en-US" dirty="0"/>
              <a:t>formatted the string and filled-in the placeholders (e.g., </a:t>
            </a:r>
            <a:r>
              <a:rPr lang="en-US" dirty="0">
                <a:latin typeface="Consolas" panose="020B0609020204030204" pitchFamily="49" charset="0"/>
              </a:rPr>
              <a:t>%d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dirty="0"/>
              <a:t> the terminal </a:t>
            </a:r>
          </a:p>
          <a:p>
            <a:r>
              <a:rPr lang="en-US" dirty="0"/>
              <a:t>Notice we didn’t need to implement that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dirty="0"/>
              <a:t> function ourself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dirty="0"/>
              <a:t> is a function built-in to C’s standard library</a:t>
            </a:r>
          </a:p>
          <a:p>
            <a:pPr lvl="2"/>
            <a:r>
              <a:rPr lang="en-US" dirty="0"/>
              <a:t>Hence, we needed to tell our compiler to make use of the standard library functions with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talk about how the libraries are linked to your code in lecture soon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1507-AAA4-C742-BB55-3B1AC8DB152B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2E52-1B18-D70F-3D34-C9A9C6A5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gives us information about functions, commands,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024-92E2-3D53-1678-8063B636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134088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 most Unix/Unix-like systems, you can use </a:t>
            </a:r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to learn more about functions/commands/etc.</a:t>
            </a:r>
          </a:p>
          <a:p>
            <a:r>
              <a:rPr lang="en-US" dirty="0"/>
              <a:t>This manual has the most accurate (and detailed) information about all the library functions, programs, commands,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8E66-3ADF-4E1D-73C1-0412E100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FD0-DCA7-1844-BC8B-E7A62B5B452A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53C1-4767-0808-8078-3C06295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28A6-8DE0-24B5-DFAA-6C1C3304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3599D-D559-73DC-E274-F59045458953}"/>
              </a:ext>
            </a:extLst>
          </p:cNvPr>
          <p:cNvSpPr/>
          <p:nvPr/>
        </p:nvSpPr>
        <p:spPr>
          <a:xfrm>
            <a:off x="568102" y="2262463"/>
            <a:ext cx="8007796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Man printf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3D1B4-82DB-EFA1-8B69-2B2EE20C9931}"/>
              </a:ext>
            </a:extLst>
          </p:cNvPr>
          <p:cNvSpPr/>
          <p:nvPr/>
        </p:nvSpPr>
        <p:spPr>
          <a:xfrm>
            <a:off x="566375" y="2627589"/>
            <a:ext cx="8007796" cy="284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ctr">
              <a:buNone/>
            </a:pPr>
            <a:r>
              <a:rPr lang="en-US" sz="1500" dirty="0">
                <a:latin typeface="Consolas" panose="020B0609020204030204" pitchFamily="49" charset="0"/>
              </a:rPr>
              <a:t>SCANF(3)    		 Library Functions Manual			 SCANF(3)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printf, </a:t>
            </a:r>
            <a:r>
              <a:rPr lang="en-US" sz="1500" dirty="0" err="1">
                <a:latin typeface="Consolas" panose="020B0609020204030204" pitchFamily="49" charset="0"/>
              </a:rPr>
              <a:t>fprintf</a:t>
            </a:r>
            <a:r>
              <a:rPr lang="en-US" sz="1500" dirty="0">
                <a:latin typeface="Consolas" panose="020B0609020204030204" pitchFamily="49" charset="0"/>
              </a:rPr>
              <a:t>, ... , </a:t>
            </a:r>
            <a:r>
              <a:rPr lang="en-US" sz="1500" dirty="0" err="1">
                <a:latin typeface="Consolas" panose="020B0609020204030204" pitchFamily="49" charset="0"/>
              </a:rPr>
              <a:t>vsnprintf</a:t>
            </a:r>
            <a:r>
              <a:rPr lang="en-US" sz="1500" dirty="0">
                <a:latin typeface="Consolas" panose="020B0609020204030204" pitchFamily="49" charset="0"/>
              </a:rPr>
              <a:t> - formatted output conversion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#include &lt;</a:t>
            </a:r>
            <a:r>
              <a:rPr lang="en-US" sz="1500" dirty="0" err="1">
                <a:latin typeface="Consolas" panose="020B0609020204030204" pitchFamily="49" charset="0"/>
              </a:rPr>
              <a:t>stdio.h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int printf(const char </a:t>
            </a:r>
            <a:r>
              <a:rPr lang="en-US" sz="1500" i="1" dirty="0">
                <a:latin typeface="Consolas" panose="020B0609020204030204" pitchFamily="49" charset="0"/>
              </a:rPr>
              <a:t>*restrict format</a:t>
            </a:r>
            <a:r>
              <a:rPr lang="en-US" sz="1500" dirty="0">
                <a:latin typeface="Consolas" panose="020B0609020204030204" pitchFamily="49" charset="0"/>
              </a:rPr>
              <a:t>, ...);</a:t>
            </a:r>
          </a:p>
          <a:p>
            <a:pPr marL="0" indent="0" algn="ctr">
              <a:buNone/>
            </a:pPr>
            <a:r>
              <a:rPr lang="en-US" sz="15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DESCRIPTION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The functions in the printf() family produce output according to a format as described below</a:t>
            </a:r>
          </a:p>
          <a:p>
            <a:pPr algn="ctr"/>
            <a:r>
              <a:rPr lang="en-US" sz="15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769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36C3CB-7277-B06F-8474-14092E738986}"/>
              </a:ext>
            </a:extLst>
          </p:cNvPr>
          <p:cNvSpPr/>
          <p:nvPr/>
        </p:nvSpPr>
        <p:spPr>
          <a:xfrm>
            <a:off x="585706" y="827281"/>
            <a:ext cx="660328" cy="332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1448-3746-0CAE-9707-1729CDBF3765}"/>
              </a:ext>
            </a:extLst>
          </p:cNvPr>
          <p:cNvSpPr/>
          <p:nvPr/>
        </p:nvSpPr>
        <p:spPr>
          <a:xfrm>
            <a:off x="3469500" y="827281"/>
            <a:ext cx="1102500" cy="33221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5289CE-477D-EF30-498A-110AA8D59F49}"/>
              </a:ext>
            </a:extLst>
          </p:cNvPr>
          <p:cNvSpPr/>
          <p:nvPr/>
        </p:nvSpPr>
        <p:spPr>
          <a:xfrm>
            <a:off x="4699188" y="827281"/>
            <a:ext cx="2955369" cy="33221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7DFD-91AE-C0E2-751B-B0295A3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look at using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F98-73B1-E48E-CB76-D37DD0C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7C60-2AB9-4E48-BC8A-1689CA684695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FAA5-9F03-5DAB-B832-1BA3E37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587-BF4D-B566-35C1-25C3532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6</a:t>
            </a:fld>
            <a:endParaRPr lang="en-US"/>
          </a:p>
        </p:txBody>
      </p:sp>
      <p:sp>
        <p:nvSpPr>
          <p:cNvPr id="7" name="Google Shape;222;p30">
            <a:extLst>
              <a:ext uri="{FF2B5EF4-FFF2-40B4-BE49-F238E27FC236}">
                <a16:creationId xmlns:a16="http://schemas.microsoft.com/office/drawing/2014/main" id="{9A2E6B63-3A09-70E3-7F42-14E5EC0F2852}"/>
              </a:ext>
            </a:extLst>
          </p:cNvPr>
          <p:cNvSpPr txBox="1">
            <a:spLocks/>
          </p:cNvSpPr>
          <p:nvPr/>
        </p:nvSpPr>
        <p:spPr>
          <a:xfrm>
            <a:off x="191924" y="1414856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characters printed (excluding null terminator)</a:t>
            </a:r>
          </a:p>
        </p:txBody>
      </p:sp>
      <p:cxnSp>
        <p:nvCxnSpPr>
          <p:cNvPr id="8" name="Google Shape;223;p30">
            <a:extLst>
              <a:ext uri="{FF2B5EF4-FFF2-40B4-BE49-F238E27FC236}">
                <a16:creationId xmlns:a16="http://schemas.microsoft.com/office/drawing/2014/main" id="{E601E026-A84C-9DF5-A8EC-6538D063E34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5870" y="1159497"/>
            <a:ext cx="584166" cy="25535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75E35E19-4C73-89ED-7AE9-954F887A889D}"/>
              </a:ext>
            </a:extLst>
          </p:cNvPr>
          <p:cNvSpPr txBox="1">
            <a:spLocks/>
          </p:cNvSpPr>
          <p:nvPr/>
        </p:nvSpPr>
        <p:spPr>
          <a:xfrm>
            <a:off x="2967128" y="1452539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Remember, in C, a string is just an array of characters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82E7889A-3CCC-AE69-97E2-17EC38FDC899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4000549" y="1159497"/>
            <a:ext cx="20201" cy="293042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231;p31">
            <a:extLst>
              <a:ext uri="{FF2B5EF4-FFF2-40B4-BE49-F238E27FC236}">
                <a16:creationId xmlns:a16="http://schemas.microsoft.com/office/drawing/2014/main" id="{849F7A1B-F25B-561A-8802-5A022AFDB4AC}"/>
              </a:ext>
            </a:extLst>
          </p:cNvPr>
          <p:cNvSpPr txBox="1">
            <a:spLocks/>
          </p:cNvSpPr>
          <p:nvPr/>
        </p:nvSpPr>
        <p:spPr>
          <a:xfrm>
            <a:off x="5308661" y="1418893"/>
            <a:ext cx="3086100" cy="149583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We place placeholders which begin with a percent sign (%). The variables which comes after the formatter will replace the placeholders when printing</a:t>
            </a:r>
          </a:p>
        </p:txBody>
      </p:sp>
      <p:cxnSp>
        <p:nvCxnSpPr>
          <p:cNvPr id="25" name="Google Shape;233;p31">
            <a:extLst>
              <a:ext uri="{FF2B5EF4-FFF2-40B4-BE49-F238E27FC236}">
                <a16:creationId xmlns:a16="http://schemas.microsoft.com/office/drawing/2014/main" id="{A9182001-BA18-5712-0F68-76F6B24D4892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flipH="1" flipV="1">
            <a:off x="6176873" y="1159497"/>
            <a:ext cx="674838" cy="259396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FBA3-6230-27C4-3E64-C365877F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52075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printf(const char </a:t>
            </a:r>
            <a: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* format string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...);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7" grpId="0" animBg="1"/>
      <p:bldP spid="1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7DFD-91AE-C0E2-751B-B0295A3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</a:t>
            </a:r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baseline="-25000" dirty="0"/>
              <a:t>(animated)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F98-73B1-E48E-CB76-D37DD0C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E403-68D8-124A-896F-C2136E5188F1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FAA5-9F03-5DAB-B832-1BA3E37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587-BF4D-B566-35C1-25C3532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C0C993-BAFC-9DE9-1A52-CBA7A7DC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60" y="772999"/>
            <a:ext cx="4858271" cy="5299187"/>
          </a:xfrm>
          <a:solidFill>
            <a:schemeClr val="tx1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str[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"CS0449"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flt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10.234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num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20.126456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"Character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"String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str);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"Float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flt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"Integer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"Double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"Octal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%o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"Hexadecimal value is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num);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F752E707-D63E-0700-A16C-43BDE7E1934C}"/>
              </a:ext>
            </a:extLst>
          </p:cNvPr>
          <p:cNvSpPr txBox="1">
            <a:spLocks/>
          </p:cNvSpPr>
          <p:nvPr/>
        </p:nvSpPr>
        <p:spPr>
          <a:xfrm>
            <a:off x="5576545" y="791134"/>
            <a:ext cx="300140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rgbClr val="E1E4E8"/>
                </a:solidFill>
                <a:latin typeface="Consolas" panose="020B0609020204030204" pitchFamily="49" charset="0"/>
              </a:rPr>
              <a:t>Character is A </a:t>
            </a:r>
            <a:endParaRPr lang="en-US" sz="1600" dirty="0">
              <a:solidFill>
                <a:srgbClr val="E1E4E8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464981C5-E9B1-5667-F76D-48C2E72ECA24}"/>
              </a:ext>
            </a:extLst>
          </p:cNvPr>
          <p:cNvSpPr txBox="1">
            <a:spLocks/>
          </p:cNvSpPr>
          <p:nvPr/>
        </p:nvSpPr>
        <p:spPr>
          <a:xfrm>
            <a:off x="5576545" y="1049827"/>
            <a:ext cx="300140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E1E4E8"/>
                </a:solidFill>
                <a:latin typeface="Consolas" panose="020B0609020204030204" pitchFamily="49" charset="0"/>
              </a:rPr>
              <a:t>String is CS0449</a:t>
            </a:r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E32524-D684-DB61-0DFC-DE5D662AC3B3}"/>
              </a:ext>
            </a:extLst>
          </p:cNvPr>
          <p:cNvSpPr txBox="1">
            <a:spLocks/>
          </p:cNvSpPr>
          <p:nvPr/>
        </p:nvSpPr>
        <p:spPr>
          <a:xfrm>
            <a:off x="5576545" y="1832961"/>
            <a:ext cx="300140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E1E4E8"/>
                </a:solidFill>
                <a:latin typeface="Consolas" panose="020B0609020204030204" pitchFamily="49" charset="0"/>
              </a:rPr>
              <a:t>Double value is 20.126456 </a:t>
            </a:r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BCDB7D4C-188C-2F02-8B73-2444C9617856}"/>
              </a:ext>
            </a:extLst>
          </p:cNvPr>
          <p:cNvSpPr txBox="1">
            <a:spLocks/>
          </p:cNvSpPr>
          <p:nvPr/>
        </p:nvSpPr>
        <p:spPr>
          <a:xfrm>
            <a:off x="5576545" y="2357210"/>
            <a:ext cx="300140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E1E4E8"/>
                </a:solidFill>
                <a:latin typeface="Consolas" panose="020B0609020204030204" pitchFamily="49" charset="0"/>
              </a:rPr>
              <a:t>Hexadecimal value is 96 </a:t>
            </a:r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915D09DE-61BF-1642-4D66-45DC655FB53A}"/>
              </a:ext>
            </a:extLst>
          </p:cNvPr>
          <p:cNvSpPr txBox="1">
            <a:spLocks/>
          </p:cNvSpPr>
          <p:nvPr/>
        </p:nvSpPr>
        <p:spPr>
          <a:xfrm>
            <a:off x="5576545" y="1311255"/>
            <a:ext cx="300140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E1E4E8"/>
                </a:solidFill>
                <a:latin typeface="Consolas" panose="020B0609020204030204" pitchFamily="49" charset="0"/>
              </a:rPr>
              <a:t>Float value is 10.234000 </a:t>
            </a:r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401B361B-DC41-E6A9-DE10-4B563AC731E3}"/>
              </a:ext>
            </a:extLst>
          </p:cNvPr>
          <p:cNvSpPr txBox="1">
            <a:spLocks/>
          </p:cNvSpPr>
          <p:nvPr/>
        </p:nvSpPr>
        <p:spPr>
          <a:xfrm>
            <a:off x="5576545" y="1575667"/>
            <a:ext cx="300140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E1E4E8"/>
                </a:solidFill>
                <a:latin typeface="Consolas" panose="020B0609020204030204" pitchFamily="49" charset="0"/>
              </a:rPr>
              <a:t>Integer value is 150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A08FD9A0-133A-DD9C-7DBC-2E27842640D6}"/>
              </a:ext>
            </a:extLst>
          </p:cNvPr>
          <p:cNvSpPr txBox="1">
            <a:spLocks/>
          </p:cNvSpPr>
          <p:nvPr/>
        </p:nvSpPr>
        <p:spPr>
          <a:xfrm>
            <a:off x="5576545" y="2092798"/>
            <a:ext cx="3001404" cy="26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E1E4E8"/>
                </a:solidFill>
                <a:latin typeface="Consolas" panose="020B0609020204030204" pitchFamily="49" charset="0"/>
              </a:rPr>
              <a:t>Octal value is 226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4420383-2E9E-432C-9248-D9CB83317A1D}"/>
              </a:ext>
            </a:extLst>
          </p:cNvPr>
          <p:cNvSpPr/>
          <p:nvPr/>
        </p:nvSpPr>
        <p:spPr>
          <a:xfrm>
            <a:off x="279585" y="1243333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164D844-ECD8-A46E-61BA-76741B1B7493}"/>
              </a:ext>
            </a:extLst>
          </p:cNvPr>
          <p:cNvSpPr/>
          <p:nvPr/>
        </p:nvSpPr>
        <p:spPr>
          <a:xfrm>
            <a:off x="486192" y="3434108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B04240-87A6-C3F0-6BDD-5F397DF3059F}"/>
              </a:ext>
            </a:extLst>
          </p:cNvPr>
          <p:cNvSpPr/>
          <p:nvPr/>
        </p:nvSpPr>
        <p:spPr>
          <a:xfrm>
            <a:off x="486192" y="3723136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EED6517-AA3D-81E5-C289-0CF676B062AA}"/>
              </a:ext>
            </a:extLst>
          </p:cNvPr>
          <p:cNvSpPr/>
          <p:nvPr/>
        </p:nvSpPr>
        <p:spPr>
          <a:xfrm>
            <a:off x="486192" y="4018570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38BE26E-5B42-202F-C2F2-3419E3461005}"/>
              </a:ext>
            </a:extLst>
          </p:cNvPr>
          <p:cNvSpPr/>
          <p:nvPr/>
        </p:nvSpPr>
        <p:spPr>
          <a:xfrm>
            <a:off x="486192" y="4302289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C0D0409-9232-4A1F-D4AA-C5E9789A105A}"/>
              </a:ext>
            </a:extLst>
          </p:cNvPr>
          <p:cNvSpPr/>
          <p:nvPr/>
        </p:nvSpPr>
        <p:spPr>
          <a:xfrm>
            <a:off x="486192" y="4586473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8F851B7-56EF-9ECB-7DFA-E99103F131D6}"/>
              </a:ext>
            </a:extLst>
          </p:cNvPr>
          <p:cNvSpPr/>
          <p:nvPr/>
        </p:nvSpPr>
        <p:spPr>
          <a:xfrm>
            <a:off x="497161" y="4865548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7FD9D72-C2A2-8C12-F405-16E047771AD0}"/>
              </a:ext>
            </a:extLst>
          </p:cNvPr>
          <p:cNvSpPr/>
          <p:nvPr/>
        </p:nvSpPr>
        <p:spPr>
          <a:xfrm>
            <a:off x="486192" y="5161721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91B63AD-68BF-8487-0280-AC565F0C2471}"/>
              </a:ext>
            </a:extLst>
          </p:cNvPr>
          <p:cNvSpPr/>
          <p:nvPr/>
        </p:nvSpPr>
        <p:spPr>
          <a:xfrm>
            <a:off x="486191" y="5440796"/>
            <a:ext cx="345325" cy="2644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ABC9187-274A-E190-C8A9-FF9E0967423C}"/>
              </a:ext>
            </a:extLst>
          </p:cNvPr>
          <p:cNvSpPr txBox="1">
            <a:spLocks/>
          </p:cNvSpPr>
          <p:nvPr/>
        </p:nvSpPr>
        <p:spPr>
          <a:xfrm>
            <a:off x="201375" y="6193923"/>
            <a:ext cx="8741250" cy="432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http://sites.pitt.edu/~shk148/teaching/CS0449-2234/code/print.c.html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EC0B20-16FA-B355-EFF5-FF1D6C19BC7B}"/>
              </a:ext>
            </a:extLst>
          </p:cNvPr>
          <p:cNvSpPr/>
          <p:nvPr/>
        </p:nvSpPr>
        <p:spPr>
          <a:xfrm>
            <a:off x="1565710" y="2577724"/>
            <a:ext cx="660328" cy="332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87E77-C0FC-FF47-5318-1DF042F6A8AE}"/>
              </a:ext>
            </a:extLst>
          </p:cNvPr>
          <p:cNvSpPr/>
          <p:nvPr/>
        </p:nvSpPr>
        <p:spPr>
          <a:xfrm>
            <a:off x="5482053" y="2577724"/>
            <a:ext cx="1035117" cy="3322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4A18B-8E0C-C6FF-6A13-6A416C4B354D}"/>
              </a:ext>
            </a:extLst>
          </p:cNvPr>
          <p:cNvSpPr/>
          <p:nvPr/>
        </p:nvSpPr>
        <p:spPr>
          <a:xfrm>
            <a:off x="6833813" y="2577724"/>
            <a:ext cx="505573" cy="3322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using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DC4B-752C-8C43-9879-64F89CA51352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8</a:t>
            </a:fld>
            <a:endParaRPr lang="en-US"/>
          </a:p>
        </p:txBody>
      </p:sp>
      <p:sp>
        <p:nvSpPr>
          <p:cNvPr id="11" name="Google Shape;222;p30">
            <a:extLst>
              <a:ext uri="{FF2B5EF4-FFF2-40B4-BE49-F238E27FC236}">
                <a16:creationId xmlns:a16="http://schemas.microsoft.com/office/drawing/2014/main" id="{497A9BAB-40CE-FBE4-CDCF-DCF47F7108D2}"/>
              </a:ext>
            </a:extLst>
          </p:cNvPr>
          <p:cNvSpPr txBox="1">
            <a:spLocks/>
          </p:cNvSpPr>
          <p:nvPr/>
        </p:nvSpPr>
        <p:spPr>
          <a:xfrm>
            <a:off x="346468" y="3660040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input items successfully matched and assigned</a:t>
            </a:r>
          </a:p>
        </p:txBody>
      </p:sp>
      <p:cxnSp>
        <p:nvCxnSpPr>
          <p:cNvPr id="12" name="Google Shape;223;p30">
            <a:extLst>
              <a:ext uri="{FF2B5EF4-FFF2-40B4-BE49-F238E27FC236}">
                <a16:creationId xmlns:a16="http://schemas.microsoft.com/office/drawing/2014/main" id="{933CE4BE-49D9-8DC6-384D-2946434C921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654580" y="2909940"/>
            <a:ext cx="241294" cy="7501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654CF4DC-7D5E-6048-C453-8D918DC3842A}"/>
              </a:ext>
            </a:extLst>
          </p:cNvPr>
          <p:cNvSpPr txBox="1">
            <a:spLocks/>
          </p:cNvSpPr>
          <p:nvPr/>
        </p:nvSpPr>
        <p:spPr>
          <a:xfrm>
            <a:off x="3184326" y="3908362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Defines </a:t>
            </a:r>
            <a:r>
              <a:rPr lang="en-US" sz="14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what</a:t>
            </a: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 we are reading (character? Integer? Float?)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4716279B-773B-3C99-75E0-89E43B709C90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4217747" y="2909940"/>
            <a:ext cx="1781865" cy="998422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31;p31">
            <a:extLst>
              <a:ext uri="{FF2B5EF4-FFF2-40B4-BE49-F238E27FC236}">
                <a16:creationId xmlns:a16="http://schemas.microsoft.com/office/drawing/2014/main" id="{50E6566B-3F6F-6324-BEE2-5B4B476BEF97}"/>
              </a:ext>
            </a:extLst>
          </p:cNvPr>
          <p:cNvSpPr txBox="1">
            <a:spLocks/>
          </p:cNvSpPr>
          <p:nvPr/>
        </p:nvSpPr>
        <p:spPr>
          <a:xfrm>
            <a:off x="5620663" y="3731894"/>
            <a:ext cx="3086100" cy="972081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Passes by </a:t>
            </a:r>
            <a:r>
              <a:rPr lang="en-US" sz="14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reference </a:t>
            </a:r>
            <a:r>
              <a:rPr lang="en-US" sz="1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(a pointer) to the variable which will hold our input</a:t>
            </a:r>
          </a:p>
        </p:txBody>
      </p:sp>
      <p:cxnSp>
        <p:nvCxnSpPr>
          <p:cNvPr id="16" name="Google Shape;233;p31">
            <a:extLst>
              <a:ext uri="{FF2B5EF4-FFF2-40B4-BE49-F238E27FC236}">
                <a16:creationId xmlns:a16="http://schemas.microsoft.com/office/drawing/2014/main" id="{603D0372-A49B-DDBA-7012-292497FC024E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7086600" y="2909940"/>
            <a:ext cx="77113" cy="821954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  <a:r>
              <a:rPr lang="en-US" dirty="0"/>
              <a:t> is another C standard library function</a:t>
            </a:r>
          </a:p>
          <a:p>
            <a:pPr lvl="1"/>
            <a:r>
              <a:rPr lang="en-US" dirty="0"/>
              <a:t>Used to read character, string, numeric data from keyboard</a:t>
            </a:r>
          </a:p>
          <a:p>
            <a:pPr lvl="1"/>
            <a:r>
              <a:rPr lang="en-US" dirty="0"/>
              <a:t>Again, if you want to use it in your program you have to include the header (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scanf(const char * format, ...)</a:t>
            </a:r>
          </a:p>
        </p:txBody>
      </p:sp>
    </p:spTree>
    <p:extLst>
      <p:ext uri="{BB962C8B-B14F-4D97-AF65-F5344CB8AC3E}">
        <p14:creationId xmlns:p14="http://schemas.microsoft.com/office/powerpoint/2010/main" val="17563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BA8A-0535-D369-BE62-F51C493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</a:t>
            </a:r>
            <a:r>
              <a:rPr lang="en-US" dirty="0">
                <a:latin typeface="Consolas" panose="020B0609020204030204" pitchFamily="49" charset="0"/>
              </a:rPr>
              <a:t>scanf() </a:t>
            </a:r>
            <a:r>
              <a:rPr lang="en-US" baseline="-25000" dirty="0"/>
              <a:t>(live demo)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DDFC-928C-6D1E-EF96-3DD217E7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597B-EBC1-6145-BA9F-33EA5DC72377}" type="datetime3">
              <a:rPr lang="en-US" smtClean="0"/>
              <a:t>25 January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708D-C068-BCCE-6DE0-BA4CE4DF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2407-EEB4-9CE8-35C3-918DB748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6E786E1-73ED-DB07-9789-EB9876AA07FA}"/>
              </a:ext>
            </a:extLst>
          </p:cNvPr>
          <p:cNvSpPr txBox="1">
            <a:spLocks/>
          </p:cNvSpPr>
          <p:nvPr/>
        </p:nvSpPr>
        <p:spPr>
          <a:xfrm>
            <a:off x="733558" y="848412"/>
            <a:ext cx="7676885" cy="43740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character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character is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integer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x);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integer is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1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x);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AC2DE-127F-ACA6-D9EA-167C3F7F366E}"/>
              </a:ext>
            </a:extLst>
          </p:cNvPr>
          <p:cNvSpPr txBox="1"/>
          <p:nvPr/>
        </p:nvSpPr>
        <p:spPr>
          <a:xfrm>
            <a:off x="167326" y="5488330"/>
            <a:ext cx="880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http://sites.pitt.edu/~shk148/teaching/CS0449-2234/code/scan.c.html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91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EEEEEE"/>
      </a:lt1>
      <a:dk2>
        <a:srgbClr val="595959"/>
      </a:dk2>
      <a:lt2>
        <a:srgbClr val="EEEEEE"/>
      </a:lt2>
      <a:accent1>
        <a:srgbClr val="003594"/>
      </a:accent1>
      <a:accent2>
        <a:srgbClr val="FFB81C"/>
      </a:accent2>
      <a:accent3>
        <a:srgbClr val="75787B"/>
      </a:accent3>
      <a:accent4>
        <a:srgbClr val="008264"/>
      </a:accent4>
      <a:accent5>
        <a:srgbClr val="DC582A"/>
      </a:accent5>
      <a:accent6>
        <a:srgbClr val="0081A6"/>
      </a:accent6>
      <a:hlink>
        <a:srgbClr val="003594"/>
      </a:hlink>
      <a:folHlink>
        <a:srgbClr val="0097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205</TotalTime>
  <Words>1021</Words>
  <Application>Microsoft Macintosh PowerPoint</Application>
  <PresentationFormat>Letter Paper (8.5x11 in)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EB Garamond</vt:lpstr>
      <vt:lpstr>Open Sans</vt:lpstr>
      <vt:lpstr>Open Sans Bold</vt:lpstr>
      <vt:lpstr>Open Sans Medium</vt:lpstr>
      <vt:lpstr>Open Sans SemiBold</vt:lpstr>
      <vt:lpstr>Wingdings</vt:lpstr>
      <vt:lpstr>Office Theme</vt:lpstr>
      <vt:lpstr>CS0449: Introduction to System Software</vt:lpstr>
      <vt:lpstr>TA Information</vt:lpstr>
      <vt:lpstr>L1: Data Representation (GradeScope)</vt:lpstr>
      <vt:lpstr>Standard C Library (libc)</vt:lpstr>
      <vt:lpstr>man gives us information about functions, commands, libraries</vt:lpstr>
      <vt:lpstr>Detailed look at using printf()</vt:lpstr>
      <vt:lpstr>Example code using printf() (animated)</vt:lpstr>
      <vt:lpstr>Reading Input using scanf()</vt:lpstr>
      <vt:lpstr>Example code using scanf() (live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Shinwoo</dc:creator>
  <cp:lastModifiedBy>Kim, Shinwoo</cp:lastModifiedBy>
  <cp:revision>32</cp:revision>
  <dcterms:created xsi:type="dcterms:W3CDTF">2023-01-21T21:19:02Z</dcterms:created>
  <dcterms:modified xsi:type="dcterms:W3CDTF">2023-01-25T22:17:21Z</dcterms:modified>
</cp:coreProperties>
</file>