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Merriweather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22" Type="http://schemas.openxmlformats.org/officeDocument/2006/relationships/font" Target="fonts/Merriweather-boldItalic.fntdata"/><Relationship Id="rId21" Type="http://schemas.openxmlformats.org/officeDocument/2006/relationships/font" Target="fonts/Merriweather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erriweather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8dcd06f47_0_6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8dcd06f4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8dcd06f47_0_7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8dcd06f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8dcd06f47_0_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8dcd06f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8dcd06f47_0_8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8dcd06f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ff9217aab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ff9217a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8dcd06f47_0_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8dcd06f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0106c55a3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0106c5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8dcd06f47_0_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8dcd06f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8dcd06f47_0_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8dcd06f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8dcd06f47_0_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8dcd06f4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8dcd06f47_0_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8dcd06f4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8dcd06f47_0_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8dcd06f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217500"/>
            <a:ext cx="8520600" cy="4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7"/>
          <p:cNvCxnSpPr/>
          <p:nvPr/>
        </p:nvCxnSpPr>
        <p:spPr>
          <a:xfrm>
            <a:off x="80550" y="427200"/>
            <a:ext cx="898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17500"/>
            <a:ext cx="85206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7291550" y="-76673"/>
            <a:ext cx="1561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© Shinwoo Kim</a:t>
            </a:r>
            <a:endParaRPr b="1" sz="1300"/>
          </a:p>
        </p:txBody>
      </p:sp>
      <p:cxnSp>
        <p:nvCxnSpPr>
          <p:cNvPr id="10" name="Google Shape;10;p1"/>
          <p:cNvCxnSpPr/>
          <p:nvPr/>
        </p:nvCxnSpPr>
        <p:spPr>
          <a:xfrm>
            <a:off x="307950" y="427200"/>
            <a:ext cx="852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5921" y="6383779"/>
            <a:ext cx="1121599" cy="34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"/>
          <p:cNvCxnSpPr/>
          <p:nvPr/>
        </p:nvCxnSpPr>
        <p:spPr>
          <a:xfrm>
            <a:off x="307950" y="6294600"/>
            <a:ext cx="852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992767"/>
            <a:ext cx="8520600" cy="25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/>
              <a:t>CS 0441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"/>
              <a:t>Homework Set 1</a:t>
            </a:r>
            <a:endParaRPr baseline="30000" i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778833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Shinwoo Kim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4739067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1.1 #36e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1514100" y="682500"/>
            <a:ext cx="73329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Construct a truth table for each of these compound propositions.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(p ⊕ q) ∨ (p ⊕ ¬q)</a:t>
            </a:r>
            <a:endParaRPr i="1"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1.2 #2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1514100" y="682500"/>
            <a:ext cx="73329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You can see the movie only if you are over 18 years old or you have the permission of a parent. 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Express your answer in terms of 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-"/>
            </a:pPr>
            <a:r>
              <a:rPr b="1"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“You can see the movie,” 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-"/>
            </a:pPr>
            <a:r>
              <a:rPr b="1"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“You are over 18 years old,”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-"/>
            </a:pPr>
            <a:r>
              <a:rPr b="1"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“You have the permission of a parent.”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1.2 #4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1514100" y="682500"/>
            <a:ext cx="73329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 use the wireless network in the airport you must pay the daily fee unless you are a subscriber to the service. 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Express your answer in terms of 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-"/>
            </a:pPr>
            <a:r>
              <a:rPr b="1"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“You can use the wireless network in the airport,”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-"/>
            </a:pPr>
            <a:r>
              <a:rPr b="1"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“You pay the daily fee,”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-"/>
            </a:pPr>
            <a:r>
              <a:rPr b="1"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“You are a subscriber to the service.”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1.2 #10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1514100" y="682500"/>
            <a:ext cx="73329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Are these system specifications consistent? 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Whenever the system software is being upgraded, users cannot access the file system. 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If users can access the file system, then they can save new files. 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If users cannot save new files, then the system software is not being upgraded.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1.1 #4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246800" y="682500"/>
            <a:ext cx="76002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negation of each of these propositions?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lphaLcParenR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Janice has more Facebook friends than Juan.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lphaLcParenR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Quincy is smarter than Venkat.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lphaLcParenR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Zelda drives more miles to school than Paola.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lphaLcParenR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Briana sleeps longer than Gloria.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1.1 #8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1395350" y="682500"/>
            <a:ext cx="74517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Suppose that Smartphone </a:t>
            </a: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has </a:t>
            </a: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256 MB RAM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and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32 GB ROM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and the resolution of its camera is </a:t>
            </a: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8 MP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Smartphone B has </a:t>
            </a: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288 MB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RAM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64 GB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ROM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and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resolution of its camera is </a:t>
            </a: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4 MP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; and Smartphone C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has </a:t>
            </a: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128 MB RAM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32 GB ROM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and the resolution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of its camera is </a:t>
            </a:r>
            <a:r>
              <a:rPr b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5 MP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Determine the truth value of each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of these propositions.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b)	Smartphone C has more ROM or a higher resolution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camera than Smartphone B.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c) Smartphone B has more RAM, more ROM, and a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higher resolution camera than Smartphone A.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d) If Smartphone B has more RAM and more ROM than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Smartphone C, then it also has a higher resolution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camera.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9025"/>
            <a:ext cx="4111850" cy="30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1.1 #12e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1514100" y="682500"/>
            <a:ext cx="73329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Let p and q be the propositions “The election is decided”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“The votes have been counted,” respectively. Express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each of these compound propositions as an English sentence.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¬q → ¬p</a:t>
            </a:r>
            <a:endParaRPr b="1" i="1" sz="2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1.1 #16c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1514100" y="682500"/>
            <a:ext cx="73329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and </a:t>
            </a:r>
            <a:r>
              <a:rPr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be the propositions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You get an A on the final exam.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You do every exercise in this book.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You get an A in this class.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Write these propositions using p, q, and r and logical connectives (including negations).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 get an A in this class, it is necessary for you to get</a:t>
            </a:r>
            <a:endParaRPr i="1"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 A on the final.</a:t>
            </a:r>
            <a:endParaRPr i="1"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1.1 #28a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1514100" y="682500"/>
            <a:ext cx="73329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Write each of these propositions in the form “</a:t>
            </a:r>
            <a:r>
              <a:rPr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 if and</a:t>
            </a:r>
            <a:endParaRPr i="1"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only if q</a:t>
            </a: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” in English.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you to get an A in this course, it is necessary and sufficient that you learn how to solve discrete mathematics problems.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1.1 #30b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1514100" y="682500"/>
            <a:ext cx="73329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State the converse, contrapositive, and inverse of each of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these conditional statements.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b)	I go to the beach whenever it is a sunny summer day.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1.1 #34d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1514100" y="682500"/>
            <a:ext cx="73329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Construct a truth table for each of these compound propositions.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(p ∧ q) → (p ∨ q)</a:t>
            </a:r>
            <a:endParaRPr b="1" i="1"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