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Merriweather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erriweather-bold.fntdata"/><Relationship Id="rId21" Type="http://schemas.openxmlformats.org/officeDocument/2006/relationships/font" Target="fonts/Merriweather-regular.fntdata"/><Relationship Id="rId24" Type="http://schemas.openxmlformats.org/officeDocument/2006/relationships/font" Target="fonts/Merriweather-boldItalic.fntdata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1bc382186_0_3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1bc38218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1bc382186_0_163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1bc38218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1bc382186_0_169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1bc38218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1bc382186_0_175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1bc38218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1bc382186_0_181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61bc38218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b178a9b01_0_186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b178a9b0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1bc382186_0_68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1bc3821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1bc382186_0_77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1bc3821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1bc382186_0_125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1bc38218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1bc382186_0_131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1bc38218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1bc382186_0_137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1bc38218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1bc382186_0_143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1bc38218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1bc382186_0_149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1bc38218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17500"/>
            <a:ext cx="8520600" cy="4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9"/>
          <p:cNvCxnSpPr/>
          <p:nvPr/>
        </p:nvCxnSpPr>
        <p:spPr>
          <a:xfrm>
            <a:off x="80550" y="427200"/>
            <a:ext cx="898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17500"/>
            <a:ext cx="8520600" cy="4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80550" y="427200"/>
            <a:ext cx="898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17500"/>
            <a:ext cx="8520600" cy="4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7291550" y="-76673"/>
            <a:ext cx="1561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© Shinwoo Kim</a:t>
            </a:r>
            <a:endParaRPr b="1" sz="1300">
              <a:solidFill>
                <a:schemeClr val="dk1"/>
              </a:solidFill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307950" y="427200"/>
            <a:ext cx="8528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5921" y="6383779"/>
            <a:ext cx="1121599" cy="34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1"/>
          <p:cNvCxnSpPr/>
          <p:nvPr/>
        </p:nvCxnSpPr>
        <p:spPr>
          <a:xfrm>
            <a:off x="307950" y="6294600"/>
            <a:ext cx="8528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1"/>
          <p:cNvSpPr txBox="1"/>
          <p:nvPr/>
        </p:nvSpPr>
        <p:spPr>
          <a:xfrm>
            <a:off x="1586400" y="6457675"/>
            <a:ext cx="59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CS0441: Discrete Structures </a:t>
            </a:r>
            <a:r>
              <a:rPr i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Computer Science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1217500"/>
            <a:ext cx="8520600" cy="4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291550" y="-76673"/>
            <a:ext cx="1561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© Shinwoo Kim</a:t>
            </a:r>
            <a:endParaRPr b="1" sz="1300">
              <a:solidFill>
                <a:schemeClr val="dk1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307950" y="427200"/>
            <a:ext cx="8528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5921" y="6383779"/>
            <a:ext cx="1088610" cy="3360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>
            <a:off x="307950" y="6294600"/>
            <a:ext cx="8528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 txBox="1"/>
          <p:nvPr/>
        </p:nvSpPr>
        <p:spPr>
          <a:xfrm>
            <a:off x="1586400" y="6457675"/>
            <a:ext cx="59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CS0441: Discrete Structures </a:t>
            </a:r>
            <a:r>
              <a:rPr i="1" lang="en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</a:t>
            </a:r>
            <a:r>
              <a:rPr lang="en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Computer Science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inwookim@pitt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311708" y="992767"/>
            <a:ext cx="85206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erriweather"/>
                <a:ea typeface="Merriweather"/>
                <a:cs typeface="Merriweather"/>
                <a:sym typeface="Merriweather"/>
              </a:rPr>
              <a:t>CS 0441R: </a:t>
            </a:r>
            <a:r>
              <a:rPr b="1" i="1" lang="en" sz="2700">
                <a:latin typeface="Merriweather"/>
                <a:ea typeface="Merriweather"/>
                <a:cs typeface="Merriweather"/>
                <a:sym typeface="Merriweather"/>
              </a:rPr>
              <a:t>Discrete Structures for Computer Science</a:t>
            </a:r>
            <a:endParaRPr b="1" i="1"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latin typeface="Merriweather"/>
                <a:ea typeface="Merriweather"/>
                <a:cs typeface="Merriweather"/>
                <a:sym typeface="Merriweather"/>
              </a:rPr>
              <a:t>Recitation Review</a:t>
            </a:r>
            <a:endParaRPr sz="6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latin typeface="Merriweather"/>
                <a:ea typeface="Merriweather"/>
                <a:cs typeface="Merriweather"/>
                <a:sym typeface="Merriweather"/>
              </a:rPr>
              <a:t>Homework Set 4</a:t>
            </a:r>
            <a:endParaRPr i="1" sz="3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311700" y="3778833"/>
            <a:ext cx="85206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Shinwoo Kim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shinwookim@pitt.edu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11700" y="4739067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Department of Computer Science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University of Pittsburgh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2644050"/>
            <a:ext cx="85206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Calibri"/>
                <a:ea typeface="Calibri"/>
                <a:cs typeface="Calibri"/>
                <a:sym typeface="Calibri"/>
              </a:rPr>
              <a:t>Section 2.2</a:t>
            </a:r>
            <a:endParaRPr b="1" sz="4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Calibri"/>
                <a:ea typeface="Calibri"/>
                <a:cs typeface="Calibri"/>
                <a:sym typeface="Calibri"/>
              </a:rPr>
              <a:t>Set Operations</a:t>
            </a:r>
            <a:endParaRPr b="1"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Let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= {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a, b, c, d, e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} and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= {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a, b, c, d, e, f, g, h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}. Find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a) A ∪ B. 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b) A ∩ B.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c) A − B. 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d) B − A.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12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8" name="Google Shape;188;p36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Prove the first </a:t>
            </a:r>
            <a:r>
              <a:rPr lang="en" sz="2700" u="sng">
                <a:latin typeface="Merriweather"/>
                <a:ea typeface="Merriweather"/>
                <a:cs typeface="Merriweather"/>
                <a:sym typeface="Merriweather"/>
              </a:rPr>
              <a:t>absorption law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from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Table 1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by showing that if A and B are sets, 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then A ∪ (A ∩ B) = A.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20 A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7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Let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, and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C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be sets. Show that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AutoNum type="alphaLcParenR"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(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∪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) ⊆ (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∪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∪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C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).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30A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2" name="Google Shape;202;p38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8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Draw the Venn diagrams for each of these combinations of the sets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C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, and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D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a) (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∩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) ∪ (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C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∩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D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311700" y="2644050"/>
            <a:ext cx="85206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Calibri"/>
                <a:ea typeface="Calibri"/>
                <a:cs typeface="Calibri"/>
                <a:sym typeface="Calibri"/>
              </a:rPr>
              <a:t>Section 2.1</a:t>
            </a:r>
            <a:endParaRPr b="1" sz="4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Calibri"/>
                <a:ea typeface="Calibri"/>
                <a:cs typeface="Calibri"/>
                <a:sym typeface="Calibri"/>
              </a:rPr>
              <a:t>Sets</a:t>
            </a:r>
            <a:endParaRPr b="1"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 2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7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Use set builder notation to give a description of each of these sets.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AutoNum type="alphaLcParenR"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{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0, 3, 6, 9, 12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AutoNum type="alphaLcParenR"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{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−3,−2,−1, 0, 1, 2, 3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AutoNum type="alphaLcParenR"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{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m, n, o, p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 4A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8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For each of these intervals, list all its elements or explain why it is empty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AutoNum type="alphaLcParenR"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[a,a]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10CDE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9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For each of the sets in Exercise 9, determine whether {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} is an element of that set.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c) {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, {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} }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d) { {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}, { {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} } }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e) { {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}, {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, {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} } }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16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0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Use a Venn diagram to illustrate the relationship A ⊆ B and B ⊆ C.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28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Show that if A ⊆ C and B ⊆ D,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then A × B ⊆ C × D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 34 B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Let A = {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 c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}, B = {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x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y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}, and C = {0, 1}. Find C × B × A.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42A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3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Explain why (A × B) × (C × D) and A × (B × C) × D are not the same.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