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7772400" cx="10058400"/>
  <p:notesSz cx="6858000" cy="9144000"/>
  <p:embeddedFontLs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a5ab9c142_2_52:notes"/>
          <p:cNvSpPr/>
          <p:nvPr>
            <p:ph idx="2" type="sldImg"/>
          </p:nvPr>
        </p:nvSpPr>
        <p:spPr>
          <a:xfrm>
            <a:off x="1212326" y="654117"/>
            <a:ext cx="44451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15a5ab9c142_2_52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50" lIns="86300" spcFirstLastPara="1" rIns="86300" wrap="square" tIns="4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2" name="Google Shape;112;g15a5ab9c142_2_52:notes"/>
          <p:cNvSpPr txBox="1"/>
          <p:nvPr>
            <p:ph idx="12" type="sldNum"/>
          </p:nvPr>
        </p:nvSpPr>
        <p:spPr>
          <a:xfrm>
            <a:off x="3864334" y="8721561"/>
            <a:ext cx="3005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150" lIns="86300" spcFirstLastPara="1" rIns="86300" wrap="square" tIns="4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1b74c9461_0_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1b74c9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305f028f6_0_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305f02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2ecf4e019_0_1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2ecf4e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a5ab9c142_0_1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a5ab9c1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a5ab9c142_0_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a5ab9c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eea625ae_0_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eea62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b74c9461_0_7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1b74c94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feel about the Exam?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1b74c9461_0_12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1b74c94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effect saying, for example,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¬(p ∨ q) is logically equivalent to ¬p ∨ ¬q , or that ¬(p ∧ q) is logically equivalent to ¬p ∧ ¬q . For example,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it is not true that John is over 18 years old or lives away from home, then it is true that he is not over 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years old and (not or ) he does not live away from home. The correct statements are that ¬(p ∨ q) is logically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equivalent to ¬p ∧ ¬q , and that ¬(p ∧ q) is logically equivalent to ¬p ∨ ¬q . This mistake is a general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assuming that every operation distributes over every other operation, here that negation distributes 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disjunction (or conjunction).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b74c9461_0_2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1b74c94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letting E(x) mean “x is even” and P(x) mean “x is prime.”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letting O(x) mean “x is odd” and P(x) mean “x is prime.”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1b74c9461_0_25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1b74c94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1b74c9461_0_33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1b74c94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754380" y="1935747"/>
            <a:ext cx="85497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54380" y="4404360"/>
            <a:ext cx="84453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0" sz="25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55" y="341500"/>
            <a:ext cx="10058400" cy="12021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52950" y="493775"/>
            <a:ext cx="9952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55" y="341500"/>
            <a:ext cx="10058400" cy="12021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93538" y="50441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 b="1" sz="49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25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55" y="341500"/>
            <a:ext cx="10058400" cy="12021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37500" y="344475"/>
            <a:ext cx="9983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61950" lvl="0" marL="45720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61950" lvl="0" marL="45720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55" y="341500"/>
            <a:ext cx="10058400" cy="12021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2920" y="1739795"/>
            <a:ext cx="4444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3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5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502920" y="2464858"/>
            <a:ext cx="44442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109527" y="1739795"/>
            <a:ext cx="4446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3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5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5109527" y="2464858"/>
            <a:ext cx="44460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502920" y="309457"/>
            <a:ext cx="33090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932555" y="309457"/>
            <a:ext cx="5622900" cy="6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SzPts val="2400"/>
              <a:buChar char="⬛"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indent="-469900" lvl="1" marL="914400" algn="l">
              <a:spcBef>
                <a:spcPts val="700"/>
              </a:spcBef>
              <a:spcAft>
                <a:spcPts val="0"/>
              </a:spcAft>
              <a:buSzPts val="3800"/>
              <a:buChar char="▪"/>
              <a:defRPr sz="35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sz="2500"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sz="2500">
                <a:latin typeface="Calibri"/>
                <a:ea typeface="Calibri"/>
                <a:cs typeface="Calibri"/>
                <a:sym typeface="Calibri"/>
              </a:defRPr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02920" y="1626447"/>
            <a:ext cx="3309000" cy="5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971517" y="5440680"/>
            <a:ext cx="6035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91" name="Google Shape;91;p22"/>
          <p:cNvSpPr/>
          <p:nvPr>
            <p:ph idx="2" type="pic"/>
          </p:nvPr>
        </p:nvSpPr>
        <p:spPr>
          <a:xfrm>
            <a:off x="1971517" y="694478"/>
            <a:ext cx="6035100" cy="46635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1971517" y="6082983"/>
            <a:ext cx="60351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7500" y="344475"/>
            <a:ext cx="9983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 rot="5400000">
            <a:off x="1962010" y="18185"/>
            <a:ext cx="5634900" cy="8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 rot="5400000">
            <a:off x="5396400" y="2516580"/>
            <a:ext cx="69195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 rot="5400000">
            <a:off x="501574" y="193980"/>
            <a:ext cx="6919500" cy="7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/>
        </p:nvSpPr>
        <p:spPr>
          <a:xfrm>
            <a:off x="55" y="341500"/>
            <a:ext cx="10058400" cy="12021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5128737" y="1543685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5128737" y="4447540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7500" y="344475"/>
            <a:ext cx="9983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FFB8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1500"/>
              <a:buFont typeface="Noto Sans Symbols"/>
              <a:buChar char="⬛"/>
              <a:defRPr b="1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30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10058400" cy="3483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i="0" sz="15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9474298" y="7493350"/>
            <a:ext cx="584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24" y="7493350"/>
            <a:ext cx="12195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Shinwoo Kim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463000" y="7493350"/>
            <a:ext cx="5132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CS 0441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Discrete Structures </a:t>
            </a:r>
            <a:r>
              <a:rPr b="1" i="1" lang="en" sz="1200">
                <a:latin typeface="Calibri"/>
                <a:ea typeface="Calibri"/>
                <a:cs typeface="Calibri"/>
                <a:sym typeface="Calibri"/>
              </a:rPr>
              <a:t>for Computer Science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-9450" y="7544600"/>
            <a:ext cx="100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10626" y="22597"/>
            <a:ext cx="279000" cy="279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hyperlink" Target="https://sites.pitt.edu/~shk148/CS0441-2231/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ites.pitt.edu/~shk148/CS0441-2231/#student-feedback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utlook.office.com/bookwithme/user/cf9122c6baae489ea2e99400607830e5@pitt.edu?anonymous&amp;ep=pcard" TargetMode="External"/><Relationship Id="rId4" Type="http://schemas.openxmlformats.org/officeDocument/2006/relationships/hyperlink" Target="https://canvas.pitt.edu/courses/164204/pages/ta-office-hou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highered.mheducation.com/sites/dl/free/0073383090/299355/Rosen_SSG_CommonMistak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 amt="28000"/>
          </a:blip>
          <a:srcRect b="2874" l="0" r="15419" t="0"/>
          <a:stretch/>
        </p:blipFill>
        <p:spPr>
          <a:xfrm>
            <a:off x="0" y="398325"/>
            <a:ext cx="10058399" cy="715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>
            <p:ph type="ctrTitle"/>
          </p:nvPr>
        </p:nvSpPr>
        <p:spPr>
          <a:xfrm>
            <a:off x="133050" y="595350"/>
            <a:ext cx="9792300" cy="6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000000"/>
                </a:solidFill>
              </a:rPr>
              <a:t>Week 6 Recitation</a:t>
            </a:r>
            <a:endParaRPr sz="7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b="0" lang="en" sz="3000">
                <a:solidFill>
                  <a:srgbClr val="000000"/>
                </a:solidFill>
              </a:rPr>
              <a:t>CS 0441</a:t>
            </a:r>
            <a:r>
              <a:rPr b="0" lang="en" sz="3000">
                <a:solidFill>
                  <a:srgbClr val="000000"/>
                </a:solidFill>
              </a:rPr>
              <a:t>: </a:t>
            </a:r>
            <a:r>
              <a:rPr b="0" i="1" lang="en" sz="3000">
                <a:solidFill>
                  <a:srgbClr val="000000"/>
                </a:solidFill>
              </a:rPr>
              <a:t>Discrete Structures for Computer Science</a:t>
            </a:r>
            <a:br>
              <a:rPr b="0" lang="en" sz="3000">
                <a:solidFill>
                  <a:srgbClr val="000000"/>
                </a:solidFill>
              </a:rPr>
            </a:br>
            <a:r>
              <a:rPr b="0" lang="en" sz="3000">
                <a:solidFill>
                  <a:srgbClr val="000000"/>
                </a:solidFill>
              </a:rPr>
              <a:t>Octobe</a:t>
            </a:r>
            <a:r>
              <a:rPr b="0" lang="en" sz="3000">
                <a:solidFill>
                  <a:srgbClr val="000000"/>
                </a:solidFill>
              </a:rPr>
              <a:t>r</a:t>
            </a:r>
            <a:r>
              <a:rPr b="0" lang="en" sz="3000">
                <a:solidFill>
                  <a:srgbClr val="000000"/>
                </a:solidFill>
              </a:rPr>
              <a:t> 7, 2022 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Section 17064 - Frida</a:t>
            </a:r>
            <a:r>
              <a:rPr b="0" lang="en" sz="3000">
                <a:solidFill>
                  <a:srgbClr val="000000"/>
                </a:solidFill>
              </a:rPr>
              <a:t>y</a:t>
            </a:r>
            <a:r>
              <a:rPr b="0" lang="en" sz="3000">
                <a:solidFill>
                  <a:srgbClr val="000000"/>
                </a:solidFill>
              </a:rPr>
              <a:t>s 4 PM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3500">
                <a:solidFill>
                  <a:srgbClr val="000000"/>
                </a:solidFill>
              </a:rPr>
              <a:t>TA: Shinwoo Kim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https://sites.pitt.edu/~shk148/CS0441-2231/</a:t>
            </a:r>
            <a:endParaRPr b="0" sz="230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lang="en" sz="2400">
                <a:solidFill>
                  <a:schemeClr val="dk1"/>
                </a:solidFill>
              </a:rPr>
              <a:t>Department of Computer Science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lang="en" sz="2400">
                <a:solidFill>
                  <a:schemeClr val="dk1"/>
                </a:solidFill>
              </a:rPr>
              <a:t>School of Computing &amp; Information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lang="en" sz="2400">
                <a:solidFill>
                  <a:schemeClr val="dk1"/>
                </a:solidFill>
              </a:rPr>
              <a:t>University of Pittsburgh</a:t>
            </a:r>
            <a:endParaRPr b="0" sz="2400">
              <a:solidFill>
                <a:schemeClr val="dk1"/>
              </a:solidFill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5">
            <a:alphaModFix amt="13000"/>
          </a:blip>
          <a:srcRect b="0" l="0" r="50305" t="0"/>
          <a:stretch/>
        </p:blipFill>
        <p:spPr>
          <a:xfrm>
            <a:off x="7305675" y="1219925"/>
            <a:ext cx="2752725" cy="5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/>
          <p:nvPr/>
        </p:nvSpPr>
        <p:spPr>
          <a:xfrm>
            <a:off x="55" y="341500"/>
            <a:ext cx="10058400" cy="12021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849600" y="426725"/>
            <a:ext cx="8359200" cy="109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We have </a:t>
            </a:r>
            <a:r>
              <a:rPr lang="en" sz="6400"/>
              <a:t>two</a:t>
            </a:r>
            <a:r>
              <a:rPr lang="en" sz="6400"/>
              <a:t> options…</a:t>
            </a:r>
            <a:endParaRPr sz="6400">
              <a:solidFill>
                <a:srgbClr val="FFB81C"/>
              </a:solidFill>
            </a:endParaRPr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686250" y="1543685"/>
            <a:ext cx="8685900" cy="59787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spAutoFit/>
          </a:bodyPr>
          <a:lstStyle/>
          <a:p>
            <a:pPr indent="-450850" lvl="0" marL="457200" rtl="0" algn="l">
              <a:spcBef>
                <a:spcPts val="600"/>
              </a:spcBef>
              <a:spcAft>
                <a:spcPts val="0"/>
              </a:spcAft>
              <a:buSzPts val="3500"/>
              <a:buFont typeface="Calibri"/>
              <a:buAutoNum type="arabicPeriod"/>
            </a:pPr>
            <a:r>
              <a:rPr lang="en" sz="3500"/>
              <a:t>Go over Homework 4</a:t>
            </a:r>
            <a:endParaRPr sz="3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b="1" lang="en" sz="3000"/>
              <a:t>Due: October 12th, 11:59 PM ET</a:t>
            </a:r>
            <a:endParaRPr b="1" sz="3000"/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AutoNum type="romanLcPeriod"/>
            </a:pPr>
            <a:r>
              <a:rPr b="1" lang="en"/>
              <a:t>Today is the only recitation before due!</a:t>
            </a:r>
            <a:endParaRPr b="1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b="1" lang="en" sz="3000"/>
              <a:t>On Sets, Set Operations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b="1" i="1" lang="en" sz="3000"/>
              <a:t>Assuming you’ve looked over the homework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alibri"/>
              <a:buAutoNum type="arabicPeriod"/>
            </a:pPr>
            <a:r>
              <a:rPr lang="en" sz="3500"/>
              <a:t>Practice with Proofs </a:t>
            </a:r>
            <a:endParaRPr sz="3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b="1" lang="en" sz="3000"/>
              <a:t>Section 1.7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b="1" lang="en" sz="3000"/>
              <a:t>Practice Problems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b="1" lang="en" sz="3000"/>
              <a:t>Group Work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If we choose (1), I’ll post (2) on Discord.</a:t>
            </a:r>
            <a:endParaRPr sz="3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If we choose (2), it’ll be your </a:t>
            </a:r>
            <a:r>
              <a:rPr lang="en" sz="3200"/>
              <a:t>responsibility</a:t>
            </a:r>
            <a:r>
              <a:rPr lang="en" sz="3200"/>
              <a:t> to get help on homework (Office Hours, Discord)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/>
              <a:t>Please </a:t>
            </a:r>
            <a:r>
              <a:rPr lang="en" sz="3400"/>
              <a:t>remind</a:t>
            </a:r>
            <a:r>
              <a:rPr lang="en" sz="3400"/>
              <a:t> me 5 minutes before class ends</a:t>
            </a:r>
            <a:endParaRPr b="0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400"/>
              <a:buFont typeface="Consolas"/>
              <a:buChar char="-"/>
            </a:pPr>
            <a:r>
              <a:rPr b="0" lang="en" sz="17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https://sites.pitt.edu/~shk148/CS0441-2231/#student-feedback</a:t>
            </a:r>
            <a:r>
              <a:rPr b="0"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/>
              <a:t>T</a:t>
            </a:r>
            <a:r>
              <a:rPr lang="en" sz="3400"/>
              <a:t>ell me:</a:t>
            </a:r>
            <a:endParaRPr sz="3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400"/>
              <a:buChar char="-"/>
            </a:pPr>
            <a:r>
              <a:rPr b="0" lang="en" sz="2400"/>
              <a:t>How can I improve?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400"/>
              <a:buChar char="-"/>
            </a:pPr>
            <a:r>
              <a:rPr b="0" lang="en" sz="2400"/>
              <a:t>What can I do better?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400"/>
              <a:buChar char="-"/>
            </a:pPr>
            <a:r>
              <a:rPr b="0" lang="en" sz="2400"/>
              <a:t>Was anything confusing?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400"/>
              <a:buChar char="-"/>
            </a:pPr>
            <a:r>
              <a:rPr b="0" i="1" lang="en" sz="2400"/>
              <a:t>Or really anything…</a:t>
            </a:r>
            <a:endParaRPr b="0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/>
              <a:t>Form is fully anonymous. I won't collect names, E-mail, or anything that could identify you.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/>
              <a:t>Feedback is always appreciated.</a:t>
            </a:r>
            <a:endParaRPr sz="3400"/>
          </a:p>
        </p:txBody>
      </p:sp>
      <p:pic>
        <p:nvPicPr>
          <p:cNvPr id="179" name="Google Shape;179;p37"/>
          <p:cNvPicPr preferRelativeResize="0"/>
          <p:nvPr/>
        </p:nvPicPr>
        <p:blipFill rotWithShape="1">
          <a:blip r:embed="rId4">
            <a:alphaModFix/>
          </a:blip>
          <a:srcRect b="11332" l="10590" r="11138" t="11099"/>
          <a:stretch/>
        </p:blipFill>
        <p:spPr>
          <a:xfrm>
            <a:off x="6885825" y="2581250"/>
            <a:ext cx="2236650" cy="22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7"/>
          <p:cNvSpPr txBox="1"/>
          <p:nvPr>
            <p:ph type="title"/>
          </p:nvPr>
        </p:nvSpPr>
        <p:spPr>
          <a:xfrm>
            <a:off x="52950" y="493775"/>
            <a:ext cx="9952500" cy="109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 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950" y="493775"/>
            <a:ext cx="9952500" cy="109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ctrTitle"/>
          </p:nvPr>
        </p:nvSpPr>
        <p:spPr>
          <a:xfrm>
            <a:off x="315900" y="4867450"/>
            <a:ext cx="9426600" cy="21486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we begin,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Do you have any questions?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025"/>
            <a:ext cx="10058402" cy="411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/>
        </p:nvSpPr>
        <p:spPr>
          <a:xfrm>
            <a:off x="55" y="341500"/>
            <a:ext cx="10058400" cy="12021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type="title"/>
          </p:nvPr>
        </p:nvSpPr>
        <p:spPr>
          <a:xfrm>
            <a:off x="849600" y="426725"/>
            <a:ext cx="8359200" cy="109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FFB81C"/>
                </a:solidFill>
              </a:rPr>
              <a:t>Office Hours</a:t>
            </a:r>
            <a:endParaRPr sz="6400">
              <a:solidFill>
                <a:srgbClr val="FFB81C"/>
              </a:solidFill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540450" y="1543675"/>
            <a:ext cx="8977500" cy="5829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rmAutofit fontScale="92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/>
              <a:t>Monday 10 AM - 12 PM in 5712 Sennott Square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Tuesday 10 AM - 11:30 AM in 5712 Sennott Square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Wednesday 11 AM - 12 PM Virtual</a:t>
            </a:r>
            <a:endParaRPr/>
          </a:p>
          <a:p>
            <a:pPr indent="-387191" lvl="1" marL="914400" rtl="0" algn="l">
              <a:spcBef>
                <a:spcPts val="500"/>
              </a:spcBef>
              <a:spcAft>
                <a:spcPts val="0"/>
              </a:spcAft>
              <a:buSzPct val="90000"/>
              <a:buChar char="○"/>
            </a:pPr>
            <a:r>
              <a:rPr lang="en"/>
              <a:t>See Canvas for Zoom link</a:t>
            </a:r>
            <a:endParaRPr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ct val="71428"/>
              <a:buChar char="●"/>
            </a:pPr>
            <a:r>
              <a:rPr lang="en"/>
              <a:t>By Appointment (In-Person or Virtual)</a:t>
            </a:r>
            <a:endParaRPr/>
          </a:p>
          <a:p>
            <a:pPr indent="-375443" lvl="1" marL="914400" rtl="0" algn="l">
              <a:spcBef>
                <a:spcPts val="0"/>
              </a:spcBef>
              <a:spcAft>
                <a:spcPts val="0"/>
              </a:spcAft>
              <a:buSzPct val="83333"/>
              <a:buChar char="○"/>
            </a:pPr>
            <a:r>
              <a:rPr lang="en" u="sng">
                <a:solidFill>
                  <a:srgbClr val="00359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Scheduler</a:t>
            </a:r>
            <a:r>
              <a:rPr b="1" lang="en"/>
              <a:t> </a:t>
            </a:r>
            <a:r>
              <a:rPr lang="en"/>
              <a:t>or E-mail me </a:t>
            </a:r>
            <a:endParaRPr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ct val="71428"/>
              <a:buChar char="●"/>
            </a:pPr>
            <a:r>
              <a:rPr lang="en"/>
              <a:t>See Canvas for most up-to-date Info</a:t>
            </a:r>
            <a:endParaRPr/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SzPct val="90000"/>
              <a:buChar char="○"/>
            </a:pPr>
            <a:r>
              <a:rPr lang="en"/>
              <a:t>Pages &gt; </a:t>
            </a:r>
            <a:r>
              <a:rPr lang="en" u="sng">
                <a:solidFill>
                  <a:srgbClr val="00359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 Office Hours</a:t>
            </a:r>
            <a:endParaRPr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ct val="71428"/>
              <a:buChar char="●"/>
            </a:pPr>
            <a:r>
              <a:rPr lang="en"/>
              <a:t>More help available: Peer Tutoring, Math Assistance Center(MAC)</a:t>
            </a:r>
            <a:endParaRPr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ct val="71428"/>
              <a:buChar char="●"/>
            </a:pPr>
            <a:r>
              <a:rPr lang="en"/>
              <a:t>You ARE allowed to go Office Hours for another TA</a:t>
            </a:r>
            <a:endParaRPr/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SzPct val="90000"/>
              <a:buChar char="○"/>
            </a:pPr>
            <a:r>
              <a:rPr lang="en"/>
              <a:t>Including Dr. Garrison's TAs. (See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#TA-info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445350" y="341375"/>
            <a:ext cx="9167700" cy="109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400"/>
              <a:t>On Canvas:</a:t>
            </a:r>
            <a:endParaRPr i="1" sz="6400"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686250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-450850" lvl="0" marL="457200" rtl="0" algn="l">
              <a:spcBef>
                <a:spcPts val="60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Homework 4 Posted</a:t>
            </a:r>
            <a:endParaRPr sz="3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en" sz="3000"/>
              <a:t>DUE: October 12 </a:t>
            </a:r>
            <a:r>
              <a:rPr b="1" lang="en" sz="3000"/>
              <a:t>11:59 PM ET</a:t>
            </a:r>
            <a:endParaRPr b="1" sz="3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Sec 2.1 #s 2, 4(a), 10 </a:t>
            </a:r>
            <a:r>
              <a:rPr lang="en" sz="2000"/>
              <a:t>(c)(</a:t>
            </a:r>
            <a:r>
              <a:rPr lang="en" sz="2000"/>
              <a:t>d)(e), 16, 28, 34(b), 42(a)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Sec 2.2 #s 4, 12, 20(a), 30(a)</a:t>
            </a:r>
            <a:endParaRPr sz="20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Homework 5 Posted</a:t>
            </a:r>
            <a:endParaRPr sz="3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en" sz="3000"/>
              <a:t>DUE: October 19 11:59 PM ET</a:t>
            </a:r>
            <a:endParaRPr b="1" sz="3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/>
              <a:t>Sec 2.3 #s 2(c), 4(a)(b), 6(b), 8(g)(h), 16(c), 22(b), 30(b)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/>
              <a:t>Sec 2.4 #s 2(d), 4(d), 6(d), 8, 10(c), 14(d), 16(b), 18(a), 34(a)</a:t>
            </a:r>
            <a:endParaRPr sz="2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Fin</a:t>
            </a:r>
            <a:r>
              <a:rPr lang="en" sz="3000"/>
              <a:t>al Homework before Exam</a:t>
            </a:r>
            <a:endParaRPr sz="30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Reference Sheet Submission</a:t>
            </a:r>
            <a:endParaRPr sz="3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To be posted soon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DUE: TBA; Before Exam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92726" y="493775"/>
            <a:ext cx="9477900" cy="109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400"/>
              <a:t>Soon</a:t>
            </a:r>
            <a:r>
              <a:rPr lang="en" sz="6400"/>
              <a:t>: The Mid-Term Exam</a:t>
            </a:r>
            <a:endParaRPr sz="6400"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686250" y="1543685"/>
            <a:ext cx="8685900" cy="61173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rmAutofit/>
          </a:bodyPr>
          <a:lstStyle/>
          <a:p>
            <a:pPr indent="-450850" lvl="0" marL="457200" rtl="0" algn="l">
              <a:spcBef>
                <a:spcPts val="60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October 19th during </a:t>
            </a:r>
            <a:r>
              <a:rPr i="1" lang="en" sz="3500"/>
              <a:t>Lecture</a:t>
            </a:r>
            <a:endParaRPr i="1" sz="3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Only 12 days from Today!!!</a:t>
            </a:r>
            <a:endParaRPr sz="30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Problems similar to Homework</a:t>
            </a:r>
            <a:endParaRPr sz="3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Similar in difficulty &amp; style</a:t>
            </a:r>
            <a:endParaRPr sz="3000"/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"/>
              <a:t>Use your </a:t>
            </a:r>
            <a:r>
              <a:rPr lang="en"/>
              <a:t>homework</a:t>
            </a:r>
            <a:r>
              <a:rPr lang="en"/>
              <a:t> when studying!</a:t>
            </a:r>
            <a:endParaRPr/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"/>
              <a:t>Check answers with TA during Office Hours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Approximately 10 - 20 questions</a:t>
            </a:r>
            <a:endParaRPr sz="30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Reference Sheet allowed</a:t>
            </a:r>
            <a:endParaRPr sz="3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No page limit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Definitions</a:t>
            </a:r>
            <a:r>
              <a:rPr lang="en"/>
              <a:t>, Rules of </a:t>
            </a:r>
            <a:r>
              <a:rPr lang="en"/>
              <a:t>Inferences, etc.</a:t>
            </a:r>
            <a:r>
              <a:rPr lang="en"/>
              <a:t> allowed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/>
              <a:t>No Truth Tables, Paraphrasing, or Examples</a:t>
            </a:r>
            <a:endParaRPr sz="20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Will submit before Exam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I</a:t>
            </a:r>
            <a:r>
              <a:rPr lang="en"/>
              <a:t>f you have questions, c</a:t>
            </a:r>
            <a:r>
              <a:rPr lang="en"/>
              <a:t>heck with TA or Prof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290250" y="354625"/>
            <a:ext cx="9477900" cy="118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60"/>
              <a:t>Common Mistakes on Chapter 1</a:t>
            </a:r>
            <a:endParaRPr i="1" sz="5460"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482100" y="1543675"/>
            <a:ext cx="9094200" cy="5980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spAutoFit/>
          </a:bodyPr>
          <a:lstStyle/>
          <a:p>
            <a:pPr indent="-45085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500"/>
              <a:buChar char="●"/>
            </a:pPr>
            <a:r>
              <a:rPr lang="en" sz="3500" u="sng"/>
              <a:t>Bad Presentation of Work</a:t>
            </a:r>
            <a:endParaRPr sz="3500" u="sng"/>
          </a:p>
          <a:p>
            <a:pPr indent="-3873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/>
              <a:t>Omitting steps, work</a:t>
            </a:r>
            <a:endParaRPr/>
          </a:p>
          <a:p>
            <a:pPr indent="-387191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98"/>
              <a:buChar char="○"/>
            </a:pPr>
            <a:r>
              <a:rPr lang="en"/>
              <a:t>Not stating conclusion, ‘premise’</a:t>
            </a:r>
            <a:endParaRPr/>
          </a:p>
          <a:p>
            <a:pPr indent="-450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i="1" lang="en" sz="3500"/>
              <a:t>Incorrectly translating English statements into symbolic form</a:t>
            </a:r>
            <a:r>
              <a:rPr lang="en" sz="3500"/>
              <a:t>. </a:t>
            </a:r>
            <a:endParaRPr sz="3500"/>
          </a:p>
          <a:p>
            <a:pPr indent="-408781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38"/>
              <a:buChar char="○"/>
            </a:pPr>
            <a:r>
              <a:rPr lang="en" sz="2837"/>
              <a:t>Many errors of this type.</a:t>
            </a:r>
            <a:endParaRPr sz="2837"/>
          </a:p>
          <a:p>
            <a:pPr indent="-408781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38"/>
              <a:buChar char="○"/>
            </a:pPr>
            <a:r>
              <a:rPr lang="en" sz="2837"/>
              <a:t>Difficulties with the use of the word “or” in English (inclusive and exclusive versions)</a:t>
            </a:r>
            <a:endParaRPr sz="2837"/>
          </a:p>
          <a:p>
            <a:pPr indent="-408781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38"/>
              <a:buChar char="○"/>
            </a:pPr>
            <a:r>
              <a:rPr lang="en" sz="2837"/>
              <a:t>Mistaking </a:t>
            </a:r>
            <a:r>
              <a:rPr lang="en" sz="2837"/>
              <a:t>conditional statement with conjunction. T</a:t>
            </a:r>
            <a:r>
              <a:rPr lang="en" sz="2837"/>
              <a:t>o say that B will happen if A happens is quite different from saying that A and/or B will happen. </a:t>
            </a:r>
            <a:endParaRPr sz="2837"/>
          </a:p>
          <a:p>
            <a:pPr indent="-421481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38"/>
              <a:buChar char="○"/>
            </a:pPr>
            <a:r>
              <a:rPr b="1" lang="en" sz="3037"/>
              <a:t>Mistaking </a:t>
            </a:r>
            <a:r>
              <a:rPr b="1" i="1" lang="en" sz="3037"/>
              <a:t>p → q</a:t>
            </a:r>
            <a:r>
              <a:rPr b="1" lang="en" sz="3037"/>
              <a:t> with </a:t>
            </a:r>
            <a:r>
              <a:rPr b="1" i="1" lang="en" sz="3037"/>
              <a:t>q → p</a:t>
            </a:r>
            <a:r>
              <a:rPr b="1" lang="en" sz="3037"/>
              <a:t>.</a:t>
            </a:r>
            <a:endParaRPr b="1" sz="3037"/>
          </a:p>
          <a:p>
            <a:pPr indent="-38735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"/>
              <a:t>I will go to the movie if I finish my homework </a:t>
            </a:r>
            <a:endParaRPr/>
          </a:p>
          <a:p>
            <a:pPr indent="-38735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"/>
              <a:t>I will go to the movie only if I finish my homework.</a:t>
            </a:r>
            <a:endParaRPr/>
          </a:p>
          <a:p>
            <a:pPr indent="-42148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38"/>
              <a:buChar char="●"/>
            </a:pPr>
            <a:r>
              <a:rPr i="1" lang="en" sz="3037"/>
              <a:t>Incorrectly negating compound statements without using De Morgan’s laws.</a:t>
            </a:r>
            <a:endParaRPr sz="303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686250" y="1543685"/>
            <a:ext cx="8685900" cy="61173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rmAutofit fontScale="92500" lnSpcReduction="20000"/>
          </a:bodyPr>
          <a:lstStyle/>
          <a:p>
            <a:pPr indent="-434181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 sz="3500"/>
              <a:t>Incorrectly writing the symbolic form of a universal statement as ∀</a:t>
            </a:r>
            <a:r>
              <a:rPr i="1" lang="en" sz="3500"/>
              <a:t>x</a:t>
            </a:r>
            <a:r>
              <a:rPr lang="en" sz="3500"/>
              <a:t>(A(</a:t>
            </a:r>
            <a:r>
              <a:rPr i="1" lang="en" sz="3500"/>
              <a:t>x</a:t>
            </a:r>
            <a:r>
              <a:rPr lang="en" sz="3500"/>
              <a:t>)∧B(</a:t>
            </a:r>
            <a:r>
              <a:rPr i="1" lang="en" sz="3500"/>
              <a:t>x</a:t>
            </a:r>
            <a:r>
              <a:rPr lang="en" sz="3500"/>
              <a:t>)) instead of 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 → 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lang="en" sz="3500"/>
              <a:t>.</a:t>
            </a:r>
            <a:endParaRPr sz="3500"/>
          </a:p>
          <a:p>
            <a:pPr indent="-4341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500"/>
              <a:t>“Every odd number is prime”</a:t>
            </a:r>
            <a:endParaRPr sz="3500"/>
          </a:p>
          <a:p>
            <a:pPr indent="-434181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 sz="3500"/>
              <a:t>is 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 → 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lang="en" sz="3500"/>
              <a:t>, not 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 ∧ 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)).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41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500"/>
              <a:t>As a rule of thumb, universal quantifiers are usually followed by conditional statements.</a:t>
            </a:r>
            <a:endParaRPr sz="3500"/>
          </a:p>
          <a:p>
            <a:pPr indent="-434181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●"/>
            </a:pPr>
            <a:r>
              <a:rPr lang="en"/>
              <a:t>Incorrectly writing the symbolic form of an existential statement as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 →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)) </a:t>
            </a:r>
            <a:r>
              <a:rPr lang="en"/>
              <a:t>instead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 ∧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lang="en"/>
              <a:t>.</a:t>
            </a:r>
            <a:endParaRPr/>
          </a:p>
          <a:p>
            <a:pPr indent="-434181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○"/>
            </a:pPr>
            <a:r>
              <a:rPr lang="en" sz="3500"/>
              <a:t>“There exists an even number that is prime”</a:t>
            </a:r>
            <a:endParaRPr sz="3500"/>
          </a:p>
          <a:p>
            <a:pPr indent="-434181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 sz="3500"/>
              <a:t>is 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 ∧ 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lang="en" sz="3500"/>
              <a:t>, not 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 → 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)).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4181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○"/>
            </a:pPr>
            <a:r>
              <a:rPr lang="en" sz="3500"/>
              <a:t>As a rule of thumb, existential quantifiers are usually followed by conjunctions.</a:t>
            </a:r>
            <a:endParaRPr sz="3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290250" y="354625"/>
            <a:ext cx="9477900" cy="118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60"/>
              <a:t>Common Mistakes on Chapter 1</a:t>
            </a:r>
            <a:endParaRPr i="1" sz="54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686250" y="1543685"/>
            <a:ext cx="8685900" cy="61173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rmAutofit fontScale="92500" lnSpcReduction="20000"/>
          </a:bodyPr>
          <a:lstStyle/>
          <a:p>
            <a:pPr indent="-434181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 sz="3500"/>
              <a:t>Not going back to carefully check the definitions in justifying statements in a proof.</a:t>
            </a:r>
            <a:endParaRPr sz="3500"/>
          </a:p>
          <a:p>
            <a:pPr indent="-4341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500"/>
              <a:t>If you are trying to prove something about odd integers, then it is important to correctly use the meaning of that notion</a:t>
            </a:r>
            <a:endParaRPr sz="3500"/>
          </a:p>
          <a:p>
            <a:pPr indent="-434181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 sz="3500"/>
              <a:t>Odd integer is one that can be written as 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2k + 1</a:t>
            </a:r>
            <a:r>
              <a:rPr lang="en" sz="3500"/>
              <a:t> for some integer </a:t>
            </a:r>
            <a:r>
              <a:rPr i="1" lang="en" sz="35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i="1"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4181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●"/>
            </a:pPr>
            <a:r>
              <a:rPr lang="en"/>
              <a:t>Failure to change the quantifier when negating a quantified proposition, especially in English.</a:t>
            </a:r>
            <a:endParaRPr/>
          </a:p>
          <a:p>
            <a:pPr indent="-434181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○"/>
            </a:pPr>
            <a:r>
              <a:rPr lang="en" sz="3500"/>
              <a:t>The negation of the statement: “some cats like liver”</a:t>
            </a:r>
            <a:endParaRPr sz="3500"/>
          </a:p>
          <a:p>
            <a:pPr indent="-434181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 sz="3500"/>
              <a:t>is not the statement that some cats do not like liver</a:t>
            </a:r>
            <a:endParaRPr sz="3500"/>
          </a:p>
          <a:p>
            <a:pPr indent="-434181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" sz="3500"/>
              <a:t>it is that no cats like liver, or that all cats dislike liver.</a:t>
            </a:r>
            <a:endParaRPr sz="3500"/>
          </a:p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290250" y="354625"/>
            <a:ext cx="9477900" cy="118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60"/>
              <a:t>Common Mistakes on Chapter 1</a:t>
            </a:r>
            <a:endParaRPr i="1" sz="54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850" y="1696225"/>
            <a:ext cx="3609149" cy="4669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131550" y="1696075"/>
            <a:ext cx="6165300" cy="51936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spAutoFit/>
          </a:bodyPr>
          <a:lstStyle/>
          <a:p>
            <a:pPr indent="-450850" lvl="0" marL="457200" rtl="0" algn="l">
              <a:spcBef>
                <a:spcPts val="600"/>
              </a:spcBef>
              <a:spcAft>
                <a:spcPts val="0"/>
              </a:spcAft>
              <a:buSzPts val="3500"/>
              <a:buChar char="●"/>
            </a:pPr>
            <a:r>
              <a:rPr lang="en"/>
              <a:t>This slide will be posted on Discord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Along with full document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Which has a more </a:t>
            </a:r>
            <a:r>
              <a:rPr lang="en" sz="2500"/>
              <a:t>exhaustive</a:t>
            </a:r>
            <a:r>
              <a:rPr lang="en" sz="2500"/>
              <a:t> list &amp; more common mistakes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(Adapted from Kenneth Rosen’s Common Mistakes in Discrete Mathematics)</a:t>
            </a:r>
            <a:endParaRPr sz="2500"/>
          </a:p>
          <a:p>
            <a:pPr indent="-323850" lvl="3" marL="18288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https://highered.mheducation.com/sites/dl/free/0073383090/299355/Rosen_SSG_CommonMistakes.pdf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" sz="3000"/>
              <a:t>&amp; Common mistakes I saw in Homework (on </a:t>
            </a:r>
            <a:r>
              <a:rPr lang="en"/>
              <a:t>this slide)</a:t>
            </a:r>
            <a:endParaRPr sz="3000"/>
          </a:p>
        </p:txBody>
      </p:sp>
      <p:sp>
        <p:nvSpPr>
          <p:cNvPr id="166" name="Google Shape;166;p35"/>
          <p:cNvSpPr txBox="1"/>
          <p:nvPr>
            <p:ph type="title"/>
          </p:nvPr>
        </p:nvSpPr>
        <p:spPr>
          <a:xfrm>
            <a:off x="290250" y="126025"/>
            <a:ext cx="9477900" cy="11892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-25000" lang="en" sz="5460"/>
              <a:t>The full list of</a:t>
            </a:r>
            <a:endParaRPr baseline="-25000" sz="5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60"/>
              <a:t>Common Mistakes on Chapter 1</a:t>
            </a:r>
            <a:endParaRPr i="1" sz="54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594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