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onstantia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  <p:embeddedFont>
      <p:font typeface="Cambria Math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24" Type="http://schemas.openxmlformats.org/officeDocument/2006/relationships/font" Target="fonts/CambriaMath-regular.fntdata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nstantia-bold.fntdata"/><Relationship Id="rId16" Type="http://schemas.openxmlformats.org/officeDocument/2006/relationships/font" Target="fonts/Constanti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nstantia-boldItalic.fntdata"/><Relationship Id="rId6" Type="http://schemas.openxmlformats.org/officeDocument/2006/relationships/slide" Target="slides/slide1.xml"/><Relationship Id="rId18" Type="http://schemas.openxmlformats.org/officeDocument/2006/relationships/font" Target="fonts/Constanti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17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17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711dfc2c9c_0_27:notes"/>
          <p:cNvSpPr txBox="1"/>
          <p:nvPr>
            <p:ph idx="1" type="body"/>
          </p:nvPr>
        </p:nvSpPr>
        <p:spPr>
          <a:xfrm>
            <a:off x="930303" y="4360781"/>
            <a:ext cx="5009400" cy="40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711dfc2c9c_0_27:notes"/>
          <p:cNvSpPr/>
          <p:nvPr>
            <p:ph idx="2" type="sldImg"/>
          </p:nvPr>
        </p:nvSpPr>
        <p:spPr>
          <a:xfrm>
            <a:off x="381663" y="654117"/>
            <a:ext cx="6106500" cy="348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11dfc2c9c_0_94:notes"/>
          <p:cNvSpPr/>
          <p:nvPr>
            <p:ph idx="2" type="sldImg"/>
          </p:nvPr>
        </p:nvSpPr>
        <p:spPr>
          <a:xfrm>
            <a:off x="381317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11dfc2c9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711dfc2c9c_0_101:notes"/>
          <p:cNvSpPr/>
          <p:nvPr>
            <p:ph idx="2" type="sldImg"/>
          </p:nvPr>
        </p:nvSpPr>
        <p:spPr>
          <a:xfrm>
            <a:off x="381317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711dfc2c9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711dfc2c9c_0_86:notes"/>
          <p:cNvSpPr/>
          <p:nvPr>
            <p:ph idx="2" type="sldImg"/>
          </p:nvPr>
        </p:nvSpPr>
        <p:spPr>
          <a:xfrm>
            <a:off x="381317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711dfc2c9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11dfc2c9c_0_0:notes"/>
          <p:cNvSpPr txBox="1"/>
          <p:nvPr>
            <p:ph idx="1" type="body"/>
          </p:nvPr>
        </p:nvSpPr>
        <p:spPr>
          <a:xfrm>
            <a:off x="930303" y="4360781"/>
            <a:ext cx="5009400" cy="40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711dfc2c9c_0_0:notes"/>
          <p:cNvSpPr/>
          <p:nvPr>
            <p:ph idx="2" type="sldImg"/>
          </p:nvPr>
        </p:nvSpPr>
        <p:spPr>
          <a:xfrm>
            <a:off x="381663" y="654117"/>
            <a:ext cx="6106500" cy="348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11dfc2c9c_0_5:notes"/>
          <p:cNvSpPr txBox="1"/>
          <p:nvPr>
            <p:ph idx="1" type="body"/>
          </p:nvPr>
        </p:nvSpPr>
        <p:spPr>
          <a:xfrm>
            <a:off x="930303" y="4360781"/>
            <a:ext cx="5009400" cy="40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711dfc2c9c_0_5:notes"/>
          <p:cNvSpPr/>
          <p:nvPr>
            <p:ph idx="2" type="sldImg"/>
          </p:nvPr>
        </p:nvSpPr>
        <p:spPr>
          <a:xfrm>
            <a:off x="381663" y="654117"/>
            <a:ext cx="6106500" cy="348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11dfc2c9c_0_11:notes"/>
          <p:cNvSpPr txBox="1"/>
          <p:nvPr>
            <p:ph idx="1" type="body"/>
          </p:nvPr>
        </p:nvSpPr>
        <p:spPr>
          <a:xfrm>
            <a:off x="930303" y="4360781"/>
            <a:ext cx="5009400" cy="40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711dfc2c9c_0_11:notes"/>
          <p:cNvSpPr/>
          <p:nvPr>
            <p:ph idx="2" type="sldImg"/>
          </p:nvPr>
        </p:nvSpPr>
        <p:spPr>
          <a:xfrm>
            <a:off x="381663" y="654117"/>
            <a:ext cx="6106500" cy="348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711dfc2c9c_0_16:notes"/>
          <p:cNvSpPr txBox="1"/>
          <p:nvPr>
            <p:ph idx="1" type="body"/>
          </p:nvPr>
        </p:nvSpPr>
        <p:spPr>
          <a:xfrm>
            <a:off x="930303" y="4360781"/>
            <a:ext cx="5009400" cy="40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711dfc2c9c_0_16:notes"/>
          <p:cNvSpPr/>
          <p:nvPr>
            <p:ph idx="2" type="sldImg"/>
          </p:nvPr>
        </p:nvSpPr>
        <p:spPr>
          <a:xfrm>
            <a:off x="381663" y="654117"/>
            <a:ext cx="6106500" cy="348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711dfc2c9c_0_21:notes"/>
          <p:cNvSpPr txBox="1"/>
          <p:nvPr>
            <p:ph idx="1" type="body"/>
          </p:nvPr>
        </p:nvSpPr>
        <p:spPr>
          <a:xfrm>
            <a:off x="930303" y="4360781"/>
            <a:ext cx="5009400" cy="40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711dfc2c9c_0_21:notes"/>
          <p:cNvSpPr/>
          <p:nvPr>
            <p:ph idx="2" type="sldImg"/>
          </p:nvPr>
        </p:nvSpPr>
        <p:spPr>
          <a:xfrm>
            <a:off x="381663" y="654117"/>
            <a:ext cx="6106500" cy="348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311700" y="857100"/>
            <a:ext cx="6537000" cy="149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1700" y="3268850"/>
            <a:ext cx="6537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595308" y="4819342"/>
            <a:ext cx="548700" cy="3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2"/>
          <p:cNvSpPr txBox="1"/>
          <p:nvPr>
            <p:ph idx="2" type="subTitle"/>
          </p:nvPr>
        </p:nvSpPr>
        <p:spPr>
          <a:xfrm>
            <a:off x="311700" y="2189000"/>
            <a:ext cx="6537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 amt="28000"/>
          </a:blip>
          <a:srcRect b="14047" l="0" r="0" t="3661"/>
          <a:stretch/>
        </p:blipFill>
        <p:spPr>
          <a:xfrm>
            <a:off x="0" y="207125"/>
            <a:ext cx="9144003" cy="466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595308" y="4819342"/>
            <a:ext cx="548700" cy="3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595308" y="4819342"/>
            <a:ext cx="548700" cy="3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357018" y="326759"/>
            <a:ext cx="7592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96875" y="1021556"/>
            <a:ext cx="7896300" cy="3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480"/>
              </a:spcBef>
              <a:spcAft>
                <a:spcPts val="0"/>
              </a:spcAft>
              <a:buClr>
                <a:srgbClr val="003594"/>
              </a:buClr>
              <a:buSzPts val="1440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rtl="0" algn="l">
              <a:spcBef>
                <a:spcPts val="400"/>
              </a:spcBef>
              <a:spcAft>
                <a:spcPts val="0"/>
              </a:spcAft>
              <a:buClr>
                <a:srgbClr val="003594"/>
              </a:buClr>
              <a:buSzPts val="2200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95308" y="4819342"/>
            <a:ext cx="548700" cy="3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938950"/>
            <a:ext cx="85206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 b="1" sz="2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95308" y="4819342"/>
            <a:ext cx="548700" cy="3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95308" y="4819342"/>
            <a:ext cx="548700" cy="3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95308" y="4819342"/>
            <a:ext cx="548700" cy="3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95308" y="4819342"/>
            <a:ext cx="548700" cy="3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595308" y="4819342"/>
            <a:ext cx="548700" cy="3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595308" y="4819342"/>
            <a:ext cx="548700" cy="3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595308" y="4819342"/>
            <a:ext cx="548700" cy="3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938950"/>
            <a:ext cx="8520600" cy="3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95308" y="4819342"/>
            <a:ext cx="54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9144000" cy="219000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txBody>
          <a:bodyPr anchorCtr="0" anchor="ctr" bIns="56525" lIns="113100" spcFirstLastPara="1" rIns="113100" wrap="square" tIns="56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University of Pittsburgh</a:t>
            </a:r>
            <a:endParaRPr i="0" sz="1200" u="none" cap="none" strike="noStrike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027650" y="0"/>
            <a:ext cx="188125" cy="18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9426" y="4864500"/>
            <a:ext cx="12195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b" bIns="56525" lIns="113100" spcFirstLastPara="1" rIns="113100" wrap="square" tIns="56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Shinwoo Kim</a:t>
            </a:r>
            <a:endParaRPr b="1"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2005800" y="4864500"/>
            <a:ext cx="51324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b" bIns="56525" lIns="113100" spcFirstLastPara="1" rIns="113100" wrap="square" tIns="565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CS0441: Discrete Structures for Computer Science</a:t>
            </a:r>
            <a:endParaRPr b="1" i="1"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0" y="4864500"/>
            <a:ext cx="9147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0" y="568850"/>
            <a:ext cx="6537000" cy="7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Mid-Term Recap</a:t>
            </a:r>
            <a:endParaRPr sz="4500"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2964050"/>
            <a:ext cx="6537000" cy="16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Shinwoo Kim, TA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https://sites.pitt.edu/~shk148/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Department of Computer Science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School of Computing &amp; Information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University of Pittsburgh</a:t>
            </a:r>
            <a:endParaRPr sz="1500"/>
          </a:p>
        </p:txBody>
      </p:sp>
      <p:sp>
        <p:nvSpPr>
          <p:cNvPr id="66" name="Google Shape;66;p14"/>
          <p:cNvSpPr txBox="1"/>
          <p:nvPr>
            <p:ph idx="2" type="subTitle"/>
          </p:nvPr>
        </p:nvSpPr>
        <p:spPr>
          <a:xfrm>
            <a:off x="311700" y="1350800"/>
            <a:ext cx="65370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0441: Discrete Structures for Computer Science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8 </a:t>
            </a:r>
            <a:r>
              <a:rPr lang="en"/>
              <a:t>Recitation, Oct. 21, 2022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 amt="13000"/>
          </a:blip>
          <a:srcRect b="0" l="0" r="50305" t="0"/>
          <a:stretch/>
        </p:blipFill>
        <p:spPr>
          <a:xfrm>
            <a:off x="7123292" y="424800"/>
            <a:ext cx="2062733" cy="41508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595308" y="4819342"/>
            <a:ext cx="548700" cy="3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57018" y="326759"/>
            <a:ext cx="7592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119062" lvl="0" marL="119062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Example: </a:t>
            </a:r>
            <a:r>
              <a:rPr i="1" lang="en" sz="3200"/>
              <a:t>Proving Inequalities</a:t>
            </a:r>
            <a:endParaRPr sz="3200"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76779" y="1021556"/>
            <a:ext cx="8233800" cy="3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3594"/>
              </a:buClr>
              <a:buSzPts val="1440"/>
              <a:buChar char="●"/>
            </a:pPr>
            <a:r>
              <a:rPr lang="en"/>
              <a:t>Show that: </a:t>
            </a:r>
            <a:r>
              <a:rPr b="0" i="1" lang="en">
                <a:latin typeface="Constantia"/>
                <a:ea typeface="Constantia"/>
                <a:cs typeface="Constantia"/>
                <a:sym typeface="Constantia"/>
              </a:rPr>
              <a:t>n &lt; </a:t>
            </a:r>
            <a:r>
              <a:rPr b="0" lang="en">
                <a:latin typeface="Constantia"/>
                <a:ea typeface="Constantia"/>
                <a:cs typeface="Constantia"/>
                <a:sym typeface="Constantia"/>
              </a:rPr>
              <a:t>2</a:t>
            </a:r>
            <a:r>
              <a:rPr b="0" baseline="30000" i="1" lang="en">
                <a:latin typeface="Constantia"/>
                <a:ea typeface="Constantia"/>
                <a:cs typeface="Constantia"/>
                <a:sym typeface="Constantia"/>
              </a:rPr>
              <a:t>n </a:t>
            </a:r>
            <a:r>
              <a:rPr b="0" i="1" lang="en"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"/>
              <a:t>for all positive integers </a:t>
            </a:r>
            <a:r>
              <a:rPr b="0" i="1" lang="en">
                <a:latin typeface="Constantia"/>
                <a:ea typeface="Constantia"/>
                <a:cs typeface="Constantia"/>
                <a:sym typeface="Constantia"/>
              </a:rPr>
              <a:t>n</a:t>
            </a:r>
            <a:r>
              <a:rPr lang="en"/>
              <a:t>.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Clr>
                <a:srgbClr val="003594"/>
              </a:buClr>
              <a:buSzPts val="1440"/>
              <a:buNone/>
            </a:pPr>
            <a:r>
              <a:t/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/>
          </a:p>
          <a:p>
            <a:pPr indent="0" lvl="1" marL="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54000" lvl="1" marL="742950" rtl="0" algn="l">
              <a:spcBef>
                <a:spcPts val="40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Basis Step?</a:t>
            </a:r>
            <a:endParaRPr b="1" sz="1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254000" lvl="1" marL="742950" rtl="0" algn="l">
              <a:spcBef>
                <a:spcPts val="40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Inductive Step</a:t>
            </a:r>
            <a:r>
              <a:rPr b="1" lang="en" sz="1700"/>
              <a:t>?</a:t>
            </a:r>
            <a:br>
              <a:rPr b="1" lang="en"/>
            </a:b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ctrTitle"/>
          </p:nvPr>
        </p:nvSpPr>
        <p:spPr>
          <a:xfrm>
            <a:off x="311700" y="857100"/>
            <a:ext cx="65370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Mid-Term Exam was this week…</a:t>
            </a:r>
            <a:endParaRPr/>
          </a:p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311700" y="3268850"/>
            <a:ext cx="65370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95308" y="4819342"/>
            <a:ext cx="548700" cy="3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5"/>
          <p:cNvSpPr txBox="1"/>
          <p:nvPr>
            <p:ph idx="2" type="subTitle"/>
          </p:nvPr>
        </p:nvSpPr>
        <p:spPr>
          <a:xfrm>
            <a:off x="311700" y="2189000"/>
            <a:ext cx="65370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was it?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311700" y="857100"/>
            <a:ext cx="65370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Pivot…New Content</a:t>
            </a:r>
            <a:endParaRPr/>
          </a:p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311700" y="3268850"/>
            <a:ext cx="65370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too related to what we’ve been studying,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More focus on: Probability, Counting, Etc.</a:t>
            </a:r>
            <a:endParaRPr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595308" y="4819342"/>
            <a:ext cx="548700" cy="3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6"/>
          <p:cNvSpPr txBox="1"/>
          <p:nvPr>
            <p:ph idx="2" type="subTitle"/>
          </p:nvPr>
        </p:nvSpPr>
        <p:spPr>
          <a:xfrm>
            <a:off x="311700" y="2189000"/>
            <a:ext cx="65370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…Starting Monday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ctrTitle"/>
          </p:nvPr>
        </p:nvSpPr>
        <p:spPr>
          <a:xfrm>
            <a:off x="311700" y="568850"/>
            <a:ext cx="6537000" cy="7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Proof by Induction</a:t>
            </a:r>
            <a:endParaRPr sz="4500"/>
          </a:p>
        </p:txBody>
      </p:sp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311700" y="2964050"/>
            <a:ext cx="6537000" cy="16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Shinwoo Kim, TA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https://sites.pitt.edu/~shk148/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Department of Computer Science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School of Computing &amp; Information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University of Pittsburgh</a:t>
            </a:r>
            <a:endParaRPr sz="1500"/>
          </a:p>
        </p:txBody>
      </p:sp>
      <p:sp>
        <p:nvSpPr>
          <p:cNvPr id="91" name="Google Shape;91;p17"/>
          <p:cNvSpPr txBox="1"/>
          <p:nvPr>
            <p:ph idx="2" type="subTitle"/>
          </p:nvPr>
        </p:nvSpPr>
        <p:spPr>
          <a:xfrm>
            <a:off x="311700" y="1350800"/>
            <a:ext cx="65370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0441: Discrete Structures for Computer Science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8 Recitation, Oct. 21, 2022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 amt="13000"/>
          </a:blip>
          <a:srcRect b="0" l="0" r="50305" t="0"/>
          <a:stretch/>
        </p:blipFill>
        <p:spPr>
          <a:xfrm>
            <a:off x="7081267" y="382775"/>
            <a:ext cx="2062733" cy="41508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95308" y="4819342"/>
            <a:ext cx="548700" cy="3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57018" y="326759"/>
            <a:ext cx="8253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19062" lvl="0" marL="119062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We’ve learned a lot of proof methods …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76779" y="1021556"/>
            <a:ext cx="8233800" cy="3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"/>
              <a:t>Basic proof methods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3594"/>
              </a:buClr>
              <a:buSzPts val="1440"/>
              <a:buChar char="●"/>
            </a:pPr>
            <a:r>
              <a:rPr lang="en"/>
              <a:t>Direct proof, contradiction, contraposition, cases, …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Clr>
                <a:srgbClr val="003594"/>
              </a:buClr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"/>
              <a:t>Proof of quantified statements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3594"/>
              </a:buClr>
              <a:buSzPts val="1440"/>
              <a:buChar char="●"/>
            </a:pPr>
            <a:r>
              <a:rPr lang="en"/>
              <a:t>Existential statements (i.e., ∃x P(x))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Finding a single example suffices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3594"/>
              </a:buClr>
              <a:buSzPts val="1440"/>
              <a:buChar char="●"/>
            </a:pPr>
            <a:r>
              <a:rPr lang="en"/>
              <a:t>Universal statements (i.e., ∀x P(x)) can be harder to prove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One way is to show that the statement holds for an arbitrary case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Sometimes we must truly show the proof for all cases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/>
              <a:t>This could take forever!!!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Clr>
                <a:srgbClr val="003594"/>
              </a:buClr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57018" y="326759"/>
            <a:ext cx="7592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19062" lvl="0" marL="119062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Climbing an Infinite Ladder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76779" y="1021556"/>
            <a:ext cx="5185800" cy="3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36042" lvl="0" marL="342900" rtl="0" algn="l">
              <a:spcBef>
                <a:spcPts val="0"/>
              </a:spcBef>
              <a:spcAft>
                <a:spcPts val="0"/>
              </a:spcAft>
              <a:buClr>
                <a:srgbClr val="003594"/>
              </a:buClr>
              <a:buSzPct val="79999"/>
              <a:buChar char="●"/>
            </a:pPr>
            <a:r>
              <a:rPr lang="en"/>
              <a:t>Suppose we have an infinite ladder:</a:t>
            </a:r>
            <a:endParaRPr/>
          </a:p>
          <a:p>
            <a:pPr indent="-275272" lvl="1" marL="742950" rtl="0" algn="l">
              <a:spcBef>
                <a:spcPts val="400"/>
              </a:spcBef>
              <a:spcAft>
                <a:spcPts val="0"/>
              </a:spcAft>
              <a:buSzPct val="157142"/>
              <a:buFont typeface="Calibri"/>
              <a:buAutoNum type="arabicPeriod"/>
            </a:pPr>
            <a:r>
              <a:rPr lang="en"/>
              <a:t>We can reach the first rung of the ladder.</a:t>
            </a:r>
            <a:endParaRPr/>
          </a:p>
          <a:p>
            <a:pPr indent="-275272" lvl="1" marL="742950" rtl="0" algn="l">
              <a:spcBef>
                <a:spcPts val="400"/>
              </a:spcBef>
              <a:spcAft>
                <a:spcPts val="0"/>
              </a:spcAft>
              <a:buSzPct val="157142"/>
              <a:buFont typeface="Calibri"/>
              <a:buAutoNum type="arabicPeriod"/>
            </a:pPr>
            <a:r>
              <a:rPr lang="en"/>
              <a:t>If we can reach a particular rung of the ladder, then we can reach the next rung.</a:t>
            </a:r>
            <a:endParaRPr/>
          </a:p>
          <a:p>
            <a:pPr indent="-336042" lvl="0" marL="342900" rtl="0" algn="l">
              <a:spcBef>
                <a:spcPts val="480"/>
              </a:spcBef>
              <a:spcAft>
                <a:spcPts val="0"/>
              </a:spcAft>
              <a:buClr>
                <a:srgbClr val="003594"/>
              </a:buClr>
              <a:buSzPct val="79999"/>
              <a:buChar char="●"/>
            </a:pPr>
            <a:r>
              <a:rPr lang="en"/>
              <a:t>From (1), we can reach the first rung.</a:t>
            </a:r>
            <a:endParaRPr/>
          </a:p>
          <a:p>
            <a:pPr indent="-336042" lvl="0" marL="342900" rtl="0" algn="l">
              <a:spcBef>
                <a:spcPts val="480"/>
              </a:spcBef>
              <a:spcAft>
                <a:spcPts val="0"/>
              </a:spcAft>
              <a:buClr>
                <a:srgbClr val="003594"/>
              </a:buClr>
              <a:buSzPct val="79999"/>
              <a:buChar char="●"/>
            </a:pPr>
            <a:r>
              <a:rPr lang="en"/>
              <a:t>Then by applying (2), we can reach the second rung.</a:t>
            </a:r>
            <a:endParaRPr/>
          </a:p>
          <a:p>
            <a:pPr indent="-275272" lvl="1" marL="742950" rtl="0" algn="l">
              <a:spcBef>
                <a:spcPts val="400"/>
              </a:spcBef>
              <a:spcAft>
                <a:spcPts val="0"/>
              </a:spcAft>
              <a:buSzPct val="157142"/>
              <a:buChar char="○"/>
            </a:pPr>
            <a:r>
              <a:rPr lang="en"/>
              <a:t>Applying (2) again, the third rung.</a:t>
            </a:r>
            <a:endParaRPr/>
          </a:p>
          <a:p>
            <a:pPr indent="-275272" lvl="1" marL="742950" rtl="0" algn="l">
              <a:spcBef>
                <a:spcPts val="400"/>
              </a:spcBef>
              <a:spcAft>
                <a:spcPts val="0"/>
              </a:spcAft>
              <a:buSzPct val="157142"/>
              <a:buChar char="○"/>
            </a:pPr>
            <a:r>
              <a:rPr lang="en"/>
              <a:t>And so on. </a:t>
            </a:r>
            <a:endParaRPr/>
          </a:p>
          <a:p>
            <a:pPr indent="-336042" lvl="0" marL="342900" rtl="0" algn="l">
              <a:spcBef>
                <a:spcPts val="480"/>
              </a:spcBef>
              <a:spcAft>
                <a:spcPts val="0"/>
              </a:spcAft>
              <a:buClr>
                <a:srgbClr val="003594"/>
              </a:buClr>
              <a:buSzPct val="79999"/>
              <a:buChar char="●"/>
            </a:pPr>
            <a:r>
              <a:rPr lang="en"/>
              <a:t>We can apply (2) any number of times to reach any particular rung, no matter how high up.</a:t>
            </a:r>
            <a:endParaRPr/>
          </a:p>
          <a:p>
            <a:pPr indent="0" lvl="0" marL="57150" rtl="0" algn="l">
              <a:spcBef>
                <a:spcPts val="48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  <p:pic>
        <p:nvPicPr>
          <p:cNvPr descr="Climbing a Infinite Ladder"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800" y="342900"/>
            <a:ext cx="2436019" cy="4370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57018" y="326759"/>
            <a:ext cx="7592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19062" lvl="0" marL="119062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 of Mathematical Induction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76779" y="833965"/>
            <a:ext cx="8233800" cy="4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9999"/>
              <a:buNone/>
            </a:pPr>
            <a:r>
              <a:rPr lang="en" sz="2200"/>
              <a:t>Principle of Mathematical Induction: To prove that </a:t>
            </a:r>
            <a:r>
              <a:rPr b="0" i="1" lang="en" sz="2200">
                <a:latin typeface="Constantia"/>
                <a:ea typeface="Constantia"/>
                <a:cs typeface="Constantia"/>
                <a:sym typeface="Constantia"/>
              </a:rPr>
              <a:t>P(n)</a:t>
            </a:r>
            <a:r>
              <a:rPr i="1" lang="en" sz="2200"/>
              <a:t> </a:t>
            </a:r>
            <a:r>
              <a:rPr lang="en" sz="2200"/>
              <a:t>is true for all positive integers </a:t>
            </a:r>
            <a:r>
              <a:rPr b="0" i="1" lang="en" sz="2200">
                <a:latin typeface="Constantia"/>
                <a:ea typeface="Constantia"/>
                <a:cs typeface="Constantia"/>
                <a:sym typeface="Constantia"/>
              </a:rPr>
              <a:t>n</a:t>
            </a:r>
            <a:r>
              <a:rPr lang="en" sz="2200"/>
              <a:t>, we complete these steps:</a:t>
            </a:r>
            <a:endParaRPr/>
          </a:p>
          <a:p>
            <a:pPr indent="-330327" lvl="0" marL="342900" rtl="0" algn="l">
              <a:spcBef>
                <a:spcPts val="440"/>
              </a:spcBef>
              <a:spcAft>
                <a:spcPts val="0"/>
              </a:spcAft>
              <a:buClr>
                <a:srgbClr val="003594"/>
              </a:buClr>
              <a:buSzPct val="59999"/>
              <a:buChar char="●"/>
            </a:pPr>
            <a:r>
              <a:rPr b="0" lang="en" sz="2200"/>
              <a:t>Basis Step: Show that </a:t>
            </a:r>
            <a:r>
              <a:rPr b="0" i="1" lang="en" sz="2200">
                <a:latin typeface="Constantia"/>
                <a:ea typeface="Constantia"/>
                <a:cs typeface="Constantia"/>
                <a:sym typeface="Constantia"/>
              </a:rPr>
              <a:t>P(1)</a:t>
            </a:r>
            <a:r>
              <a:rPr b="0" lang="en" sz="2200"/>
              <a:t> is true.</a:t>
            </a:r>
            <a:endParaRPr/>
          </a:p>
          <a:p>
            <a:pPr indent="-330327" lvl="0" marL="342900" rtl="0" algn="l">
              <a:spcBef>
                <a:spcPts val="440"/>
              </a:spcBef>
              <a:spcAft>
                <a:spcPts val="0"/>
              </a:spcAft>
              <a:buClr>
                <a:srgbClr val="003594"/>
              </a:buClr>
              <a:buSzPct val="59999"/>
              <a:buChar char="●"/>
            </a:pPr>
            <a:r>
              <a:rPr b="0" lang="en" sz="2200"/>
              <a:t>Inductive Step: Show that </a:t>
            </a:r>
            <a:r>
              <a:rPr b="0" i="1" lang="en" sz="2200">
                <a:latin typeface="Constantia"/>
                <a:ea typeface="Constantia"/>
                <a:cs typeface="Constantia"/>
                <a:sym typeface="Constantia"/>
              </a:rPr>
              <a:t>P(k) → P(k + 1) </a:t>
            </a:r>
            <a:r>
              <a:rPr b="0" lang="en" sz="2200"/>
              <a:t>is true for all positive integers </a:t>
            </a:r>
            <a:r>
              <a:rPr b="0" i="1" lang="en" sz="2200">
                <a:latin typeface="Constantia"/>
                <a:ea typeface="Constantia"/>
                <a:cs typeface="Constantia"/>
                <a:sym typeface="Constantia"/>
              </a:rPr>
              <a:t>k</a:t>
            </a:r>
            <a:r>
              <a:rPr b="0" lang="en" sz="2200"/>
              <a:t>.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SzPct val="59999"/>
              <a:buNone/>
            </a:pPr>
            <a:r>
              <a:rPr lang="en" sz="2200"/>
              <a:t>To complete the inductive step, assuming the inductive hypothesis that </a:t>
            </a:r>
            <a:r>
              <a:rPr b="0" i="1" lang="en" sz="2200">
                <a:latin typeface="Constantia"/>
                <a:ea typeface="Constantia"/>
                <a:cs typeface="Constantia"/>
                <a:sym typeface="Constantia"/>
              </a:rPr>
              <a:t>P(k) </a:t>
            </a:r>
            <a:r>
              <a:rPr lang="en" sz="2200"/>
              <a:t>holds for an arbitrary integer </a:t>
            </a:r>
            <a:r>
              <a:rPr b="0" i="1" lang="en" sz="2200">
                <a:latin typeface="Constantia"/>
                <a:ea typeface="Constantia"/>
                <a:cs typeface="Constantia"/>
                <a:sym typeface="Constantia"/>
              </a:rPr>
              <a:t>k</a:t>
            </a:r>
            <a:r>
              <a:rPr lang="en" sz="2200"/>
              <a:t>, show that  must </a:t>
            </a:r>
            <a:r>
              <a:rPr b="0" i="1" lang="en" sz="2200">
                <a:latin typeface="Constantia"/>
                <a:ea typeface="Constantia"/>
                <a:cs typeface="Constantia"/>
                <a:sym typeface="Constantia"/>
              </a:rPr>
              <a:t>P(k + 1) </a:t>
            </a:r>
            <a:r>
              <a:rPr lang="en" sz="2200"/>
              <a:t>be true.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SzPct val="60000"/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SzPct val="59999"/>
              <a:buNone/>
            </a:pPr>
            <a:r>
              <a:rPr lang="en" sz="2200"/>
              <a:t>Back to our Infinite Ladder :</a:t>
            </a:r>
            <a:endParaRPr/>
          </a:p>
          <a:p>
            <a:pPr indent="-330327" lvl="0" marL="342900" rtl="0" algn="l">
              <a:spcBef>
                <a:spcPts val="440"/>
              </a:spcBef>
              <a:spcAft>
                <a:spcPts val="0"/>
              </a:spcAft>
              <a:buClr>
                <a:srgbClr val="003594"/>
              </a:buClr>
              <a:buSzPct val="59999"/>
              <a:buChar char="●"/>
            </a:pPr>
            <a:r>
              <a:rPr lang="en" sz="2200"/>
              <a:t>Basis Step: </a:t>
            </a:r>
            <a:r>
              <a:rPr b="0" lang="en" sz="2200"/>
              <a:t>By (1), we can reach rung 1</a:t>
            </a:r>
            <a:r>
              <a:rPr lang="en" sz="2200"/>
              <a:t>.</a:t>
            </a:r>
            <a:endParaRPr/>
          </a:p>
          <a:p>
            <a:pPr indent="-330327" lvl="0" marL="342900" rtl="0" algn="l">
              <a:spcBef>
                <a:spcPts val="440"/>
              </a:spcBef>
              <a:spcAft>
                <a:spcPts val="0"/>
              </a:spcAft>
              <a:buClr>
                <a:srgbClr val="003594"/>
              </a:buClr>
              <a:buSzPct val="59999"/>
              <a:buChar char="●"/>
            </a:pPr>
            <a:r>
              <a:rPr lang="en" sz="2200"/>
              <a:t>Inductive Step: </a:t>
            </a:r>
            <a:r>
              <a:rPr b="0" lang="en" sz="2200"/>
              <a:t>Assume the inductive hypothesis that we can reach rung </a:t>
            </a:r>
            <a:r>
              <a:rPr b="0" i="1" lang="en" sz="2200">
                <a:latin typeface="Constantia"/>
                <a:ea typeface="Constantia"/>
                <a:cs typeface="Constantia"/>
                <a:sym typeface="Constantia"/>
              </a:rPr>
              <a:t>k</a:t>
            </a:r>
            <a:r>
              <a:rPr b="0" lang="en" sz="2200"/>
              <a:t>. Then by (2), we can reach rung </a:t>
            </a:r>
            <a:r>
              <a:rPr b="0" i="1" lang="en" sz="2200">
                <a:latin typeface="Constantia"/>
                <a:ea typeface="Constantia"/>
                <a:cs typeface="Constantia"/>
                <a:sym typeface="Constantia"/>
              </a:rPr>
              <a:t>k + 1</a:t>
            </a:r>
            <a:r>
              <a:rPr b="0" lang="en" sz="2200"/>
              <a:t>.</a:t>
            </a:r>
            <a:endParaRPr/>
          </a:p>
          <a:p>
            <a:pPr indent="0" lvl="0" marL="0" rtl="0" algn="ctr">
              <a:spcBef>
                <a:spcPts val="440"/>
              </a:spcBef>
              <a:spcAft>
                <a:spcPts val="0"/>
              </a:spcAft>
              <a:buSzPct val="59999"/>
              <a:buNone/>
            </a:pPr>
            <a:r>
              <a:rPr lang="en" sz="2200"/>
              <a:t>Hence, </a:t>
            </a:r>
            <a:r>
              <a:rPr b="0" i="1" lang="en" sz="2200">
                <a:latin typeface="Constantia"/>
                <a:ea typeface="Constantia"/>
                <a:cs typeface="Constantia"/>
                <a:sym typeface="Constantia"/>
              </a:rPr>
              <a:t>P(k) → P(k + 1)</a:t>
            </a:r>
            <a:r>
              <a:rPr lang="en" sz="2200"/>
              <a:t> is true for all positive integers </a:t>
            </a:r>
            <a:r>
              <a:rPr b="0" i="1" lang="en" sz="2200">
                <a:latin typeface="Constantia"/>
                <a:ea typeface="Constantia"/>
                <a:cs typeface="Constantia"/>
                <a:sym typeface="Constantia"/>
              </a:rPr>
              <a:t>k</a:t>
            </a:r>
            <a:r>
              <a:rPr lang="en" sz="2200"/>
              <a:t>.</a:t>
            </a:r>
            <a:endParaRPr/>
          </a:p>
          <a:p>
            <a:pPr indent="0" lvl="0" marL="0" rtl="0" algn="ctr">
              <a:spcBef>
                <a:spcPts val="440"/>
              </a:spcBef>
              <a:spcAft>
                <a:spcPts val="0"/>
              </a:spcAft>
              <a:buSzPct val="59999"/>
              <a:buNone/>
            </a:pPr>
            <a:r>
              <a:rPr lang="en" sz="2200"/>
              <a:t>We can reach every rung on the ladder.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57018" y="326759"/>
            <a:ext cx="7592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19062" lvl="0" marL="119062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Mathematical Induction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76779" y="833965"/>
            <a:ext cx="8233800" cy="4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36613" lvl="0" marL="342900" rtl="0" algn="l">
              <a:spcBef>
                <a:spcPts val="0"/>
              </a:spcBef>
              <a:spcAft>
                <a:spcPts val="0"/>
              </a:spcAft>
              <a:buClr>
                <a:srgbClr val="003594"/>
              </a:buClr>
              <a:buSzPct val="59999"/>
              <a:buChar char="●"/>
            </a:pPr>
            <a:r>
              <a:rPr lang="en" sz="2200"/>
              <a:t>Mathematical induction can be expressed  as the rule of inference</a:t>
            </a:r>
            <a:endParaRPr/>
          </a:p>
          <a:p>
            <a:pPr indent="-342900" lvl="0" marL="342900" rtl="0" algn="ctr">
              <a:spcBef>
                <a:spcPts val="560"/>
              </a:spcBef>
              <a:spcAft>
                <a:spcPts val="0"/>
              </a:spcAft>
              <a:buSzPct val="79999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     </a:t>
            </a:r>
            <a:r>
              <a:rPr lang="en" sz="2800"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[ </a:t>
            </a:r>
            <a:r>
              <a:rPr i="1" lang="en">
                <a:latin typeface="Constantia"/>
                <a:ea typeface="Constantia"/>
                <a:cs typeface="Constantia"/>
                <a:sym typeface="Constantia"/>
              </a:rPr>
              <a:t>P</a:t>
            </a: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(1) ∧ ∀</a:t>
            </a:r>
            <a:r>
              <a:rPr i="1" lang="en">
                <a:latin typeface="Constantia"/>
                <a:ea typeface="Constantia"/>
                <a:cs typeface="Constantia"/>
                <a:sym typeface="Constantia"/>
              </a:rPr>
              <a:t>k</a:t>
            </a: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(</a:t>
            </a:r>
            <a:r>
              <a:rPr i="1" lang="en">
                <a:latin typeface="Constantia"/>
                <a:ea typeface="Constantia"/>
                <a:cs typeface="Constantia"/>
                <a:sym typeface="Constantia"/>
              </a:rPr>
              <a:t>P</a:t>
            </a: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(</a:t>
            </a:r>
            <a:r>
              <a:rPr i="1" lang="en">
                <a:latin typeface="Constantia"/>
                <a:ea typeface="Constantia"/>
                <a:cs typeface="Constantia"/>
                <a:sym typeface="Constantia"/>
              </a:rPr>
              <a:t>k</a:t>
            </a: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)</a:t>
            </a:r>
            <a:r>
              <a:rPr i="1" lang="en"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→</a:t>
            </a:r>
            <a:r>
              <a:rPr i="1" lang="en">
                <a:latin typeface="Constantia"/>
                <a:ea typeface="Constantia"/>
                <a:cs typeface="Constantia"/>
                <a:sym typeface="Constantia"/>
              </a:rPr>
              <a:t> P</a:t>
            </a: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(</a:t>
            </a:r>
            <a:r>
              <a:rPr i="1" lang="en">
                <a:latin typeface="Constantia"/>
                <a:ea typeface="Constantia"/>
                <a:cs typeface="Constantia"/>
                <a:sym typeface="Constantia"/>
              </a:rPr>
              <a:t>k + </a:t>
            </a: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1)) ] →  ∀</a:t>
            </a:r>
            <a:r>
              <a:rPr i="1" lang="en">
                <a:latin typeface="Constantia"/>
                <a:ea typeface="Constantia"/>
                <a:cs typeface="Constantia"/>
                <a:sym typeface="Constantia"/>
              </a:rPr>
              <a:t>n P</a:t>
            </a: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(</a:t>
            </a:r>
            <a:r>
              <a:rPr i="1" lang="en">
                <a:latin typeface="Constantia"/>
                <a:ea typeface="Constantia"/>
                <a:cs typeface="Constantia"/>
                <a:sym typeface="Constantia"/>
              </a:rPr>
              <a:t>n</a:t>
            </a: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), 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rtl="0" algn="ctr">
              <a:spcBef>
                <a:spcPts val="400"/>
              </a:spcBef>
              <a:spcAft>
                <a:spcPts val="0"/>
              </a:spcAft>
              <a:buSzPct val="60000"/>
              <a:buNone/>
            </a:pPr>
            <a:r>
              <a:rPr lang="en" sz="2000"/>
              <a:t>    where the </a:t>
            </a:r>
            <a:r>
              <a:rPr lang="en" sz="2000" u="sng"/>
              <a:t>domain is the set of positive integers</a:t>
            </a:r>
            <a:r>
              <a:rPr lang="en" sz="2000"/>
              <a:t>.</a:t>
            </a:r>
            <a:endParaRPr/>
          </a:p>
          <a:p>
            <a:pPr indent="-336613" lvl="0" marL="342900" rtl="0" algn="l">
              <a:spcBef>
                <a:spcPts val="440"/>
              </a:spcBef>
              <a:spcAft>
                <a:spcPts val="0"/>
              </a:spcAft>
              <a:buClr>
                <a:srgbClr val="003594"/>
              </a:buClr>
              <a:buSzPct val="59999"/>
              <a:buChar char="●"/>
            </a:pPr>
            <a:r>
              <a:rPr lang="en" sz="2200"/>
              <a:t>Note, In a proof by mathematical induction, we don’t assume that </a:t>
            </a:r>
            <a:r>
              <a:rPr b="0" i="1" lang="en" sz="2200">
                <a:latin typeface="Constantia"/>
                <a:ea typeface="Constantia"/>
                <a:cs typeface="Constantia"/>
                <a:sym typeface="Constantia"/>
              </a:rPr>
              <a:t>P</a:t>
            </a:r>
            <a:r>
              <a:rPr b="0" lang="en" sz="2200">
                <a:latin typeface="Constantia"/>
                <a:ea typeface="Constantia"/>
                <a:cs typeface="Constantia"/>
                <a:sym typeface="Constantia"/>
              </a:rPr>
              <a:t>(</a:t>
            </a:r>
            <a:r>
              <a:rPr b="0" i="1" lang="en" sz="2200">
                <a:latin typeface="Constantia"/>
                <a:ea typeface="Constantia"/>
                <a:cs typeface="Constantia"/>
                <a:sym typeface="Constantia"/>
              </a:rPr>
              <a:t>k</a:t>
            </a:r>
            <a:r>
              <a:rPr b="0" lang="en" sz="2200">
                <a:latin typeface="Constantia"/>
                <a:ea typeface="Constantia"/>
                <a:cs typeface="Constantia"/>
                <a:sym typeface="Constantia"/>
              </a:rPr>
              <a:t>)</a:t>
            </a:r>
            <a:r>
              <a:rPr lang="en" sz="2200"/>
              <a:t> is true for all positive integers!</a:t>
            </a:r>
            <a:endParaRPr/>
          </a:p>
          <a:p>
            <a:pPr indent="-275272" lvl="1" marL="742950" rtl="0" algn="l">
              <a:spcBef>
                <a:spcPts val="400"/>
              </a:spcBef>
              <a:spcAft>
                <a:spcPts val="0"/>
              </a:spcAft>
              <a:buSzPct val="157142"/>
              <a:buChar char="○"/>
            </a:pPr>
            <a:r>
              <a:rPr lang="en"/>
              <a:t>We show that if we assume that </a:t>
            </a:r>
            <a:r>
              <a:rPr i="1" lang="en">
                <a:latin typeface="Constantia"/>
                <a:ea typeface="Constantia"/>
                <a:cs typeface="Constantia"/>
                <a:sym typeface="Constantia"/>
              </a:rPr>
              <a:t>P</a:t>
            </a: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(</a:t>
            </a:r>
            <a:r>
              <a:rPr i="1" lang="en">
                <a:latin typeface="Constantia"/>
                <a:ea typeface="Constantia"/>
                <a:cs typeface="Constantia"/>
                <a:sym typeface="Constantia"/>
              </a:rPr>
              <a:t>k</a:t>
            </a: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)</a:t>
            </a:r>
            <a:r>
              <a:rPr lang="en"/>
              <a:t> is true, then </a:t>
            </a:r>
            <a:r>
              <a:rPr i="1" lang="en">
                <a:latin typeface="Constantia"/>
                <a:ea typeface="Constantia"/>
                <a:cs typeface="Constantia"/>
                <a:sym typeface="Constantia"/>
              </a:rPr>
              <a:t>P</a:t>
            </a: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(</a:t>
            </a:r>
            <a:r>
              <a:rPr i="1" lang="en">
                <a:latin typeface="Constantia"/>
                <a:ea typeface="Constantia"/>
                <a:cs typeface="Constantia"/>
                <a:sym typeface="Constantia"/>
              </a:rPr>
              <a:t>k + </a:t>
            </a: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1) </a:t>
            </a:r>
            <a:r>
              <a:rPr lang="en"/>
              <a:t>must also  be true. </a:t>
            </a:r>
            <a:endParaRPr/>
          </a:p>
          <a:p>
            <a:pPr indent="-336613" lvl="0" marL="342900" rtl="0" algn="l">
              <a:spcBef>
                <a:spcPts val="440"/>
              </a:spcBef>
              <a:spcAft>
                <a:spcPts val="0"/>
              </a:spcAft>
              <a:buClr>
                <a:srgbClr val="003594"/>
              </a:buClr>
              <a:buSzPct val="59999"/>
              <a:buChar char="●"/>
            </a:pPr>
            <a:r>
              <a:rPr lang="en" sz="2200"/>
              <a:t>Proofs by mathematical induction do not always start at the integer </a:t>
            </a:r>
            <a:r>
              <a:rPr lang="en" sz="22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" sz="2200"/>
              <a:t>.</a:t>
            </a:r>
            <a:endParaRPr/>
          </a:p>
          <a:p>
            <a:pPr indent="-275272" lvl="1" marL="742950" rtl="0" algn="l">
              <a:spcBef>
                <a:spcPts val="400"/>
              </a:spcBef>
              <a:spcAft>
                <a:spcPts val="0"/>
              </a:spcAft>
              <a:buSzPct val="157142"/>
              <a:buChar char="○"/>
            </a:pPr>
            <a:r>
              <a:rPr lang="en"/>
              <a:t>In such a case, the basis step begins at a starting point </a:t>
            </a:r>
            <a:r>
              <a:rPr i="1" lang="en">
                <a:latin typeface="Constantia"/>
                <a:ea typeface="Constantia"/>
                <a:cs typeface="Constantia"/>
                <a:sym typeface="Constantia"/>
              </a:rPr>
              <a:t>b</a:t>
            </a:r>
            <a:r>
              <a:rPr lang="en"/>
              <a:t> where </a:t>
            </a:r>
            <a:r>
              <a:rPr i="1" lang="en">
                <a:latin typeface="Constantia"/>
                <a:ea typeface="Constantia"/>
                <a:cs typeface="Constantia"/>
                <a:sym typeface="Constantia"/>
              </a:rPr>
              <a:t>b</a:t>
            </a:r>
            <a:r>
              <a:rPr lang="en"/>
              <a:t> is an integer. </a:t>
            </a:r>
            <a:r>
              <a:rPr i="1" lang="en"/>
              <a:t>I.e., </a:t>
            </a:r>
            <a:r>
              <a:rPr lang="en"/>
              <a:t>We show </a:t>
            </a:r>
            <a:r>
              <a:rPr i="1" lang="en">
                <a:latin typeface="Constantia"/>
                <a:ea typeface="Constantia"/>
                <a:cs typeface="Constantia"/>
                <a:sym typeface="Constantia"/>
              </a:rPr>
              <a:t>P</a:t>
            </a: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(</a:t>
            </a:r>
            <a:r>
              <a:rPr i="1" lang="en">
                <a:latin typeface="Constantia"/>
                <a:ea typeface="Constantia"/>
                <a:cs typeface="Constantia"/>
                <a:sym typeface="Constantia"/>
              </a:rPr>
              <a:t>b</a:t>
            </a: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) </a:t>
            </a:r>
            <a:r>
              <a:rPr lang="en"/>
              <a:t>instead of </a:t>
            </a:r>
            <a:r>
              <a:rPr i="1" lang="en">
                <a:latin typeface="Constantia"/>
                <a:ea typeface="Constantia"/>
                <a:cs typeface="Constantia"/>
                <a:sym typeface="Constantia"/>
              </a:rPr>
              <a:t>P</a:t>
            </a: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(</a:t>
            </a:r>
            <a:r>
              <a:rPr i="1" lang="en">
                <a:latin typeface="Constantia"/>
                <a:ea typeface="Constantia"/>
                <a:cs typeface="Constantia"/>
                <a:sym typeface="Constantia"/>
              </a:rPr>
              <a:t>1</a:t>
            </a: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).</a:t>
            </a:r>
            <a:endParaRPr/>
          </a:p>
          <a:p>
            <a:pPr indent="-336613" lvl="0" marL="342900" rtl="0" algn="l">
              <a:spcBef>
                <a:spcPts val="440"/>
              </a:spcBef>
              <a:spcAft>
                <a:spcPts val="0"/>
              </a:spcAft>
              <a:buClr>
                <a:srgbClr val="003594"/>
              </a:buClr>
              <a:buSzPct val="59999"/>
              <a:buChar char="●"/>
            </a:pPr>
            <a:r>
              <a:rPr lang="en" sz="2200"/>
              <a:t>Mathematical Induction works because of the well-ordering property.</a:t>
            </a:r>
            <a:endParaRPr/>
          </a:p>
          <a:p>
            <a:pPr indent="-275272" lvl="1" marL="742950" rtl="0" algn="l">
              <a:spcBef>
                <a:spcPts val="400"/>
              </a:spcBef>
              <a:spcAft>
                <a:spcPts val="0"/>
              </a:spcAft>
              <a:buSzPct val="157142"/>
              <a:buChar char="○"/>
            </a:pPr>
            <a:r>
              <a:rPr lang="en"/>
              <a:t>See Section 5.2, Appendix 1 for a detailed explanation of why induction proofs work.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57018" y="326759"/>
            <a:ext cx="7592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119062" lvl="0" marL="119062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Example: </a:t>
            </a:r>
            <a:r>
              <a:rPr i="1" lang="en" sz="3200"/>
              <a:t>Proving Summation Formulas</a:t>
            </a:r>
            <a:endParaRPr sz="3200"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76779" y="1021556"/>
            <a:ext cx="8233800" cy="3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3594"/>
              </a:buClr>
              <a:buSzPts val="1440"/>
              <a:buChar char="●"/>
            </a:pPr>
            <a:r>
              <a:rPr lang="en"/>
              <a:t>Show that:</a:t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/>
          </a:p>
          <a:p>
            <a:pPr indent="0" lvl="1" marL="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54000" lvl="1" marL="742950" rtl="0" algn="l">
              <a:spcBef>
                <a:spcPts val="40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Basis Step?</a:t>
            </a:r>
            <a:endParaRPr b="1" sz="1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254000" lvl="1" marL="742950" rtl="0" algn="l">
              <a:spcBef>
                <a:spcPts val="40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Inductive Step?</a:t>
            </a:r>
            <a:br>
              <a:rPr b="0" lang="en"/>
            </a:br>
            <a:endParaRPr/>
          </a:p>
        </p:txBody>
      </p:sp>
      <p:pic>
        <p:nvPicPr>
          <p:cNvPr descr="addin_tmp.png" id="125" name="Google Shape;1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8525" y="907256"/>
            <a:ext cx="1243013" cy="521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3594"/>
      </a:accent1>
      <a:accent2>
        <a:srgbClr val="FFB81C"/>
      </a:accent2>
      <a:accent3>
        <a:srgbClr val="00205B"/>
      </a:accent3>
      <a:accent4>
        <a:srgbClr val="B58500"/>
      </a:accent4>
      <a:accent5>
        <a:srgbClr val="0097A7"/>
      </a:accent5>
      <a:accent6>
        <a:srgbClr val="EEFF41"/>
      </a:accent6>
      <a:hlink>
        <a:srgbClr val="00359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