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6"/>
  </p:notesMasterIdLst>
  <p:sldIdLst>
    <p:sldId id="256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Merriweather" pitchFamily="2" charset="77"/>
      <p:regular r:id="rId39"/>
      <p:bold r:id="rId40"/>
      <p:italic r:id="rId41"/>
      <p:boldItalic r:id="rId42"/>
    </p:embeddedFont>
    <p:embeddedFont>
      <p:font typeface="Noto Sans" panose="020B050204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/>
    <p:restoredTop sz="94719"/>
  </p:normalViewPr>
  <p:slideViewPr>
    <p:cSldViewPr snapToGrid="0">
      <p:cViewPr varScale="1">
        <p:scale>
          <a:sx n="198" d="100"/>
          <a:sy n="198" d="100"/>
        </p:scale>
        <p:origin x="6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b67e7b4b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241" y="654050"/>
            <a:ext cx="6202218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18b67e7b4ba_2_51:notes"/>
          <p:cNvSpPr txBox="1">
            <a:spLocks noGrp="1"/>
          </p:cNvSpPr>
          <p:nvPr>
            <p:ph type="body" idx="1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  <p:sp>
        <p:nvSpPr>
          <p:cNvPr id="104" name="Google Shape;104;g18b67e7b4ba_2_51:notes"/>
          <p:cNvSpPr txBox="1">
            <a:spLocks noGrp="1"/>
          </p:cNvSpPr>
          <p:nvPr>
            <p:ph type="sldNum" idx="12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b67e7b4ba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8b67e7b4ba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b67e7b4ba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8b67e7b4ba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b67e7b4ba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8b67e7b4ba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b67e7b4ba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8b67e7b4ba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b67e7b4ba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8b67e7b4ba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67e7b4ba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8b67e7b4ba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b67e7b4ba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8b67e7b4ba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b67e7b4ba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8b67e7b4ba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b67e7b4b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8b67e7b4ba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b67e7b4ba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8b67e7b4ba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b67e7b4ba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8b67e7b4ba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b67e7b4ba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8b67e7b4ba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b67e7b4ba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8b67e7b4ba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b67e7b4ba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8b67e7b4ba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b67e7b4ba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8b67e7b4ba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b67e7b4ba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8b67e7b4ba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b67e7b4b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8b67e7b4ba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67e7b4b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8b67e7b4ba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b67e7b4ba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8b67e7b4ba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b67e7b4b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8b67e7b4ba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b67e7b4b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115" y="685800"/>
            <a:ext cx="609535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8b67e7b4ba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281009"/>
            <a:ext cx="7772455" cy="110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545" cy="13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100" b="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55" cy="102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55" cy="11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57762" y="333803"/>
            <a:ext cx="7591364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74090" y="278387"/>
            <a:ext cx="7591364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909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⬛"/>
              <a:defRPr sz="29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 sz="21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662489" y="1021556"/>
            <a:ext cx="3871909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⬛"/>
              <a:defRPr sz="29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 sz="21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54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2" cy="47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5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2" cy="29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1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–"/>
              <a:defRPr sz="17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»"/>
              <a:defRPr sz="17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818" cy="47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5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818" cy="29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1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–"/>
              <a:defRPr sz="17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»"/>
              <a:defRPr sz="17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182" cy="87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27" cy="438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⬛"/>
              <a:defRPr sz="33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00"/>
              <a:buChar char="▪"/>
              <a:defRPr sz="29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 sz="21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182" cy="35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55" cy="42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55" cy="308614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55" cy="60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374090" y="278387"/>
            <a:ext cx="7591364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2480475" y="-1062091"/>
            <a:ext cx="3728978" cy="789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5761505" y="1368036"/>
            <a:ext cx="4579081" cy="218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311663" y="-743419"/>
            <a:ext cx="4579081" cy="640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909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4662489" y="1021556"/>
            <a:ext cx="3871909" cy="180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3"/>
          </p:nvPr>
        </p:nvSpPr>
        <p:spPr>
          <a:xfrm>
            <a:off x="4662489" y="2943225"/>
            <a:ext cx="3871909" cy="180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909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4662489" y="1021556"/>
            <a:ext cx="3871909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74090" y="278387"/>
            <a:ext cx="7591364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7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1500"/>
              <a:buFont typeface="Noto Sans"/>
              <a:buChar char="⬛"/>
              <a:defRPr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594"/>
              </a:buClr>
              <a:buSzPts val="2200"/>
              <a:buFont typeface="Noto San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230493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708090" y="4958835"/>
            <a:ext cx="435845" cy="1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0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15" y="4958835"/>
            <a:ext cx="2570455" cy="1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sites.pitt.edu/~shk148/CS0441-223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pitt.edu/~shk148/CS0441-2231/#student-feedbac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3">
            <a:alphaModFix amt="28000"/>
          </a:blip>
          <a:srcRect r="15419"/>
          <a:stretch/>
        </p:blipFill>
        <p:spPr>
          <a:xfrm>
            <a:off x="4" y="225017"/>
            <a:ext cx="9143999" cy="491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>
            <a:spLocks noGrp="1"/>
          </p:cNvSpPr>
          <p:nvPr>
            <p:ph type="ctrTitle"/>
          </p:nvPr>
        </p:nvSpPr>
        <p:spPr>
          <a:xfrm>
            <a:off x="685800" y="726537"/>
            <a:ext cx="7772455" cy="190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Homework Set #7 Review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(DUE: NOV 19</a:t>
            </a:r>
            <a:r>
              <a:rPr lang="en" baseline="30000"/>
              <a:t>th</a:t>
            </a:r>
            <a:r>
              <a:rPr lang="en"/>
              <a:t>, 2022 11:59 PM ET)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 </a:t>
            </a:r>
            <a:br>
              <a:rPr lang="en"/>
            </a:br>
            <a:r>
              <a:rPr lang="en" sz="2100" b="0"/>
              <a:t>CS 0441: </a:t>
            </a:r>
            <a:r>
              <a:rPr lang="en" sz="2100" b="0" i="1"/>
              <a:t>Discrete Structures for Computer Science</a:t>
            </a:r>
            <a:br>
              <a:rPr lang="en" sz="2100" b="0"/>
            </a:br>
            <a:r>
              <a:rPr lang="en" sz="2100" b="0"/>
              <a:t>Week 11 Recitation, Nov. 11, 2022 </a:t>
            </a:r>
            <a:endParaRPr sz="21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0"/>
              <a:t>Section 17064 - Fridays 4 PM</a:t>
            </a:r>
            <a:endParaRPr sz="2100" b="0"/>
          </a:p>
        </p:txBody>
      </p:sp>
      <p:sp>
        <p:nvSpPr>
          <p:cNvPr id="108" name="Google Shape;108;p27"/>
          <p:cNvSpPr txBox="1">
            <a:spLocks noGrp="1"/>
          </p:cNvSpPr>
          <p:nvPr>
            <p:ph type="subTitle" idx="1"/>
          </p:nvPr>
        </p:nvSpPr>
        <p:spPr>
          <a:xfrm>
            <a:off x="685800" y="2914651"/>
            <a:ext cx="7677600" cy="2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 b="1"/>
              <a:t>Shinwoo Kim</a:t>
            </a:r>
            <a:endParaRPr sz="19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https://sites.pitt.edu/~shk148/CS0441-2231/</a:t>
            </a:r>
            <a:endParaRPr sz="1900">
              <a:solidFill>
                <a:srgbClr val="0035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 sz="1900"/>
              <a:t>Department of Computer Science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 sz="1900"/>
              <a:t>School of Computing &amp; Information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 sz="1900"/>
              <a:t>University of Pittsburgh</a:t>
            </a:r>
            <a:endParaRPr sz="1900"/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5">
            <a:alphaModFix amt="13000"/>
          </a:blip>
          <a:srcRect r="50608"/>
          <a:stretch/>
        </p:blipFill>
        <p:spPr>
          <a:xfrm>
            <a:off x="6656797" y="738879"/>
            <a:ext cx="2487205" cy="366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55" cy="102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Probability Theory</a:t>
            </a:r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55" cy="11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/>
              <a:t>Section 7.2 #s 2, 6(a)(b), 12, 18(c), 26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7.2.2</a:t>
            </a:r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Find the probability of each outcome when a loaded die is rolled, if a 3 is twice as likely to appear as each of the other five numbers on the die.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7.2.6 (a)(b)</a:t>
            </a:r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What is the probability of these events when we randomly select a permutation of {1, 2, 3}?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a) 1 precedes 3.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b) 3 precedes 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7.2.12</a:t>
            </a:r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Suppose that E and F are events such that </a:t>
            </a:r>
            <a:r>
              <a:rPr lang="en" b="0" i="1" dirty="0">
                <a:latin typeface="Times New Roman"/>
                <a:ea typeface="Times New Roman"/>
                <a:cs typeface="Times New Roman"/>
                <a:sym typeface="Times New Roman"/>
              </a:rPr>
              <a:t>p(E) =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0" i="1" dirty="0">
                <a:latin typeface="Times New Roman"/>
                <a:ea typeface="Times New Roman"/>
                <a:cs typeface="Times New Roman"/>
                <a:sym typeface="Times New Roman"/>
              </a:rPr>
              <a:t>0.8</a:t>
            </a:r>
            <a:r>
              <a:rPr lang="en" dirty="0"/>
              <a:t> and </a:t>
            </a:r>
            <a:r>
              <a:rPr lang="en" b="0" i="1" dirty="0">
                <a:latin typeface="Times New Roman"/>
                <a:ea typeface="Times New Roman"/>
                <a:cs typeface="Times New Roman"/>
                <a:sym typeface="Times New Roman"/>
              </a:rPr>
              <a:t>p(F) = 0.6</a:t>
            </a:r>
            <a:r>
              <a:rPr lang="en" dirty="0"/>
              <a:t>. Show that </a:t>
            </a:r>
            <a:r>
              <a:rPr lang="en" b="0" i="1" dirty="0">
                <a:latin typeface="Times New Roman"/>
                <a:ea typeface="Times New Roman"/>
                <a:cs typeface="Times New Roman"/>
                <a:sym typeface="Times New Roman"/>
              </a:rPr>
              <a:t>p(E </a:t>
            </a:r>
            <a:r>
              <a:rPr lang="en" b="0" dirty="0"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lang="en" b="0" i="1" dirty="0">
                <a:latin typeface="Times New Roman"/>
                <a:ea typeface="Times New Roman"/>
                <a:cs typeface="Times New Roman"/>
                <a:sym typeface="Times New Roman"/>
              </a:rPr>
              <a:t> F) ≥ 0.8</a:t>
            </a:r>
            <a:r>
              <a:rPr lang="en" dirty="0"/>
              <a:t> and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p(E ∩ F) ≥ 0.4.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7.2.18 (c)</a:t>
            </a:r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Assume that the year has 366 days and all birthdays are equally likely.</a:t>
            </a:r>
            <a:endParaRPr/>
          </a:p>
          <a:p>
            <a:pPr marL="38100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</a:pPr>
            <a:r>
              <a:rPr lang="en"/>
              <a:t>How many people chosen at random are needed to make the probability greater than 1∕2 that there are at least two people born on the same day of the week?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7.2.26</a:t>
            </a:r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Let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/>
              <a:t> be the event that a randomly generated bit string of length three contains an odd number of 1s, and let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/>
              <a:t> be the event that the string starts with 1. Are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/>
              <a:t> and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/>
              <a:t> independent?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55" cy="102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95" name="Google Shape;195;p4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55" cy="11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/>
              <a:t>Section 7.3 #s 2, 6, 8, 12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7.3.2</a:t>
            </a:r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Suppose that E and F are events in a sample space and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p(E) = 2∕3</a:t>
            </a:r>
            <a:r>
              <a:rPr lang="en"/>
              <a:t>,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p(F) = 3∕4</a:t>
            </a:r>
            <a:r>
              <a:rPr lang="en"/>
              <a:t>, and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p(F </a:t>
            </a:r>
            <a:r>
              <a:rPr lang="en" b="0">
                <a:latin typeface="Times New Roman"/>
                <a:ea typeface="Times New Roman"/>
                <a:cs typeface="Times New Roman"/>
                <a:sym typeface="Times New Roman"/>
              </a:rPr>
              <a:t>∣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 E) = 5∕8</a:t>
            </a:r>
            <a:r>
              <a:rPr lang="en"/>
              <a:t>.  Find 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p(E </a:t>
            </a:r>
            <a:r>
              <a:rPr lang="en" b="0">
                <a:latin typeface="Times New Roman"/>
                <a:ea typeface="Times New Roman"/>
                <a:cs typeface="Times New Roman"/>
                <a:sym typeface="Times New Roman"/>
              </a:rPr>
              <a:t>∣</a:t>
            </a:r>
            <a:r>
              <a:rPr lang="en" b="0" i="1">
                <a:latin typeface="Times New Roman"/>
                <a:ea typeface="Times New Roman"/>
                <a:cs typeface="Times New Roman"/>
                <a:sym typeface="Times New Roman"/>
              </a:rPr>
              <a:t> F).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7.3.6</a:t>
            </a:r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When a test for steroids is given to soccer players, 98% of the players taking steroids test positive and 12% of the players not taking steroids test positive. Suppose that 5% of soccer players take steroids. What is the probability that a soccer player who tests positive takes steroids?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7.3.8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Suppose that one person in 10,000 people has a rare genetic disease. There is an excellent test for the disease; 99.9% of people with the disease test positive and only 0.02% who do not have the disease test positive.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ctrTitle"/>
          </p:nvPr>
        </p:nvSpPr>
        <p:spPr>
          <a:xfrm>
            <a:off x="685777" y="2982986"/>
            <a:ext cx="7772455" cy="110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Before we begin,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" sz="2500" b="0"/>
              <a:t>Do you have any questions?</a:t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8669"/>
            <a:ext cx="6656295" cy="272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7.3.12</a:t>
            </a:r>
            <a:endParaRPr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38100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</a:pPr>
            <a:r>
              <a:rPr lang="en" sz="2300"/>
              <a:t>A space probe near Neptune communicates with Earth using bit strings.</a:t>
            </a:r>
            <a:endParaRPr/>
          </a:p>
          <a:p>
            <a:pPr marL="38100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⬛"/>
            </a:pPr>
            <a:r>
              <a:rPr lang="en" sz="2300"/>
              <a:t>Suppose that in its transmissions it sends a 1 one-third of the time and a 0 two-thirds of the time. </a:t>
            </a:r>
            <a:endParaRPr/>
          </a:p>
          <a:p>
            <a:pPr marL="7620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" sz="1900"/>
              <a:t>When a 0 is sent, the probability that it is received correctly is 0.9, and the probability that it is received incorrectly (as a 1) is 0.1.</a:t>
            </a:r>
            <a:endParaRPr/>
          </a:p>
          <a:p>
            <a:pPr marL="7620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" sz="1900"/>
              <a:t>When a 1 is sent, the probability that it is received correctly is 0.8, and the probability that it is received incorrectly (as a 0) is 0.2.</a:t>
            </a:r>
            <a:endParaRPr/>
          </a:p>
          <a:p>
            <a:pPr marL="7620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AutoNum type="alphaLcParenR"/>
            </a:pPr>
            <a:r>
              <a:rPr lang="en" sz="2000"/>
              <a:t>Find the probability that a 0 is received.</a:t>
            </a:r>
            <a:endParaRPr/>
          </a:p>
          <a:p>
            <a:pPr marL="7620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AutoNum type="alphaLcParenR"/>
            </a:pPr>
            <a:r>
              <a:rPr lang="en" sz="2000"/>
              <a:t>Use Bayes’ theorem to find the probability that a 0 was transmitted, given that a 0 was received.</a:t>
            </a:r>
            <a:endParaRPr/>
          </a:p>
          <a:p>
            <a:pPr marL="762000" lvl="1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000"/>
          </a:p>
          <a:p>
            <a:pPr marL="3810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7.3.12 (a)</a:t>
            </a:r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100"/>
              <a:t>Send 1 : 1/3 (Properly Received 0.8; Incorrect: 0.2)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100"/>
              <a:t>Send 0: 2/3 (Properly Received 0.9; Incorrect: 0.1)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100"/>
              <a:t>a) Find the probability that a 0 is received.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7.3.12 (b)</a:t>
            </a:r>
            <a:endParaRPr/>
          </a:p>
        </p:txBody>
      </p:sp>
      <p:sp>
        <p:nvSpPr>
          <p:cNvPr id="231" name="Google Shape;231;p4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100"/>
              <a:t>Send 1 : 1/3 (Properly Received 0.8; Incorrect: 0.2)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100"/>
              <a:t>Send 0: 2/3 (Properly Received 0.9; Incorrect: 0.1)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100"/>
              <a:t>b) Use Bayes’ theorem to find the probability that a 0 was transmitted, given that a 0 was received.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Student Feedback </a:t>
            </a:r>
            <a:r>
              <a:rPr lang="en" i="1"/>
              <a:t>for this week</a:t>
            </a:r>
            <a:endParaRPr i="1"/>
          </a:p>
        </p:txBody>
      </p:sp>
      <p:sp>
        <p:nvSpPr>
          <p:cNvPr id="237" name="Google Shape;237;p4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/>
              <a:t>Similar to last week, you’ll have time at the end to fill out the feedback form</a:t>
            </a:r>
            <a:endParaRPr sz="2000"/>
          </a:p>
          <a:p>
            <a:pPr marL="3810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b="0"/>
              <a:t>Someone please remind me 5 minutes before the end</a:t>
            </a:r>
            <a:endParaRPr sz="1600" b="0"/>
          </a:p>
          <a:p>
            <a:pPr marL="3810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-"/>
            </a:pPr>
            <a:r>
              <a:rPr lang="en" sz="1000" b="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https://sites.pitt.edu/~shk148/CS0441-2231/#student-feedback</a:t>
            </a:r>
            <a:r>
              <a:rPr lang="en" sz="1000"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/>
              <a:t>Please tell me:</a:t>
            </a:r>
            <a:endParaRPr sz="2000"/>
          </a:p>
          <a:p>
            <a:pPr marL="3810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</a:pPr>
            <a:r>
              <a:rPr lang="en" sz="1600" b="0"/>
              <a:t>How can I improve?</a:t>
            </a:r>
            <a:endParaRPr sz="1600" b="0"/>
          </a:p>
          <a:p>
            <a:pPr marL="3810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0"/>
              <a:t>What can I do better?</a:t>
            </a:r>
            <a:endParaRPr sz="1600" b="0"/>
          </a:p>
          <a:p>
            <a:pPr marL="3810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0"/>
              <a:t>Was anything confusing?</a:t>
            </a:r>
            <a:endParaRPr sz="1600" b="0"/>
          </a:p>
          <a:p>
            <a:pPr marL="3810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0" i="1"/>
              <a:t>Or really anything…</a:t>
            </a:r>
            <a:endParaRPr sz="500" b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/>
              <a:t>Form is fully anonymous. I won't collect names, E-mail, or anything that could identify you.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5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/>
              <a:t>Feedback is always appreciated.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Homework #7</a:t>
            </a:r>
            <a:endParaRPr i="1"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518865" y="874987"/>
            <a:ext cx="8106300" cy="10077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3500" tIns="46725" rIns="93500" bIns="467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700" b="0">
                <a:latin typeface="Consolas"/>
                <a:ea typeface="Consolas"/>
                <a:cs typeface="Consolas"/>
                <a:sym typeface="Consolas"/>
              </a:rPr>
              <a:t>sec 7.1 #s 4, 12, 24, 36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700" b="0">
                <a:latin typeface="Consolas"/>
                <a:ea typeface="Consolas"/>
                <a:cs typeface="Consolas"/>
                <a:sym typeface="Consolas"/>
              </a:rPr>
              <a:t>sec 7.2 #s 2, 6(a)(b), 12, 18(c), 26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700" b="0">
                <a:latin typeface="Consolas"/>
                <a:ea typeface="Consolas"/>
                <a:cs typeface="Consolas"/>
                <a:sym typeface="Consolas"/>
              </a:rPr>
              <a:t>sec 7.3 #s 2, 6, 8, 12</a:t>
            </a:r>
            <a:endParaRPr sz="1700" b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956" y="2306447"/>
            <a:ext cx="1702936" cy="2201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3655273" y="2332425"/>
            <a:ext cx="5062364" cy="9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t" anchorCtr="0">
            <a:spAutoFit/>
          </a:bodyPr>
          <a:lstStyle/>
          <a:p>
            <a:pPr marL="381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lang="en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Due: November 19th, 23:59 E (before Thanksgiving break)</a:t>
            </a:r>
            <a:endParaRPr sz="2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CA89-46F1-351B-1136-302025B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05952-FDE5-712F-7196-ECA77CD7B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0550" indent="-457200">
              <a:buAutoNum type="arabicPeriod"/>
            </a:pPr>
            <a:r>
              <a:rPr lang="en-US" dirty="0"/>
              <a:t>Work on HW 7</a:t>
            </a:r>
          </a:p>
          <a:p>
            <a:pPr marL="590550" indent="-457200">
              <a:buAutoNum type="arabicPeriod"/>
            </a:pPr>
            <a:r>
              <a:rPr lang="en-US" dirty="0"/>
              <a:t>Practice Problems for Ch. 6</a:t>
            </a:r>
          </a:p>
        </p:txBody>
      </p:sp>
    </p:spTree>
    <p:extLst>
      <p:ext uri="{BB962C8B-B14F-4D97-AF65-F5344CB8AC3E}">
        <p14:creationId xmlns:p14="http://schemas.microsoft.com/office/powerpoint/2010/main" val="16622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55" cy="102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 Introduction to Discrete Probability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55" cy="11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/>
              <a:t>Section 7.1 #s 4, 12, 24, 36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7.1.4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What is the probability that a randomly selected day of a leap year (with 366 possible days) is in April?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7.1.12</a:t>
            </a:r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What is the probability that a five-card poker hand contains exactly one ace?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7.1.24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Find the probability of winning a lottery by selecting the correct six integers, where the order in which these integers are selected does not matter, from the positive integers not exceeding… </a:t>
            </a:r>
            <a:endParaRPr/>
          </a:p>
          <a:p>
            <a:pPr marL="419100" lvl="0" indent="-425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AutoNum type="alphaLcParenR"/>
            </a:pPr>
            <a:r>
              <a:rPr lang="en"/>
              <a:t>30</a:t>
            </a:r>
            <a:endParaRPr/>
          </a:p>
          <a:p>
            <a:pPr marL="419100" lvl="0" indent="-266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None/>
            </a:pPr>
            <a:endParaRPr/>
          </a:p>
          <a:p>
            <a:pPr marL="419100" lvl="0" indent="-425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AutoNum type="alphaLcParenR"/>
            </a:pPr>
            <a:r>
              <a:rPr lang="en"/>
              <a:t>36</a:t>
            </a:r>
            <a:endParaRPr/>
          </a:p>
          <a:p>
            <a:pPr marL="419100" lvl="0" indent="-266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None/>
            </a:pPr>
            <a:endParaRPr/>
          </a:p>
          <a:p>
            <a:pPr marL="419100" lvl="0" indent="-425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AutoNum type="alphaLcParenR"/>
            </a:pPr>
            <a:r>
              <a:rPr lang="en"/>
              <a:t>42</a:t>
            </a:r>
            <a:endParaRPr/>
          </a:p>
          <a:p>
            <a:pPr marL="419100" lvl="0" indent="-266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None/>
            </a:pPr>
            <a:endParaRPr/>
          </a:p>
          <a:p>
            <a:pPr marL="419100" lvl="0" indent="-425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Arial"/>
              <a:buAutoNum type="alphaLcParenR"/>
            </a:pPr>
            <a:r>
              <a:rPr lang="en"/>
              <a:t>48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82" cy="5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Q. 7.1.36</a:t>
            </a:r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73" cy="37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25" rIns="93500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Which is more likely: rolling a total of 8 when two dice are rolled or rolling a total of 8 when three dice are rolled?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594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1008</Words>
  <Application>Microsoft Macintosh PowerPoint</Application>
  <PresentationFormat>On-screen Show (16:9)</PresentationFormat>
  <Paragraphs>93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Merriweather</vt:lpstr>
      <vt:lpstr>Arial Narrow</vt:lpstr>
      <vt:lpstr>Times New Roman</vt:lpstr>
      <vt:lpstr>Calibri</vt:lpstr>
      <vt:lpstr>Arial</vt:lpstr>
      <vt:lpstr>Noto Sans</vt:lpstr>
      <vt:lpstr>Consolas</vt:lpstr>
      <vt:lpstr>Simple Light</vt:lpstr>
      <vt:lpstr>template2007</vt:lpstr>
      <vt:lpstr>Homework Set #7 Review (DUE: NOV 19th, 2022 11:59 PM ET)   CS 0441: Discrete Structures for Computer Science Week 11 Recitation, Nov. 11, 2022  Section 17064 - Fridays 4 PM</vt:lpstr>
      <vt:lpstr>Before we begin, Do you have any questions?</vt:lpstr>
      <vt:lpstr>Homework #7</vt:lpstr>
      <vt:lpstr>Our Options</vt:lpstr>
      <vt:lpstr>An Introduction to Discrete Probability</vt:lpstr>
      <vt:lpstr>Q. 7.1.4</vt:lpstr>
      <vt:lpstr>Q. 7.1.12</vt:lpstr>
      <vt:lpstr>Q. 7.1.24</vt:lpstr>
      <vt:lpstr>Q. 7.1.36</vt:lpstr>
      <vt:lpstr>Probability Theory</vt:lpstr>
      <vt:lpstr>Q. 7.2.2</vt:lpstr>
      <vt:lpstr>Q. 7.2.6 (a)(b)</vt:lpstr>
      <vt:lpstr>Q. 7.2.12</vt:lpstr>
      <vt:lpstr>Q. 7.2.18 (c)</vt:lpstr>
      <vt:lpstr>Q. 7.2.26</vt:lpstr>
      <vt:lpstr>Bayes’ Theorem</vt:lpstr>
      <vt:lpstr>Q. 7.3.2</vt:lpstr>
      <vt:lpstr>Q. 7.3.6</vt:lpstr>
      <vt:lpstr>Q. 7.3.8</vt:lpstr>
      <vt:lpstr>Q. 7.3.12</vt:lpstr>
      <vt:lpstr>Q. 7.3.12 (a)</vt:lpstr>
      <vt:lpstr>Q. 7.3.12 (b)</vt:lpstr>
      <vt:lpstr>Student Feedback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Set #7 Review (DUE: NOV 19th, 2022 11:59 PM ET)   CS 0441: Discrete Structures for Computer Science Week 11 Recitation, Nov. 11, 2022  Section 17064 - Fridays 4 PM</dc:title>
  <cp:lastModifiedBy>Kim, Shinwoo</cp:lastModifiedBy>
  <cp:revision>2</cp:revision>
  <dcterms:modified xsi:type="dcterms:W3CDTF">2022-11-11T21:22:38Z</dcterms:modified>
</cp:coreProperties>
</file>