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Merriweather"/>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5020c9112_0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5020c91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5020c9112_0_1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5020c91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5020c9112_0_4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5020c911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5020c9112_0_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5020c91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5020c9112_0_6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5020c91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5020c9112_0_6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5020c911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5020c9112_0_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5020c911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5020c9112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5020c911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ff9217aab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ff9217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8dcd06f47_0_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8dcd06f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8dcd06f47_0_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8dcd06f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8dcd06f47_0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8dcd06f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8dcd06f47_0_3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8dcd06f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8dcd06f47_0_4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8dcd06f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8dcd06f47_0_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8dcd06f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5020c9112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5020c9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11708" y="992767"/>
            <a:ext cx="8520600" cy="2736900"/>
          </a:xfrm>
          <a:prstGeom prst="rect">
            <a:avLst/>
          </a:prstGeom>
        </p:spPr>
        <p:txBody>
          <a:bodyPr anchorCtr="0" anchor="b" bIns="91425" lIns="91425" spcFirstLastPara="1" rIns="91425" wrap="square" tIns="91425">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2"/>
          <p:cNvSpPr txBox="1"/>
          <p:nvPr>
            <p:ph idx="1" type="subTitle"/>
          </p:nvPr>
        </p:nvSpPr>
        <p:spPr>
          <a:xfrm>
            <a:off x="311700" y="3778833"/>
            <a:ext cx="8520600" cy="1056900"/>
          </a:xfrm>
          <a:prstGeom prst="rect">
            <a:avLst/>
          </a:prstGeom>
        </p:spPr>
        <p:txBody>
          <a:bodyPr anchorCtr="0" anchor="t" bIns="91425" lIns="91425" spcFirstLastPara="1" rIns="91425" wrap="square" tIns="91425">
            <a:sp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2"/>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sp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4202967"/>
            <a:ext cx="8520600" cy="1734300"/>
          </a:xfrm>
          <a:prstGeom prst="rect">
            <a:avLst/>
          </a:prstGeom>
        </p:spPr>
        <p:txBody>
          <a:bodyPr anchorCtr="0" anchor="t" bIns="91425" lIns="91425" spcFirstLastPara="1" rIns="91425" wrap="square" tIns="91425">
            <a:sp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3" name="Google Shape;53;p11"/>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867800"/>
            <a:ext cx="8520600" cy="11223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53903"/>
            <a:ext cx="8520600" cy="763500"/>
          </a:xfrm>
          <a:prstGeom prst="rect">
            <a:avLst/>
          </a:prstGeom>
        </p:spPr>
        <p:txBody>
          <a:bodyPr anchorCtr="0" anchor="t" bIns="91425" lIns="91425" spcFirstLastPara="1" rIns="91425" wrap="square" tIns="91425">
            <a:sp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311700" y="1217500"/>
            <a:ext cx="8520600" cy="4916400"/>
          </a:xfrm>
          <a:prstGeom prst="rect">
            <a:avLst/>
          </a:prstGeom>
        </p:spPr>
        <p:txBody>
          <a:bodyPr anchorCtr="0" anchor="t" bIns="91425" lIns="91425" spcFirstLastPara="1" rIns="91425" wrap="square" tIns="91425">
            <a:sp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53903"/>
            <a:ext cx="8520600" cy="763500"/>
          </a:xfrm>
          <a:prstGeom prst="rect">
            <a:avLst/>
          </a:prstGeom>
        </p:spPr>
        <p:txBody>
          <a:bodyPr anchorCtr="0" anchor="t" bIns="91425" lIns="91425" spcFirstLastPara="1" rIns="91425" wrap="square" tIns="91425">
            <a:sp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536633"/>
            <a:ext cx="3999900" cy="4555200"/>
          </a:xfrm>
          <a:prstGeom prst="rect">
            <a:avLst/>
          </a:prstGeom>
        </p:spPr>
        <p:txBody>
          <a:bodyPr anchorCtr="0" anchor="t" bIns="91425" lIns="91425" spcFirstLastPara="1" rIns="91425" wrap="square" tIns="91425">
            <a:sp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536633"/>
            <a:ext cx="3999900" cy="4555200"/>
          </a:xfrm>
          <a:prstGeom prst="rect">
            <a:avLst/>
          </a:prstGeom>
        </p:spPr>
        <p:txBody>
          <a:bodyPr anchorCtr="0" anchor="t" bIns="91425" lIns="91425" spcFirstLastPara="1" rIns="91425" wrap="square" tIns="91425">
            <a:sp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53903"/>
            <a:ext cx="8520600" cy="763500"/>
          </a:xfrm>
          <a:prstGeom prst="rect">
            <a:avLst/>
          </a:prstGeom>
        </p:spPr>
        <p:txBody>
          <a:bodyPr anchorCtr="0" anchor="t" bIns="91425" lIns="91425" spcFirstLastPara="1" rIns="91425" wrap="square" tIns="91425">
            <a:sp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740800"/>
            <a:ext cx="2808000" cy="1007700"/>
          </a:xfrm>
          <a:prstGeom prst="rect">
            <a:avLst/>
          </a:prstGeom>
        </p:spPr>
        <p:txBody>
          <a:bodyPr anchorCtr="0" anchor="b"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852800"/>
            <a:ext cx="2808000" cy="4239300"/>
          </a:xfrm>
          <a:prstGeom prst="rect">
            <a:avLst/>
          </a:prstGeom>
        </p:spPr>
        <p:txBody>
          <a:bodyPr anchorCtr="0" anchor="t" bIns="91425" lIns="91425" spcFirstLastPara="1" rIns="91425" wrap="square" tIns="91425">
            <a:sp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37" name="Google Shape;37;p7"/>
          <p:cNvCxnSpPr/>
          <p:nvPr/>
        </p:nvCxnSpPr>
        <p:spPr>
          <a:xfrm>
            <a:off x="80550" y="427200"/>
            <a:ext cx="89829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600200"/>
            <a:ext cx="6367800" cy="5454300"/>
          </a:xfrm>
          <a:prstGeom prst="rect">
            <a:avLst/>
          </a:prstGeom>
        </p:spPr>
        <p:txBody>
          <a:bodyPr anchorCtr="0" anchor="ctr" bIns="91425" lIns="91425" spcFirstLastPara="1" rIns="91425" wrap="square" tIns="91425">
            <a:sp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644233"/>
            <a:ext cx="4045200" cy="1976400"/>
          </a:xfrm>
          <a:prstGeom prst="rect">
            <a:avLst/>
          </a:prstGeom>
        </p:spPr>
        <p:txBody>
          <a:bodyPr anchorCtr="0" anchor="b" bIns="91425" lIns="91425" spcFirstLastPara="1" rIns="91425" wrap="square" tIns="91425">
            <a:sp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 name="Google Shape;44;p9"/>
          <p:cNvSpPr txBox="1"/>
          <p:nvPr>
            <p:ph idx="1" type="subTitle"/>
          </p:nvPr>
        </p:nvSpPr>
        <p:spPr>
          <a:xfrm>
            <a:off x="265500" y="3737433"/>
            <a:ext cx="4045200" cy="1646700"/>
          </a:xfrm>
          <a:prstGeom prst="rect">
            <a:avLst/>
          </a:prstGeom>
        </p:spPr>
        <p:txBody>
          <a:bodyPr anchorCtr="0" anchor="t" bIns="91425" lIns="91425" spcFirstLastPara="1" rIns="91425" wrap="square" tIns="91425">
            <a:sp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965433"/>
            <a:ext cx="3837000" cy="4926900"/>
          </a:xfrm>
          <a:prstGeom prst="rect">
            <a:avLst/>
          </a:prstGeom>
        </p:spPr>
        <p:txBody>
          <a:bodyPr anchorCtr="0" anchor="ctr" bIns="91425" lIns="91425" spcFirstLastPara="1" rIns="91425" wrap="square" tIns="91425">
            <a:sp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 name="Google Shape;46;p9"/>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5640767"/>
            <a:ext cx="5998800" cy="806700"/>
          </a:xfrm>
          <a:prstGeom prst="rect">
            <a:avLst/>
          </a:prstGeom>
        </p:spPr>
        <p:txBody>
          <a:bodyPr anchorCtr="0" anchor="ctr" bIns="91425" lIns="91425" spcFirstLastPara="1" rIns="91425" wrap="square" tIns="91425">
            <a:spAutoFit/>
          </a:bodyPr>
          <a:lstStyle>
            <a:lvl1pPr indent="-228600" lvl="0" marL="457200" rtl="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3903"/>
            <a:ext cx="8520600" cy="763500"/>
          </a:xfrm>
          <a:prstGeom prst="rect">
            <a:avLst/>
          </a:prstGeom>
          <a:noFill/>
          <a:ln>
            <a:noFill/>
          </a:ln>
        </p:spPr>
        <p:txBody>
          <a:bodyPr anchorCtr="0" anchor="t" bIns="91425" lIns="91425" spcFirstLastPara="1" rIns="91425" wrap="square" tIns="91425">
            <a:sp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17500"/>
            <a:ext cx="8520600" cy="4916400"/>
          </a:xfrm>
          <a:prstGeom prst="rect">
            <a:avLst/>
          </a:prstGeom>
          <a:noFill/>
          <a:ln>
            <a:noFill/>
          </a:ln>
        </p:spPr>
        <p:txBody>
          <a:bodyPr anchorCtr="0" anchor="t" bIns="91425" lIns="91425" spcFirstLastPara="1" rIns="91425" wrap="square" tIns="91425">
            <a:sp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311708" y="6319222"/>
            <a:ext cx="548700" cy="524700"/>
          </a:xfrm>
          <a:prstGeom prst="rect">
            <a:avLst/>
          </a:prstGeom>
          <a:noFill/>
          <a:ln>
            <a:noFill/>
          </a:ln>
        </p:spPr>
        <p:txBody>
          <a:bodyPr anchorCtr="0" anchor="ctr" bIns="91425" lIns="91425" spcFirstLastPara="1" rIns="91425" wrap="square" tIns="91425">
            <a:norm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l">
              <a:spcBef>
                <a:spcPts val="0"/>
              </a:spcBef>
              <a:spcAft>
                <a:spcPts val="0"/>
              </a:spcAft>
              <a:buNone/>
            </a:pPr>
            <a:fld id="{00000000-1234-1234-1234-123412341234}" type="slidenum">
              <a:rPr lang="en"/>
              <a:t>‹#›</a:t>
            </a:fld>
            <a:endParaRPr>
              <a:latin typeface="Open Sans"/>
              <a:ea typeface="Open Sans"/>
              <a:cs typeface="Open Sans"/>
              <a:sym typeface="Open Sans"/>
            </a:endParaRPr>
          </a:p>
        </p:txBody>
      </p:sp>
      <p:sp>
        <p:nvSpPr>
          <p:cNvPr id="9" name="Google Shape;9;p1"/>
          <p:cNvSpPr txBox="1"/>
          <p:nvPr/>
        </p:nvSpPr>
        <p:spPr>
          <a:xfrm>
            <a:off x="7291550" y="-76673"/>
            <a:ext cx="1561200" cy="513300"/>
          </a:xfrm>
          <a:prstGeom prst="rect">
            <a:avLst/>
          </a:prstGeom>
          <a:noFill/>
          <a:ln>
            <a:noFill/>
          </a:ln>
        </p:spPr>
        <p:txBody>
          <a:bodyPr anchorCtr="0" anchor="b" bIns="91425" lIns="91425" spcFirstLastPara="1" rIns="91425" wrap="square" tIns="0">
            <a:noAutofit/>
          </a:bodyPr>
          <a:lstStyle/>
          <a:p>
            <a:pPr indent="0" lvl="0" marL="0" rtl="0" algn="r">
              <a:spcBef>
                <a:spcPts val="0"/>
              </a:spcBef>
              <a:spcAft>
                <a:spcPts val="0"/>
              </a:spcAft>
              <a:buNone/>
            </a:pPr>
            <a:r>
              <a:rPr b="1" lang="en" sz="1300">
                <a:solidFill>
                  <a:schemeClr val="dk1"/>
                </a:solidFill>
              </a:rPr>
              <a:t>© Shinwoo Kim</a:t>
            </a:r>
            <a:endParaRPr b="1" sz="1300">
              <a:solidFill>
                <a:schemeClr val="dk1"/>
              </a:solidFill>
            </a:endParaRPr>
          </a:p>
        </p:txBody>
      </p:sp>
      <p:cxnSp>
        <p:nvCxnSpPr>
          <p:cNvPr id="10" name="Google Shape;10;p1"/>
          <p:cNvCxnSpPr/>
          <p:nvPr/>
        </p:nvCxnSpPr>
        <p:spPr>
          <a:xfrm>
            <a:off x="307950" y="427200"/>
            <a:ext cx="8528100" cy="0"/>
          </a:xfrm>
          <a:prstGeom prst="straightConnector1">
            <a:avLst/>
          </a:prstGeom>
          <a:noFill/>
          <a:ln cap="flat" cmpd="sng" w="28575">
            <a:solidFill>
              <a:schemeClr val="dk1"/>
            </a:solidFill>
            <a:prstDash val="solid"/>
            <a:round/>
            <a:headEnd len="med" w="med" type="none"/>
            <a:tailEnd len="med" w="med" type="none"/>
          </a:ln>
        </p:spPr>
      </p:cxnSp>
      <p:pic>
        <p:nvPicPr>
          <p:cNvPr id="11" name="Google Shape;11;p1"/>
          <p:cNvPicPr preferRelativeResize="0"/>
          <p:nvPr/>
        </p:nvPicPr>
        <p:blipFill>
          <a:blip r:embed="rId1">
            <a:alphaModFix/>
          </a:blip>
          <a:stretch>
            <a:fillRect/>
          </a:stretch>
        </p:blipFill>
        <p:spPr>
          <a:xfrm>
            <a:off x="7665921" y="6383779"/>
            <a:ext cx="1121599" cy="346200"/>
          </a:xfrm>
          <a:prstGeom prst="rect">
            <a:avLst/>
          </a:prstGeom>
          <a:noFill/>
          <a:ln>
            <a:noFill/>
          </a:ln>
        </p:spPr>
      </p:pic>
      <p:cxnSp>
        <p:nvCxnSpPr>
          <p:cNvPr id="12" name="Google Shape;12;p1"/>
          <p:cNvCxnSpPr/>
          <p:nvPr/>
        </p:nvCxnSpPr>
        <p:spPr>
          <a:xfrm>
            <a:off x="307950" y="6294600"/>
            <a:ext cx="8528100" cy="0"/>
          </a:xfrm>
          <a:prstGeom prst="straightConnector1">
            <a:avLst/>
          </a:prstGeom>
          <a:noFill/>
          <a:ln cap="flat" cmpd="sng" w="28575">
            <a:solidFill>
              <a:schemeClr val="dk1"/>
            </a:solidFill>
            <a:prstDash val="solid"/>
            <a:round/>
            <a:headEnd len="med" w="med" type="none"/>
            <a:tailEnd len="med" w="med" type="none"/>
          </a:ln>
        </p:spPr>
      </p:cxnSp>
      <p:sp>
        <p:nvSpPr>
          <p:cNvPr id="13" name="Google Shape;13;p1"/>
          <p:cNvSpPr txBox="1"/>
          <p:nvPr/>
        </p:nvSpPr>
        <p:spPr>
          <a:xfrm>
            <a:off x="1586400" y="6457675"/>
            <a:ext cx="597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erriweather"/>
                <a:ea typeface="Merriweather"/>
                <a:cs typeface="Merriweather"/>
                <a:sym typeface="Merriweather"/>
              </a:rPr>
              <a:t>CS0441: Discrete Structures </a:t>
            </a:r>
            <a:r>
              <a:rPr i="1" lang="en">
                <a:solidFill>
                  <a:schemeClr val="dk1"/>
                </a:solidFill>
                <a:latin typeface="Merriweather"/>
                <a:ea typeface="Merriweather"/>
                <a:cs typeface="Merriweather"/>
                <a:sym typeface="Merriweather"/>
              </a:rPr>
              <a:t>for</a:t>
            </a:r>
            <a:r>
              <a:rPr lang="en">
                <a:solidFill>
                  <a:schemeClr val="dk1"/>
                </a:solidFill>
                <a:latin typeface="Merriweather"/>
                <a:ea typeface="Merriweather"/>
                <a:cs typeface="Merriweather"/>
                <a:sym typeface="Merriweather"/>
              </a:rPr>
              <a:t> Computer Science</a:t>
            </a:r>
            <a:endParaRPr>
              <a:solidFill>
                <a:schemeClr val="dk1"/>
              </a:solidFill>
              <a:latin typeface="Merriweather"/>
              <a:ea typeface="Merriweather"/>
              <a:cs typeface="Merriweather"/>
              <a:sym typeface="Merriweathe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inwookim@pitt.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992767"/>
            <a:ext cx="8520600" cy="1662300"/>
          </a:xfrm>
          <a:prstGeom prst="rect">
            <a:avLst/>
          </a:prstGeom>
        </p:spPr>
        <p:txBody>
          <a:bodyPr anchorCtr="0" anchor="b" bIns="91425" lIns="91425" spcFirstLastPara="1" rIns="91425" wrap="square" tIns="91425">
            <a:spAutoFit/>
          </a:bodyPr>
          <a:lstStyle/>
          <a:p>
            <a:pPr indent="0" lvl="0" marL="0" rtl="0" algn="l">
              <a:lnSpc>
                <a:spcPct val="80000"/>
              </a:lnSpc>
              <a:spcBef>
                <a:spcPts val="0"/>
              </a:spcBef>
              <a:spcAft>
                <a:spcPts val="0"/>
              </a:spcAft>
              <a:buNone/>
            </a:pPr>
            <a:r>
              <a:rPr b="1" lang="en" sz="2700">
                <a:latin typeface="Merriweather"/>
                <a:ea typeface="Merriweather"/>
                <a:cs typeface="Merriweather"/>
                <a:sym typeface="Merriweather"/>
              </a:rPr>
              <a:t>CS 0441R: </a:t>
            </a:r>
            <a:r>
              <a:rPr b="1" i="1" lang="en" sz="2700">
                <a:latin typeface="Merriweather"/>
                <a:ea typeface="Merriweather"/>
                <a:cs typeface="Merriweather"/>
                <a:sym typeface="Merriweather"/>
              </a:rPr>
              <a:t>Discrete Structures for Computer Science</a:t>
            </a:r>
            <a:endParaRPr b="1" i="1" sz="2700">
              <a:latin typeface="Merriweather"/>
              <a:ea typeface="Merriweather"/>
              <a:cs typeface="Merriweather"/>
              <a:sym typeface="Merriweather"/>
            </a:endParaRPr>
          </a:p>
          <a:p>
            <a:pPr indent="0" lvl="0" marL="0" rtl="0" algn="l">
              <a:lnSpc>
                <a:spcPct val="80000"/>
              </a:lnSpc>
              <a:spcBef>
                <a:spcPts val="0"/>
              </a:spcBef>
              <a:spcAft>
                <a:spcPts val="0"/>
              </a:spcAft>
              <a:buNone/>
            </a:pPr>
            <a:r>
              <a:rPr lang="en" sz="6100">
                <a:latin typeface="Merriweather"/>
                <a:ea typeface="Merriweather"/>
                <a:cs typeface="Merriweather"/>
                <a:sym typeface="Merriweather"/>
              </a:rPr>
              <a:t>Recitation Review</a:t>
            </a:r>
            <a:endParaRPr sz="6100">
              <a:latin typeface="Merriweather"/>
              <a:ea typeface="Merriweather"/>
              <a:cs typeface="Merriweather"/>
              <a:sym typeface="Merriweather"/>
            </a:endParaRPr>
          </a:p>
          <a:p>
            <a:pPr indent="0" lvl="0" marL="0" rtl="0" algn="l">
              <a:lnSpc>
                <a:spcPct val="80000"/>
              </a:lnSpc>
              <a:spcBef>
                <a:spcPts val="0"/>
              </a:spcBef>
              <a:spcAft>
                <a:spcPts val="0"/>
              </a:spcAft>
              <a:buNone/>
            </a:pPr>
            <a:r>
              <a:rPr i="1" lang="en" sz="3200">
                <a:latin typeface="Merriweather"/>
                <a:ea typeface="Merriweather"/>
                <a:cs typeface="Merriweather"/>
                <a:sym typeface="Merriweather"/>
              </a:rPr>
              <a:t>Homework Set 2</a:t>
            </a:r>
            <a:endParaRPr i="1" sz="3200">
              <a:latin typeface="Merriweather"/>
              <a:ea typeface="Merriweather"/>
              <a:cs typeface="Merriweather"/>
              <a:sym typeface="Merriweather"/>
            </a:endParaRPr>
          </a:p>
        </p:txBody>
      </p:sp>
      <p:sp>
        <p:nvSpPr>
          <p:cNvPr id="61" name="Google Shape;61;p13"/>
          <p:cNvSpPr txBox="1"/>
          <p:nvPr>
            <p:ph idx="1" type="subTitle"/>
          </p:nvPr>
        </p:nvSpPr>
        <p:spPr>
          <a:xfrm>
            <a:off x="311700" y="3778833"/>
            <a:ext cx="8520600" cy="846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Shinwoo Kim</a:t>
            </a:r>
            <a:endParaRPr>
              <a:latin typeface="Merriweather"/>
              <a:ea typeface="Merriweather"/>
              <a:cs typeface="Merriweather"/>
              <a:sym typeface="Merriweather"/>
            </a:endParaRPr>
          </a:p>
          <a:p>
            <a:pPr indent="0" lvl="0" marL="0" rtl="0" algn="ctr">
              <a:spcBef>
                <a:spcPts val="0"/>
              </a:spcBef>
              <a:spcAft>
                <a:spcPts val="0"/>
              </a:spcAft>
              <a:buNone/>
            </a:pPr>
            <a:r>
              <a:rPr lang="en" sz="1500" u="sng">
                <a:solidFill>
                  <a:schemeClr val="hlink"/>
                </a:solidFill>
                <a:latin typeface="Merriweather"/>
                <a:ea typeface="Merriweather"/>
                <a:cs typeface="Merriweather"/>
                <a:sym typeface="Merriweather"/>
                <a:hlinkClick r:id="rId3"/>
              </a:rPr>
              <a:t>shinwookim@pitt.edu</a:t>
            </a:r>
            <a:endParaRPr sz="1500">
              <a:latin typeface="Merriweather"/>
              <a:ea typeface="Merriweather"/>
              <a:cs typeface="Merriweather"/>
              <a:sym typeface="Merriweather"/>
            </a:endParaRPr>
          </a:p>
        </p:txBody>
      </p:sp>
      <p:sp>
        <p:nvSpPr>
          <p:cNvPr id="62" name="Google Shape;62;p13"/>
          <p:cNvSpPr txBox="1"/>
          <p:nvPr>
            <p:ph idx="1" type="subTitle"/>
          </p:nvPr>
        </p:nvSpPr>
        <p:spPr>
          <a:xfrm>
            <a:off x="311700" y="4739067"/>
            <a:ext cx="8520600" cy="877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Merriweather"/>
                <a:ea typeface="Merriweather"/>
                <a:cs typeface="Merriweather"/>
                <a:sym typeface="Merriweather"/>
              </a:rPr>
              <a:t>Department of Computer Science</a:t>
            </a:r>
            <a:endParaRPr sz="1500">
              <a:latin typeface="Merriweather"/>
              <a:ea typeface="Merriweather"/>
              <a:cs typeface="Merriweather"/>
              <a:sym typeface="Merriweather"/>
            </a:endParaRPr>
          </a:p>
          <a:p>
            <a:pPr indent="0" lvl="0" marL="0" rtl="0" algn="ctr">
              <a:spcBef>
                <a:spcPts val="0"/>
              </a:spcBef>
              <a:spcAft>
                <a:spcPts val="0"/>
              </a:spcAft>
              <a:buNone/>
            </a:pPr>
            <a:r>
              <a:rPr lang="en" sz="1500">
                <a:latin typeface="Merriweather"/>
                <a:ea typeface="Merriweather"/>
                <a:cs typeface="Merriweather"/>
                <a:sym typeface="Merriweather"/>
              </a:rPr>
              <a:t>School of Computing &amp; Information</a:t>
            </a:r>
            <a:endParaRPr sz="1500">
              <a:latin typeface="Merriweather"/>
              <a:ea typeface="Merriweather"/>
              <a:cs typeface="Merriweather"/>
              <a:sym typeface="Merriweather"/>
            </a:endParaRPr>
          </a:p>
          <a:p>
            <a:pPr indent="0" lvl="0" marL="0" rtl="0" algn="ctr">
              <a:spcBef>
                <a:spcPts val="0"/>
              </a:spcBef>
              <a:spcAft>
                <a:spcPts val="0"/>
              </a:spcAft>
              <a:buNone/>
            </a:pPr>
            <a:r>
              <a:rPr lang="en" sz="1500">
                <a:latin typeface="Merriweather"/>
                <a:ea typeface="Merriweather"/>
                <a:cs typeface="Merriweather"/>
                <a:sym typeface="Merriweather"/>
              </a:rPr>
              <a:t>University of Pittsburgh</a:t>
            </a:r>
            <a:endParaRPr sz="1500">
              <a:latin typeface="Merriweather"/>
              <a:ea typeface="Merriweather"/>
              <a:cs typeface="Merriweather"/>
              <a:sym typeface="Merriweather"/>
            </a:endParaRPr>
          </a:p>
        </p:txBody>
      </p:sp>
      <p:sp>
        <p:nvSpPr>
          <p:cNvPr id="63" name="Google Shape;63;p13"/>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1.4 #6F</a:t>
            </a:r>
            <a:endParaRPr sz="2000">
              <a:latin typeface="Merriweather"/>
              <a:ea typeface="Merriweather"/>
              <a:cs typeface="Merriweather"/>
              <a:sym typeface="Merriweather"/>
            </a:endParaRPr>
          </a:p>
        </p:txBody>
      </p:sp>
      <p:sp>
        <p:nvSpPr>
          <p:cNvPr id="125" name="Google Shape;125;p22"/>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1514100" y="682500"/>
            <a:ext cx="7332900" cy="53553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sz="2700">
                <a:latin typeface="Merriweather"/>
                <a:ea typeface="Merriweather"/>
                <a:cs typeface="Merriweather"/>
                <a:sym typeface="Merriweather"/>
              </a:rPr>
              <a:t>Let </a:t>
            </a:r>
            <a:r>
              <a:rPr b="1" i="1" lang="en" sz="2700">
                <a:latin typeface="Merriweather"/>
                <a:ea typeface="Merriweather"/>
                <a:cs typeface="Merriweather"/>
                <a:sym typeface="Merriweather"/>
              </a:rPr>
              <a:t>N(x)</a:t>
            </a:r>
            <a:r>
              <a:rPr lang="en" sz="2700">
                <a:latin typeface="Merriweather"/>
                <a:ea typeface="Merriweather"/>
                <a:cs typeface="Merriweather"/>
                <a:sym typeface="Merriweather"/>
              </a:rPr>
              <a:t> be the statement “</a:t>
            </a:r>
            <a:r>
              <a:rPr i="1" lang="en" sz="2700">
                <a:latin typeface="Merriweather"/>
                <a:ea typeface="Merriweather"/>
                <a:cs typeface="Merriweather"/>
                <a:sym typeface="Merriweather"/>
              </a:rPr>
              <a:t>x has visited North Dakota</a:t>
            </a:r>
            <a:r>
              <a:rPr lang="en" sz="2700">
                <a:latin typeface="Merriweather"/>
                <a:ea typeface="Merriweather"/>
                <a:cs typeface="Merriweather"/>
                <a:sym typeface="Merriweather"/>
              </a:rPr>
              <a:t>,” </a:t>
            </a:r>
            <a:r>
              <a:rPr lang="en" sz="2700">
                <a:latin typeface="Merriweather"/>
                <a:ea typeface="Merriweather"/>
                <a:cs typeface="Merriweather"/>
                <a:sym typeface="Merriweather"/>
              </a:rPr>
              <a:t>where the </a:t>
            </a:r>
            <a:r>
              <a:rPr lang="en" sz="2700" u="sng">
                <a:latin typeface="Merriweather"/>
                <a:ea typeface="Merriweather"/>
                <a:cs typeface="Merriweather"/>
                <a:sym typeface="Merriweather"/>
              </a:rPr>
              <a:t>domain consists of the students in your school</a:t>
            </a:r>
            <a:r>
              <a:rPr lang="en" sz="2700">
                <a:latin typeface="Merriweather"/>
                <a:ea typeface="Merriweather"/>
                <a:cs typeface="Merriweather"/>
                <a:sym typeface="Merriweather"/>
              </a:rPr>
              <a:t>.</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None/>
            </a:pPr>
            <a:r>
              <a:rPr lang="en" sz="2700">
                <a:latin typeface="Merriweather"/>
                <a:ea typeface="Merriweather"/>
                <a:cs typeface="Merriweather"/>
                <a:sym typeface="Merriweather"/>
              </a:rPr>
              <a:t>Express each of these quantifications in English.</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None/>
            </a:pPr>
            <a:r>
              <a:rPr lang="en" sz="2700">
                <a:latin typeface="Merriweather"/>
                <a:ea typeface="Merriweather"/>
                <a:cs typeface="Merriweather"/>
                <a:sym typeface="Merriweather"/>
              </a:rPr>
              <a:t>f)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x</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N(x)</a:t>
            </a:r>
            <a:endParaRPr sz="27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1.4 #8A</a:t>
            </a:r>
            <a:endParaRPr sz="2000">
              <a:latin typeface="Merriweather"/>
              <a:ea typeface="Merriweather"/>
              <a:cs typeface="Merriweather"/>
              <a:sym typeface="Merriweather"/>
            </a:endParaRPr>
          </a:p>
        </p:txBody>
      </p:sp>
      <p:sp>
        <p:nvSpPr>
          <p:cNvPr id="132" name="Google Shape;132;p23"/>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33" name="Google Shape;133;p23"/>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Merriweather"/>
                <a:ea typeface="Merriweather"/>
                <a:cs typeface="Merriweather"/>
                <a:sym typeface="Merriweather"/>
              </a:rPr>
              <a:t>Translate these statements into English, where </a:t>
            </a:r>
            <a:r>
              <a:rPr b="1" i="1" lang="en" sz="2700">
                <a:latin typeface="Merriweather"/>
                <a:ea typeface="Merriweather"/>
                <a:cs typeface="Merriweather"/>
                <a:sym typeface="Merriweather"/>
              </a:rPr>
              <a:t>R(x)</a:t>
            </a:r>
            <a:r>
              <a:rPr lang="en" sz="2700">
                <a:latin typeface="Merriweather"/>
                <a:ea typeface="Merriweather"/>
                <a:cs typeface="Merriweather"/>
                <a:sym typeface="Merriweather"/>
              </a:rPr>
              <a:t> is “</a:t>
            </a:r>
            <a:r>
              <a:rPr b="1" i="1" lang="en" sz="2700">
                <a:latin typeface="Merriweather"/>
                <a:ea typeface="Merriweather"/>
                <a:cs typeface="Merriweather"/>
                <a:sym typeface="Merriweather"/>
              </a:rPr>
              <a:t>x </a:t>
            </a:r>
            <a:r>
              <a:rPr i="1" lang="en" sz="2700">
                <a:latin typeface="Merriweather"/>
                <a:ea typeface="Merriweather"/>
                <a:cs typeface="Merriweather"/>
                <a:sym typeface="Merriweather"/>
              </a:rPr>
              <a:t>is a rabbit</a:t>
            </a:r>
            <a:r>
              <a:rPr lang="en" sz="2700">
                <a:latin typeface="Merriweather"/>
                <a:ea typeface="Merriweather"/>
                <a:cs typeface="Merriweather"/>
                <a:sym typeface="Merriweather"/>
              </a:rPr>
              <a:t>” and </a:t>
            </a:r>
            <a:r>
              <a:rPr b="1" i="1" lang="en" sz="2700">
                <a:latin typeface="Merriweather"/>
                <a:ea typeface="Merriweather"/>
                <a:cs typeface="Merriweather"/>
                <a:sym typeface="Merriweather"/>
              </a:rPr>
              <a:t>H(x)</a:t>
            </a:r>
            <a:r>
              <a:rPr lang="en" sz="2700">
                <a:latin typeface="Merriweather"/>
                <a:ea typeface="Merriweather"/>
                <a:cs typeface="Merriweather"/>
                <a:sym typeface="Merriweather"/>
              </a:rPr>
              <a:t> is “</a:t>
            </a:r>
            <a:r>
              <a:rPr b="1" i="1" lang="en" sz="2700">
                <a:latin typeface="Merriweather"/>
                <a:ea typeface="Merriweather"/>
                <a:cs typeface="Merriweather"/>
                <a:sym typeface="Merriweather"/>
              </a:rPr>
              <a:t>x</a:t>
            </a:r>
            <a:r>
              <a:rPr i="1" lang="en" sz="2700">
                <a:latin typeface="Merriweather"/>
                <a:ea typeface="Merriweather"/>
                <a:cs typeface="Merriweather"/>
                <a:sym typeface="Merriweather"/>
              </a:rPr>
              <a:t> hops</a:t>
            </a:r>
            <a:r>
              <a:rPr lang="en" sz="2700">
                <a:latin typeface="Merriweather"/>
                <a:ea typeface="Merriweather"/>
                <a:cs typeface="Merriweather"/>
                <a:sym typeface="Merriweather"/>
              </a:rPr>
              <a:t>” and the </a:t>
            </a:r>
            <a:r>
              <a:rPr lang="en" sz="2700" u="sng">
                <a:latin typeface="Merriweather"/>
                <a:ea typeface="Merriweather"/>
                <a:cs typeface="Merriweather"/>
                <a:sym typeface="Merriweather"/>
              </a:rPr>
              <a:t>domain consists of all animals.</a:t>
            </a:r>
            <a:endParaRPr sz="2700" u="sng">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2700" u="sng">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lang="en" sz="2700">
                <a:latin typeface="Merriweather"/>
                <a:ea typeface="Merriweather"/>
                <a:cs typeface="Merriweather"/>
                <a:sym typeface="Merriweather"/>
              </a:rPr>
              <a:t>∀</a:t>
            </a:r>
            <a:r>
              <a:rPr b="1" i="1" lang="en" sz="2700">
                <a:latin typeface="Merriweather"/>
                <a:ea typeface="Merriweather"/>
                <a:cs typeface="Merriweather"/>
                <a:sym typeface="Merriweather"/>
              </a:rPr>
              <a:t>x</a:t>
            </a:r>
            <a:r>
              <a:rPr lang="en" sz="2700">
                <a:latin typeface="Merriweather"/>
                <a:ea typeface="Merriweather"/>
                <a:cs typeface="Merriweather"/>
                <a:sym typeface="Merriweather"/>
              </a:rPr>
              <a:t>(</a:t>
            </a:r>
            <a:r>
              <a:rPr b="1" i="1" lang="en" sz="2700">
                <a:latin typeface="Merriweather"/>
                <a:ea typeface="Merriweather"/>
                <a:cs typeface="Merriweather"/>
                <a:sym typeface="Merriweather"/>
              </a:rPr>
              <a:t>R(x) → H(x)</a:t>
            </a:r>
            <a:r>
              <a:rPr lang="en" sz="2700">
                <a:latin typeface="Merriweather"/>
                <a:ea typeface="Merriweather"/>
                <a:cs typeface="Merriweather"/>
                <a:sym typeface="Merriweather"/>
              </a:rPr>
              <a:t>)</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682500"/>
            <a:ext cx="935100" cy="307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en" sz="2000">
                <a:latin typeface="Merriweather"/>
                <a:ea typeface="Merriweather"/>
                <a:cs typeface="Merriweather"/>
                <a:sym typeface="Merriweather"/>
              </a:rPr>
              <a:t>1.4 #10E</a:t>
            </a:r>
            <a:endParaRPr sz="2000">
              <a:latin typeface="Merriweather"/>
              <a:ea typeface="Merriweather"/>
              <a:cs typeface="Merriweather"/>
              <a:sym typeface="Merriweather"/>
            </a:endParaRPr>
          </a:p>
        </p:txBody>
      </p:sp>
      <p:sp>
        <p:nvSpPr>
          <p:cNvPr id="139" name="Google Shape;139;p24"/>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40" name="Google Shape;140;p24"/>
          <p:cNvSpPr txBox="1"/>
          <p:nvPr>
            <p:ph type="title"/>
          </p:nvPr>
        </p:nvSpPr>
        <p:spPr>
          <a:xfrm>
            <a:off x="1514100" y="682500"/>
            <a:ext cx="7332900" cy="53295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en" sz="2700">
                <a:latin typeface="Merriweather"/>
                <a:ea typeface="Merriweather"/>
                <a:cs typeface="Merriweather"/>
                <a:sym typeface="Merriweather"/>
              </a:rPr>
              <a:t>Let </a:t>
            </a:r>
            <a:r>
              <a:rPr b="1" i="1" lang="en" sz="2700">
                <a:latin typeface="Merriweather"/>
                <a:ea typeface="Merriweather"/>
                <a:cs typeface="Merriweather"/>
                <a:sym typeface="Merriweather"/>
              </a:rPr>
              <a:t>C(x)</a:t>
            </a:r>
            <a:r>
              <a:rPr lang="en" sz="2700">
                <a:latin typeface="Merriweather"/>
                <a:ea typeface="Merriweather"/>
                <a:cs typeface="Merriweather"/>
                <a:sym typeface="Merriweather"/>
              </a:rPr>
              <a:t> be the statement “</a:t>
            </a:r>
            <a:r>
              <a:rPr b="1" i="1" lang="en" sz="2700">
                <a:latin typeface="Merriweather"/>
                <a:ea typeface="Merriweather"/>
                <a:cs typeface="Merriweather"/>
                <a:sym typeface="Merriweather"/>
              </a:rPr>
              <a:t>x</a:t>
            </a:r>
            <a:r>
              <a:rPr i="1" lang="en" sz="2700">
                <a:latin typeface="Merriweather"/>
                <a:ea typeface="Merriweather"/>
                <a:cs typeface="Merriweather"/>
                <a:sym typeface="Merriweather"/>
              </a:rPr>
              <a:t> has a cat</a:t>
            </a:r>
            <a:r>
              <a:rPr lang="en" sz="2700">
                <a:latin typeface="Merriweather"/>
                <a:ea typeface="Merriweather"/>
                <a:cs typeface="Merriweather"/>
                <a:sym typeface="Merriweather"/>
              </a:rPr>
              <a:t>,” let </a:t>
            </a:r>
            <a:r>
              <a:rPr b="1" i="1" lang="en" sz="2700">
                <a:latin typeface="Merriweather"/>
                <a:ea typeface="Merriweather"/>
                <a:cs typeface="Merriweather"/>
                <a:sym typeface="Merriweather"/>
              </a:rPr>
              <a:t>D(x)</a:t>
            </a:r>
            <a:r>
              <a:rPr lang="en" sz="2700">
                <a:latin typeface="Merriweather"/>
                <a:ea typeface="Merriweather"/>
                <a:cs typeface="Merriweather"/>
                <a:sym typeface="Merriweather"/>
              </a:rPr>
              <a:t> be the statement “</a:t>
            </a:r>
            <a:r>
              <a:rPr b="1" i="1" lang="en" sz="2700">
                <a:latin typeface="Merriweather"/>
                <a:ea typeface="Merriweather"/>
                <a:cs typeface="Merriweather"/>
                <a:sym typeface="Merriweather"/>
              </a:rPr>
              <a:t>x</a:t>
            </a:r>
            <a:r>
              <a:rPr i="1" lang="en" sz="2700">
                <a:latin typeface="Merriweather"/>
                <a:ea typeface="Merriweather"/>
                <a:cs typeface="Merriweather"/>
                <a:sym typeface="Merriweather"/>
              </a:rPr>
              <a:t> has a dog</a:t>
            </a:r>
            <a:r>
              <a:rPr lang="en" sz="2700">
                <a:latin typeface="Merriweather"/>
                <a:ea typeface="Merriweather"/>
                <a:cs typeface="Merriweather"/>
                <a:sym typeface="Merriweather"/>
              </a:rPr>
              <a:t>,” and let </a:t>
            </a:r>
            <a:r>
              <a:rPr b="1" i="1" lang="en" sz="2700">
                <a:latin typeface="Merriweather"/>
                <a:ea typeface="Merriweather"/>
                <a:cs typeface="Merriweather"/>
                <a:sym typeface="Merriweather"/>
              </a:rPr>
              <a:t>F(x)</a:t>
            </a:r>
            <a:r>
              <a:rPr lang="en" sz="2700">
                <a:latin typeface="Merriweather"/>
                <a:ea typeface="Merriweather"/>
                <a:cs typeface="Merriweather"/>
                <a:sym typeface="Merriweather"/>
              </a:rPr>
              <a:t> be the statement “</a:t>
            </a:r>
            <a:r>
              <a:rPr b="1" i="1" lang="en" sz="2700">
                <a:latin typeface="Merriweather"/>
                <a:ea typeface="Merriweather"/>
                <a:cs typeface="Merriweather"/>
                <a:sym typeface="Merriweather"/>
              </a:rPr>
              <a:t>x </a:t>
            </a:r>
            <a:r>
              <a:rPr i="1" lang="en" sz="2700">
                <a:latin typeface="Merriweather"/>
                <a:ea typeface="Merriweather"/>
                <a:cs typeface="Merriweather"/>
                <a:sym typeface="Merriweather"/>
              </a:rPr>
              <a:t>has a ferret.</a:t>
            </a:r>
            <a:r>
              <a:rPr lang="en" sz="2700">
                <a:latin typeface="Merriweather"/>
                <a:ea typeface="Merriweather"/>
                <a:cs typeface="Merriweather"/>
                <a:sym typeface="Merriweather"/>
              </a:rPr>
              <a:t>” </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Clr>
                <a:schemeClr val="dk1"/>
              </a:buClr>
              <a:buSzPct val="40740"/>
              <a:buFont typeface="Arial"/>
              <a:buNone/>
            </a:pPr>
            <a:r>
              <a:rPr lang="en" sz="2700">
                <a:latin typeface="Merriweather"/>
                <a:ea typeface="Merriweather"/>
                <a:cs typeface="Merriweather"/>
                <a:sym typeface="Merriweather"/>
              </a:rPr>
              <a:t>Express each of these statements in terms</a:t>
            </a:r>
            <a:endParaRPr sz="2700">
              <a:latin typeface="Merriweather"/>
              <a:ea typeface="Merriweather"/>
              <a:cs typeface="Merriweather"/>
              <a:sym typeface="Merriweather"/>
            </a:endParaRPr>
          </a:p>
          <a:p>
            <a:pPr indent="0" lvl="0" marL="0" rtl="0" algn="l">
              <a:spcBef>
                <a:spcPts val="0"/>
              </a:spcBef>
              <a:spcAft>
                <a:spcPts val="0"/>
              </a:spcAft>
              <a:buNone/>
            </a:pPr>
            <a:r>
              <a:rPr lang="en" sz="2700">
                <a:latin typeface="Merriweather"/>
                <a:ea typeface="Merriweather"/>
                <a:cs typeface="Merriweather"/>
                <a:sym typeface="Merriweather"/>
              </a:rPr>
              <a:t>of </a:t>
            </a:r>
            <a:r>
              <a:rPr b="1" i="1" lang="en" sz="2700">
                <a:latin typeface="Merriweather"/>
                <a:ea typeface="Merriweather"/>
                <a:cs typeface="Merriweather"/>
                <a:sym typeface="Merriweather"/>
              </a:rPr>
              <a:t>C(x)</a:t>
            </a:r>
            <a:r>
              <a:rPr lang="en" sz="2700">
                <a:latin typeface="Merriweather"/>
                <a:ea typeface="Merriweather"/>
                <a:cs typeface="Merriweather"/>
                <a:sym typeface="Merriweather"/>
              </a:rPr>
              <a:t>, </a:t>
            </a:r>
            <a:r>
              <a:rPr b="1" i="1" lang="en" sz="2700">
                <a:latin typeface="Merriweather"/>
                <a:ea typeface="Merriweather"/>
                <a:cs typeface="Merriweather"/>
                <a:sym typeface="Merriweather"/>
              </a:rPr>
              <a:t>D(x)</a:t>
            </a:r>
            <a:r>
              <a:rPr lang="en" sz="2700">
                <a:latin typeface="Merriweather"/>
                <a:ea typeface="Merriweather"/>
                <a:cs typeface="Merriweather"/>
                <a:sym typeface="Merriweather"/>
              </a:rPr>
              <a:t>, </a:t>
            </a:r>
            <a:r>
              <a:rPr b="1" i="1" lang="en" sz="2700">
                <a:latin typeface="Merriweather"/>
                <a:ea typeface="Merriweather"/>
                <a:cs typeface="Merriweather"/>
                <a:sym typeface="Merriweather"/>
              </a:rPr>
              <a:t>F(x)</a:t>
            </a:r>
            <a:r>
              <a:rPr lang="en" sz="2700">
                <a:latin typeface="Merriweather"/>
                <a:ea typeface="Merriweather"/>
                <a:cs typeface="Merriweather"/>
                <a:sym typeface="Merriweather"/>
              </a:rPr>
              <a:t>, </a:t>
            </a:r>
            <a:r>
              <a:rPr i="1" lang="en" sz="2700">
                <a:latin typeface="Merriweather"/>
                <a:ea typeface="Merriweather"/>
                <a:cs typeface="Merriweather"/>
                <a:sym typeface="Merriweather"/>
              </a:rPr>
              <a:t>quantifiers</a:t>
            </a:r>
            <a:r>
              <a:rPr lang="en" sz="2700">
                <a:latin typeface="Merriweather"/>
                <a:ea typeface="Merriweather"/>
                <a:cs typeface="Merriweather"/>
                <a:sym typeface="Merriweather"/>
              </a:rPr>
              <a:t>, and </a:t>
            </a:r>
            <a:r>
              <a:rPr i="1" lang="en" sz="2700">
                <a:latin typeface="Merriweather"/>
                <a:ea typeface="Merriweather"/>
                <a:cs typeface="Merriweather"/>
                <a:sym typeface="Merriweather"/>
              </a:rPr>
              <a:t>logical connectives</a:t>
            </a:r>
            <a:r>
              <a:rPr lang="en" sz="2700">
                <a:latin typeface="Merriweather"/>
                <a:ea typeface="Merriweather"/>
                <a:cs typeface="Merriweather"/>
                <a:sym typeface="Merriweather"/>
              </a:rPr>
              <a:t>.</a:t>
            </a:r>
            <a:endParaRPr sz="2700">
              <a:latin typeface="Merriweather"/>
              <a:ea typeface="Merriweather"/>
              <a:cs typeface="Merriweather"/>
              <a:sym typeface="Merriweather"/>
            </a:endParaRPr>
          </a:p>
          <a:p>
            <a:pPr indent="0" lvl="0" marL="0" rtl="0" algn="l">
              <a:spcBef>
                <a:spcPts val="0"/>
              </a:spcBef>
              <a:spcAft>
                <a:spcPts val="0"/>
              </a:spcAft>
              <a:buClr>
                <a:schemeClr val="dk1"/>
              </a:buClr>
              <a:buSzPct val="40740"/>
              <a:buFont typeface="Arial"/>
              <a:buNone/>
            </a:pPr>
            <a:r>
              <a:t/>
            </a:r>
            <a:endParaRPr sz="2700">
              <a:latin typeface="Merriweather"/>
              <a:ea typeface="Merriweather"/>
              <a:cs typeface="Merriweather"/>
              <a:sym typeface="Merriweather"/>
            </a:endParaRPr>
          </a:p>
          <a:p>
            <a:pPr indent="0" lvl="0" marL="0" rtl="0" algn="l">
              <a:spcBef>
                <a:spcPts val="0"/>
              </a:spcBef>
              <a:spcAft>
                <a:spcPts val="0"/>
              </a:spcAft>
              <a:buNone/>
            </a:pPr>
            <a:r>
              <a:rPr lang="en" sz="2700">
                <a:latin typeface="Merriweather"/>
                <a:ea typeface="Merriweather"/>
                <a:cs typeface="Merriweather"/>
                <a:sym typeface="Merriweather"/>
              </a:rPr>
              <a:t>Let the domain consist of all students in your class.</a:t>
            </a:r>
            <a:endParaRPr sz="2700">
              <a:latin typeface="Merriweather"/>
              <a:ea typeface="Merriweather"/>
              <a:cs typeface="Merriweather"/>
              <a:sym typeface="Merriweather"/>
            </a:endParaRPr>
          </a:p>
          <a:p>
            <a:pPr indent="0" lvl="0" marL="0" rtl="0" algn="l">
              <a:spcBef>
                <a:spcPts val="0"/>
              </a:spcBef>
              <a:spcAft>
                <a:spcPts val="0"/>
              </a:spcAft>
              <a:buClr>
                <a:schemeClr val="dk1"/>
              </a:buClr>
              <a:buSzPct val="40740"/>
              <a:buFont typeface="Arial"/>
              <a:buNone/>
            </a:pPr>
            <a:r>
              <a:t/>
            </a:r>
            <a:endParaRPr sz="2700">
              <a:latin typeface="Merriweather"/>
              <a:ea typeface="Merriweather"/>
              <a:cs typeface="Merriweather"/>
              <a:sym typeface="Merriweather"/>
            </a:endParaRPr>
          </a:p>
          <a:p>
            <a:pPr indent="0" lvl="0" marL="0" rtl="0" algn="l">
              <a:spcBef>
                <a:spcPts val="0"/>
              </a:spcBef>
              <a:spcAft>
                <a:spcPts val="0"/>
              </a:spcAft>
              <a:buClr>
                <a:schemeClr val="dk1"/>
              </a:buClr>
              <a:buSzPct val="40740"/>
              <a:buFont typeface="Arial"/>
              <a:buNone/>
            </a:pPr>
            <a:r>
              <a:rPr lang="en" sz="2700">
                <a:latin typeface="Merriweather"/>
                <a:ea typeface="Merriweather"/>
                <a:cs typeface="Merriweather"/>
                <a:sym typeface="Merriweather"/>
              </a:rPr>
              <a:t>e) For each of the three animals, cats, dogs, and ferrets, there is a student in your class who has this animal as a pet.</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682500"/>
            <a:ext cx="935100" cy="3078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None/>
            </a:pPr>
            <a:r>
              <a:rPr lang="en" sz="2000">
                <a:latin typeface="Merriweather"/>
                <a:ea typeface="Merriweather"/>
                <a:cs typeface="Merriweather"/>
                <a:sym typeface="Merriweather"/>
              </a:rPr>
              <a:t>1.4 #14C</a:t>
            </a:r>
            <a:endParaRPr sz="2000">
              <a:latin typeface="Merriweather"/>
              <a:ea typeface="Merriweather"/>
              <a:cs typeface="Merriweather"/>
              <a:sym typeface="Merriweather"/>
            </a:endParaRPr>
          </a:p>
        </p:txBody>
      </p:sp>
      <p:sp>
        <p:nvSpPr>
          <p:cNvPr id="146" name="Google Shape;146;p25"/>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47" name="Google Shape;147;p25"/>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Merriweather"/>
                <a:ea typeface="Merriweather"/>
                <a:cs typeface="Merriweather"/>
                <a:sym typeface="Merriweather"/>
              </a:rPr>
              <a:t>Determine the truth value of each of these statements if the </a:t>
            </a:r>
            <a:r>
              <a:rPr lang="en" sz="2700" u="sng">
                <a:latin typeface="Merriweather"/>
                <a:ea typeface="Merriweather"/>
                <a:cs typeface="Merriweather"/>
                <a:sym typeface="Merriweather"/>
              </a:rPr>
              <a:t>domain consists of all real numbers</a:t>
            </a:r>
            <a:r>
              <a:rPr lang="en" sz="2700">
                <a:latin typeface="Merriweather"/>
                <a:ea typeface="Merriweather"/>
                <a:cs typeface="Merriweather"/>
                <a:sym typeface="Merriweather"/>
              </a:rPr>
              <a:t>.</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2700">
                <a:latin typeface="Merriweather"/>
                <a:ea typeface="Merriweather"/>
                <a:cs typeface="Merriweather"/>
                <a:sym typeface="Merriweather"/>
              </a:rPr>
              <a:t>c) ∀</a:t>
            </a:r>
            <a:r>
              <a:rPr b="1" i="1" lang="en" sz="2700">
                <a:latin typeface="Merriweather"/>
                <a:ea typeface="Merriweather"/>
                <a:cs typeface="Merriweather"/>
                <a:sym typeface="Merriweather"/>
              </a:rPr>
              <a:t>x((−x)</a:t>
            </a:r>
            <a:r>
              <a:rPr b="1" baseline="30000" i="1" lang="en" sz="2700">
                <a:latin typeface="Merriweather"/>
                <a:ea typeface="Merriweather"/>
                <a:cs typeface="Merriweather"/>
                <a:sym typeface="Merriweather"/>
              </a:rPr>
              <a:t>2</a:t>
            </a:r>
            <a:r>
              <a:rPr b="1" i="1" lang="en" sz="2700">
                <a:latin typeface="Merriweather"/>
                <a:ea typeface="Merriweather"/>
                <a:cs typeface="Merriweather"/>
                <a:sym typeface="Merriweather"/>
              </a:rPr>
              <a:t> = x</a:t>
            </a:r>
            <a:r>
              <a:rPr b="1" baseline="30000" i="1" lang="en" sz="2700">
                <a:latin typeface="Merriweather"/>
                <a:ea typeface="Merriweather"/>
                <a:cs typeface="Merriweather"/>
                <a:sym typeface="Merriweather"/>
              </a:rPr>
              <a:t>2</a:t>
            </a:r>
            <a:r>
              <a:rPr b="1" i="1" lang="en" sz="2700">
                <a:latin typeface="Merriweather"/>
                <a:ea typeface="Merriweather"/>
                <a:cs typeface="Merriweather"/>
                <a:sym typeface="Merriweather"/>
              </a:rPr>
              <a:t>)</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SzPts val="990"/>
              <a:buNone/>
            </a:pPr>
            <a:r>
              <a:rPr lang="en" sz="1600">
                <a:latin typeface="Merriweather"/>
                <a:ea typeface="Merriweather"/>
                <a:cs typeface="Merriweather"/>
                <a:sym typeface="Merriweather"/>
              </a:rPr>
              <a:t>1.4 #20D</a:t>
            </a:r>
            <a:endParaRPr sz="1600">
              <a:latin typeface="Merriweather"/>
              <a:ea typeface="Merriweather"/>
              <a:cs typeface="Merriweather"/>
              <a:sym typeface="Merriweather"/>
            </a:endParaRPr>
          </a:p>
        </p:txBody>
      </p:sp>
      <p:sp>
        <p:nvSpPr>
          <p:cNvPr id="153" name="Google Shape;153;p26"/>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54" name="Google Shape;154;p26"/>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Merriweather"/>
                <a:ea typeface="Merriweather"/>
                <a:cs typeface="Merriweather"/>
                <a:sym typeface="Merriweather"/>
              </a:rPr>
              <a:t>Suppose that the domain of the propositional function </a:t>
            </a:r>
            <a:r>
              <a:rPr b="1" i="1" lang="en" sz="2700">
                <a:latin typeface="Merriweather"/>
                <a:ea typeface="Merriweather"/>
                <a:cs typeface="Merriweather"/>
                <a:sym typeface="Merriweather"/>
              </a:rPr>
              <a:t>P(x)</a:t>
            </a:r>
            <a:r>
              <a:rPr lang="en" sz="2700">
                <a:latin typeface="Merriweather"/>
                <a:ea typeface="Merriweather"/>
                <a:cs typeface="Merriweather"/>
                <a:sym typeface="Merriweather"/>
              </a:rPr>
              <a:t> consists of </a:t>
            </a:r>
            <a:r>
              <a:rPr b="1" i="1" lang="en" sz="2700">
                <a:latin typeface="Merriweather"/>
                <a:ea typeface="Merriweather"/>
                <a:cs typeface="Merriweather"/>
                <a:sym typeface="Merriweather"/>
              </a:rPr>
              <a:t>−5, −3, −1, 1, 3</a:t>
            </a:r>
            <a:r>
              <a:rPr i="1" lang="en" sz="2700">
                <a:latin typeface="Merriweather"/>
                <a:ea typeface="Merriweather"/>
                <a:cs typeface="Merriweather"/>
                <a:sym typeface="Merriweather"/>
              </a:rPr>
              <a:t>,</a:t>
            </a:r>
            <a:r>
              <a:rPr lang="en" sz="2700">
                <a:latin typeface="Merriweather"/>
                <a:ea typeface="Merriweather"/>
                <a:cs typeface="Merriweather"/>
                <a:sym typeface="Merriweather"/>
              </a:rPr>
              <a:t> and </a:t>
            </a:r>
            <a:r>
              <a:rPr b="1" lang="en" sz="2700">
                <a:latin typeface="Merriweather"/>
                <a:ea typeface="Merriweather"/>
                <a:cs typeface="Merriweather"/>
                <a:sym typeface="Merriweather"/>
              </a:rPr>
              <a:t>5</a:t>
            </a:r>
            <a:r>
              <a:rPr lang="en" sz="2700">
                <a:latin typeface="Merriweather"/>
                <a:ea typeface="Merriweather"/>
                <a:cs typeface="Merriweather"/>
                <a:sym typeface="Merriweather"/>
              </a:rPr>
              <a:t>. </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2700">
                <a:latin typeface="Merriweather"/>
                <a:ea typeface="Merriweather"/>
                <a:cs typeface="Merriweather"/>
                <a:sym typeface="Merriweather"/>
              </a:rPr>
              <a:t>Express these statements without using quantifiers, instead using only negations, disjunctions, and conjunctions.</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None/>
            </a:pPr>
            <a:r>
              <a:rPr lang="en" sz="2700">
                <a:latin typeface="Merriweather"/>
                <a:ea typeface="Merriweather"/>
                <a:cs typeface="Merriweather"/>
                <a:sym typeface="Merriweather"/>
              </a:rPr>
              <a:t>d)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x((x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0)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P(x))</a:t>
            </a:r>
            <a:endParaRPr b="1" i="1" sz="27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SzPts val="990"/>
              <a:buNone/>
            </a:pPr>
            <a:r>
              <a:rPr lang="en" sz="1700">
                <a:solidFill>
                  <a:srgbClr val="FFFFFF"/>
                </a:solidFill>
                <a:latin typeface="Merriweather"/>
                <a:ea typeface="Merriweather"/>
                <a:cs typeface="Merriweather"/>
                <a:sym typeface="Merriweather"/>
              </a:rPr>
              <a:t>1.4 #26A</a:t>
            </a:r>
            <a:endParaRPr sz="1700">
              <a:solidFill>
                <a:srgbClr val="FFFFFF"/>
              </a:solidFill>
              <a:latin typeface="Merriweather"/>
              <a:ea typeface="Merriweather"/>
              <a:cs typeface="Merriweather"/>
              <a:sym typeface="Merriweather"/>
            </a:endParaRPr>
          </a:p>
        </p:txBody>
      </p:sp>
      <p:sp>
        <p:nvSpPr>
          <p:cNvPr id="160" name="Google Shape;160;p27"/>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61" name="Google Shape;161;p27"/>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300">
                <a:solidFill>
                  <a:srgbClr val="FFFFFF"/>
                </a:solidFill>
                <a:latin typeface="Merriweather"/>
                <a:ea typeface="Merriweather"/>
                <a:cs typeface="Merriweather"/>
                <a:sym typeface="Merriweather"/>
              </a:rPr>
              <a:t>Translate each of these statements into logical expressions in three different ways by varying the domain and by using  predicates with one and with two variables.</a:t>
            </a:r>
            <a:endParaRPr sz="2300">
              <a:solidFill>
                <a:srgbClr val="FFFFFF"/>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2300">
              <a:solidFill>
                <a:srgbClr val="FFFFFF"/>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2700">
                <a:solidFill>
                  <a:srgbClr val="FFFFFF"/>
                </a:solidFill>
                <a:latin typeface="Merriweather"/>
                <a:ea typeface="Merriweather"/>
                <a:cs typeface="Merriweather"/>
                <a:sym typeface="Merriweather"/>
              </a:rPr>
              <a:t>a) Someone in your school has visited Uzbekistan.</a:t>
            </a:r>
            <a:endParaRPr sz="2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2700">
              <a:solidFill>
                <a:srgbClr val="FFFFFF"/>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SzPts val="990"/>
              <a:buNone/>
            </a:pPr>
            <a:r>
              <a:rPr lang="en" sz="1700">
                <a:solidFill>
                  <a:srgbClr val="FFFFFF"/>
                </a:solidFill>
                <a:latin typeface="Merriweather"/>
                <a:ea typeface="Merriweather"/>
                <a:cs typeface="Merriweather"/>
                <a:sym typeface="Merriweather"/>
              </a:rPr>
              <a:t>1.4 #34A</a:t>
            </a:r>
            <a:endParaRPr sz="1700">
              <a:solidFill>
                <a:srgbClr val="FFFFFF"/>
              </a:solidFill>
              <a:latin typeface="Merriweather"/>
              <a:ea typeface="Merriweather"/>
              <a:cs typeface="Merriweather"/>
              <a:sym typeface="Merriweather"/>
            </a:endParaRPr>
          </a:p>
        </p:txBody>
      </p:sp>
      <p:sp>
        <p:nvSpPr>
          <p:cNvPr id="167" name="Google Shape;167;p28"/>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68" name="Google Shape;168;p28"/>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sz="2700">
                <a:solidFill>
                  <a:srgbClr val="FFFFFF"/>
                </a:solidFill>
                <a:latin typeface="Merriweather"/>
                <a:ea typeface="Merriweather"/>
                <a:cs typeface="Merriweather"/>
                <a:sym typeface="Merriweather"/>
              </a:rPr>
              <a:t>Express the negation of these propositions using quantifiers, and then express the negation in English.</a:t>
            </a:r>
            <a:endParaRPr sz="2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27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 sz="2700">
                <a:solidFill>
                  <a:srgbClr val="FFFFFF"/>
                </a:solidFill>
                <a:latin typeface="Merriweather"/>
                <a:ea typeface="Merriweather"/>
                <a:cs typeface="Merriweather"/>
                <a:sym typeface="Merriweather"/>
              </a:rPr>
              <a:t>a) Some drivers do not obey the speed limit.</a:t>
            </a:r>
            <a:endParaRPr sz="2700">
              <a:solidFill>
                <a:srgbClr val="FFFFFF"/>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SzPts val="990"/>
              <a:buNone/>
            </a:pPr>
            <a:r>
              <a:rPr lang="en" sz="1700">
                <a:latin typeface="Merriweather"/>
                <a:ea typeface="Merriweather"/>
                <a:cs typeface="Merriweather"/>
                <a:sym typeface="Merriweather"/>
              </a:rPr>
              <a:t>1.4 #44B</a:t>
            </a:r>
            <a:endParaRPr sz="1700">
              <a:latin typeface="Merriweather"/>
              <a:ea typeface="Merriweather"/>
              <a:cs typeface="Merriweather"/>
              <a:sym typeface="Merriweather"/>
            </a:endParaRPr>
          </a:p>
        </p:txBody>
      </p:sp>
      <p:sp>
        <p:nvSpPr>
          <p:cNvPr id="174" name="Google Shape;174;p29"/>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75" name="Google Shape;175;p29"/>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sz="2500">
                <a:latin typeface="Merriweather"/>
                <a:ea typeface="Merriweather"/>
                <a:cs typeface="Merriweather"/>
                <a:sym typeface="Merriweather"/>
              </a:rPr>
              <a:t>Express each of these system specifications using predicates, quantifiers, and logical connectives.</a:t>
            </a:r>
            <a:endParaRPr sz="2500">
              <a:latin typeface="Merriweather"/>
              <a:ea typeface="Merriweather"/>
              <a:cs typeface="Merriweather"/>
              <a:sym typeface="Merriweather"/>
            </a:endParaRPr>
          </a:p>
          <a:p>
            <a:pPr indent="0" lvl="0" marL="0" rtl="0" algn="l">
              <a:spcBef>
                <a:spcPts val="0"/>
              </a:spcBef>
              <a:spcAft>
                <a:spcPts val="0"/>
              </a:spcAft>
              <a:buNone/>
            </a:pPr>
            <a:r>
              <a:t/>
            </a:r>
            <a:endParaRPr sz="25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2500">
                <a:latin typeface="Merriweather"/>
                <a:ea typeface="Merriweather"/>
                <a:cs typeface="Merriweather"/>
                <a:sym typeface="Merriweather"/>
              </a:rPr>
              <a:t>b) The system mailbox can be accessed by everyone in the group if the file system is locked.</a:t>
            </a:r>
            <a:endParaRPr sz="2500">
              <a:latin typeface="Merriweather"/>
              <a:ea typeface="Merriweather"/>
              <a:cs typeface="Merriweather"/>
              <a:sym typeface="Merriweather"/>
            </a:endParaRPr>
          </a:p>
          <a:p>
            <a:pPr indent="0" lvl="0" marL="0" rtl="0" algn="l">
              <a:spcBef>
                <a:spcPts val="0"/>
              </a:spcBef>
              <a:spcAft>
                <a:spcPts val="0"/>
              </a:spcAft>
              <a:buNone/>
            </a:pPr>
            <a:r>
              <a:t/>
            </a:r>
            <a:endParaRPr sz="25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1.3 #2</a:t>
            </a:r>
            <a:endParaRPr sz="2000">
              <a:latin typeface="Merriweather"/>
              <a:ea typeface="Merriweather"/>
              <a:cs typeface="Merriweather"/>
              <a:sym typeface="Merriweather"/>
            </a:endParaRPr>
          </a:p>
        </p:txBody>
      </p:sp>
      <p:sp>
        <p:nvSpPr>
          <p:cNvPr id="69" name="Google Shape;69;p14"/>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70" name="Google Shape;70;p14"/>
          <p:cNvSpPr txBox="1"/>
          <p:nvPr>
            <p:ph type="title"/>
          </p:nvPr>
        </p:nvSpPr>
        <p:spPr>
          <a:xfrm>
            <a:off x="1246800" y="682500"/>
            <a:ext cx="76002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Merriweather"/>
                <a:ea typeface="Merriweather"/>
                <a:cs typeface="Merriweather"/>
                <a:sym typeface="Merriweather"/>
              </a:rPr>
              <a:t>Show that </a:t>
            </a:r>
            <a:r>
              <a:rPr b="1" i="1" lang="en" sz="2700">
                <a:latin typeface="Merriweather"/>
                <a:ea typeface="Merriweather"/>
                <a:cs typeface="Merriweather"/>
                <a:sym typeface="Merriweather"/>
              </a:rPr>
              <a:t>¬(¬p)</a:t>
            </a:r>
            <a:r>
              <a:rPr lang="en" sz="2700">
                <a:latin typeface="Merriweather"/>
                <a:ea typeface="Merriweather"/>
                <a:cs typeface="Merriweather"/>
                <a:sym typeface="Merriweather"/>
              </a:rPr>
              <a:t> and </a:t>
            </a:r>
            <a:r>
              <a:rPr b="1" i="1" lang="en" sz="2700">
                <a:latin typeface="Merriweather"/>
                <a:ea typeface="Merriweather"/>
                <a:cs typeface="Merriweather"/>
                <a:sym typeface="Merriweather"/>
              </a:rPr>
              <a:t>p</a:t>
            </a:r>
            <a:r>
              <a:rPr lang="en" sz="2700">
                <a:latin typeface="Merriweather"/>
                <a:ea typeface="Merriweather"/>
                <a:cs typeface="Merriweather"/>
                <a:sym typeface="Merriweather"/>
              </a:rPr>
              <a:t> are logically equivalent.</a:t>
            </a:r>
            <a:endParaRPr sz="27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1.3 #</a:t>
            </a:r>
            <a:r>
              <a:rPr lang="en" sz="2000">
                <a:latin typeface="Merriweather"/>
                <a:ea typeface="Merriweather"/>
                <a:cs typeface="Merriweather"/>
                <a:sym typeface="Merriweather"/>
              </a:rPr>
              <a:t>4</a:t>
            </a:r>
            <a:endParaRPr sz="2000">
              <a:latin typeface="Merriweather"/>
              <a:ea typeface="Merriweather"/>
              <a:cs typeface="Merriweather"/>
              <a:sym typeface="Merriweather"/>
            </a:endParaRPr>
          </a:p>
        </p:txBody>
      </p:sp>
      <p:sp>
        <p:nvSpPr>
          <p:cNvPr id="76" name="Google Shape;76;p15"/>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77" name="Google Shape;77;p15"/>
          <p:cNvSpPr txBox="1"/>
          <p:nvPr>
            <p:ph type="title"/>
          </p:nvPr>
        </p:nvSpPr>
        <p:spPr>
          <a:xfrm>
            <a:off x="1395350" y="682500"/>
            <a:ext cx="74517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Use truth tables to verify the associative laws</a:t>
            </a:r>
            <a:endParaRPr sz="2000">
              <a:latin typeface="Merriweather"/>
              <a:ea typeface="Merriweather"/>
              <a:cs typeface="Merriweather"/>
              <a:sym typeface="Merriweather"/>
            </a:endParaRPr>
          </a:p>
          <a:p>
            <a:pPr indent="0" lvl="0" marL="0" rtl="0" algn="l">
              <a:spcBef>
                <a:spcPts val="0"/>
              </a:spcBef>
              <a:spcAft>
                <a:spcPts val="0"/>
              </a:spcAft>
              <a:buNone/>
            </a:pPr>
            <a:r>
              <a:t/>
            </a:r>
            <a:endParaRPr sz="20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20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(p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q)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r ≡ p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(q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r).</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sz="2700">
              <a:latin typeface="Merriweather"/>
              <a:ea typeface="Merriweather"/>
              <a:cs typeface="Merriweather"/>
              <a:sym typeface="Merriweather"/>
            </a:endParaRPr>
          </a:p>
          <a:p>
            <a:pPr indent="0" lvl="0" marL="0" rtl="0" algn="l">
              <a:spcBef>
                <a:spcPts val="0"/>
              </a:spcBef>
              <a:spcAft>
                <a:spcPts val="0"/>
              </a:spcAft>
              <a:buNone/>
            </a:pPr>
            <a:r>
              <a:t/>
            </a:r>
            <a:endParaRPr b="1" sz="2700">
              <a:latin typeface="Merriweather"/>
              <a:ea typeface="Merriweather"/>
              <a:cs typeface="Merriweather"/>
              <a:sym typeface="Merriweather"/>
            </a:endParaRPr>
          </a:p>
          <a:p>
            <a:pPr indent="0" lvl="0" marL="0" rtl="0" algn="l">
              <a:spcBef>
                <a:spcPts val="0"/>
              </a:spcBef>
              <a:spcAft>
                <a:spcPts val="0"/>
              </a:spcAft>
              <a:buNone/>
            </a:pPr>
            <a:r>
              <a:t/>
            </a:r>
            <a:endParaRPr b="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(p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q)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r ≡ p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(q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r).</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sz="20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682500"/>
            <a:ext cx="935100" cy="307800"/>
          </a:xfrm>
          <a:prstGeom prst="rect">
            <a:avLst/>
          </a:prstGeom>
        </p:spPr>
        <p:txBody>
          <a:bodyPr anchorCtr="0" anchor="t" bIns="0" lIns="0" spcFirstLastPara="1" rIns="0" wrap="square" tIns="0">
            <a:noAutofit/>
          </a:bodyPr>
          <a:lstStyle/>
          <a:p>
            <a:pPr indent="0" lvl="0" marL="0" rtl="0" algn="l">
              <a:spcBef>
                <a:spcPts val="0"/>
              </a:spcBef>
              <a:spcAft>
                <a:spcPts val="0"/>
              </a:spcAft>
              <a:buSzPts val="990"/>
              <a:buNone/>
            </a:pPr>
            <a:r>
              <a:rPr lang="en" sz="1600">
                <a:latin typeface="Merriweather"/>
                <a:ea typeface="Merriweather"/>
                <a:cs typeface="Merriweather"/>
                <a:sym typeface="Merriweather"/>
              </a:rPr>
              <a:t>1.3 #8 (a)</a:t>
            </a:r>
            <a:endParaRPr sz="1600">
              <a:latin typeface="Merriweather"/>
              <a:ea typeface="Merriweather"/>
              <a:cs typeface="Merriweather"/>
              <a:sym typeface="Merriweather"/>
            </a:endParaRPr>
          </a:p>
        </p:txBody>
      </p:sp>
      <p:sp>
        <p:nvSpPr>
          <p:cNvPr id="83" name="Google Shape;83;p16"/>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84" name="Google Shape;84;p16"/>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sz="2000">
                <a:latin typeface="Merriweather"/>
                <a:ea typeface="Merriweather"/>
                <a:cs typeface="Merriweather"/>
                <a:sym typeface="Merriweather"/>
              </a:rPr>
              <a:t>Use </a:t>
            </a:r>
            <a:r>
              <a:rPr b="1" lang="en" sz="2000">
                <a:latin typeface="Merriweather"/>
                <a:ea typeface="Merriweather"/>
                <a:cs typeface="Merriweather"/>
                <a:sym typeface="Merriweather"/>
              </a:rPr>
              <a:t>De Morgan’s laws</a:t>
            </a:r>
            <a:r>
              <a:rPr lang="en" sz="2000">
                <a:latin typeface="Merriweather"/>
                <a:ea typeface="Merriweather"/>
                <a:cs typeface="Merriweather"/>
                <a:sym typeface="Merriweather"/>
              </a:rPr>
              <a:t> to </a:t>
            </a:r>
            <a:r>
              <a:rPr b="1" lang="en" sz="2000">
                <a:latin typeface="Merriweather"/>
                <a:ea typeface="Merriweather"/>
                <a:cs typeface="Merriweather"/>
                <a:sym typeface="Merriweather"/>
              </a:rPr>
              <a:t>find the negation</a:t>
            </a:r>
            <a:r>
              <a:rPr lang="en" sz="2000">
                <a:latin typeface="Merriweather"/>
                <a:ea typeface="Merriweather"/>
                <a:cs typeface="Merriweather"/>
                <a:sym typeface="Merriweather"/>
              </a:rPr>
              <a:t> of each of the</a:t>
            </a:r>
            <a:endParaRPr sz="20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2000">
                <a:latin typeface="Merriweather"/>
                <a:ea typeface="Merriweather"/>
                <a:cs typeface="Merriweather"/>
                <a:sym typeface="Merriweather"/>
              </a:rPr>
              <a:t>following statements.</a:t>
            </a:r>
            <a:endParaRPr sz="2000">
              <a:latin typeface="Merriweather"/>
              <a:ea typeface="Merriweather"/>
              <a:cs typeface="Merriweather"/>
              <a:sym typeface="Merriweather"/>
            </a:endParaRPr>
          </a:p>
          <a:p>
            <a:pPr indent="0" lvl="0" marL="0" rtl="0" algn="l">
              <a:spcBef>
                <a:spcPts val="0"/>
              </a:spcBef>
              <a:spcAft>
                <a:spcPts val="0"/>
              </a:spcAft>
              <a:buNone/>
            </a:pPr>
            <a:r>
              <a:t/>
            </a:r>
            <a:endParaRPr sz="20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0" lvl="0" marL="0" rtl="0" algn="l">
              <a:spcBef>
                <a:spcPts val="0"/>
              </a:spcBef>
              <a:spcAft>
                <a:spcPts val="0"/>
              </a:spcAft>
              <a:buNone/>
            </a:pPr>
            <a:r>
              <a:rPr b="1" i="1" lang="en" sz="2700">
                <a:latin typeface="Merriweather"/>
                <a:ea typeface="Merriweather"/>
                <a:cs typeface="Merriweather"/>
                <a:sym typeface="Merriweather"/>
              </a:rPr>
              <a:t>“Kwame will take a job in industry or go to graduate school.”</a:t>
            </a:r>
            <a:endParaRPr b="1" i="1" sz="27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1.3 #14</a:t>
            </a:r>
            <a:endParaRPr sz="2000">
              <a:latin typeface="Merriweather"/>
              <a:ea typeface="Merriweather"/>
              <a:cs typeface="Merriweather"/>
              <a:sym typeface="Merriweather"/>
            </a:endParaRPr>
          </a:p>
        </p:txBody>
      </p:sp>
      <p:sp>
        <p:nvSpPr>
          <p:cNvPr id="90" name="Google Shape;90;p17"/>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91" name="Google Shape;91;p17"/>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Show that each conditional statement in </a:t>
            </a:r>
            <a:r>
              <a:rPr i="1" lang="en" sz="2000" u="sng">
                <a:latin typeface="Merriweather"/>
                <a:ea typeface="Merriweather"/>
                <a:cs typeface="Merriweather"/>
                <a:sym typeface="Merriweather"/>
              </a:rPr>
              <a:t>Exercise 12</a:t>
            </a:r>
            <a:r>
              <a:rPr lang="en" sz="2000">
                <a:latin typeface="Merriweather"/>
                <a:ea typeface="Merriweather"/>
                <a:cs typeface="Merriweather"/>
                <a:sym typeface="Merriweather"/>
              </a:rPr>
              <a:t> is a tautology using the fact that a conditional </a:t>
            </a:r>
            <a:r>
              <a:rPr b="1" i="1" lang="en" sz="2000">
                <a:latin typeface="Merriweather"/>
                <a:ea typeface="Merriweather"/>
                <a:cs typeface="Merriweather"/>
                <a:sym typeface="Merriweather"/>
              </a:rPr>
              <a:t>statement is false exactly when the hypothesis is true and the conclusion is false</a:t>
            </a:r>
            <a:r>
              <a:rPr lang="en" sz="2000">
                <a:latin typeface="Merriweather"/>
                <a:ea typeface="Merriweather"/>
                <a:cs typeface="Merriweather"/>
                <a:sym typeface="Merriweather"/>
              </a:rPr>
              <a:t>. (</a:t>
            </a:r>
            <a:r>
              <a:rPr b="1" lang="en" sz="2000">
                <a:latin typeface="Merriweather"/>
                <a:ea typeface="Merriweather"/>
                <a:cs typeface="Merriweather"/>
                <a:sym typeface="Merriweather"/>
              </a:rPr>
              <a:t>Do not use truth tables</a:t>
            </a:r>
            <a:r>
              <a:rPr lang="en" sz="2000">
                <a:latin typeface="Merriweather"/>
                <a:ea typeface="Merriweather"/>
                <a:cs typeface="Merriweather"/>
                <a:sym typeface="Merriweather"/>
              </a:rPr>
              <a:t>.)</a:t>
            </a:r>
            <a:endParaRPr sz="2000">
              <a:latin typeface="Merriweather"/>
              <a:ea typeface="Merriweather"/>
              <a:cs typeface="Merriweather"/>
              <a:sym typeface="Merriweather"/>
            </a:endParaRPr>
          </a:p>
          <a:p>
            <a:pPr indent="0" lvl="0" marL="0" rtl="0" algn="l">
              <a:spcBef>
                <a:spcPts val="0"/>
              </a:spcBef>
              <a:spcAft>
                <a:spcPts val="0"/>
              </a:spcAft>
              <a:buNone/>
            </a:pPr>
            <a:r>
              <a:t/>
            </a:r>
            <a:endParaRPr b="1" sz="26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p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(p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q)</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 q</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(p → q)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a:t>
            </a:r>
            <a:r>
              <a:rPr b="1" i="1" lang="en" sz="2700">
                <a:latin typeface="Merriweather"/>
                <a:ea typeface="Merriweather"/>
                <a:cs typeface="Merriweather"/>
                <a:sym typeface="Merriweather"/>
              </a:rPr>
              <a:t>(q → r</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 (p → r)</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p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a:t>
            </a:r>
            <a:r>
              <a:rPr b="1" i="1" lang="en" sz="2700">
                <a:latin typeface="Merriweather"/>
                <a:ea typeface="Merriweather"/>
                <a:cs typeface="Merriweather"/>
                <a:sym typeface="Merriweather"/>
              </a:rPr>
              <a:t>(p → q</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 q</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(p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q)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a:t>
            </a:r>
            <a:r>
              <a:rPr b="1" i="1" lang="en" sz="2700">
                <a:latin typeface="Merriweather"/>
                <a:ea typeface="Merriweather"/>
                <a:cs typeface="Merriweather"/>
                <a:sym typeface="Merriweather"/>
              </a:rPr>
              <a:t>(p → r) </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a:t>
            </a:r>
            <a:r>
              <a:rPr b="1" i="1" lang="en" sz="2700">
                <a:latin typeface="Merriweather"/>
                <a:ea typeface="Merriweather"/>
                <a:cs typeface="Merriweather"/>
                <a:sym typeface="Merriweather"/>
              </a:rPr>
              <a:t>(q → r</a:t>
            </a:r>
            <a:r>
              <a:rPr b="1" lang="en" sz="2700">
                <a:latin typeface="Merriweather"/>
                <a:ea typeface="Merriweather"/>
                <a:cs typeface="Merriweather"/>
                <a:sym typeface="Merriweather"/>
              </a:rPr>
              <a:t>)]</a:t>
            </a:r>
            <a:r>
              <a:rPr b="1" i="1" lang="en" sz="2700">
                <a:latin typeface="Merriweather"/>
                <a:ea typeface="Merriweather"/>
                <a:cs typeface="Merriweather"/>
                <a:sym typeface="Merriweather"/>
              </a:rPr>
              <a:t> → r</a:t>
            </a:r>
            <a:endParaRPr b="1" i="1" sz="27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b="1" sz="2600">
              <a:latin typeface="Merriweather"/>
              <a:ea typeface="Merriweather"/>
              <a:cs typeface="Merriweather"/>
              <a:sym typeface="Merriweather"/>
            </a:endParaRPr>
          </a:p>
          <a:p>
            <a:pPr indent="0" lvl="0" marL="0" rtl="0" algn="l">
              <a:spcBef>
                <a:spcPts val="0"/>
              </a:spcBef>
              <a:spcAft>
                <a:spcPts val="0"/>
              </a:spcAft>
              <a:buNone/>
            </a:pPr>
            <a:r>
              <a:t/>
            </a:r>
            <a:endParaRPr b="1" sz="26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1.3 #22</a:t>
            </a:r>
            <a:endParaRPr sz="2000">
              <a:latin typeface="Merriweather"/>
              <a:ea typeface="Merriweather"/>
              <a:cs typeface="Merriweather"/>
              <a:sym typeface="Merriweather"/>
            </a:endParaRPr>
          </a:p>
        </p:txBody>
      </p:sp>
      <p:sp>
        <p:nvSpPr>
          <p:cNvPr id="97" name="Google Shape;97;p18"/>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98" name="Google Shape;98;p18"/>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sz="2000">
                <a:latin typeface="Merriweather"/>
                <a:ea typeface="Merriweather"/>
                <a:cs typeface="Merriweather"/>
                <a:sym typeface="Merriweather"/>
              </a:rPr>
              <a:t>Each of Exercises 20–32 asks you to show that two compound propositions are logically equivalent. To do this, either show that both sides are true, or that both sides are false, for exactly the same combinations of truth values of the propositional variables in these expressions (whichever is easier).</a:t>
            </a:r>
            <a:endParaRPr sz="2000">
              <a:latin typeface="Merriweather"/>
              <a:ea typeface="Merriweather"/>
              <a:cs typeface="Merriweather"/>
              <a:sym typeface="Merriweather"/>
            </a:endParaRPr>
          </a:p>
          <a:p>
            <a:pPr indent="0" lvl="0" marL="0" rtl="0" algn="l">
              <a:spcBef>
                <a:spcPts val="0"/>
              </a:spcBef>
              <a:spcAft>
                <a:spcPts val="0"/>
              </a:spcAft>
              <a:buNone/>
            </a:pPr>
            <a:r>
              <a:t/>
            </a:r>
            <a:endParaRPr sz="20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0" lvl="0" marL="0" rtl="0" algn="l">
              <a:spcBef>
                <a:spcPts val="0"/>
              </a:spcBef>
              <a:spcAft>
                <a:spcPts val="0"/>
              </a:spcAft>
              <a:buNone/>
            </a:pPr>
            <a:r>
              <a:rPr lang="en" sz="2700">
                <a:latin typeface="Merriweather"/>
                <a:ea typeface="Merriweather"/>
                <a:cs typeface="Merriweather"/>
                <a:sym typeface="Merriweather"/>
              </a:rPr>
              <a:t>Show that </a:t>
            </a:r>
            <a:r>
              <a:rPr b="1" i="1" lang="en" sz="2700">
                <a:latin typeface="Merriweather"/>
                <a:ea typeface="Merriweather"/>
                <a:cs typeface="Merriweather"/>
                <a:sym typeface="Merriweather"/>
              </a:rPr>
              <a:t>p → q</a:t>
            </a:r>
            <a:r>
              <a:rPr lang="en" sz="2700">
                <a:latin typeface="Merriweather"/>
                <a:ea typeface="Merriweather"/>
                <a:cs typeface="Merriweather"/>
                <a:sym typeface="Merriweather"/>
              </a:rPr>
              <a:t> and </a:t>
            </a:r>
            <a:r>
              <a:rPr b="1" i="1" lang="en" sz="2700">
                <a:latin typeface="Merriweather"/>
                <a:ea typeface="Merriweather"/>
                <a:cs typeface="Merriweather"/>
                <a:sym typeface="Merriweather"/>
              </a:rPr>
              <a:t>¬q → ¬p</a:t>
            </a:r>
            <a:r>
              <a:rPr lang="en" sz="2700">
                <a:latin typeface="Merriweather"/>
                <a:ea typeface="Merriweather"/>
                <a:cs typeface="Merriweather"/>
                <a:sym typeface="Merriweather"/>
              </a:rPr>
              <a:t> are logically equivalent.</a:t>
            </a:r>
            <a:endParaRPr sz="27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solidFill>
                  <a:schemeClr val="lt1"/>
                </a:solidFill>
                <a:latin typeface="Merriweather"/>
                <a:ea typeface="Merriweather"/>
                <a:cs typeface="Merriweather"/>
                <a:sym typeface="Merriweather"/>
              </a:rPr>
              <a:t>1.3 #24</a:t>
            </a:r>
            <a:endParaRPr sz="2000">
              <a:solidFill>
                <a:schemeClr val="lt1"/>
              </a:solidFill>
              <a:latin typeface="Merriweather"/>
              <a:ea typeface="Merriweather"/>
              <a:cs typeface="Merriweather"/>
              <a:sym typeface="Merriweather"/>
            </a:endParaRPr>
          </a:p>
        </p:txBody>
      </p:sp>
      <p:sp>
        <p:nvSpPr>
          <p:cNvPr id="104" name="Google Shape;104;p19"/>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05" name="Google Shape;105;p19"/>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solidFill>
                  <a:schemeClr val="lt1"/>
                </a:solidFill>
                <a:latin typeface="Merriweather"/>
                <a:ea typeface="Merriweather"/>
                <a:cs typeface="Merriweather"/>
                <a:sym typeface="Merriweather"/>
              </a:rPr>
              <a:t>Show that </a:t>
            </a:r>
            <a:r>
              <a:rPr b="1" lang="en" sz="2700">
                <a:solidFill>
                  <a:schemeClr val="lt1"/>
                </a:solidFill>
                <a:latin typeface="Merriweather"/>
                <a:ea typeface="Merriweather"/>
                <a:cs typeface="Merriweather"/>
                <a:sym typeface="Merriweather"/>
              </a:rPr>
              <a:t>¬</a:t>
            </a:r>
            <a:r>
              <a:rPr b="1" i="1" lang="en" sz="2700">
                <a:solidFill>
                  <a:schemeClr val="lt1"/>
                </a:solidFill>
                <a:latin typeface="Merriweather"/>
                <a:ea typeface="Merriweather"/>
                <a:cs typeface="Merriweather"/>
                <a:sym typeface="Merriweather"/>
              </a:rPr>
              <a:t>(p </a:t>
            </a:r>
            <a:r>
              <a:rPr b="1" lang="en" sz="2700">
                <a:solidFill>
                  <a:schemeClr val="lt1"/>
                </a:solidFill>
                <a:latin typeface="Merriweather"/>
                <a:ea typeface="Merriweather"/>
                <a:cs typeface="Merriweather"/>
                <a:sym typeface="Merriweather"/>
              </a:rPr>
              <a:t>⊕ </a:t>
            </a:r>
            <a:r>
              <a:rPr b="1" i="1" lang="en" sz="2700">
                <a:solidFill>
                  <a:schemeClr val="lt1"/>
                </a:solidFill>
                <a:latin typeface="Merriweather"/>
                <a:ea typeface="Merriweather"/>
                <a:cs typeface="Merriweather"/>
                <a:sym typeface="Merriweather"/>
              </a:rPr>
              <a:t>q)</a:t>
            </a:r>
            <a:r>
              <a:rPr lang="en" sz="2700">
                <a:solidFill>
                  <a:schemeClr val="lt1"/>
                </a:solidFill>
                <a:latin typeface="Merriweather"/>
                <a:ea typeface="Merriweather"/>
                <a:cs typeface="Merriweather"/>
                <a:sym typeface="Merriweather"/>
              </a:rPr>
              <a:t> and </a:t>
            </a:r>
            <a:r>
              <a:rPr b="1" i="1" lang="en" sz="2700">
                <a:solidFill>
                  <a:schemeClr val="lt1"/>
                </a:solidFill>
                <a:latin typeface="Merriweather"/>
                <a:ea typeface="Merriweather"/>
                <a:cs typeface="Merriweather"/>
                <a:sym typeface="Merriweather"/>
              </a:rPr>
              <a:t>p ↔ q</a:t>
            </a:r>
            <a:r>
              <a:rPr lang="en" sz="2700">
                <a:solidFill>
                  <a:schemeClr val="lt1"/>
                </a:solidFill>
                <a:latin typeface="Merriweather"/>
                <a:ea typeface="Merriweather"/>
                <a:cs typeface="Merriweather"/>
                <a:sym typeface="Merriweather"/>
              </a:rPr>
              <a:t> are logically equivalent.</a:t>
            </a:r>
            <a:endParaRPr sz="2700">
              <a:solidFill>
                <a:schemeClr val="lt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1.3 #28</a:t>
            </a:r>
            <a:endParaRPr sz="2000">
              <a:latin typeface="Merriweather"/>
              <a:ea typeface="Merriweather"/>
              <a:cs typeface="Merriweather"/>
              <a:sym typeface="Merriweather"/>
            </a:endParaRPr>
          </a:p>
        </p:txBody>
      </p:sp>
      <p:sp>
        <p:nvSpPr>
          <p:cNvPr id="111" name="Google Shape;111;p20"/>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Merriweather"/>
                <a:ea typeface="Merriweather"/>
                <a:cs typeface="Merriweather"/>
                <a:sym typeface="Merriweather"/>
              </a:rPr>
              <a:t>Show that </a:t>
            </a:r>
            <a:r>
              <a:rPr b="1" i="1" lang="en" sz="2700">
                <a:latin typeface="Merriweather"/>
                <a:ea typeface="Merriweather"/>
                <a:cs typeface="Merriweather"/>
                <a:sym typeface="Merriweather"/>
              </a:rPr>
              <a:t>(p → q)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(p → r)</a:t>
            </a:r>
            <a:r>
              <a:rPr lang="en" sz="2700">
                <a:latin typeface="Merriweather"/>
                <a:ea typeface="Merriweather"/>
                <a:cs typeface="Merriweather"/>
                <a:sym typeface="Merriweather"/>
              </a:rPr>
              <a:t> and </a:t>
            </a:r>
            <a:r>
              <a:rPr b="1" i="1" lang="en" sz="2700">
                <a:latin typeface="Merriweather"/>
                <a:ea typeface="Merriweather"/>
                <a:cs typeface="Merriweather"/>
                <a:sym typeface="Merriweather"/>
              </a:rPr>
              <a:t>p → (q </a:t>
            </a:r>
            <a:r>
              <a:rPr b="1" lang="en" sz="2700">
                <a:latin typeface="Merriweather"/>
                <a:ea typeface="Merriweather"/>
                <a:cs typeface="Merriweather"/>
                <a:sym typeface="Merriweather"/>
              </a:rPr>
              <a:t>∨ </a:t>
            </a:r>
            <a:r>
              <a:rPr b="1" i="1" lang="en" sz="2700">
                <a:latin typeface="Merriweather"/>
                <a:ea typeface="Merriweather"/>
                <a:cs typeface="Merriweather"/>
                <a:sym typeface="Merriweather"/>
              </a:rPr>
              <a:t>r)</a:t>
            </a:r>
            <a:r>
              <a:rPr b="1" lang="en" sz="2700">
                <a:latin typeface="Merriweather"/>
                <a:ea typeface="Merriweather"/>
                <a:cs typeface="Merriweather"/>
                <a:sym typeface="Merriweather"/>
              </a:rPr>
              <a:t> </a:t>
            </a:r>
            <a:r>
              <a:rPr lang="en" sz="2700">
                <a:latin typeface="Merriweather"/>
                <a:ea typeface="Merriweather"/>
                <a:cs typeface="Merriweather"/>
                <a:sym typeface="Merriweather"/>
              </a:rPr>
              <a:t>are logically equivalent.</a:t>
            </a:r>
            <a:endParaRPr sz="27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682500"/>
            <a:ext cx="935100" cy="30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000">
                <a:latin typeface="Merriweather"/>
                <a:ea typeface="Merriweather"/>
                <a:cs typeface="Merriweather"/>
                <a:sym typeface="Merriweather"/>
              </a:rPr>
              <a:t>1.4 #2</a:t>
            </a:r>
            <a:endParaRPr sz="2000">
              <a:latin typeface="Merriweather"/>
              <a:ea typeface="Merriweather"/>
              <a:cs typeface="Merriweather"/>
              <a:sym typeface="Merriweather"/>
            </a:endParaRPr>
          </a:p>
        </p:txBody>
      </p:sp>
      <p:sp>
        <p:nvSpPr>
          <p:cNvPr id="118" name="Google Shape;118;p21"/>
          <p:cNvSpPr txBox="1"/>
          <p:nvPr>
            <p:ph idx="12" type="sldNum"/>
          </p:nvPr>
        </p:nvSpPr>
        <p:spPr>
          <a:xfrm>
            <a:off x="311708" y="6319222"/>
            <a:ext cx="548700" cy="5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fld id="{00000000-1234-1234-1234-123412341234}" type="slidenum">
              <a:rPr lang="en"/>
              <a:t>‹#›</a:t>
            </a:fld>
            <a:endParaRPr/>
          </a:p>
        </p:txBody>
      </p:sp>
      <p:sp>
        <p:nvSpPr>
          <p:cNvPr id="119" name="Google Shape;119;p21"/>
          <p:cNvSpPr txBox="1"/>
          <p:nvPr>
            <p:ph type="title"/>
          </p:nvPr>
        </p:nvSpPr>
        <p:spPr>
          <a:xfrm>
            <a:off x="1514100" y="682500"/>
            <a:ext cx="7332900" cy="5329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700">
                <a:latin typeface="Merriweather"/>
                <a:ea typeface="Merriweather"/>
                <a:cs typeface="Merriweather"/>
                <a:sym typeface="Merriweather"/>
              </a:rPr>
              <a:t>Let </a:t>
            </a:r>
            <a:r>
              <a:rPr b="1" i="1" lang="en" sz="2700">
                <a:latin typeface="Merriweather"/>
                <a:ea typeface="Merriweather"/>
                <a:cs typeface="Merriweather"/>
                <a:sym typeface="Merriweather"/>
              </a:rPr>
              <a:t>P(x)</a:t>
            </a:r>
            <a:r>
              <a:rPr lang="en" sz="2700">
                <a:latin typeface="Merriweather"/>
                <a:ea typeface="Merriweather"/>
                <a:cs typeface="Merriweather"/>
                <a:sym typeface="Merriweather"/>
              </a:rPr>
              <a:t> be the statement “</a:t>
            </a:r>
            <a:r>
              <a:rPr i="1" lang="en" sz="2700">
                <a:latin typeface="Merriweather"/>
                <a:ea typeface="Merriweather"/>
                <a:cs typeface="Merriweather"/>
                <a:sym typeface="Merriweather"/>
              </a:rPr>
              <a:t>The word x contains the letter a.</a:t>
            </a:r>
            <a:r>
              <a:rPr lang="en" sz="2700">
                <a:latin typeface="Merriweather"/>
                <a:ea typeface="Merriweather"/>
                <a:cs typeface="Merriweather"/>
                <a:sym typeface="Merriweather"/>
              </a:rPr>
              <a:t>” What are these truth values?</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i="1" lang="en" sz="2700">
                <a:latin typeface="Merriweather"/>
                <a:ea typeface="Merriweather"/>
                <a:cs typeface="Merriweather"/>
                <a:sym typeface="Merriweather"/>
              </a:rPr>
              <a:t>P(orange)</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i="1" lang="en" sz="2700">
                <a:latin typeface="Merriweather"/>
                <a:ea typeface="Merriweather"/>
                <a:cs typeface="Merriweather"/>
                <a:sym typeface="Merriweather"/>
              </a:rPr>
              <a:t>P(lemon)</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i="1" lang="en" sz="2700">
                <a:latin typeface="Merriweather"/>
                <a:ea typeface="Merriweather"/>
                <a:cs typeface="Merriweather"/>
                <a:sym typeface="Merriweather"/>
              </a:rPr>
              <a:t>P(true)</a:t>
            </a:r>
            <a:endParaRPr b="1" i="1" sz="2700">
              <a:latin typeface="Merriweather"/>
              <a:ea typeface="Merriweather"/>
              <a:cs typeface="Merriweather"/>
              <a:sym typeface="Merriweather"/>
            </a:endParaRPr>
          </a:p>
          <a:p>
            <a:pPr indent="0" lvl="0" marL="0" rtl="0" algn="l">
              <a:spcBef>
                <a:spcPts val="0"/>
              </a:spcBef>
              <a:spcAft>
                <a:spcPts val="0"/>
              </a:spcAft>
              <a:buNone/>
            </a:pPr>
            <a:r>
              <a:t/>
            </a:r>
            <a:endParaRPr b="1" i="1" sz="2700">
              <a:latin typeface="Merriweather"/>
              <a:ea typeface="Merriweather"/>
              <a:cs typeface="Merriweather"/>
              <a:sym typeface="Merriweather"/>
            </a:endParaRPr>
          </a:p>
          <a:p>
            <a:pPr indent="-400050" lvl="0" marL="457200" rtl="0" algn="l">
              <a:spcBef>
                <a:spcPts val="0"/>
              </a:spcBef>
              <a:spcAft>
                <a:spcPts val="0"/>
              </a:spcAft>
              <a:buSzPts val="2700"/>
              <a:buFont typeface="Merriweather"/>
              <a:buAutoNum type="alphaLcParenR"/>
            </a:pPr>
            <a:r>
              <a:rPr b="1" i="1" lang="en" sz="2700">
                <a:latin typeface="Merriweather"/>
                <a:ea typeface="Merriweather"/>
                <a:cs typeface="Merriweather"/>
                <a:sym typeface="Merriweather"/>
              </a:rPr>
              <a:t>P(false)</a:t>
            </a:r>
            <a:endParaRPr sz="2700">
              <a:latin typeface="Merriweather"/>
              <a:ea typeface="Merriweather"/>
              <a:cs typeface="Merriweather"/>
              <a:sym typeface="Merriweather"/>
            </a:endParaRPr>
          </a:p>
          <a:p>
            <a:pPr indent="0" lvl="0" marL="0" rtl="0" algn="l">
              <a:spcBef>
                <a:spcPts val="0"/>
              </a:spcBef>
              <a:spcAft>
                <a:spcPts val="0"/>
              </a:spcAft>
              <a:buNone/>
            </a:pPr>
            <a:r>
              <a:t/>
            </a:r>
            <a:endParaRPr sz="27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FFFFFF"/>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