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58400" cy="7772400"/>
  <p:notesSz cx="6858000" cy="9144000"/>
  <p:embeddedFontLst>
    <p:embeddedFont>
      <p:font typeface="Arial Narrow" panose="020B0604020202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erriweather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4106B-D64D-4BE3-8894-D33644AD5870}">
  <a:tblStyle styleId="{75D4106B-D64D-4BE3-8894-D33644AD5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2032" y="17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hinwoo" userId="2fada53c-6d30-472e-bf21-370e98671bd0" providerId="ADAL" clId="{981D0223-A878-E64A-8EEC-36EE70DB40D6}"/>
    <pc:docChg chg="delSld delMainMaster">
      <pc:chgData name="Kim, Shinwoo" userId="2fada53c-6d30-472e-bf21-370e98671bd0" providerId="ADAL" clId="{981D0223-A878-E64A-8EEC-36EE70DB40D6}" dt="2022-11-01T20:50:37.853" v="0" actId="2696"/>
      <pc:docMkLst>
        <pc:docMk/>
      </pc:docMkLst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64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65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66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67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68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69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0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1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2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3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4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5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6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7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8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79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80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81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82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83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84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85"/>
        </pc:sldMkLst>
      </pc:sldChg>
      <pc:sldChg chg="del">
        <pc:chgData name="Kim, Shinwoo" userId="2fada53c-6d30-472e-bf21-370e98671bd0" providerId="ADAL" clId="{981D0223-A878-E64A-8EEC-36EE70DB40D6}" dt="2022-11-01T20:50:37.853" v="0" actId="2696"/>
        <pc:sldMkLst>
          <pc:docMk/>
          <pc:sldMk cId="0" sldId="286"/>
        </pc:sldMkLst>
      </pc:sldChg>
      <pc:sldMasterChg chg="del delSldLayout">
        <pc:chgData name="Kim, Shinwoo" userId="2fada53c-6d30-472e-bf21-370e98671bd0" providerId="ADAL" clId="{981D0223-A878-E64A-8EEC-36EE70DB40D6}" dt="2022-11-01T20:50:37.853" v="0" actId="2696"/>
        <pc:sldMasterMkLst>
          <pc:docMk/>
          <pc:sldMasterMk cId="0" sldId="2147483685"/>
        </pc:sldMasterMkLst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2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3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4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5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6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7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8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79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80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81"/>
          </pc:sldLayoutMkLst>
        </pc:sldLayoutChg>
        <pc:sldLayoutChg chg="del">
          <pc:chgData name="Kim, Shinwoo" userId="2fada53c-6d30-472e-bf21-370e98671bd0" providerId="ADAL" clId="{981D0223-A878-E64A-8EEC-36EE70DB40D6}" dt="2022-11-01T20:50:37.853" v="0" actId="2696"/>
          <pc:sldLayoutMkLst>
            <pc:docMk/>
            <pc:sldMasterMk cId="0" sldId="2147483685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a5ab9c142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2326" y="654117"/>
            <a:ext cx="4445100" cy="348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15a5ab9c142_2_52:notes"/>
          <p:cNvSpPr txBox="1">
            <a:spLocks noGrp="1"/>
          </p:cNvSpPr>
          <p:nvPr>
            <p:ph type="body" idx="1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55" name="Google Shape;155;g15a5ab9c142_2_52:notes"/>
          <p:cNvSpPr txBox="1">
            <a:spLocks noGrp="1"/>
          </p:cNvSpPr>
          <p:nvPr>
            <p:ph type="sldNum" idx="12"/>
          </p:nvPr>
        </p:nvSpPr>
        <p:spPr>
          <a:xfrm>
            <a:off x="3864334" y="8721561"/>
            <a:ext cx="300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1</a:t>
            </a:fld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5ab9c1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5ab9c1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a5ab9c1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a5ab9c1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bc94a06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bc94a06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5ab9c14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a5ab9c14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a5ab9c14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a5ab9c14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a5ab9c14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a5ab9c14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a5ab9c1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a5ab9c1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754380" y="1935747"/>
            <a:ext cx="8549700" cy="1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54380" y="4404360"/>
            <a:ext cx="8445300" cy="19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2500" b="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3538" y="50441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4900" b="1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2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6195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815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6195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815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502920" y="1739795"/>
            <a:ext cx="44442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30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5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2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502920" y="2464858"/>
            <a:ext cx="44442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5109527" y="1739795"/>
            <a:ext cx="44460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30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5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2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4"/>
          </p:nvPr>
        </p:nvSpPr>
        <p:spPr>
          <a:xfrm>
            <a:off x="5109527" y="2464858"/>
            <a:ext cx="44460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502920" y="309457"/>
            <a:ext cx="3309000" cy="13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25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932555" y="309457"/>
            <a:ext cx="5622900" cy="6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⬛"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69900" algn="l">
              <a:spcBef>
                <a:spcPts val="700"/>
              </a:spcBef>
              <a:spcAft>
                <a:spcPts val="0"/>
              </a:spcAft>
              <a:buSzPts val="3800"/>
              <a:buChar char="▪"/>
              <a:defRPr sz="3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sz="25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sz="25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marL="3200400" lvl="6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marL="3657600" lvl="7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marL="4114800" lvl="8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502920" y="1626447"/>
            <a:ext cx="3309000" cy="5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971517" y="5440680"/>
            <a:ext cx="60351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25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71517" y="694478"/>
            <a:ext cx="6035100" cy="466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1971517" y="6082983"/>
            <a:ext cx="60351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1962010" y="18185"/>
            <a:ext cx="5634900" cy="8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5396400" y="2516580"/>
            <a:ext cx="69195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501574" y="193980"/>
            <a:ext cx="6919500" cy="7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5128737" y="1543685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3"/>
          </p:nvPr>
        </p:nvSpPr>
        <p:spPr>
          <a:xfrm>
            <a:off x="5128737" y="4447540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5F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1800"/>
              <a:buFont typeface="Noto Sans Symbols"/>
              <a:buChar char="⬛"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27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10058400" cy="3483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sz="15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9713927" y="7493350"/>
            <a:ext cx="3444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17" y="7493350"/>
            <a:ext cx="28275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Shinwoo Kim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sites.pitt.edu/~shk148/CS0441-223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.com/bookwithme/user/cf9122c6baae489ea2e99400607830e5@pitt.edu?anonymous&amp;ep=pc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anvas.pitt.edu/courses/164204/pages/ta-office-hou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pitt.edu/~shk148/CS0441-2231/#student-feedb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9"/>
          <p:cNvPicPr preferRelativeResize="0"/>
          <p:nvPr/>
        </p:nvPicPr>
        <p:blipFill rotWithShape="1">
          <a:blip r:embed="rId3">
            <a:alphaModFix amt="28000"/>
          </a:blip>
          <a:srcRect r="15419"/>
          <a:stretch/>
        </p:blipFill>
        <p:spPr>
          <a:xfrm>
            <a:off x="0" y="340025"/>
            <a:ext cx="10058399" cy="74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9"/>
          <p:cNvSpPr txBox="1">
            <a:spLocks noGrp="1"/>
          </p:cNvSpPr>
          <p:nvPr>
            <p:ph type="ctrTitle"/>
          </p:nvPr>
        </p:nvSpPr>
        <p:spPr>
          <a:xfrm>
            <a:off x="754380" y="1097547"/>
            <a:ext cx="8549700" cy="2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Set #3 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(DUE: OCT 6</a:t>
            </a:r>
            <a:r>
              <a:rPr lang="en" baseline="30000"/>
              <a:t>th</a:t>
            </a:r>
            <a:r>
              <a:rPr lang="en"/>
              <a:t>, 2022 11:59 PM ET)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br>
              <a:rPr lang="en"/>
            </a:br>
            <a:r>
              <a:rPr lang="en" sz="2500" b="0"/>
              <a:t>CS 0441: </a:t>
            </a:r>
            <a:r>
              <a:rPr lang="en" sz="2500" b="0" i="1"/>
              <a:t>Discrete Structures for Computer Science</a:t>
            </a:r>
            <a:br>
              <a:rPr lang="en" sz="2500" b="0"/>
            </a:br>
            <a:r>
              <a:rPr lang="en" sz="2500" b="0"/>
              <a:t>4</a:t>
            </a:r>
            <a:r>
              <a:rPr lang="en" sz="2500" b="0" baseline="30000"/>
              <a:t>th</a:t>
            </a:r>
            <a:r>
              <a:rPr lang="en" sz="2500" b="0"/>
              <a:t> Recitation, Sep. 27, 2022 </a:t>
            </a:r>
            <a:endParaRPr sz="2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/>
              <a:t>Section 17064 - Fridays 4 PM</a:t>
            </a:r>
            <a:endParaRPr sz="2500" b="0"/>
          </a:p>
        </p:txBody>
      </p:sp>
      <p:sp>
        <p:nvSpPr>
          <p:cNvPr id="159" name="Google Shape;159;p39"/>
          <p:cNvSpPr txBox="1">
            <a:spLocks noGrp="1"/>
          </p:cNvSpPr>
          <p:nvPr>
            <p:ph type="subTitle" idx="1"/>
          </p:nvPr>
        </p:nvSpPr>
        <p:spPr>
          <a:xfrm>
            <a:off x="754380" y="4404360"/>
            <a:ext cx="8445300" cy="26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/>
              <a:t>Shinwoo Kim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https://sites.pitt.edu/~shk148/CS0441-2231/</a:t>
            </a:r>
            <a:endParaRPr>
              <a:solidFill>
                <a:srgbClr val="0035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Department of Computer Science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School of Computing &amp; Information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University of Pittsburgh</a:t>
            </a:r>
            <a:endParaRPr/>
          </a:p>
        </p:txBody>
      </p:sp>
      <p:pic>
        <p:nvPicPr>
          <p:cNvPr id="160" name="Google Shape;160;p39"/>
          <p:cNvPicPr preferRelativeResize="0"/>
          <p:nvPr/>
        </p:nvPicPr>
        <p:blipFill rotWithShape="1">
          <a:blip r:embed="rId5">
            <a:alphaModFix amt="13000"/>
          </a:blip>
          <a:srcRect r="50609"/>
          <a:stretch/>
        </p:blipFill>
        <p:spPr>
          <a:xfrm>
            <a:off x="7322474" y="1116525"/>
            <a:ext cx="2735925" cy="5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>
            <a:spLocks noGrp="1"/>
          </p:cNvSpPr>
          <p:nvPr>
            <p:ph type="ctrTitle"/>
          </p:nvPr>
        </p:nvSpPr>
        <p:spPr>
          <a:xfrm>
            <a:off x="754355" y="4507622"/>
            <a:ext cx="8549700" cy="16659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begin,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 b="0"/>
              <a:t>Do you have any questions?</a:t>
            </a:r>
            <a:endParaRPr/>
          </a:p>
        </p:txBody>
      </p:sp>
      <p:pic>
        <p:nvPicPr>
          <p:cNvPr id="166" name="Google Shape;1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875"/>
            <a:ext cx="10058402" cy="411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</a:t>
            </a:r>
            <a:endParaRPr/>
          </a:p>
        </p:txBody>
      </p:sp>
      <p:sp>
        <p:nvSpPr>
          <p:cNvPr id="172" name="Google Shape;172;p4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Monday 10 AM - 12 PM in 5712 Sennott Square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Tuesday 10 AM - 11:30 AM in 5712 Sennott Square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Wednesday 11 AM - 12 PM Virtual</a:t>
            </a:r>
            <a:endParaRPr/>
          </a:p>
          <a:p>
            <a:pPr marL="914400" lvl="1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○"/>
            </a:pPr>
            <a:r>
              <a:rPr lang="en"/>
              <a:t>See Canvas for Zoom link</a:t>
            </a:r>
            <a:endParaRPr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●"/>
            </a:pPr>
            <a:r>
              <a:rPr lang="en"/>
              <a:t>By Appointment (In-Person or Virtual)</a:t>
            </a:r>
            <a:endParaRPr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u="sng">
                <a:solidFill>
                  <a:srgbClr val="00359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Scheduler</a:t>
            </a:r>
            <a:r>
              <a:rPr lang="en" b="1"/>
              <a:t> </a:t>
            </a:r>
            <a:r>
              <a:rPr lang="en"/>
              <a:t>or E-mail me </a:t>
            </a:r>
            <a:endParaRPr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●"/>
            </a:pPr>
            <a:r>
              <a:rPr lang="en"/>
              <a:t>See Canvas for most up-to-date Info</a:t>
            </a:r>
            <a:endParaRPr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/>
              <a:t>Pages &gt; </a:t>
            </a:r>
            <a:r>
              <a:rPr lang="en" u="sng">
                <a:solidFill>
                  <a:srgbClr val="00359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 Office Hours</a:t>
            </a:r>
            <a:endParaRPr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●"/>
            </a:pPr>
            <a:r>
              <a:rPr lang="en"/>
              <a:t>More help available: Peer Tutoring, Math Assistance Center(MAC)</a:t>
            </a:r>
            <a:endParaRPr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●"/>
            </a:pPr>
            <a:r>
              <a:rPr lang="en"/>
              <a:t>You ARE allowed to go Office Hours for another TA</a:t>
            </a:r>
            <a:endParaRPr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/>
              <a:t>Including Dr. Garrison's TAs. (See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#TA-info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 </a:t>
            </a:r>
            <a:r>
              <a:rPr lang="en" i="1"/>
              <a:t>from last week</a:t>
            </a:r>
            <a:endParaRPr i="1"/>
          </a:p>
        </p:txBody>
      </p:sp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" sz="3500"/>
              <a:t>Thank you to everyone who filled out the feedback survey!</a:t>
            </a:r>
            <a:endParaRPr sz="35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 sz="3000"/>
              <a:t>I really enjoyed reading everyone's thoughts.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400"/>
          </a:p>
        </p:txBody>
      </p:sp>
      <p:pic>
        <p:nvPicPr>
          <p:cNvPr id="179" name="Google Shape;1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13" y="3409175"/>
            <a:ext cx="6412974" cy="32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markers are hard-to-see!</a:t>
            </a:r>
            <a:endParaRPr i="1"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got new markers. Let me know if it is still hard-to-see, and I will switch to writing primarily on my iPad.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221650" y="265175"/>
            <a:ext cx="9383400" cy="14994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you record recitation and post them?</a:t>
            </a:r>
            <a:endParaRPr i="1"/>
          </a:p>
        </p:txBody>
      </p:sp>
      <p:sp>
        <p:nvSpPr>
          <p:cNvPr id="191" name="Google Shape;191;p44"/>
          <p:cNvSpPr txBox="1">
            <a:spLocks noGrp="1"/>
          </p:cNvSpPr>
          <p:nvPr>
            <p:ph type="body" idx="1"/>
          </p:nvPr>
        </p:nvSpPr>
        <p:spPr>
          <a:xfrm>
            <a:off x="436575" y="1711721"/>
            <a:ext cx="9212400" cy="5952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are discussing homework, I don't record the REC because:</a:t>
            </a:r>
            <a:endParaRPr/>
          </a:p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200"/>
              <a:buAutoNum type="arabicPeriod"/>
            </a:pPr>
            <a:r>
              <a:rPr lang="en" sz="2200" b="0"/>
              <a:t>It could be an </a:t>
            </a:r>
            <a:r>
              <a:rPr lang="en" sz="2200" b="0" u="sng"/>
              <a:t>ACADEMIC INTEGRITY VIOLATION</a:t>
            </a:r>
            <a:endParaRPr sz="2200" b="0" u="sng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200"/>
              <a:buAutoNum type="arabicPeriod"/>
            </a:pPr>
            <a:r>
              <a:rPr lang="en" sz="2200" b="0"/>
              <a:t>I want to encourage in-person attendance. After all, there would be no REC without students.</a:t>
            </a:r>
            <a:endParaRPr sz="2200" b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Although you are responsible for taking notes during these recitations,</a:t>
            </a:r>
            <a:endParaRPr/>
          </a:p>
          <a:p>
            <a:pPr marL="914400" lvl="1" indent="-368300" algn="l" rtl="0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If you have a legitimate reason for missing attendance, let me know ASAP, and we can arrange an accommodation (Zoom, Notes, Office Hours, etc.)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are NOT discussing homework, I will (try my best) to provides notes:</a:t>
            </a:r>
            <a:endParaRPr/>
          </a:p>
          <a:p>
            <a:pPr marL="914400" lvl="1" indent="-368300" algn="l" rtl="0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Within a week of REC (</a:t>
            </a:r>
            <a:r>
              <a:rPr lang="en" sz="2200" i="1"/>
              <a:t>usually) </a:t>
            </a:r>
            <a:r>
              <a:rPr lang="en" sz="2200"/>
              <a:t>and post them on Discord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If I forget, shoot me a message on Discord &amp; Remind me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 </a:t>
            </a:r>
            <a:r>
              <a:rPr lang="en" i="1"/>
              <a:t>for this week</a:t>
            </a:r>
            <a:endParaRPr i="1"/>
          </a:p>
        </p:txBody>
      </p:sp>
      <p:sp>
        <p:nvSpPr>
          <p:cNvPr id="197" name="Google Shape;197;p45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to last week, you’ll have time at the end to fill out the feedback form</a:t>
            </a:r>
            <a:endParaRPr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500"/>
              <a:buFont typeface="Calibri"/>
              <a:buChar char="-"/>
            </a:pPr>
            <a:r>
              <a:rPr lang="en" sz="2500" b="0"/>
              <a:t>Someone please remind me 5 minutes before the end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Font typeface="Consolas"/>
              <a:buChar char="-"/>
            </a:pPr>
            <a:r>
              <a:rPr lang="en" sz="1800" b="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https://sites.pitt.edu/~shk148/CS0441-2231/#student-feedback</a:t>
            </a: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Please tell me:</a:t>
            </a:r>
            <a:endParaRPr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/>
              <a:t>How can I improve?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/>
              <a:t>What can I do better?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/>
              <a:t>Was anything confusing?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 i="1"/>
              <a:t>Or really anything…</a:t>
            </a:r>
            <a:endParaRPr sz="1200" b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 is fully anonymous. I won't collect names, E-mail, or anything that could identify you.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Feedback is always appreciated.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#3</a:t>
            </a:r>
            <a:endParaRPr i="1"/>
          </a:p>
        </p:txBody>
      </p:sp>
      <p:sp>
        <p:nvSpPr>
          <p:cNvPr id="203" name="Google Shape;203;p46"/>
          <p:cNvSpPr txBox="1">
            <a:spLocks noGrp="1"/>
          </p:cNvSpPr>
          <p:nvPr>
            <p:ph type="body" idx="1"/>
          </p:nvPr>
        </p:nvSpPr>
        <p:spPr>
          <a:xfrm>
            <a:off x="570750" y="1543675"/>
            <a:ext cx="8916900" cy="1633200"/>
          </a:xfrm>
          <a:prstGeom prst="rect">
            <a:avLst/>
          </a:prstGeom>
          <a:solidFill>
            <a:srgbClr val="D4D4D4"/>
          </a:solidFill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0">
                <a:latin typeface="Consolas"/>
                <a:ea typeface="Consolas"/>
                <a:cs typeface="Consolas"/>
                <a:sym typeface="Consolas"/>
              </a:rPr>
              <a:t>Sec 1.5 # 4(e), 8(a)(b), 12(c), 16(a), 24(b), 28(d)(e), 32(a), 38(a)</a:t>
            </a:r>
            <a:endParaRPr sz="22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0">
                <a:latin typeface="Consolas"/>
                <a:ea typeface="Consolas"/>
                <a:cs typeface="Consolas"/>
                <a:sym typeface="Consolas"/>
              </a:rPr>
              <a:t>Sec 1.6 # 6, 10(a)(b), 14(b), 16(a), 24</a:t>
            </a:r>
            <a:endParaRPr sz="22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0">
                <a:latin typeface="Consolas"/>
                <a:ea typeface="Consolas"/>
                <a:cs typeface="Consolas"/>
                <a:sym typeface="Consolas"/>
              </a:rPr>
              <a:t>Sec 1.7 # 4, 8, 18, 28</a:t>
            </a:r>
            <a:endParaRPr sz="2200" b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4" name="Google Shape;2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48" y="3485298"/>
            <a:ext cx="2573325" cy="3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6"/>
          <p:cNvSpPr txBox="1"/>
          <p:nvPr/>
        </p:nvSpPr>
        <p:spPr>
          <a:xfrm>
            <a:off x="4020800" y="3524550"/>
            <a:ext cx="5568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Due: October 6th, 23:59 ET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We’ll look at it today, but if you have lingering questions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" sz="3000" b="1" u="sng">
                <a:latin typeface="Calibri"/>
                <a:ea typeface="Calibri"/>
                <a:cs typeface="Calibri"/>
                <a:sym typeface="Calibri"/>
              </a:rPr>
              <a:t>Office Hours</a:t>
            </a:r>
            <a:endParaRPr sz="3000" b="1" u="sng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Discord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594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Custom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Arial</vt:lpstr>
      <vt:lpstr>Merriweather</vt:lpstr>
      <vt:lpstr>Noto Sans Symbols</vt:lpstr>
      <vt:lpstr>Consolas</vt:lpstr>
      <vt:lpstr>Arial Narrow</vt:lpstr>
      <vt:lpstr>Simple Light</vt:lpstr>
      <vt:lpstr>template2007</vt:lpstr>
      <vt:lpstr>Homework Set #3 Review (DUE: OCT 6th, 2022 11:59 PM ET)   CS 0441: Discrete Structures for Computer Science 4th Recitation, Sep. 27, 2022  Section 17064 - Fridays 4 PM</vt:lpstr>
      <vt:lpstr>Before we begin, Do you have any questions?</vt:lpstr>
      <vt:lpstr>Office Hours</vt:lpstr>
      <vt:lpstr>Student Feedback from last week</vt:lpstr>
      <vt:lpstr>Your markers are hard-to-see!</vt:lpstr>
      <vt:lpstr>Could you record recitation and post them?</vt:lpstr>
      <vt:lpstr>Student Feedback for this week</vt:lpstr>
      <vt:lpstr>Homework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Set #3 Review (DUE: OCT 6th, 2022 11:59 PM ET)   CS 0441: Discrete Structures for Computer Science 4th Recitation, Sep. 27, 2022  Section 17064 - Fridays 4 PM</dc:title>
  <cp:lastModifiedBy>Kim, Shinwoo</cp:lastModifiedBy>
  <cp:revision>1</cp:revision>
  <dcterms:modified xsi:type="dcterms:W3CDTF">2022-11-01T20:50:49Z</dcterms:modified>
</cp:coreProperties>
</file>