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6858000" cx="9144000"/>
  <p:notesSz cx="6858000" cy="9144000"/>
  <p:embeddedFontLst>
    <p:embeddedFont>
      <p:font typeface="Merriweather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79F1F6-872A-4F2F-AF15-E27D955E8BE0}">
  <a:tblStyle styleId="{C179F1F6-872A-4F2F-AF15-E27D955E8B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Merriweather-bold.fntdata"/><Relationship Id="rId10" Type="http://schemas.openxmlformats.org/officeDocument/2006/relationships/slide" Target="slides/slide3.xml"/><Relationship Id="rId32" Type="http://schemas.openxmlformats.org/officeDocument/2006/relationships/font" Target="fonts/Merriweather-regular.fntdata"/><Relationship Id="rId13" Type="http://schemas.openxmlformats.org/officeDocument/2006/relationships/slide" Target="slides/slide6.xml"/><Relationship Id="rId35" Type="http://schemas.openxmlformats.org/officeDocument/2006/relationships/font" Target="fonts/Merriweather-boldItalic.fntdata"/><Relationship Id="rId12" Type="http://schemas.openxmlformats.org/officeDocument/2006/relationships/slide" Target="slides/slide5.xml"/><Relationship Id="rId34" Type="http://schemas.openxmlformats.org/officeDocument/2006/relationships/font" Target="fonts/Merriweather-italic.fntdata"/><Relationship Id="rId15" Type="http://schemas.openxmlformats.org/officeDocument/2006/relationships/slide" Target="slides/slide8.xml"/><Relationship Id="rId37" Type="http://schemas.openxmlformats.org/officeDocument/2006/relationships/font" Target="fonts/OpenSans-bold.fntdata"/><Relationship Id="rId14" Type="http://schemas.openxmlformats.org/officeDocument/2006/relationships/slide" Target="slides/slide7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0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9.xml"/><Relationship Id="rId38" Type="http://schemas.openxmlformats.org/officeDocument/2006/relationships/font" Target="fonts/OpenSans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5b178a9b01_0_233:notes"/>
          <p:cNvSpPr/>
          <p:nvPr>
            <p:ph idx="2" type="sldImg"/>
          </p:nvPr>
        </p:nvSpPr>
        <p:spPr>
          <a:xfrm>
            <a:off x="114329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5b178a9b01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5b178a9b01_0_239:notes"/>
          <p:cNvSpPr/>
          <p:nvPr>
            <p:ph idx="2" type="sldImg"/>
          </p:nvPr>
        </p:nvSpPr>
        <p:spPr>
          <a:xfrm>
            <a:off x="114329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5b178a9b01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b178a9b01_0_245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5b178a9b01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5b178a9b01_0_250:notes"/>
          <p:cNvSpPr/>
          <p:nvPr>
            <p:ph idx="2" type="sldImg"/>
          </p:nvPr>
        </p:nvSpPr>
        <p:spPr>
          <a:xfrm>
            <a:off x="114329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5b178a9b0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5b178a9b01_0_256:notes"/>
          <p:cNvSpPr/>
          <p:nvPr>
            <p:ph idx="2" type="sldImg"/>
          </p:nvPr>
        </p:nvSpPr>
        <p:spPr>
          <a:xfrm>
            <a:off x="114329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5b178a9b01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5b178a9b01_0_262:notes"/>
          <p:cNvSpPr/>
          <p:nvPr>
            <p:ph idx="2" type="sldImg"/>
          </p:nvPr>
        </p:nvSpPr>
        <p:spPr>
          <a:xfrm>
            <a:off x="114329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5b178a9b01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5b178a9b01_0_268:notes"/>
          <p:cNvSpPr/>
          <p:nvPr>
            <p:ph idx="2" type="sldImg"/>
          </p:nvPr>
        </p:nvSpPr>
        <p:spPr>
          <a:xfrm>
            <a:off x="114329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5b178a9b0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5b178a9b01_0_274:notes"/>
          <p:cNvSpPr/>
          <p:nvPr>
            <p:ph idx="2" type="sldImg"/>
          </p:nvPr>
        </p:nvSpPr>
        <p:spPr>
          <a:xfrm>
            <a:off x="114329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5b178a9b01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b178a9b01_0_280:notes"/>
          <p:cNvSpPr/>
          <p:nvPr>
            <p:ph idx="2" type="sldImg"/>
          </p:nvPr>
        </p:nvSpPr>
        <p:spPr>
          <a:xfrm>
            <a:off x="114329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5b178a9b01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5b178a9b01_0_286:notes"/>
          <p:cNvSpPr/>
          <p:nvPr>
            <p:ph idx="2" type="sldImg"/>
          </p:nvPr>
        </p:nvSpPr>
        <p:spPr>
          <a:xfrm>
            <a:off x="114329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5b178a9b01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b178a9b01_0_186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b178a9b0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5b178a9b01_0_292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5b178a9b01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5b178a9b01_0_297:notes"/>
          <p:cNvSpPr/>
          <p:nvPr>
            <p:ph idx="2" type="sldImg"/>
          </p:nvPr>
        </p:nvSpPr>
        <p:spPr>
          <a:xfrm>
            <a:off x="114329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5b178a9b01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5b178a9b01_0_303:notes"/>
          <p:cNvSpPr/>
          <p:nvPr>
            <p:ph idx="2" type="sldImg"/>
          </p:nvPr>
        </p:nvSpPr>
        <p:spPr>
          <a:xfrm>
            <a:off x="114329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5b178a9b01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5b178a9b01_0_309:notes"/>
          <p:cNvSpPr/>
          <p:nvPr>
            <p:ph idx="2" type="sldImg"/>
          </p:nvPr>
        </p:nvSpPr>
        <p:spPr>
          <a:xfrm>
            <a:off x="114329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5b178a9b01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5b178a9b01_0_315:notes"/>
          <p:cNvSpPr/>
          <p:nvPr>
            <p:ph idx="2" type="sldImg"/>
          </p:nvPr>
        </p:nvSpPr>
        <p:spPr>
          <a:xfrm>
            <a:off x="114329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5b178a9b01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b178a9b01_0_191:notes"/>
          <p:cNvSpPr/>
          <p:nvPr>
            <p:ph idx="2" type="sldImg"/>
          </p:nvPr>
        </p:nvSpPr>
        <p:spPr>
          <a:xfrm>
            <a:off x="114329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5b178a9b0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b178a9b01_0_197:notes"/>
          <p:cNvSpPr/>
          <p:nvPr>
            <p:ph idx="2" type="sldImg"/>
          </p:nvPr>
        </p:nvSpPr>
        <p:spPr>
          <a:xfrm>
            <a:off x="114329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b178a9b01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b178a9b01_0_203:notes"/>
          <p:cNvSpPr/>
          <p:nvPr>
            <p:ph idx="2" type="sldImg"/>
          </p:nvPr>
        </p:nvSpPr>
        <p:spPr>
          <a:xfrm>
            <a:off x="114329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b178a9b01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b178a9b01_0_209:notes"/>
          <p:cNvSpPr/>
          <p:nvPr>
            <p:ph idx="2" type="sldImg"/>
          </p:nvPr>
        </p:nvSpPr>
        <p:spPr>
          <a:xfrm>
            <a:off x="114329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b178a9b01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b178a9b01_0_215:notes"/>
          <p:cNvSpPr/>
          <p:nvPr>
            <p:ph idx="2" type="sldImg"/>
          </p:nvPr>
        </p:nvSpPr>
        <p:spPr>
          <a:xfrm>
            <a:off x="114329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b178a9b01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b178a9b01_0_221:notes"/>
          <p:cNvSpPr/>
          <p:nvPr>
            <p:ph idx="2" type="sldImg"/>
          </p:nvPr>
        </p:nvSpPr>
        <p:spPr>
          <a:xfrm>
            <a:off x="114329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b178a9b01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b178a9b01_0_227:notes"/>
          <p:cNvSpPr/>
          <p:nvPr>
            <p:ph idx="2" type="sldImg"/>
          </p:nvPr>
        </p:nvSpPr>
        <p:spPr>
          <a:xfrm>
            <a:off x="114329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5b178a9b01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5390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217500"/>
            <a:ext cx="8520600" cy="49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5390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5390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8" name="Google Shape;88;p19"/>
          <p:cNvCxnSpPr/>
          <p:nvPr/>
        </p:nvCxnSpPr>
        <p:spPr>
          <a:xfrm>
            <a:off x="80550" y="427200"/>
            <a:ext cx="898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1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5" name="Google Shape;95;p21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" name="Google Shape;96;p21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5390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17500"/>
            <a:ext cx="8520600" cy="49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5390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5390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7"/>
          <p:cNvCxnSpPr/>
          <p:nvPr/>
        </p:nvCxnSpPr>
        <p:spPr>
          <a:xfrm>
            <a:off x="80550" y="427200"/>
            <a:ext cx="898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53903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17500"/>
            <a:ext cx="8520600" cy="4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7291550" y="-76673"/>
            <a:ext cx="15612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© Shinwoo Kim</a:t>
            </a:r>
            <a:endParaRPr b="1" sz="1300">
              <a:solidFill>
                <a:schemeClr val="dk1"/>
              </a:solidFill>
            </a:endParaRPr>
          </a:p>
        </p:txBody>
      </p:sp>
      <p:cxnSp>
        <p:nvCxnSpPr>
          <p:cNvPr id="10" name="Google Shape;10;p1"/>
          <p:cNvCxnSpPr/>
          <p:nvPr/>
        </p:nvCxnSpPr>
        <p:spPr>
          <a:xfrm>
            <a:off x="307950" y="427200"/>
            <a:ext cx="8528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" name="Google Shape;11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665921" y="6383779"/>
            <a:ext cx="1121599" cy="34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1"/>
          <p:cNvCxnSpPr/>
          <p:nvPr/>
        </p:nvCxnSpPr>
        <p:spPr>
          <a:xfrm>
            <a:off x="307950" y="6294600"/>
            <a:ext cx="8528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1"/>
          <p:cNvSpPr txBox="1"/>
          <p:nvPr/>
        </p:nvSpPr>
        <p:spPr>
          <a:xfrm>
            <a:off x="1586400" y="6457675"/>
            <a:ext cx="59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CS0441: Discrete Structures </a:t>
            </a:r>
            <a:r>
              <a:rPr i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for</a:t>
            </a: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Computer Science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311700" y="453903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311700" y="1217500"/>
            <a:ext cx="8520600" cy="4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291550" y="-76673"/>
            <a:ext cx="15612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© Shinwoo Kim</a:t>
            </a:r>
            <a:endParaRPr b="1" sz="1300">
              <a:solidFill>
                <a:schemeClr val="dk1"/>
              </a:solidFill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307950" y="427200"/>
            <a:ext cx="8528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" name="Google Shape;62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665921" y="6383779"/>
            <a:ext cx="1088610" cy="3360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3"/>
          <p:cNvCxnSpPr/>
          <p:nvPr/>
        </p:nvCxnSpPr>
        <p:spPr>
          <a:xfrm>
            <a:off x="307950" y="6294600"/>
            <a:ext cx="8528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3"/>
          <p:cNvSpPr txBox="1"/>
          <p:nvPr/>
        </p:nvSpPr>
        <p:spPr>
          <a:xfrm>
            <a:off x="1586400" y="6457675"/>
            <a:ext cx="59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CS0441: Discrete Structures </a:t>
            </a:r>
            <a:r>
              <a:rPr i="1" lang="en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for</a:t>
            </a:r>
            <a:r>
              <a:rPr lang="en" sz="1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Computer Science</a:t>
            </a:r>
            <a:endParaRPr sz="1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hinwookim@pitt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ctrTitle"/>
          </p:nvPr>
        </p:nvSpPr>
        <p:spPr>
          <a:xfrm>
            <a:off x="311708" y="992767"/>
            <a:ext cx="8520600" cy="16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Merriweather"/>
                <a:ea typeface="Merriweather"/>
                <a:cs typeface="Merriweather"/>
                <a:sym typeface="Merriweather"/>
              </a:rPr>
              <a:t>CS 0441R: </a:t>
            </a:r>
            <a:r>
              <a:rPr b="1" i="1" lang="en" sz="2700">
                <a:latin typeface="Merriweather"/>
                <a:ea typeface="Merriweather"/>
                <a:cs typeface="Merriweather"/>
                <a:sym typeface="Merriweather"/>
              </a:rPr>
              <a:t>Discrete Structures for Computer Science</a:t>
            </a:r>
            <a:endParaRPr b="1" i="1"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latin typeface="Merriweather"/>
                <a:ea typeface="Merriweather"/>
                <a:cs typeface="Merriweather"/>
                <a:sym typeface="Merriweather"/>
              </a:rPr>
              <a:t>Recitation Review</a:t>
            </a:r>
            <a:endParaRPr sz="6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200">
                <a:latin typeface="Merriweather"/>
                <a:ea typeface="Merriweather"/>
                <a:cs typeface="Merriweather"/>
                <a:sym typeface="Merriweather"/>
              </a:rPr>
              <a:t>Homework Set 3</a:t>
            </a:r>
            <a:endParaRPr i="1" sz="3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2" name="Google Shape;112;p25"/>
          <p:cNvSpPr txBox="1"/>
          <p:nvPr>
            <p:ph idx="1" type="subTitle"/>
          </p:nvPr>
        </p:nvSpPr>
        <p:spPr>
          <a:xfrm>
            <a:off x="311700" y="3778833"/>
            <a:ext cx="8520600" cy="8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Shinwoo Kim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shinwookim@pitt.edu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311700" y="4739067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Department of Computer Science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University of Pittsburgh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4" name="Google Shape;114;p25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311700" y="682500"/>
            <a:ext cx="10704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8823"/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1.5 #32 (a)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5" name="Google Shape;175;p34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34"/>
          <p:cNvSpPr txBox="1"/>
          <p:nvPr>
            <p:ph type="title"/>
          </p:nvPr>
        </p:nvSpPr>
        <p:spPr>
          <a:xfrm>
            <a:off x="1538475" y="682500"/>
            <a:ext cx="7308600" cy="53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Express the negations of each of these statements so that all negation symbols immediately precede predicates.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erriweather"/>
              <a:buAutoNum type="alphaLcParenR"/>
            </a:pPr>
            <a:r>
              <a:rPr i="1" lang="en" sz="2500">
                <a:latin typeface="Merriweather"/>
                <a:ea typeface="Merriweather"/>
                <a:cs typeface="Merriweather"/>
                <a:sym typeface="Merriweather"/>
              </a:rPr>
              <a:t> ∃z ∀y ∀x T(x, y, z)</a:t>
            </a:r>
            <a:endParaRPr i="1"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title"/>
          </p:nvPr>
        </p:nvSpPr>
        <p:spPr>
          <a:xfrm>
            <a:off x="311700" y="682500"/>
            <a:ext cx="10704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8823"/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1.5 #38 (a)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2" name="Google Shape;182;p35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35"/>
          <p:cNvSpPr txBox="1"/>
          <p:nvPr>
            <p:ph type="title"/>
          </p:nvPr>
        </p:nvSpPr>
        <p:spPr>
          <a:xfrm>
            <a:off x="1538475" y="682500"/>
            <a:ext cx="7308600" cy="53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Express the negations of these propositions using quantifiers, and in English.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erriweather"/>
              <a:buAutoNum type="alphaLcParenR"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 Every student in this class likes mathematics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/>
          <p:nvPr>
            <p:ph type="title"/>
          </p:nvPr>
        </p:nvSpPr>
        <p:spPr>
          <a:xfrm>
            <a:off x="311700" y="2867800"/>
            <a:ext cx="8520600" cy="8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Calibri"/>
                <a:ea typeface="Calibri"/>
                <a:cs typeface="Calibri"/>
                <a:sym typeface="Calibri"/>
              </a:rPr>
              <a:t>Section 1.6</a:t>
            </a:r>
            <a:endParaRPr sz="4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6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type="title"/>
          </p:nvPr>
        </p:nvSpPr>
        <p:spPr>
          <a:xfrm>
            <a:off x="311700" y="682500"/>
            <a:ext cx="10704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1.6 #6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5" name="Google Shape;195;p37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7"/>
          <p:cNvSpPr txBox="1"/>
          <p:nvPr>
            <p:ph type="title"/>
          </p:nvPr>
        </p:nvSpPr>
        <p:spPr>
          <a:xfrm>
            <a:off x="1538475" y="682500"/>
            <a:ext cx="7308600" cy="53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Use rules of inference to show: that the hypotheses :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06400" rtl="0" algn="l">
              <a:spcBef>
                <a:spcPts val="0"/>
              </a:spcBef>
              <a:spcAft>
                <a:spcPts val="0"/>
              </a:spcAft>
              <a:buSzPts val="2500"/>
              <a:buFont typeface="Merriweather"/>
              <a:buAutoNum type="arabicPeriod"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“If it does not rain or if it is not foggy, then the sailing race will be held and the lifesaving demonstration will go on,”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06400" rtl="0" algn="l">
              <a:spcBef>
                <a:spcPts val="0"/>
              </a:spcBef>
              <a:spcAft>
                <a:spcPts val="0"/>
              </a:spcAft>
              <a:buSzPts val="2500"/>
              <a:buFont typeface="Merriweather"/>
              <a:buAutoNum type="arabicPeriod"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“If the sailing race is held, then the trophy will be awarded,”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0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06400" rtl="0" algn="l">
              <a:spcBef>
                <a:spcPts val="0"/>
              </a:spcBef>
              <a:spcAft>
                <a:spcPts val="0"/>
              </a:spcAft>
              <a:buSzPts val="2500"/>
              <a:buFont typeface="Merriweather"/>
              <a:buAutoNum type="arabicPeriod"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“The trophy was not awarded” 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imply the conclusion “It rained.”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type="title"/>
          </p:nvPr>
        </p:nvSpPr>
        <p:spPr>
          <a:xfrm>
            <a:off x="311700" y="682500"/>
            <a:ext cx="10704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1.6 #10 a)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2" name="Google Shape;202;p38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8"/>
          <p:cNvSpPr txBox="1"/>
          <p:nvPr>
            <p:ph type="title"/>
          </p:nvPr>
        </p:nvSpPr>
        <p:spPr>
          <a:xfrm>
            <a:off x="1538475" y="682500"/>
            <a:ext cx="7308600" cy="53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For each of these sets of premises, what relevant conclusion or conclusions can be drawn? Explain the rules of inference used to obtain each conclusion from the premises.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06400" rtl="0" algn="l">
              <a:spcBef>
                <a:spcPts val="0"/>
              </a:spcBef>
              <a:spcAft>
                <a:spcPts val="0"/>
              </a:spcAft>
              <a:buSzPts val="2500"/>
              <a:buFont typeface="Merriweather"/>
              <a:buAutoNum type="arabicPeriod"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“If I play hockey, then I am sore the next day.”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06400" rtl="0" algn="l">
              <a:spcBef>
                <a:spcPts val="0"/>
              </a:spcBef>
              <a:spcAft>
                <a:spcPts val="0"/>
              </a:spcAft>
              <a:buSzPts val="2500"/>
              <a:buFont typeface="Merriweather"/>
              <a:buAutoNum type="arabicPeriod"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“I use the whirlpool if I am sore.”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06400" rtl="0" algn="l">
              <a:spcBef>
                <a:spcPts val="0"/>
              </a:spcBef>
              <a:spcAft>
                <a:spcPts val="0"/>
              </a:spcAft>
              <a:buSzPts val="2500"/>
              <a:buFont typeface="Merriweather"/>
              <a:buAutoNum type="arabicPeriod"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“I did not use the whirlpool.”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type="title"/>
          </p:nvPr>
        </p:nvSpPr>
        <p:spPr>
          <a:xfrm>
            <a:off x="311700" y="682500"/>
            <a:ext cx="10704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1.6 #10 b)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9" name="Google Shape;209;p39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39"/>
          <p:cNvSpPr txBox="1"/>
          <p:nvPr>
            <p:ph type="title"/>
          </p:nvPr>
        </p:nvSpPr>
        <p:spPr>
          <a:xfrm>
            <a:off x="1538475" y="682500"/>
            <a:ext cx="7308600" cy="53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For each of these sets of premises, what relevant conclusion or conclusions can be drawn? Explain the rules of inference used to obtain each conclusion from the premises.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06400" rtl="0" algn="l">
              <a:spcBef>
                <a:spcPts val="0"/>
              </a:spcBef>
              <a:spcAft>
                <a:spcPts val="0"/>
              </a:spcAft>
              <a:buSzPts val="2500"/>
              <a:buFont typeface="Merriweather"/>
              <a:buAutoNum type="arabicPeriod"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“If I work, it is either sunny or partly sunny.”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06400" rtl="0" algn="l">
              <a:spcBef>
                <a:spcPts val="0"/>
              </a:spcBef>
              <a:spcAft>
                <a:spcPts val="0"/>
              </a:spcAft>
              <a:buSzPts val="2500"/>
              <a:buFont typeface="Merriweather"/>
              <a:buAutoNum type="arabicPeriod"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“I worked last Monday or I worked last Friday.”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06400" rtl="0" algn="l">
              <a:spcBef>
                <a:spcPts val="0"/>
              </a:spcBef>
              <a:spcAft>
                <a:spcPts val="0"/>
              </a:spcAft>
              <a:buSzPts val="2500"/>
              <a:buFont typeface="Merriweather"/>
              <a:buAutoNum type="arabicPeriod"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“It was not sunny on Tuesday.”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06400" rtl="0" algn="l">
              <a:spcBef>
                <a:spcPts val="0"/>
              </a:spcBef>
              <a:spcAft>
                <a:spcPts val="0"/>
              </a:spcAft>
              <a:buSzPts val="2500"/>
              <a:buFont typeface="Merriweather"/>
              <a:buAutoNum type="arabicPeriod"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“It was not partly sunny on Friday.”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type="title"/>
          </p:nvPr>
        </p:nvSpPr>
        <p:spPr>
          <a:xfrm>
            <a:off x="311700" y="682500"/>
            <a:ext cx="10704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8823"/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1.6 #14 (b)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6" name="Google Shape;216;p40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40"/>
          <p:cNvSpPr txBox="1"/>
          <p:nvPr>
            <p:ph type="title"/>
          </p:nvPr>
        </p:nvSpPr>
        <p:spPr>
          <a:xfrm>
            <a:off x="1538475" y="682500"/>
            <a:ext cx="7308600" cy="53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Explain which rules of inference are used for each step.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06400" rtl="0" algn="l">
              <a:spcBef>
                <a:spcPts val="0"/>
              </a:spcBef>
              <a:spcAft>
                <a:spcPts val="0"/>
              </a:spcAft>
              <a:buSzPts val="2500"/>
              <a:buFont typeface="Merriweather"/>
              <a:buAutoNum type="arabicPeriod"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Each of five roommates, Melissa, Aaron, Ralph, Veneesha, and Keeshawn, has taken a course in discrete mathematics.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06400" rtl="0" algn="l">
              <a:spcBef>
                <a:spcPts val="0"/>
              </a:spcBef>
              <a:spcAft>
                <a:spcPts val="0"/>
              </a:spcAft>
              <a:buSzPts val="2500"/>
              <a:buFont typeface="Merriweather"/>
              <a:buAutoNum type="arabicPeriod"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Every student who has taken a course in discrete mathematics can take a course in algorithms.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06400" rtl="0" algn="l">
              <a:spcBef>
                <a:spcPts val="0"/>
              </a:spcBef>
              <a:spcAft>
                <a:spcPts val="0"/>
              </a:spcAft>
              <a:buSzPts val="2500"/>
              <a:buFont typeface="Merriweather"/>
              <a:buAutoNum type="arabicPeriod"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Therefore, all five roommates can take a course in algorithms next year.”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title"/>
          </p:nvPr>
        </p:nvSpPr>
        <p:spPr>
          <a:xfrm>
            <a:off x="311700" y="682500"/>
            <a:ext cx="10704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1.6 #16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3" name="Google Shape;223;p41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41"/>
          <p:cNvSpPr txBox="1"/>
          <p:nvPr>
            <p:ph type="title"/>
          </p:nvPr>
        </p:nvSpPr>
        <p:spPr>
          <a:xfrm>
            <a:off x="1538475" y="682500"/>
            <a:ext cx="7308600" cy="53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Determine whether the argument is correct or incorrect and explain why.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erriweather"/>
              <a:buAutoNum type="alphaLcParenR"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Everyone enrolled in the university has lived in a dormitory. Mia has never lived in a dormitory. Therefore, Mia is not enrolled in the university.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 txBox="1"/>
          <p:nvPr>
            <p:ph type="title"/>
          </p:nvPr>
        </p:nvSpPr>
        <p:spPr>
          <a:xfrm>
            <a:off x="311700" y="682500"/>
            <a:ext cx="10704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1.6 #24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0" name="Google Shape;230;p42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42"/>
          <p:cNvSpPr txBox="1"/>
          <p:nvPr>
            <p:ph type="title"/>
          </p:nvPr>
        </p:nvSpPr>
        <p:spPr>
          <a:xfrm>
            <a:off x="1538475" y="682500"/>
            <a:ext cx="7308600" cy="153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24. Identify the error or errors in this argument that supposedly shows that if </a:t>
            </a:r>
            <a:r>
              <a:rPr i="1" lang="en" sz="2500">
                <a:latin typeface="Merriweather"/>
                <a:ea typeface="Merriweather"/>
                <a:cs typeface="Merriweather"/>
                <a:sym typeface="Merriweather"/>
              </a:rPr>
              <a:t>∀x(P(x) ∨ Q(x))</a:t>
            </a: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 is true then </a:t>
            </a:r>
            <a:r>
              <a:rPr i="1" lang="en" sz="2500">
                <a:latin typeface="Merriweather"/>
                <a:ea typeface="Merriweather"/>
                <a:cs typeface="Merriweather"/>
                <a:sym typeface="Merriweather"/>
              </a:rPr>
              <a:t>∀xP(x) ∨ ∀xQ(x)</a:t>
            </a: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 is true.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/>
          <p:nvPr>
            <p:ph type="title"/>
          </p:nvPr>
        </p:nvSpPr>
        <p:spPr>
          <a:xfrm>
            <a:off x="311700" y="682500"/>
            <a:ext cx="10704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1.6 #24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7" name="Google Shape;237;p43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38" name="Google Shape;238;p43"/>
          <p:cNvGraphicFramePr/>
          <p:nvPr/>
        </p:nvGraphicFramePr>
        <p:xfrm>
          <a:off x="800909" y="12454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{C179F1F6-872A-4F2F-AF15-E27D955E8BE0}</a:tableStyleId>
              </a:tblPr>
              <a:tblGrid>
                <a:gridCol w="363300"/>
                <a:gridCol w="2783650"/>
                <a:gridCol w="4395225"/>
              </a:tblGrid>
              <a:tr h="43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1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20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∀x (P(x) ∨ Q(x)) </a:t>
                      </a:r>
                      <a:endParaRPr i="1" sz="220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Premise</a:t>
                      </a:r>
                      <a:endParaRPr sz="2200"/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5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2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P(c) ∨ Q(c)) </a:t>
                      </a:r>
                      <a:endParaRPr i="1" sz="2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2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Universal instantiation from (1)</a:t>
                      </a:r>
                      <a:endParaRPr sz="2200"/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0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3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P(c)</a:t>
                      </a:r>
                      <a:endParaRPr i="1" sz="2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Simplification from (2)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0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4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∀x P(x)  </a:t>
                      </a:r>
                      <a:endParaRPr i="1" sz="2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2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Universal generalization from (3)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0" marB="0" marR="0" marL="0"/>
                </a:tc>
              </a:tr>
              <a:tr h="33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5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Q(c) </a:t>
                      </a:r>
                      <a:endParaRPr i="1" sz="2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Simplification from (2)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6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6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∀x Q(x)</a:t>
                      </a:r>
                      <a:endParaRPr i="1" sz="2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Universal generalization from (5)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7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2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∀x(P(x) ∨ ∀xQ(x))</a:t>
                      </a:r>
                      <a:endParaRPr i="1" sz="22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 Conjunction from (4) and (6)</a:t>
                      </a:r>
                      <a:endParaRPr sz="2200"/>
                    </a:p>
                  </a:txBody>
                  <a:tcPr marT="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311700" y="2867800"/>
            <a:ext cx="8520600" cy="8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Calibri"/>
                <a:ea typeface="Calibri"/>
                <a:cs typeface="Calibri"/>
                <a:sym typeface="Calibri"/>
              </a:rPr>
              <a:t>Section 1.5</a:t>
            </a:r>
            <a:endParaRPr sz="4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6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4"/>
          <p:cNvSpPr txBox="1"/>
          <p:nvPr>
            <p:ph type="title"/>
          </p:nvPr>
        </p:nvSpPr>
        <p:spPr>
          <a:xfrm>
            <a:off x="311700" y="2867800"/>
            <a:ext cx="8520600" cy="8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Calibri"/>
                <a:ea typeface="Calibri"/>
                <a:cs typeface="Calibri"/>
                <a:sym typeface="Calibri"/>
              </a:rPr>
              <a:t>Section 1.7</a:t>
            </a:r>
            <a:endParaRPr sz="4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4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"/>
          <p:cNvSpPr txBox="1"/>
          <p:nvPr>
            <p:ph type="title"/>
          </p:nvPr>
        </p:nvSpPr>
        <p:spPr>
          <a:xfrm>
            <a:off x="311700" y="682500"/>
            <a:ext cx="10704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1.7 #4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0" name="Google Shape;250;p45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45"/>
          <p:cNvSpPr txBox="1"/>
          <p:nvPr>
            <p:ph type="title"/>
          </p:nvPr>
        </p:nvSpPr>
        <p:spPr>
          <a:xfrm>
            <a:off x="1538475" y="682500"/>
            <a:ext cx="7308600" cy="53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Show that the additive inverse, or negative, of an even number is an even number using a direct proof.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/>
          <p:nvPr>
            <p:ph type="title"/>
          </p:nvPr>
        </p:nvSpPr>
        <p:spPr>
          <a:xfrm>
            <a:off x="311700" y="682500"/>
            <a:ext cx="10704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1.7 #8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7" name="Google Shape;257;p46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46"/>
          <p:cNvSpPr txBox="1"/>
          <p:nvPr>
            <p:ph type="title"/>
          </p:nvPr>
        </p:nvSpPr>
        <p:spPr>
          <a:xfrm>
            <a:off x="1538475" y="682500"/>
            <a:ext cx="7308600" cy="53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Prove that if </a:t>
            </a:r>
            <a:r>
              <a:rPr i="1" lang="en" sz="2500">
                <a:latin typeface="Merriweather"/>
                <a:ea typeface="Merriweather"/>
                <a:cs typeface="Merriweather"/>
                <a:sym typeface="Merriweather"/>
              </a:rPr>
              <a:t>n</a:t>
            </a: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 is a perfect square, then </a:t>
            </a:r>
            <a:r>
              <a:rPr i="1" lang="en" sz="2500">
                <a:latin typeface="Merriweather"/>
                <a:ea typeface="Merriweather"/>
                <a:cs typeface="Merriweather"/>
                <a:sym typeface="Merriweather"/>
              </a:rPr>
              <a:t>n + 2</a:t>
            </a: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 is </a:t>
            </a:r>
            <a:r>
              <a:rPr lang="en" sz="2500" u="sng">
                <a:latin typeface="Merriweather"/>
                <a:ea typeface="Merriweather"/>
                <a:cs typeface="Merriweather"/>
                <a:sym typeface="Merriweather"/>
              </a:rPr>
              <a:t>not</a:t>
            </a: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 a perfect square.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7"/>
          <p:cNvSpPr txBox="1"/>
          <p:nvPr>
            <p:ph type="title"/>
          </p:nvPr>
        </p:nvSpPr>
        <p:spPr>
          <a:xfrm>
            <a:off x="311700" y="682500"/>
            <a:ext cx="10704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1.7 #18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4" name="Google Shape;264;p47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47"/>
          <p:cNvSpPr txBox="1"/>
          <p:nvPr>
            <p:ph type="title"/>
          </p:nvPr>
        </p:nvSpPr>
        <p:spPr>
          <a:xfrm>
            <a:off x="1538475" y="682500"/>
            <a:ext cx="7308600" cy="53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Prove that if </a:t>
            </a:r>
            <a:r>
              <a:rPr i="1" lang="en" sz="2500">
                <a:latin typeface="Merriweather"/>
                <a:ea typeface="Merriweather"/>
                <a:cs typeface="Merriweather"/>
                <a:sym typeface="Merriweather"/>
              </a:rPr>
              <a:t>m</a:t>
            </a: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 and </a:t>
            </a:r>
            <a:r>
              <a:rPr i="1" lang="en" sz="2500">
                <a:latin typeface="Merriweather"/>
                <a:ea typeface="Merriweather"/>
                <a:cs typeface="Merriweather"/>
                <a:sym typeface="Merriweather"/>
              </a:rPr>
              <a:t>n</a:t>
            </a: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 are integers and </a:t>
            </a:r>
            <a:r>
              <a:rPr i="1" lang="en" sz="2500">
                <a:latin typeface="Merriweather"/>
                <a:ea typeface="Merriweather"/>
                <a:cs typeface="Merriweather"/>
                <a:sym typeface="Merriweather"/>
              </a:rPr>
              <a:t>mn</a:t>
            </a: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 is even, then </a:t>
            </a:r>
            <a:r>
              <a:rPr i="1" lang="en" sz="2500" u="sng">
                <a:latin typeface="Merriweather"/>
                <a:ea typeface="Merriweather"/>
                <a:cs typeface="Merriweather"/>
                <a:sym typeface="Merriweather"/>
              </a:rPr>
              <a:t>m</a:t>
            </a:r>
            <a:r>
              <a:rPr lang="en" sz="2500" u="sng">
                <a:latin typeface="Merriweather"/>
                <a:ea typeface="Merriweather"/>
                <a:cs typeface="Merriweather"/>
                <a:sym typeface="Merriweather"/>
              </a:rPr>
              <a:t> is even or </a:t>
            </a:r>
            <a:r>
              <a:rPr i="1" lang="en" sz="2500" u="sng">
                <a:latin typeface="Merriweather"/>
                <a:ea typeface="Merriweather"/>
                <a:cs typeface="Merriweather"/>
                <a:sym typeface="Merriweather"/>
              </a:rPr>
              <a:t>n</a:t>
            </a:r>
            <a:r>
              <a:rPr lang="en" sz="2500" u="sng">
                <a:latin typeface="Merriweather"/>
                <a:ea typeface="Merriweather"/>
                <a:cs typeface="Merriweather"/>
                <a:sym typeface="Merriweather"/>
              </a:rPr>
              <a:t> is even.</a:t>
            </a:r>
            <a:endParaRPr sz="2500" u="sng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8"/>
          <p:cNvSpPr txBox="1"/>
          <p:nvPr>
            <p:ph type="title"/>
          </p:nvPr>
        </p:nvSpPr>
        <p:spPr>
          <a:xfrm>
            <a:off x="311700" y="682500"/>
            <a:ext cx="10704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1.7 #28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1" name="Google Shape;271;p48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48"/>
          <p:cNvSpPr txBox="1"/>
          <p:nvPr>
            <p:ph type="title"/>
          </p:nvPr>
        </p:nvSpPr>
        <p:spPr>
          <a:xfrm>
            <a:off x="1538475" y="682500"/>
            <a:ext cx="7308600" cy="53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Prove that if </a:t>
            </a:r>
            <a:r>
              <a:rPr i="1" lang="en" sz="2500">
                <a:latin typeface="Merriweather"/>
                <a:ea typeface="Merriweather"/>
                <a:cs typeface="Merriweather"/>
                <a:sym typeface="Merriweather"/>
              </a:rPr>
              <a:t>n</a:t>
            </a: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 is a positive integer, then n is even if and only if </a:t>
            </a:r>
            <a:r>
              <a:rPr i="1" lang="en" sz="2500">
                <a:latin typeface="Merriweather"/>
                <a:ea typeface="Merriweather"/>
                <a:cs typeface="Merriweather"/>
                <a:sym typeface="Merriweather"/>
              </a:rPr>
              <a:t>7n + 4</a:t>
            </a: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 is even.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311700" y="682500"/>
            <a:ext cx="9351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1.5 #4E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6" name="Google Shape;126;p27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7"/>
          <p:cNvSpPr txBox="1"/>
          <p:nvPr>
            <p:ph type="title"/>
          </p:nvPr>
        </p:nvSpPr>
        <p:spPr>
          <a:xfrm>
            <a:off x="1538475" y="682500"/>
            <a:ext cx="7308600" cy="53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Let 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P(x, y)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 be the statement “</a:t>
            </a:r>
            <a:r>
              <a:rPr i="1" lang="en" sz="2700" u="sng">
                <a:latin typeface="Merriweather"/>
                <a:ea typeface="Merriweather"/>
                <a:cs typeface="Merriweather"/>
                <a:sym typeface="Merriweather"/>
              </a:rPr>
              <a:t>Student x has taken class y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,” where the domain for 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x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 consists of </a:t>
            </a:r>
            <a:r>
              <a:rPr lang="en" sz="2700" u="sng">
                <a:latin typeface="Merriweather"/>
                <a:ea typeface="Merriweather"/>
                <a:cs typeface="Merriweather"/>
                <a:sym typeface="Merriweather"/>
              </a:rPr>
              <a:t>all students in your class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 and for 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y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 consists of </a:t>
            </a:r>
            <a:r>
              <a:rPr lang="en" sz="2700" u="sng">
                <a:latin typeface="Merriweather"/>
                <a:ea typeface="Merriweather"/>
                <a:cs typeface="Merriweather"/>
                <a:sym typeface="Merriweather"/>
              </a:rPr>
              <a:t>all computer science courses at your school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. 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Express each of these quantifications in English.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e) 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∀y ∃x P(x, y)</a:t>
            </a:r>
            <a:endParaRPr i="1" sz="2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311700" y="682500"/>
            <a:ext cx="9351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1.5 #8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3" name="Google Shape;133;p28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8"/>
          <p:cNvSpPr txBox="1"/>
          <p:nvPr>
            <p:ph type="title"/>
          </p:nvPr>
        </p:nvSpPr>
        <p:spPr>
          <a:xfrm>
            <a:off x="1538475" y="682500"/>
            <a:ext cx="7308600" cy="53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Let 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Q(x, y)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 be the statement “</a:t>
            </a:r>
            <a:r>
              <a:rPr i="1" lang="en" sz="2700" u="sng">
                <a:latin typeface="Merriweather"/>
                <a:ea typeface="Merriweather"/>
                <a:cs typeface="Merriweather"/>
                <a:sym typeface="Merriweather"/>
              </a:rPr>
              <a:t>Student x has been a contestant on quiz show y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.”</a:t>
            </a:r>
            <a:endParaRPr i="1"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Express each of these sentences in terms of 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Q(x, y)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, quantifiers, and logical connectives, where the domain for 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x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 consists of </a:t>
            </a:r>
            <a:r>
              <a:rPr lang="en" sz="2700" u="sng">
                <a:latin typeface="Merriweather"/>
                <a:ea typeface="Merriweather"/>
                <a:cs typeface="Merriweather"/>
                <a:sym typeface="Merriweather"/>
              </a:rPr>
              <a:t>all students at your school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 and for y consists of </a:t>
            </a:r>
            <a:r>
              <a:rPr lang="en" sz="2700" u="sng">
                <a:latin typeface="Merriweather"/>
                <a:ea typeface="Merriweather"/>
                <a:cs typeface="Merriweather"/>
                <a:sym typeface="Merriweather"/>
              </a:rPr>
              <a:t>all quiz shows on television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290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AutoNum type="alphaLcParenR"/>
            </a:pP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 There is a student at your school who has been a contestant on a television quiz show.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311700" y="682500"/>
            <a:ext cx="9351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1.5 #8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0" name="Google Shape;140;p29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9"/>
          <p:cNvSpPr txBox="1"/>
          <p:nvPr>
            <p:ph type="title"/>
          </p:nvPr>
        </p:nvSpPr>
        <p:spPr>
          <a:xfrm>
            <a:off x="1538475" y="682500"/>
            <a:ext cx="7308600" cy="53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Let 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Q(x, y)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 be the statement “</a:t>
            </a:r>
            <a:r>
              <a:rPr i="1" lang="en" sz="2700" u="sng">
                <a:latin typeface="Merriweather"/>
                <a:ea typeface="Merriweather"/>
                <a:cs typeface="Merriweather"/>
                <a:sym typeface="Merriweather"/>
              </a:rPr>
              <a:t>Student x has been a contestant on quiz show y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.”</a:t>
            </a:r>
            <a:endParaRPr i="1"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Express each of these sentences in terms of 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Q(x, y)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, quantifiers, and logical connectives, where the domain for </a:t>
            </a:r>
            <a:r>
              <a:rPr i="1" lang="en" sz="2700">
                <a:latin typeface="Merriweather"/>
                <a:ea typeface="Merriweather"/>
                <a:cs typeface="Merriweather"/>
                <a:sym typeface="Merriweather"/>
              </a:rPr>
              <a:t>x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 consists of </a:t>
            </a:r>
            <a:r>
              <a:rPr lang="en" sz="2700" u="sng">
                <a:latin typeface="Merriweather"/>
                <a:ea typeface="Merriweather"/>
                <a:cs typeface="Merriweather"/>
                <a:sym typeface="Merriweather"/>
              </a:rPr>
              <a:t>all students at your school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 and for y consists of </a:t>
            </a:r>
            <a:r>
              <a:rPr lang="en" sz="2700" u="sng">
                <a:latin typeface="Merriweather"/>
                <a:ea typeface="Merriweather"/>
                <a:cs typeface="Merriweather"/>
                <a:sym typeface="Merriweather"/>
              </a:rPr>
              <a:t>all quiz shows on television</a:t>
            </a: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290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AutoNum type="alphaLcParenR" startAt="2"/>
            </a:pPr>
            <a:r>
              <a:rPr lang="en" sz="2700">
                <a:latin typeface="Merriweather"/>
                <a:ea typeface="Merriweather"/>
                <a:cs typeface="Merriweather"/>
                <a:sym typeface="Merriweather"/>
              </a:rPr>
              <a:t> No student at your school has ever been a contestant on a television quiz show.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type="title"/>
          </p:nvPr>
        </p:nvSpPr>
        <p:spPr>
          <a:xfrm>
            <a:off x="311700" y="682500"/>
            <a:ext cx="10704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1.5 #12 (c)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7" name="Google Shape;147;p30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30"/>
          <p:cNvSpPr txBox="1"/>
          <p:nvPr>
            <p:ph type="title"/>
          </p:nvPr>
        </p:nvSpPr>
        <p:spPr>
          <a:xfrm>
            <a:off x="1538475" y="682500"/>
            <a:ext cx="7308600" cy="53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Let </a:t>
            </a:r>
            <a:r>
              <a:rPr i="1" lang="en" sz="2500">
                <a:latin typeface="Merriweather"/>
                <a:ea typeface="Merriweather"/>
                <a:cs typeface="Merriweather"/>
                <a:sym typeface="Merriweather"/>
              </a:rPr>
              <a:t>I(x)</a:t>
            </a: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 be the statement “</a:t>
            </a:r>
            <a:r>
              <a:rPr i="1" lang="en" sz="2500" u="sng">
                <a:latin typeface="Merriweather"/>
                <a:ea typeface="Merriweather"/>
                <a:cs typeface="Merriweather"/>
                <a:sym typeface="Merriweather"/>
              </a:rPr>
              <a:t>x has an Internet connection</a:t>
            </a: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” and </a:t>
            </a:r>
            <a:r>
              <a:rPr i="1" lang="en" sz="2500">
                <a:latin typeface="Merriweather"/>
                <a:ea typeface="Merriweather"/>
                <a:cs typeface="Merriweather"/>
                <a:sym typeface="Merriweather"/>
              </a:rPr>
              <a:t>C(x, y)</a:t>
            </a: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 be the statement “</a:t>
            </a:r>
            <a:r>
              <a:rPr i="1" lang="en" sz="2500" u="sng">
                <a:latin typeface="Merriweather"/>
                <a:ea typeface="Merriweather"/>
                <a:cs typeface="Merriweather"/>
                <a:sym typeface="Merriweather"/>
              </a:rPr>
              <a:t>x and y have chatted over the Internet</a:t>
            </a: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,” where the domain for the variables </a:t>
            </a:r>
            <a:r>
              <a:rPr i="1" lang="en" sz="2500">
                <a:latin typeface="Merriweather"/>
                <a:ea typeface="Merriweather"/>
                <a:cs typeface="Merriweather"/>
                <a:sym typeface="Merriweather"/>
              </a:rPr>
              <a:t>x</a:t>
            </a: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 and </a:t>
            </a:r>
            <a:r>
              <a:rPr i="1" lang="en" sz="2500">
                <a:latin typeface="Merriweather"/>
                <a:ea typeface="Merriweather"/>
                <a:cs typeface="Merriweather"/>
                <a:sym typeface="Merriweather"/>
              </a:rPr>
              <a:t>y </a:t>
            </a: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consists of </a:t>
            </a:r>
            <a:r>
              <a:rPr lang="en" sz="2500" u="sng">
                <a:latin typeface="Merriweather"/>
                <a:ea typeface="Merriweather"/>
                <a:cs typeface="Merriweather"/>
                <a:sym typeface="Merriweather"/>
              </a:rPr>
              <a:t>all students in your class</a:t>
            </a: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. Use quantifiers to express each of these statements.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c) Jan and Sharon have never chatted over the Internet.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311700" y="682500"/>
            <a:ext cx="10704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8823"/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1.5 #16 (a)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4" name="Google Shape;154;p31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31"/>
          <p:cNvSpPr txBox="1"/>
          <p:nvPr>
            <p:ph type="title"/>
          </p:nvPr>
        </p:nvSpPr>
        <p:spPr>
          <a:xfrm>
            <a:off x="1538475" y="682500"/>
            <a:ext cx="7308600" cy="53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A discrete mathematics class contains: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-"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1 freshman, Math major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-"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12 sophomores, Math major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-"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15 sophomores, CS major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-"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2 juniors, CS major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-"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1 senior, CS major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Express each of these statements in terms of quantifiers and then determine its truth value.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AutoNum type="alphaLcParenR"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There is a student in the class who is a junior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title"/>
          </p:nvPr>
        </p:nvSpPr>
        <p:spPr>
          <a:xfrm>
            <a:off x="311700" y="682500"/>
            <a:ext cx="10704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8823"/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1.5 #24 (b)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1" name="Google Shape;161;p32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2"/>
          <p:cNvSpPr txBox="1"/>
          <p:nvPr>
            <p:ph type="title"/>
          </p:nvPr>
        </p:nvSpPr>
        <p:spPr>
          <a:xfrm>
            <a:off x="1538475" y="682500"/>
            <a:ext cx="7308600" cy="53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Translate each of these nested quantifications into an English statement that expresses a mathematical fact. The domain in each case consists of all real numbers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(b) </a:t>
            </a:r>
            <a:r>
              <a:rPr i="1" lang="en" sz="2500">
                <a:latin typeface="Merriweather"/>
                <a:ea typeface="Merriweather"/>
                <a:cs typeface="Merriweather"/>
                <a:sym typeface="Merriweather"/>
              </a:rPr>
              <a:t>∀x ∀y </a:t>
            </a: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[</a:t>
            </a:r>
            <a:r>
              <a:rPr i="1" lang="en" sz="2500">
                <a:latin typeface="Merriweather"/>
                <a:ea typeface="Merriweather"/>
                <a:cs typeface="Merriweather"/>
                <a:sym typeface="Merriweather"/>
              </a:rPr>
              <a:t>( (x ≥ 0) </a:t>
            </a: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∧</a:t>
            </a:r>
            <a:r>
              <a:rPr i="1" lang="en" sz="2500">
                <a:latin typeface="Merriweather"/>
                <a:ea typeface="Merriweather"/>
                <a:cs typeface="Merriweather"/>
                <a:sym typeface="Merriweather"/>
              </a:rPr>
              <a:t> (y &lt; 0) ) → ( x − y &gt; 0) </a:t>
            </a: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]</a:t>
            </a:r>
            <a:endParaRPr b="1" sz="2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311700" y="682500"/>
            <a:ext cx="10704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1.5 #28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8" name="Google Shape;168;p33"/>
          <p:cNvSpPr txBox="1"/>
          <p:nvPr>
            <p:ph idx="12" type="sldNum"/>
          </p:nvPr>
        </p:nvSpPr>
        <p:spPr>
          <a:xfrm>
            <a:off x="31170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3"/>
          <p:cNvSpPr txBox="1"/>
          <p:nvPr>
            <p:ph type="title"/>
          </p:nvPr>
        </p:nvSpPr>
        <p:spPr>
          <a:xfrm>
            <a:off x="1538475" y="682500"/>
            <a:ext cx="7308600" cy="53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Determine the truth value of each of these statements if the domain of each variable consists of all real numbers.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d) </a:t>
            </a:r>
            <a:r>
              <a:rPr i="1" lang="en" sz="2500">
                <a:latin typeface="Merriweather"/>
                <a:ea typeface="Merriweather"/>
                <a:cs typeface="Merriweather"/>
                <a:sym typeface="Merriweather"/>
              </a:rPr>
              <a:t>∃x∃y(x + y ≠ y + x)</a:t>
            </a:r>
            <a:endParaRPr i="1"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e) </a:t>
            </a:r>
            <a:r>
              <a:rPr i="1" lang="en" sz="2500">
                <a:latin typeface="Merriweather"/>
                <a:ea typeface="Merriweather"/>
                <a:cs typeface="Merriweather"/>
                <a:sym typeface="Merriweather"/>
              </a:rPr>
              <a:t>∀x(x ≠ 0 → ∃y(xy = 1))</a:t>
            </a:r>
            <a:endParaRPr i="1" sz="2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FFFFFF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FFFFFF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