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7772400" cx="10058400"/>
  <p:notesSz cx="6858000" cy="9144000"/>
  <p:embeddedFontLst>
    <p:embeddedFont>
      <p:font typeface="Constantia"/>
      <p:regular r:id="rId15"/>
      <p:bold r:id="rId16"/>
      <p:italic r:id="rId17"/>
      <p:boldItalic r:id="rId18"/>
    </p:embeddedFont>
    <p:embeddedFont>
      <p:font typeface="Arial Narrow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Cambria Mat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22" Type="http://schemas.openxmlformats.org/officeDocument/2006/relationships/font" Target="fonts/ArialNarrow-boldItalic.fntdata"/><Relationship Id="rId21" Type="http://schemas.openxmlformats.org/officeDocument/2006/relationships/font" Target="fonts/ArialNarrow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7" Type="http://schemas.openxmlformats.org/officeDocument/2006/relationships/font" Target="fonts/CambriaMath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Constantia-regular.fntdata"/><Relationship Id="rId14" Type="http://schemas.openxmlformats.org/officeDocument/2006/relationships/slide" Target="slides/slide7.xml"/><Relationship Id="rId17" Type="http://schemas.openxmlformats.org/officeDocument/2006/relationships/font" Target="fonts/Constantia-italic.fntdata"/><Relationship Id="rId16" Type="http://schemas.openxmlformats.org/officeDocument/2006/relationships/font" Target="fonts/Constantia-bold.fntdata"/><Relationship Id="rId19" Type="http://schemas.openxmlformats.org/officeDocument/2006/relationships/font" Target="fonts/ArialNarrow-regular.fntdata"/><Relationship Id="rId18" Type="http://schemas.openxmlformats.org/officeDocument/2006/relationships/font" Target="fonts/Constanti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a5ab9c142_2_52:notes"/>
          <p:cNvSpPr/>
          <p:nvPr>
            <p:ph idx="2" type="sldImg"/>
          </p:nvPr>
        </p:nvSpPr>
        <p:spPr>
          <a:xfrm>
            <a:off x="1212326" y="654117"/>
            <a:ext cx="44451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15a5ab9c142_2_52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50" lIns="86300" spcFirstLastPara="1" rIns="86300" wrap="square" tIns="4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5" name="Google Shape;155;g15a5ab9c142_2_52:notes"/>
          <p:cNvSpPr txBox="1"/>
          <p:nvPr>
            <p:ph idx="12" type="sldNum"/>
          </p:nvPr>
        </p:nvSpPr>
        <p:spPr>
          <a:xfrm>
            <a:off x="3864334" y="8721561"/>
            <a:ext cx="3005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150" lIns="86300" spcFirstLastPara="1" rIns="86300" wrap="square" tIns="4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b3b09a6ce_0_3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b3b09a6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b39b4f6ed_1_64:notes"/>
          <p:cNvSpPr txBox="1"/>
          <p:nvPr>
            <p:ph idx="1" type="body"/>
          </p:nvPr>
        </p:nvSpPr>
        <p:spPr>
          <a:xfrm>
            <a:off x="930303" y="4360781"/>
            <a:ext cx="5009322" cy="4070062"/>
          </a:xfrm>
          <a:prstGeom prst="rect">
            <a:avLst/>
          </a:prstGeom>
        </p:spPr>
        <p:txBody>
          <a:bodyPr anchorCtr="0" anchor="t" bIns="86300" lIns="86300" spcFirstLastPara="1" rIns="86300" wrap="square" tIns="8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5b39b4f6ed_1_64:notes"/>
          <p:cNvSpPr/>
          <p:nvPr>
            <p:ph idx="2" type="sldImg"/>
          </p:nvPr>
        </p:nvSpPr>
        <p:spPr>
          <a:xfrm>
            <a:off x="1212340" y="654117"/>
            <a:ext cx="4445247" cy="3488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b39b4f6ed_1_70:notes"/>
          <p:cNvSpPr txBox="1"/>
          <p:nvPr>
            <p:ph idx="1" type="body"/>
          </p:nvPr>
        </p:nvSpPr>
        <p:spPr>
          <a:xfrm>
            <a:off x="930303" y="4360781"/>
            <a:ext cx="5009322" cy="4070062"/>
          </a:xfrm>
          <a:prstGeom prst="rect">
            <a:avLst/>
          </a:prstGeom>
        </p:spPr>
        <p:txBody>
          <a:bodyPr anchorCtr="0" anchor="t" bIns="86300" lIns="86300" spcFirstLastPara="1" rIns="86300" wrap="square" tIns="8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5b39b4f6ed_1_70:notes"/>
          <p:cNvSpPr/>
          <p:nvPr>
            <p:ph idx="2" type="sldImg"/>
          </p:nvPr>
        </p:nvSpPr>
        <p:spPr>
          <a:xfrm>
            <a:off x="1212340" y="654117"/>
            <a:ext cx="4445247" cy="3488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b39b4f6ed_1_75:notes"/>
          <p:cNvSpPr txBox="1"/>
          <p:nvPr>
            <p:ph idx="1" type="body"/>
          </p:nvPr>
        </p:nvSpPr>
        <p:spPr>
          <a:xfrm>
            <a:off x="930303" y="4360781"/>
            <a:ext cx="5009322" cy="4070062"/>
          </a:xfrm>
          <a:prstGeom prst="rect">
            <a:avLst/>
          </a:prstGeom>
        </p:spPr>
        <p:txBody>
          <a:bodyPr anchorCtr="0" anchor="t" bIns="86300" lIns="86300" spcFirstLastPara="1" rIns="86300" wrap="square" tIns="8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5b39b4f6ed_1_75:notes"/>
          <p:cNvSpPr/>
          <p:nvPr>
            <p:ph idx="2" type="sldImg"/>
          </p:nvPr>
        </p:nvSpPr>
        <p:spPr>
          <a:xfrm>
            <a:off x="1212340" y="654117"/>
            <a:ext cx="4445247" cy="3488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b39b4f6ed_1_80:notes"/>
          <p:cNvSpPr txBox="1"/>
          <p:nvPr>
            <p:ph idx="1" type="body"/>
          </p:nvPr>
        </p:nvSpPr>
        <p:spPr>
          <a:xfrm>
            <a:off x="930303" y="4360781"/>
            <a:ext cx="5009322" cy="4070062"/>
          </a:xfrm>
          <a:prstGeom prst="rect">
            <a:avLst/>
          </a:prstGeom>
        </p:spPr>
        <p:txBody>
          <a:bodyPr anchorCtr="0" anchor="t" bIns="86300" lIns="86300" spcFirstLastPara="1" rIns="86300" wrap="square" tIns="8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5b39b4f6ed_1_80:notes"/>
          <p:cNvSpPr/>
          <p:nvPr>
            <p:ph idx="2" type="sldImg"/>
          </p:nvPr>
        </p:nvSpPr>
        <p:spPr>
          <a:xfrm>
            <a:off x="1212340" y="654117"/>
            <a:ext cx="4445247" cy="3488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b39b4f6ed_1_86:notes"/>
          <p:cNvSpPr txBox="1"/>
          <p:nvPr>
            <p:ph idx="1" type="body"/>
          </p:nvPr>
        </p:nvSpPr>
        <p:spPr>
          <a:xfrm>
            <a:off x="930303" y="4360781"/>
            <a:ext cx="5009322" cy="4070062"/>
          </a:xfrm>
          <a:prstGeom prst="rect">
            <a:avLst/>
          </a:prstGeom>
        </p:spPr>
        <p:txBody>
          <a:bodyPr anchorCtr="0" anchor="t" bIns="86300" lIns="86300" spcFirstLastPara="1" rIns="86300" wrap="square" tIns="8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5b39b4f6ed_1_86:notes"/>
          <p:cNvSpPr/>
          <p:nvPr>
            <p:ph idx="2" type="sldImg"/>
          </p:nvPr>
        </p:nvSpPr>
        <p:spPr>
          <a:xfrm>
            <a:off x="1212340" y="654117"/>
            <a:ext cx="4445247" cy="3488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54380" y="1935747"/>
            <a:ext cx="85497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54380" y="4404360"/>
            <a:ext cx="84453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0" sz="25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93538" y="50441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sz="49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25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61950" lvl="0" marL="45720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indent="-438150" lvl="1" marL="91440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61950" lvl="0" marL="45720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indent="-438150" lvl="1" marL="91440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502920" y="1739795"/>
            <a:ext cx="4444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3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700"/>
              <a:buNone/>
              <a:defRPr b="1" sz="25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502920" y="2464858"/>
            <a:ext cx="44442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5109527" y="1739795"/>
            <a:ext cx="4446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3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700"/>
              <a:buNone/>
              <a:defRPr b="1" sz="25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9pPr>
          </a:lstStyle>
          <a:p/>
        </p:txBody>
      </p:sp>
      <p:sp>
        <p:nvSpPr>
          <p:cNvPr id="76" name="Google Shape;76;p19"/>
          <p:cNvSpPr txBox="1"/>
          <p:nvPr>
            <p:ph idx="4" type="body"/>
          </p:nvPr>
        </p:nvSpPr>
        <p:spPr>
          <a:xfrm>
            <a:off x="5109527" y="2464858"/>
            <a:ext cx="44460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02920" y="309457"/>
            <a:ext cx="33090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3932555" y="309457"/>
            <a:ext cx="5622900" cy="6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81000" lvl="0" marL="457200" algn="l">
              <a:spcBef>
                <a:spcPts val="800"/>
              </a:spcBef>
              <a:spcAft>
                <a:spcPts val="0"/>
              </a:spcAft>
              <a:buSzPts val="2400"/>
              <a:buChar char="⬛"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indent="-469900" lvl="1" marL="914400" algn="l">
              <a:spcBef>
                <a:spcPts val="700"/>
              </a:spcBef>
              <a:spcAft>
                <a:spcPts val="0"/>
              </a:spcAft>
              <a:buSzPts val="3800"/>
              <a:buChar char="▪"/>
              <a:defRPr sz="35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sz="2500"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sz="2500">
                <a:latin typeface="Calibri"/>
                <a:ea typeface="Calibri"/>
                <a:cs typeface="Calibri"/>
                <a:sym typeface="Calibri"/>
              </a:defRPr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502920" y="1626447"/>
            <a:ext cx="3309000" cy="5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971517" y="5440680"/>
            <a:ext cx="6035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4" name="Google Shape;84;p22"/>
          <p:cNvSpPr/>
          <p:nvPr>
            <p:ph idx="2" type="pic"/>
          </p:nvPr>
        </p:nvSpPr>
        <p:spPr>
          <a:xfrm>
            <a:off x="1971517" y="694478"/>
            <a:ext cx="6035100" cy="466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971517" y="6082983"/>
            <a:ext cx="60351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1962010" y="18185"/>
            <a:ext cx="5634900" cy="8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 rot="5400000">
            <a:off x="5396400" y="2516580"/>
            <a:ext cx="69195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 rot="5400000">
            <a:off x="501574" y="193980"/>
            <a:ext cx="6919500" cy="7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2" type="body"/>
          </p:nvPr>
        </p:nvSpPr>
        <p:spPr>
          <a:xfrm>
            <a:off x="5128737" y="1543685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3" type="body"/>
          </p:nvPr>
        </p:nvSpPr>
        <p:spPr>
          <a:xfrm>
            <a:off x="5128737" y="4447540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ctrTitle"/>
          </p:nvPr>
        </p:nvSpPr>
        <p:spPr>
          <a:xfrm>
            <a:off x="754380" y="1935747"/>
            <a:ext cx="8549640" cy="166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subTitle"/>
          </p:nvPr>
        </p:nvSpPr>
        <p:spPr>
          <a:xfrm>
            <a:off x="754380" y="4404360"/>
            <a:ext cx="8445241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0" sz="2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92720" y="493768"/>
            <a:ext cx="835130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436563" y="1543685"/>
            <a:ext cx="8685848" cy="563499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Clr>
                <a:srgbClr val="003594"/>
              </a:buClr>
              <a:buSzPts val="2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794544" y="4994487"/>
            <a:ext cx="854964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sz="44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101575" spcFirstLastPara="1" rIns="101575" wrap="square" tIns="507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411499" y="420673"/>
            <a:ext cx="8350568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701992" y="1543685"/>
            <a:ext cx="4259104" cy="563499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49250" lvl="0" marL="457200" algn="l">
              <a:spcBef>
                <a:spcPts val="600"/>
              </a:spcBef>
              <a:spcAft>
                <a:spcPts val="0"/>
              </a:spcAft>
              <a:buSzPts val="1900"/>
              <a:buChar char="■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algn="l">
              <a:spcBef>
                <a:spcPts val="500"/>
              </a:spcBef>
              <a:spcAft>
                <a:spcPts val="0"/>
              </a:spcAft>
              <a:buSzPts val="2900"/>
              <a:buChar char="●"/>
              <a:defRPr sz="27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9" name="Google Shape;119;p31"/>
          <p:cNvSpPr txBox="1"/>
          <p:nvPr>
            <p:ph idx="2" type="body"/>
          </p:nvPr>
        </p:nvSpPr>
        <p:spPr>
          <a:xfrm>
            <a:off x="5128737" y="1543685"/>
            <a:ext cx="4259103" cy="563499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49250" lvl="0" marL="457200" algn="l">
              <a:spcBef>
                <a:spcPts val="600"/>
              </a:spcBef>
              <a:spcAft>
                <a:spcPts val="0"/>
              </a:spcAft>
              <a:buSzPts val="1900"/>
              <a:buChar char="■"/>
              <a:defRPr sz="3100"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algn="l">
              <a:spcBef>
                <a:spcPts val="500"/>
              </a:spcBef>
              <a:spcAft>
                <a:spcPts val="0"/>
              </a:spcAft>
              <a:buSzPts val="2900"/>
              <a:buChar char="●"/>
              <a:defRPr sz="27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502920" y="1739795"/>
            <a:ext cx="4444207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101575" spcFirstLastPara="1" rIns="101575" wrap="square" tIns="507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7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400"/>
              <a:buNone/>
              <a:defRPr b="1" sz="2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502920" y="2464858"/>
            <a:ext cx="4444207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 sz="27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4" name="Google Shape;124;p32"/>
          <p:cNvSpPr txBox="1"/>
          <p:nvPr>
            <p:ph idx="3" type="body"/>
          </p:nvPr>
        </p:nvSpPr>
        <p:spPr>
          <a:xfrm>
            <a:off x="5109528" y="1739795"/>
            <a:ext cx="4445953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101575" spcFirstLastPara="1" rIns="101575" wrap="square" tIns="507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7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400"/>
              <a:buNone/>
              <a:defRPr b="1" sz="2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9pPr>
          </a:lstStyle>
          <a:p/>
        </p:txBody>
      </p:sp>
      <p:sp>
        <p:nvSpPr>
          <p:cNvPr id="125" name="Google Shape;125;p32"/>
          <p:cNvSpPr txBox="1"/>
          <p:nvPr>
            <p:ph idx="4" type="body"/>
          </p:nvPr>
        </p:nvSpPr>
        <p:spPr>
          <a:xfrm>
            <a:off x="5109528" y="2464858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 sz="27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393538" y="504413"/>
            <a:ext cx="8350568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502920" y="309457"/>
            <a:ext cx="3309144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" type="body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61950" lvl="0" marL="457200" algn="l">
              <a:spcBef>
                <a:spcPts val="700"/>
              </a:spcBef>
              <a:spcAft>
                <a:spcPts val="0"/>
              </a:spcAft>
              <a:buSzPts val="2100"/>
              <a:buChar char="■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indent="-444500" lvl="1" marL="914400" algn="l">
              <a:spcBef>
                <a:spcPts val="600"/>
              </a:spcBef>
              <a:spcAft>
                <a:spcPts val="0"/>
              </a:spcAft>
              <a:buSzPts val="3400"/>
              <a:buChar char="●"/>
              <a:defRPr sz="3100"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700"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132" name="Google Shape;132;p35"/>
          <p:cNvSpPr txBox="1"/>
          <p:nvPr>
            <p:ph idx="2" type="body"/>
          </p:nvPr>
        </p:nvSpPr>
        <p:spPr>
          <a:xfrm>
            <a:off x="502920" y="1626447"/>
            <a:ext cx="3309144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3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sz="2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36"/>
          <p:cNvSpPr/>
          <p:nvPr>
            <p:ph idx="2" type="pic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6"/>
          <p:cNvSpPr txBox="1"/>
          <p:nvPr>
            <p:ph idx="1" type="body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3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type="title"/>
          </p:nvPr>
        </p:nvSpPr>
        <p:spPr>
          <a:xfrm>
            <a:off x="411499" y="420673"/>
            <a:ext cx="8350568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" type="body"/>
          </p:nvPr>
        </p:nvSpPr>
        <p:spPr>
          <a:xfrm rot="5400000">
            <a:off x="1961991" y="18256"/>
            <a:ext cx="5634990" cy="8685848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/>
          <p:nvPr>
            <p:ph type="title"/>
          </p:nvPr>
        </p:nvSpPr>
        <p:spPr>
          <a:xfrm rot="5400000">
            <a:off x="5396310" y="2516585"/>
            <a:ext cx="6919595" cy="2404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" type="body"/>
          </p:nvPr>
        </p:nvSpPr>
        <p:spPr>
          <a:xfrm rot="5400000">
            <a:off x="501571" y="194072"/>
            <a:ext cx="6919595" cy="7049612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436563" y="259080"/>
            <a:ext cx="9621838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" type="body"/>
          </p:nvPr>
        </p:nvSpPr>
        <p:spPr>
          <a:xfrm>
            <a:off x="701992" y="1543685"/>
            <a:ext cx="4259104" cy="563499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2" type="body"/>
          </p:nvPr>
        </p:nvSpPr>
        <p:spPr>
          <a:xfrm>
            <a:off x="5128737" y="1543685"/>
            <a:ext cx="4259103" cy="2731135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3" type="body"/>
          </p:nvPr>
        </p:nvSpPr>
        <p:spPr>
          <a:xfrm>
            <a:off x="5128737" y="4447540"/>
            <a:ext cx="4259103" cy="2731135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type="title"/>
          </p:nvPr>
        </p:nvSpPr>
        <p:spPr>
          <a:xfrm>
            <a:off x="436563" y="259080"/>
            <a:ext cx="9621838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" type="body"/>
          </p:nvPr>
        </p:nvSpPr>
        <p:spPr>
          <a:xfrm>
            <a:off x="701992" y="1543685"/>
            <a:ext cx="4259104" cy="563499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2" type="body"/>
          </p:nvPr>
        </p:nvSpPr>
        <p:spPr>
          <a:xfrm>
            <a:off x="5128737" y="1543685"/>
            <a:ext cx="4259103" cy="563499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330200" lvl="0" marL="45720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1800"/>
              <a:buFont typeface="Noto Sans Symbols"/>
              <a:buChar char="⬛"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27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10058400" cy="3483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i="0" sz="15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9713927" y="7493350"/>
            <a:ext cx="344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17" y="7493350"/>
            <a:ext cx="28275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Shinwoo Kim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411499" y="420673"/>
            <a:ext cx="8350568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436563" y="1543685"/>
            <a:ext cx="8685848" cy="563499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>
            <a:lvl1pPr indent="-4191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3000"/>
              <a:buFont typeface="Calibri"/>
              <a:buChar char="■"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73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3594"/>
              </a:buClr>
              <a:buSzPts val="250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/>
          <p:nvPr/>
        </p:nvSpPr>
        <p:spPr>
          <a:xfrm>
            <a:off x="0" y="0"/>
            <a:ext cx="10058400" cy="25908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7"/>
          <p:cNvSpPr txBox="1"/>
          <p:nvPr/>
        </p:nvSpPr>
        <p:spPr>
          <a:xfrm>
            <a:off x="7543801" y="-30586"/>
            <a:ext cx="2514600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sz="1600"/>
          </a:p>
        </p:txBody>
      </p:sp>
      <p:sp>
        <p:nvSpPr>
          <p:cNvPr id="106" name="Google Shape;106;p27"/>
          <p:cNvSpPr/>
          <p:nvPr/>
        </p:nvSpPr>
        <p:spPr>
          <a:xfrm>
            <a:off x="9713927" y="7493350"/>
            <a:ext cx="344473" cy="27905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1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sites.pitt.edu/~shk148/CS0441-2231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1"/>
          <p:cNvPicPr preferRelativeResize="0"/>
          <p:nvPr/>
        </p:nvPicPr>
        <p:blipFill rotWithShape="1">
          <a:blip r:embed="rId3">
            <a:alphaModFix amt="28000"/>
          </a:blip>
          <a:srcRect b="0" l="0" r="15419" t="0"/>
          <a:stretch/>
        </p:blipFill>
        <p:spPr>
          <a:xfrm>
            <a:off x="0" y="340025"/>
            <a:ext cx="10058399" cy="74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1"/>
          <p:cNvSpPr txBox="1"/>
          <p:nvPr>
            <p:ph type="ctrTitle"/>
          </p:nvPr>
        </p:nvSpPr>
        <p:spPr>
          <a:xfrm>
            <a:off x="754380" y="1097547"/>
            <a:ext cx="85497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Induction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br>
              <a:rPr lang="en"/>
            </a:br>
            <a:r>
              <a:rPr b="0" lang="en" sz="2500"/>
              <a:t>CS 0441</a:t>
            </a:r>
            <a:r>
              <a:rPr b="0" lang="en" sz="2500"/>
              <a:t>: </a:t>
            </a:r>
            <a:r>
              <a:rPr b="0" i="1" lang="en" sz="2500"/>
              <a:t>Discrete Structures for Computer Science</a:t>
            </a:r>
            <a:br>
              <a:rPr b="0" lang="en" sz="2500"/>
            </a:b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Date TBA</a:t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n" sz="2500"/>
              <a:t>Recitation Section 17064</a:t>
            </a:r>
            <a:endParaRPr b="0" sz="2500"/>
          </a:p>
        </p:txBody>
      </p:sp>
      <p:sp>
        <p:nvSpPr>
          <p:cNvPr id="159" name="Google Shape;159;p41"/>
          <p:cNvSpPr txBox="1"/>
          <p:nvPr>
            <p:ph idx="1" type="subTitle"/>
          </p:nvPr>
        </p:nvSpPr>
        <p:spPr>
          <a:xfrm>
            <a:off x="754380" y="4404360"/>
            <a:ext cx="84453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Shinwoo 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https://sites.pitt.edu/~shk148/CS0441-2231/</a:t>
            </a:r>
            <a:endParaRPr sz="2200">
              <a:solidFill>
                <a:srgbClr val="0035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Department of Computer Science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School of Computing &amp; Information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University of Pittsburgh</a:t>
            </a:r>
            <a:endParaRPr/>
          </a:p>
        </p:txBody>
      </p:sp>
      <p:pic>
        <p:nvPicPr>
          <p:cNvPr id="160" name="Google Shape;160;p41"/>
          <p:cNvPicPr preferRelativeResize="0"/>
          <p:nvPr/>
        </p:nvPicPr>
        <p:blipFill rotWithShape="1">
          <a:blip r:embed="rId5">
            <a:alphaModFix amt="13000"/>
          </a:blip>
          <a:srcRect b="0" l="0" r="50609" t="0"/>
          <a:stretch/>
        </p:blipFill>
        <p:spPr>
          <a:xfrm>
            <a:off x="7322474" y="1116525"/>
            <a:ext cx="2735925" cy="55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"/>
              <a:t>Basic proof methods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Direct proof, contradiction, contraposition, cases, …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"/>
              <a:t>Proof of quantified statements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Existential statements (i.e., ∃x P(x))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Finding a single example suffices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Universal statements (i.e., ∀x P(x)) can be harder to prove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One way is to show that the statement holds for an arbitrary case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Sometimes we must truly show the proof for all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take forever!!!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2"/>
          <p:cNvSpPr txBox="1"/>
          <p:nvPr>
            <p:ph type="title"/>
          </p:nvPr>
        </p:nvSpPr>
        <p:spPr>
          <a:xfrm>
            <a:off x="392725" y="493775"/>
            <a:ext cx="8875800" cy="863700"/>
          </a:xfrm>
          <a:prstGeom prst="rect">
            <a:avLst/>
          </a:prstGeom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learned a lot of proof methods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>
            <p:ph type="title"/>
          </p:nvPr>
        </p:nvSpPr>
        <p:spPr>
          <a:xfrm>
            <a:off x="392720" y="493768"/>
            <a:ext cx="835130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Climbing an Infinite Ladder</a:t>
            </a:r>
            <a:endParaRPr/>
          </a:p>
        </p:txBody>
      </p:sp>
      <p:sp>
        <p:nvSpPr>
          <p:cNvPr id="172" name="Google Shape;172;p43"/>
          <p:cNvSpPr txBox="1"/>
          <p:nvPr>
            <p:ph idx="1" type="body"/>
          </p:nvPr>
        </p:nvSpPr>
        <p:spPr>
          <a:xfrm>
            <a:off x="436577" y="1543675"/>
            <a:ext cx="56712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" sz="2900"/>
              <a:t>Suppose we have an infinite ladder:</a:t>
            </a:r>
            <a:endParaRPr sz="29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We can reach the first rung of the ladder.</a:t>
            </a:r>
            <a:endParaRPr b="0"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If we can reach a particular rung of the ladder, then we can reach the next rung.</a:t>
            </a:r>
            <a:endParaRPr b="0" sz="2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438150" lvl="0" marL="381000" rtl="0" algn="l">
              <a:spcBef>
                <a:spcPts val="400"/>
              </a:spcBef>
              <a:spcAft>
                <a:spcPts val="0"/>
              </a:spcAft>
              <a:buSzPts val="2500"/>
              <a:buChar char="■"/>
            </a:pPr>
            <a:r>
              <a:rPr lang="en" sz="2500"/>
              <a:t>From (1), we can reach the first rung.</a:t>
            </a:r>
            <a:endParaRPr sz="2500"/>
          </a:p>
          <a:p>
            <a:pPr indent="-438150" lvl="0" marL="381000" rtl="0" algn="l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" sz="2500"/>
              <a:t>Then by applying (2), we can reach the second rung.</a:t>
            </a:r>
            <a:endParaRPr sz="2500"/>
          </a:p>
          <a:p>
            <a:pPr indent="-311150" lvl="1" marL="8255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400"/>
              <a:t>Applying (2) again, the third rung.</a:t>
            </a:r>
            <a:endParaRPr sz="2400"/>
          </a:p>
          <a:p>
            <a:pPr indent="-311150" lvl="1" marL="8255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400"/>
              <a:t>And so on. </a:t>
            </a:r>
            <a:endParaRPr sz="2400"/>
          </a:p>
          <a:p>
            <a:pPr indent="-438150" lvl="0" marL="381000" rtl="0" algn="l"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2500"/>
              <a:buChar char="■"/>
            </a:pPr>
            <a:r>
              <a:rPr lang="en" sz="2500"/>
              <a:t>We can apply (2) any number of times to reach any particular rung, no matter how high up.</a:t>
            </a:r>
            <a:endParaRPr sz="2500"/>
          </a:p>
          <a:p>
            <a:pPr indent="0" lvl="0" marL="63500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  <p:pic>
        <p:nvPicPr>
          <p:cNvPr descr="Climbing a Infinite Ladder" id="173" name="Google Shape;1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0180" y="880935"/>
            <a:ext cx="3572827" cy="641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4"/>
          <p:cNvSpPr txBox="1"/>
          <p:nvPr>
            <p:ph type="title"/>
          </p:nvPr>
        </p:nvSpPr>
        <p:spPr>
          <a:xfrm>
            <a:off x="392720" y="493768"/>
            <a:ext cx="835130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Mathematical Induction</a:t>
            </a:r>
            <a:endParaRPr/>
          </a:p>
        </p:txBody>
      </p:sp>
      <p:sp>
        <p:nvSpPr>
          <p:cNvPr id="179" name="Google Shape;179;p44"/>
          <p:cNvSpPr txBox="1"/>
          <p:nvPr>
            <p:ph idx="1" type="body"/>
          </p:nvPr>
        </p:nvSpPr>
        <p:spPr>
          <a:xfrm>
            <a:off x="436575" y="1282275"/>
            <a:ext cx="8685900" cy="6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700"/>
              <a:t>To prove that 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P(n)</a:t>
            </a:r>
            <a:r>
              <a:rPr i="1" lang="en" sz="2700"/>
              <a:t> </a:t>
            </a:r>
            <a:r>
              <a:rPr lang="en" sz="2700"/>
              <a:t>is true for all positive integers 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" sz="2700"/>
              <a:t>, we complete these steps:</a:t>
            </a:r>
            <a:endParaRPr sz="2700"/>
          </a:p>
          <a:p>
            <a:pPr indent="-381000" lvl="0" marL="13716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Basis Step</a:t>
            </a:r>
            <a:r>
              <a:rPr b="0" lang="en" sz="2400"/>
              <a:t>: Show that </a:t>
            </a:r>
            <a:r>
              <a:rPr b="0" i="1" lang="en" sz="2400">
                <a:latin typeface="Constantia"/>
                <a:ea typeface="Constantia"/>
                <a:cs typeface="Constantia"/>
                <a:sym typeface="Constantia"/>
              </a:rPr>
              <a:t>P(1)</a:t>
            </a:r>
            <a:r>
              <a:rPr b="0" lang="en" sz="2400"/>
              <a:t> is true.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Inductive Step</a:t>
            </a:r>
            <a:r>
              <a:rPr b="0" lang="en" sz="2400"/>
              <a:t>: Show that </a:t>
            </a:r>
            <a:r>
              <a:rPr b="0" i="1" lang="en" sz="2400">
                <a:latin typeface="Constantia"/>
                <a:ea typeface="Constantia"/>
                <a:cs typeface="Constantia"/>
                <a:sym typeface="Constantia"/>
              </a:rPr>
              <a:t>P(k) → P(k + 1) </a:t>
            </a:r>
            <a:r>
              <a:rPr b="0" lang="en" sz="2400"/>
              <a:t>is true for all positiv</a:t>
            </a:r>
            <a:r>
              <a:rPr b="0" lang="en" sz="2400"/>
              <a:t>e integers </a:t>
            </a:r>
            <a:r>
              <a:rPr b="0" i="1" lang="en" sz="24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b="0" lang="en" sz="2400"/>
              <a:t>.</a:t>
            </a:r>
            <a:endParaRPr b="0" sz="2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700"/>
              <a:t>To complete the inductive step, assuming the inductive hypothesis that 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P(k) </a:t>
            </a:r>
            <a:r>
              <a:rPr lang="en" sz="2700"/>
              <a:t>holds for an arbitrary integer 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 sz="2700"/>
              <a:t>, show that  must 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P(k + 1) </a:t>
            </a:r>
            <a:r>
              <a:rPr lang="en" sz="2700"/>
              <a:t>be true.</a:t>
            </a:r>
            <a:endParaRPr sz="27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700"/>
              <a:t>Back to our Infinite Ladder :</a:t>
            </a:r>
            <a:endParaRPr sz="2700"/>
          </a:p>
          <a:p>
            <a:pPr indent="-317500" lvl="1" marL="12827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Basis Step</a:t>
            </a:r>
            <a:r>
              <a:rPr lang="en" sz="2400"/>
              <a:t>: </a:t>
            </a:r>
            <a:r>
              <a:rPr b="0" lang="en" sz="2400"/>
              <a:t>By (1), we can reach rung 1</a:t>
            </a:r>
            <a:r>
              <a:rPr lang="en" sz="2400"/>
              <a:t>.</a:t>
            </a:r>
            <a:endParaRPr/>
          </a:p>
          <a:p>
            <a:pPr indent="-317500" lvl="1" marL="12827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Inductive Step</a:t>
            </a:r>
            <a:r>
              <a:rPr lang="en" sz="2400"/>
              <a:t>: </a:t>
            </a:r>
            <a:r>
              <a:rPr b="0" lang="en" sz="2400"/>
              <a:t>Assume the inductive hypothesis that we can reach rung </a:t>
            </a:r>
            <a:r>
              <a:rPr b="0" i="1" lang="en" sz="24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b="0" lang="en" sz="2400"/>
              <a:t>. Then by (2), we can reach rung </a:t>
            </a:r>
            <a:r>
              <a:rPr b="0" i="1" lang="en" sz="2400">
                <a:latin typeface="Constantia"/>
                <a:ea typeface="Constantia"/>
                <a:cs typeface="Constantia"/>
                <a:sym typeface="Constantia"/>
              </a:rPr>
              <a:t>k + 1</a:t>
            </a:r>
            <a:r>
              <a:rPr b="0" lang="en" sz="2400"/>
              <a:t>.</a:t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700"/>
              <a:t>Hence, 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P(k) → P(k + 1)</a:t>
            </a:r>
            <a:r>
              <a:rPr lang="en" sz="2700"/>
              <a:t> is true for all positive integers 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 sz="2700"/>
              <a:t>.</a:t>
            </a:r>
            <a:endParaRPr sz="27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700"/>
              <a:t>We can reach every rung on the ladder.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>
            <p:ph type="title"/>
          </p:nvPr>
        </p:nvSpPr>
        <p:spPr>
          <a:xfrm>
            <a:off x="392720" y="493768"/>
            <a:ext cx="835130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Mathematical Induction</a:t>
            </a:r>
            <a:endParaRPr/>
          </a:p>
        </p:txBody>
      </p:sp>
      <p:sp>
        <p:nvSpPr>
          <p:cNvPr id="185" name="Google Shape;185;p45"/>
          <p:cNvSpPr txBox="1"/>
          <p:nvPr>
            <p:ph idx="1" type="body"/>
          </p:nvPr>
        </p:nvSpPr>
        <p:spPr>
          <a:xfrm>
            <a:off x="436575" y="1304775"/>
            <a:ext cx="8685900" cy="6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rmAutofit lnSpcReduction="1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" sz="2700"/>
              <a:t>Mathematical induction can be expressed  as the rule of inference</a:t>
            </a:r>
            <a:endParaRPr sz="2700"/>
          </a:p>
          <a:p>
            <a:pPr indent="-381000" lvl="0" marL="38100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    </a:t>
            </a:r>
            <a:r>
              <a:rPr lang="en" sz="310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[ 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(1) ∧ ∀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→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 P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k + 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1)) ] →  ∀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n P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 sz="2500"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" sz="2500">
                <a:latin typeface="Constantia"/>
                <a:ea typeface="Constantia"/>
                <a:cs typeface="Constantia"/>
                <a:sym typeface="Constantia"/>
              </a:rPr>
              <a:t>),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81000" lvl="0" marL="381000" rtl="0" algn="ctr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" sz="2200"/>
              <a:t>    where the </a:t>
            </a:r>
            <a:r>
              <a:rPr lang="en" sz="2200" u="sng"/>
              <a:t>domain is the set of positive integers</a:t>
            </a:r>
            <a:r>
              <a:rPr lang="en" sz="2200"/>
              <a:t>.</a:t>
            </a:r>
            <a:endParaRPr sz="2200"/>
          </a:p>
          <a:p>
            <a:pPr indent="-450850" lvl="0" marL="381000" rtl="0" algn="l">
              <a:spcBef>
                <a:spcPts val="500"/>
              </a:spcBef>
              <a:spcAft>
                <a:spcPts val="0"/>
              </a:spcAft>
              <a:buSzPts val="2700"/>
              <a:buChar char="■"/>
            </a:pPr>
            <a:r>
              <a:rPr lang="en" sz="2700"/>
              <a:t>Note, In a proof by mathematical induction, we don’t assume that 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b="0" lang="en" sz="27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b="0" i="1" lang="en" sz="27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b="0" lang="en" sz="2700"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lang="en" sz="2700"/>
              <a:t> is true for all positive integers!</a:t>
            </a:r>
            <a:endParaRPr sz="2700"/>
          </a:p>
          <a:p>
            <a:pPr indent="-317500" lvl="1" marL="8255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We show that if we assume that 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 sz="22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k</a:t>
            </a:r>
            <a:r>
              <a:rPr lang="en" sz="2200"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lang="en" sz="2200"/>
              <a:t> is true, then 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 sz="22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k + </a:t>
            </a:r>
            <a:r>
              <a:rPr lang="en" sz="2200">
                <a:latin typeface="Constantia"/>
                <a:ea typeface="Constantia"/>
                <a:cs typeface="Constantia"/>
                <a:sym typeface="Constantia"/>
              </a:rPr>
              <a:t>1) </a:t>
            </a:r>
            <a:r>
              <a:rPr lang="en" sz="2200"/>
              <a:t>must also  be true.</a:t>
            </a:r>
            <a:r>
              <a:rPr lang="en"/>
              <a:t> </a:t>
            </a:r>
            <a:endParaRPr/>
          </a:p>
          <a:p>
            <a:pPr indent="-450850" lvl="0" marL="381000" rtl="0" algn="l">
              <a:spcBef>
                <a:spcPts val="400"/>
              </a:spcBef>
              <a:spcAft>
                <a:spcPts val="0"/>
              </a:spcAft>
              <a:buSzPts val="2700"/>
              <a:buChar char="■"/>
            </a:pPr>
            <a:r>
              <a:rPr lang="en" sz="2700"/>
              <a:t>Proofs by mathematical induction do not always start at the integer </a:t>
            </a:r>
            <a:r>
              <a:rPr lang="en" sz="27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" sz="2700"/>
              <a:t>.</a:t>
            </a:r>
            <a:endParaRPr sz="2700"/>
          </a:p>
          <a:p>
            <a:pPr indent="-304800" lvl="1" marL="825500" rtl="0" algn="l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such a case, the basis step begins at a starting point 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lang="en" sz="2200"/>
              <a:t> where 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lang="en" sz="2200"/>
              <a:t> is an integer. </a:t>
            </a:r>
            <a:r>
              <a:rPr i="1" lang="en" sz="2200"/>
              <a:t>I.e., </a:t>
            </a:r>
            <a:r>
              <a:rPr lang="en" sz="2200"/>
              <a:t>We show 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 sz="22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b</a:t>
            </a:r>
            <a:r>
              <a:rPr lang="en" sz="2200">
                <a:latin typeface="Constantia"/>
                <a:ea typeface="Constantia"/>
                <a:cs typeface="Constantia"/>
                <a:sym typeface="Constantia"/>
              </a:rPr>
              <a:t>) </a:t>
            </a:r>
            <a:r>
              <a:rPr lang="en" sz="2200"/>
              <a:t>instead of 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" sz="2200"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i="1" lang="en" sz="2200"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lang="en" sz="2200">
                <a:latin typeface="Constantia"/>
                <a:ea typeface="Constantia"/>
                <a:cs typeface="Constantia"/>
                <a:sym typeface="Constantia"/>
              </a:rPr>
              <a:t>).</a:t>
            </a:r>
            <a:endParaRPr sz="2200"/>
          </a:p>
          <a:p>
            <a:pPr indent="-450850" lvl="0" marL="381000" rtl="0" algn="l">
              <a:spcBef>
                <a:spcPts val="400"/>
              </a:spcBef>
              <a:spcAft>
                <a:spcPts val="0"/>
              </a:spcAft>
              <a:buSzPts val="2700"/>
              <a:buChar char="■"/>
            </a:pPr>
            <a:r>
              <a:rPr lang="en" sz="2700"/>
              <a:t>Mathematical Induction works because of the well-ordering property.</a:t>
            </a:r>
            <a:endParaRPr sz="2700"/>
          </a:p>
          <a:p>
            <a:pPr indent="-304800" lvl="1" marL="825500" rtl="0" algn="l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See Section 5.2, Appendix 1 for a detailed explanation of why induction proofs work.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6"/>
          <p:cNvSpPr txBox="1"/>
          <p:nvPr>
            <p:ph type="title"/>
          </p:nvPr>
        </p:nvSpPr>
        <p:spPr>
          <a:xfrm>
            <a:off x="240325" y="493775"/>
            <a:ext cx="9665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Example: </a:t>
            </a:r>
            <a:r>
              <a:rPr i="1" lang="en" sz="3400"/>
              <a:t>Proving Summation Formulas via Induction</a:t>
            </a:r>
            <a:endParaRPr sz="3400"/>
          </a:p>
        </p:txBody>
      </p:sp>
      <p:sp>
        <p:nvSpPr>
          <p:cNvPr id="191" name="Google Shape;191;p46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"/>
              <a:t>Show that:</a:t>
            </a:r>
            <a:endParaRPr/>
          </a:p>
          <a:p>
            <a:pPr indent="-165100" lvl="1" marL="825500" rtl="0" algn="l"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/>
          </a:p>
          <a:p>
            <a:pPr indent="-165100" lvl="1" marL="825500" rtl="0" algn="l"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65100" lvl="1" marL="825500" rtl="0" algn="l"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/>
          </a:p>
          <a:p>
            <a:pPr indent="-165100" lvl="1" marL="825500" rtl="0" algn="l"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1" marL="8255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Basis Step?</a:t>
            </a:r>
            <a:endParaRPr b="0"/>
          </a:p>
          <a:p>
            <a:pPr indent="0" lvl="0" marL="381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8255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Inductive Step?</a:t>
            </a:r>
            <a:br>
              <a:rPr b="0" lang="en"/>
            </a:br>
            <a:endParaRPr/>
          </a:p>
        </p:txBody>
      </p:sp>
      <p:pic>
        <p:nvPicPr>
          <p:cNvPr descr="addin_tmp.png" id="192" name="Google Shape;1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577" y="1447165"/>
            <a:ext cx="1823085" cy="76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"/>
          <p:cNvSpPr txBox="1"/>
          <p:nvPr>
            <p:ph type="title"/>
          </p:nvPr>
        </p:nvSpPr>
        <p:spPr>
          <a:xfrm>
            <a:off x="392720" y="493768"/>
            <a:ext cx="8351302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75" lIns="101575" spcFirstLastPara="1" rIns="101575" wrap="square" tIns="50775">
            <a:noAutofit/>
          </a:bodyPr>
          <a:lstStyle/>
          <a:p>
            <a:pPr indent="-127000" lvl="0" marL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Example: </a:t>
            </a:r>
            <a:r>
              <a:rPr i="1" lang="en" sz="3500"/>
              <a:t>Proving Inequalities via Induction</a:t>
            </a:r>
            <a:endParaRPr sz="3500"/>
          </a:p>
        </p:txBody>
      </p:sp>
      <p:sp>
        <p:nvSpPr>
          <p:cNvPr id="198" name="Google Shape;198;p47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101575" spcFirstLastPara="1" rIns="101575" wrap="square" tIns="5077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"/>
              <a:t>Show that: </a:t>
            </a:r>
            <a:r>
              <a:rPr b="0" i="1" lang="en">
                <a:latin typeface="Constantia"/>
                <a:ea typeface="Constantia"/>
                <a:cs typeface="Constantia"/>
                <a:sym typeface="Constantia"/>
              </a:rPr>
              <a:t>n &lt; </a:t>
            </a:r>
            <a:r>
              <a:rPr b="0" lang="en"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b="0" baseline="30000" i="1" lang="en">
                <a:latin typeface="Constantia"/>
                <a:ea typeface="Constantia"/>
                <a:cs typeface="Constantia"/>
                <a:sym typeface="Constantia"/>
              </a:rPr>
              <a:t>n </a:t>
            </a:r>
            <a:r>
              <a:rPr b="0" i="1" lang="en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/>
              <a:t>for all positive integers </a:t>
            </a:r>
            <a:r>
              <a:rPr b="0" i="1" lang="en"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"/>
              <a:t>.</a:t>
            </a:r>
            <a:endParaRPr/>
          </a:p>
          <a:p>
            <a:pPr indent="-279400" lvl="0" marL="381000" rtl="0" algn="l"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1600"/>
              <a:buNone/>
            </a:pPr>
            <a:r>
              <a:t/>
            </a:r>
            <a:endParaRPr/>
          </a:p>
          <a:p>
            <a:pPr indent="-165100" lvl="1" marL="825500" rtl="0" algn="l"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/>
          </a:p>
          <a:p>
            <a:pPr indent="-165100" lvl="1" marL="825500" rtl="0" algn="l"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65100" lvl="1" marL="825500" rtl="0" algn="l"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/>
          </a:p>
          <a:p>
            <a:pPr indent="-165100" lvl="1" marL="825500" rtl="0" algn="l"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1" marL="8255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Basis Step?</a:t>
            </a:r>
            <a:endParaRPr b="0"/>
          </a:p>
          <a:p>
            <a:pPr indent="0" lvl="0" marL="381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8255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Inductive Step?</a:t>
            </a:r>
            <a:br>
              <a:rPr b="0" lang="en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3594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594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