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7772400" cx="10058400"/>
  <p:notesSz cx="6858000" cy="9144000"/>
  <p:embeddedFontLst>
    <p:embeddedFont>
      <p:font typeface="Arial Narrow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ialNarrow-italic.fntdata"/><Relationship Id="rId10" Type="http://schemas.openxmlformats.org/officeDocument/2006/relationships/slide" Target="slides/slide4.xml"/><Relationship Id="rId32" Type="http://schemas.openxmlformats.org/officeDocument/2006/relationships/font" Target="fonts/ArialNarrow-bold.fntdata"/><Relationship Id="rId13" Type="http://schemas.openxmlformats.org/officeDocument/2006/relationships/slide" Target="slides/slide7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34" Type="http://schemas.openxmlformats.org/officeDocument/2006/relationships/font" Target="fonts/ArialNarrow-boldItalic.fntdata"/><Relationship Id="rId15" Type="http://schemas.openxmlformats.org/officeDocument/2006/relationships/slide" Target="slides/slide9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a5ab9c142_2_52:notes"/>
          <p:cNvSpPr/>
          <p:nvPr>
            <p:ph idx="2" type="sldImg"/>
          </p:nvPr>
        </p:nvSpPr>
        <p:spPr>
          <a:xfrm>
            <a:off x="1212326" y="654117"/>
            <a:ext cx="4445100" cy="348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15a5ab9c142_2_52:notes"/>
          <p:cNvSpPr txBox="1"/>
          <p:nvPr>
            <p:ph idx="1" type="body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50" lIns="86300" spcFirstLastPara="1" rIns="86300" wrap="square" tIns="4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4" name="Google Shape;104;g15a5ab9c142_2_52:notes"/>
          <p:cNvSpPr txBox="1"/>
          <p:nvPr>
            <p:ph idx="12" type="sldNum"/>
          </p:nvPr>
        </p:nvSpPr>
        <p:spPr>
          <a:xfrm>
            <a:off x="3864334" y="8721561"/>
            <a:ext cx="3005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150" lIns="86300" spcFirstLastPara="1" rIns="86300" wrap="square" tIns="4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95f12e13d_0_13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95f12e1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95f12e13d_0_74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95f12e1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95f12e13d_0_79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95f12e1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95f12e13d_0_84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95f12e1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95f12e13d_0_18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95f12e1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95f12e13d_0_92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95f12e1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95f12e13d_0_97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95f12e13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95f12e13d_0_102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95f12e1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95f12e13d_0_23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95f12e1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95f12e13d_0_11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795f12e1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a5ab9c142_0_1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a5ab9c1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95f12e13d_0_115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95f12e13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95f12e13d_0_12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95f12e13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95f12e13d_0_129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95f12e13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95f12e13d_0_134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95f12e13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a5ab9c142_0_52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a5ab9c14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a5ab9c142_0_59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a5ab9c1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5f12e13d_0_7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5f12e1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95f12e13d_0_39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95f12e1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95f12e13d_0_45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95f12e1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95f12e13d_0_50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95f12e1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95f12e13d_0_55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95f12e1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54380" y="1935747"/>
            <a:ext cx="85497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54380" y="4404360"/>
            <a:ext cx="84453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0" sz="25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93538" y="50441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sz="49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25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61950" lvl="0" marL="45720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61950" lvl="0" marL="45720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502920" y="1739795"/>
            <a:ext cx="4444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3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5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502920" y="2464858"/>
            <a:ext cx="44442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5109527" y="1739795"/>
            <a:ext cx="4446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3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5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9pPr>
          </a:lstStyle>
          <a:p/>
        </p:txBody>
      </p:sp>
      <p:sp>
        <p:nvSpPr>
          <p:cNvPr id="76" name="Google Shape;76;p19"/>
          <p:cNvSpPr txBox="1"/>
          <p:nvPr>
            <p:ph idx="4" type="body"/>
          </p:nvPr>
        </p:nvSpPr>
        <p:spPr>
          <a:xfrm>
            <a:off x="5109527" y="2464858"/>
            <a:ext cx="4446000" cy="4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02920" y="309457"/>
            <a:ext cx="33090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3932555" y="309457"/>
            <a:ext cx="5622900" cy="6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SzPts val="2400"/>
              <a:buChar char="⬛"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indent="-469900" lvl="1" marL="914400" algn="l">
              <a:spcBef>
                <a:spcPts val="700"/>
              </a:spcBef>
              <a:spcAft>
                <a:spcPts val="0"/>
              </a:spcAft>
              <a:buSzPts val="3800"/>
              <a:buChar char="▪"/>
              <a:defRPr sz="35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sz="2500"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sz="2500">
                <a:latin typeface="Calibri"/>
                <a:ea typeface="Calibri"/>
                <a:cs typeface="Calibri"/>
                <a:sym typeface="Calibri"/>
              </a:defRPr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502920" y="1626447"/>
            <a:ext cx="3309000" cy="5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971517" y="5440680"/>
            <a:ext cx="6035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1971517" y="694478"/>
            <a:ext cx="6035100" cy="466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971517" y="6082983"/>
            <a:ext cx="60351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1962010" y="18185"/>
            <a:ext cx="5634900" cy="8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 rot="5400000">
            <a:off x="5396400" y="2516580"/>
            <a:ext cx="69195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 rot="5400000">
            <a:off x="501574" y="193980"/>
            <a:ext cx="6919500" cy="7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2" type="body"/>
          </p:nvPr>
        </p:nvSpPr>
        <p:spPr>
          <a:xfrm>
            <a:off x="5128737" y="1543685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3" type="body"/>
          </p:nvPr>
        </p:nvSpPr>
        <p:spPr>
          <a:xfrm>
            <a:off x="5128737" y="4447540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indent="-3683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indent="-3683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indent="-3683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1" i="0" sz="45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>
            <a:lvl1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1800"/>
              <a:buFont typeface="Noto Sans Symbols"/>
              <a:buChar char="⬛"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27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10058400" cy="3483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i="0" sz="15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9713927" y="7493350"/>
            <a:ext cx="344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17" y="7493350"/>
            <a:ext cx="28275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Shinwoo Kim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sites.pitt.edu/~shk148/CS0441-2231/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ites.pitt.edu/~shk148/CS0441-2231/#student-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3">
            <a:alphaModFix amt="28000"/>
          </a:blip>
          <a:srcRect b="0" l="0" r="15419" t="0"/>
          <a:stretch/>
        </p:blipFill>
        <p:spPr>
          <a:xfrm>
            <a:off x="0" y="340025"/>
            <a:ext cx="10058399" cy="74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>
            <p:ph type="ctrTitle"/>
          </p:nvPr>
        </p:nvSpPr>
        <p:spPr>
          <a:xfrm>
            <a:off x="754380" y="1097547"/>
            <a:ext cx="85497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Set #6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(DUE: NOV 4</a:t>
            </a:r>
            <a:r>
              <a:rPr baseline="30000" lang="en"/>
              <a:t>th</a:t>
            </a:r>
            <a:r>
              <a:rPr lang="en"/>
              <a:t>, 2022 11:59 PM 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br>
              <a:rPr lang="en"/>
            </a:br>
            <a:r>
              <a:rPr b="0" lang="en" sz="2500"/>
              <a:t>CS 0441</a:t>
            </a:r>
            <a:r>
              <a:rPr b="0" lang="en" sz="2500"/>
              <a:t>: </a:t>
            </a:r>
            <a:r>
              <a:rPr b="0" i="1" lang="en" sz="2500"/>
              <a:t>Discrete Structures for Computer Science</a:t>
            </a:r>
            <a:br>
              <a:rPr b="0" lang="en" sz="2500"/>
            </a:br>
            <a:r>
              <a:rPr b="0" lang="en" sz="2500"/>
              <a:t>Week 9 Recitation, Sep. 27, 2022 </a:t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Section 17064 - Fridays 4 PM</a:t>
            </a:r>
            <a:endParaRPr b="0" sz="2500"/>
          </a:p>
        </p:txBody>
      </p:sp>
      <p:sp>
        <p:nvSpPr>
          <p:cNvPr id="108" name="Google Shape;108;p27"/>
          <p:cNvSpPr txBox="1"/>
          <p:nvPr>
            <p:ph idx="1" type="subTitle"/>
          </p:nvPr>
        </p:nvSpPr>
        <p:spPr>
          <a:xfrm>
            <a:off x="754380" y="4404360"/>
            <a:ext cx="8445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Shinwoo Kim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https://sites.pitt.edu/~shk148/CS0441-2231/</a:t>
            </a:r>
            <a:endParaRPr>
              <a:solidFill>
                <a:srgbClr val="0035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Department of Computer Science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School of Computing &amp; Information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/>
              <a:t>University of Pittsburgh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5">
            <a:alphaModFix amt="13000"/>
          </a:blip>
          <a:srcRect b="0" l="0" r="50609" t="0"/>
          <a:stretch/>
        </p:blipFill>
        <p:spPr>
          <a:xfrm>
            <a:off x="7322474" y="1116525"/>
            <a:ext cx="2735925" cy="5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Pigeonhole Principle</a:t>
            </a:r>
            <a:endParaRPr/>
          </a:p>
        </p:txBody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</p:spPr>
        <p:txBody>
          <a:bodyPr anchorCtr="0" anchor="b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Section 6.2 #2, 4, 18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6.2.2</a:t>
            </a:r>
            <a:endParaRPr/>
          </a:p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that if there are 30 students in a class, then at least two have last names that begin with the same letter.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6.2.4</a:t>
            </a:r>
            <a:endParaRPr/>
          </a:p>
        </p:txBody>
      </p:sp>
      <p:sp>
        <p:nvSpPr>
          <p:cNvPr id="177" name="Google Shape;177;p38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bowl contains 10 red balls and 10 blue balls.A woman selects balls at random without looking at them.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AutoNum type="alphaLcParenR"/>
            </a:pPr>
            <a:r>
              <a:rPr lang="en"/>
              <a:t>How many balls must she select to be sure of having at least three balls of the same color?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AutoNum type="alphaLcParenR"/>
            </a:pPr>
            <a:r>
              <a:rPr lang="en"/>
              <a:t>How many balls must she select to be sure of having at least three blue balls?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6.2.18</a:t>
            </a:r>
            <a:endParaRPr/>
          </a:p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numbers must be selected from the 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{1,3,5,7,9,11,13,15}</a:t>
            </a:r>
            <a:r>
              <a:rPr lang="en"/>
              <a:t> to guarantee that at least one pair of these numbers add up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Coefficients and Identities</a:t>
            </a:r>
            <a:endParaRPr/>
          </a:p>
        </p:txBody>
      </p:sp>
      <p:sp>
        <p:nvSpPr>
          <p:cNvPr id="189" name="Google Shape;189;p40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</p:spPr>
        <p:txBody>
          <a:bodyPr anchorCtr="0" anchor="b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Section 6.4 #</a:t>
            </a:r>
            <a:r>
              <a:rPr lang="en"/>
              <a:t> 3, 5, 13(d)(e)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6.4.3</a:t>
            </a:r>
            <a:endParaRPr/>
          </a:p>
        </p:txBody>
      </p:sp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expansion of (x + y)</a:t>
            </a:r>
            <a:r>
              <a:rPr baseline="30000" lang="en"/>
              <a:t>6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6.4.5</a:t>
            </a:r>
            <a:endParaRPr/>
          </a:p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terms are there in the expansion of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(x + y)</a:t>
            </a:r>
            <a:r>
              <a:rPr baseline="30000" lang="en"/>
              <a:t>100 </a:t>
            </a:r>
            <a:r>
              <a:rPr lang="en"/>
              <a:t>after like terms are collected?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6.4.13(d)(e)</a:t>
            </a:r>
            <a:endParaRPr/>
          </a:p>
        </p:txBody>
      </p:sp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binomial theorem to find the coefficient of x</a:t>
            </a:r>
            <a:r>
              <a:rPr baseline="30000" lang="en"/>
              <a:t>a</a:t>
            </a:r>
            <a:r>
              <a:rPr lang="en"/>
              <a:t>y</a:t>
            </a:r>
            <a:r>
              <a:rPr baseline="30000" lang="en"/>
              <a:t>b </a:t>
            </a:r>
            <a:r>
              <a:rPr lang="en"/>
              <a:t>in the expansion of (2x</a:t>
            </a:r>
            <a:r>
              <a:rPr baseline="30000" lang="en"/>
              <a:t>3</a:t>
            </a:r>
            <a:r>
              <a:rPr lang="en"/>
              <a:t> − 4y</a:t>
            </a:r>
            <a:r>
              <a:rPr baseline="30000" lang="en"/>
              <a:t>2</a:t>
            </a:r>
            <a:r>
              <a:rPr lang="en"/>
              <a:t>)</a:t>
            </a:r>
            <a:r>
              <a:rPr baseline="30000" lang="en"/>
              <a:t>7</a:t>
            </a:r>
            <a:r>
              <a:rPr lang="en"/>
              <a:t>, where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d) a = 12, b = 6.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e) a = 18, b =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Permutations and Combinations</a:t>
            </a:r>
            <a:endParaRPr/>
          </a:p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</p:spPr>
        <p:txBody>
          <a:bodyPr anchorCtr="0" anchor="b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Section 6.5 #</a:t>
            </a:r>
            <a:r>
              <a:rPr lang="en"/>
              <a:t>6, 10(e), 15(c), 32, 52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6.5.6</a:t>
            </a:r>
            <a:endParaRPr/>
          </a:p>
        </p:txBody>
      </p:sp>
      <p:sp>
        <p:nvSpPr>
          <p:cNvPr id="219" name="Google Shape;219;p45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ways are there to select five unordered elements from a set with three elements when repetition is allowed?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754355" y="4507622"/>
            <a:ext cx="8549700" cy="16659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begin,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lang="en" sz="3000"/>
              <a:t>Do you have any questions?</a:t>
            </a:r>
            <a:endParaRPr/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875"/>
            <a:ext cx="10058402" cy="411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6.5.10(e)</a:t>
            </a:r>
            <a:endParaRPr/>
          </a:p>
        </p:txBody>
      </p: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croissant shop has plain croissants, cherry croissants, chocolate croissants, almond croissants, apple croissants, and broccoli croissants.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ways are there to choose two dozen croissants with at least five chocolate croissants and at least three almond croissants?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6.5.15(c)</a:t>
            </a:r>
            <a:endParaRPr/>
          </a:p>
        </p:txBody>
      </p:sp>
      <p:sp>
        <p:nvSpPr>
          <p:cNvPr id="231" name="Google Shape;231;p47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solutions are there to the equation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+ x</a:t>
            </a:r>
            <a:r>
              <a:rPr baseline="-25000" lang="en"/>
              <a:t>2</a:t>
            </a:r>
            <a:r>
              <a:rPr lang="en"/>
              <a:t> + x</a:t>
            </a:r>
            <a:r>
              <a:rPr baseline="-25000" lang="en"/>
              <a:t>3</a:t>
            </a:r>
            <a:r>
              <a:rPr lang="en"/>
              <a:t> + x</a:t>
            </a:r>
            <a:r>
              <a:rPr baseline="-25000" lang="en"/>
              <a:t>4</a:t>
            </a:r>
            <a:r>
              <a:rPr lang="en"/>
              <a:t> + x</a:t>
            </a:r>
            <a:r>
              <a:rPr baseline="-25000" lang="en"/>
              <a:t>5</a:t>
            </a:r>
            <a:r>
              <a:rPr lang="en"/>
              <a:t> = 21,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x</a:t>
            </a:r>
            <a:r>
              <a:rPr baseline="-25000" lang="en"/>
              <a:t>i</a:t>
            </a:r>
            <a:r>
              <a:rPr lang="en"/>
              <a:t>, </a:t>
            </a:r>
            <a:r>
              <a:rPr i="1" lang="en"/>
              <a:t>i</a:t>
            </a:r>
            <a:r>
              <a:rPr lang="en"/>
              <a:t> = 1, 2, 3, 4, 5, is a nonnegative integer such that </a:t>
            </a:r>
            <a:r>
              <a:rPr lang="en"/>
              <a:t>0 ≤ x1 ≤ 10?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6.5.32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different strings can be made from the letters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MISSISSIPPI</a:t>
            </a:r>
            <a:r>
              <a:rPr lang="en"/>
              <a:t>, using all the letters?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6.5.52</a:t>
            </a:r>
            <a:endParaRPr/>
          </a:p>
        </p:txBody>
      </p:sp>
      <p:sp>
        <p:nvSpPr>
          <p:cNvPr id="243" name="Google Shape;243;p49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ways are there to distribute five distinguishable objects into three indistinguishable boxes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 </a:t>
            </a:r>
            <a:r>
              <a:rPr i="1" lang="en"/>
              <a:t>for this week</a:t>
            </a:r>
            <a:endParaRPr i="1"/>
          </a:p>
        </p:txBody>
      </p:sp>
      <p:sp>
        <p:nvSpPr>
          <p:cNvPr id="249" name="Google Shape;249;p50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to last week, you’ll have time at the end to fill out the feedback form</a:t>
            </a:r>
            <a:endParaRPr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500"/>
              <a:buFont typeface="Calibri"/>
              <a:buChar char="-"/>
            </a:pPr>
            <a:r>
              <a:rPr b="0" lang="en" sz="2500"/>
              <a:t>Someone please remind me 5 minutes before the end</a:t>
            </a:r>
            <a:endParaRPr b="0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Font typeface="Consolas"/>
              <a:buChar char="-"/>
            </a:pPr>
            <a:r>
              <a:rPr b="0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https://sites.pitt.edu/~shk148/CS0441-2231/#student-feedback</a:t>
            </a:r>
            <a:r>
              <a:rPr b="0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Please tell me:</a:t>
            </a:r>
            <a:endParaRPr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b="0" lang="en" sz="2500"/>
              <a:t>How can I improve?</a:t>
            </a:r>
            <a:endParaRPr b="0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b="0" lang="en" sz="2500"/>
              <a:t>What can I do better?</a:t>
            </a:r>
            <a:endParaRPr b="0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b="0" lang="en" sz="2500"/>
              <a:t>Was anything confusing?</a:t>
            </a:r>
            <a:endParaRPr b="0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b="0" i="1" lang="en" sz="2500"/>
              <a:t>Or really anything…</a:t>
            </a:r>
            <a:endParaRPr b="0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 is fully anonymous. I won't collect names, E-mail, or anything that could identify you.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Feedback is always appreciated.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#3</a:t>
            </a:r>
            <a:endParaRPr i="1"/>
          </a:p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570750" y="1322200"/>
            <a:ext cx="8916900" cy="1699500"/>
          </a:xfrm>
          <a:prstGeom prst="rect">
            <a:avLst/>
          </a:prstGeom>
          <a:solidFill>
            <a:srgbClr val="D4D4D4"/>
          </a:solidFill>
        </p:spPr>
        <p:txBody>
          <a:bodyPr anchorCtr="0" anchor="t" bIns="56525" lIns="113100" spcFirstLastPara="1" rIns="113100" wrap="square" tIns="565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200">
                <a:latin typeface="Consolas"/>
                <a:ea typeface="Consolas"/>
                <a:cs typeface="Consolas"/>
                <a:sym typeface="Consolas"/>
              </a:rPr>
              <a:t>ec 6.1 #s 4, 12, 22(a)(b)(c), 26(b), 46</a:t>
            </a:r>
            <a:endParaRPr b="0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Consolas"/>
                <a:ea typeface="Consolas"/>
                <a:cs typeface="Consolas"/>
                <a:sym typeface="Consolas"/>
              </a:rPr>
              <a:t>Sec 6.2 #s 2, 4, 18</a:t>
            </a:r>
            <a:endParaRPr b="0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Consolas"/>
                <a:ea typeface="Consolas"/>
                <a:cs typeface="Consolas"/>
                <a:sym typeface="Consolas"/>
              </a:rPr>
              <a:t>Sec 6.4 #s 3, 5, 13(d)(e)</a:t>
            </a:r>
            <a:endParaRPr b="0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2200">
                <a:latin typeface="Consolas"/>
                <a:ea typeface="Consolas"/>
                <a:cs typeface="Consolas"/>
                <a:sym typeface="Consolas"/>
              </a:rPr>
              <a:t>Sec 6.5 #s 6, 10(e), 15(c) 32, 52</a:t>
            </a:r>
            <a:endParaRPr b="0" sz="2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48" y="3485298"/>
            <a:ext cx="2573325" cy="3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/>
          <p:nvPr/>
        </p:nvSpPr>
        <p:spPr>
          <a:xfrm>
            <a:off x="4020800" y="3524550"/>
            <a:ext cx="556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Due: November 4th, 23:59 ET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We’ll look at it today and next Friday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 of Counting</a:t>
            </a:r>
            <a:endParaRPr/>
          </a:p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</p:spPr>
        <p:txBody>
          <a:bodyPr anchorCtr="0" anchor="b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Section 6.1 #4, 12, 22(a)(b)(c), 26(b), 46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6.1.4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particular brand of shirt comes in 12 colors, has a male version and a female version, and comes in three sizes for each sex. How many different types of this shirt are made?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6.1.12</a:t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bit strings are there of length six or less, not counting the empty string?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6.1.22 (a)(b)(c)</a:t>
            </a:r>
            <a:endParaRPr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positive integers less than 1000: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AutoNum type="alphaLcParenR"/>
            </a:pPr>
            <a:r>
              <a:rPr lang="en"/>
              <a:t>are divisible by 7?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AutoNum type="alphaLcParenR"/>
            </a:pPr>
            <a:r>
              <a:rPr lang="en"/>
              <a:t>are divisible by 7 but not by 11?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Calibri"/>
              <a:buAutoNum type="alphaLcParenR"/>
            </a:pPr>
            <a:r>
              <a:rPr lang="en"/>
              <a:t>are divisible by both 7 and 11?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6.1.26(b)</a:t>
            </a:r>
            <a:endParaRPr/>
          </a:p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strings of four decimal digits end with an even digit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anchorCtr="0" anchor="ctr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6.1.46</a:t>
            </a:r>
            <a:endParaRPr/>
          </a:p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436575" y="1357475"/>
            <a:ext cx="8685900" cy="5821200"/>
          </a:xfrm>
          <a:prstGeom prst="rect">
            <a:avLst/>
          </a:prstGeom>
        </p:spPr>
        <p:txBody>
          <a:bodyPr anchorCtr="0" anchor="t" bIns="56525" lIns="113100" spcFirstLastPara="1" rIns="113100" wrap="square" tIns="565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ways are there to seat four of a group of ten people around a circular table where two seatings are considered the same when everyone has the same immediate left and immediate right neighbor?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594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