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8639" saveSubsetFonts="1">
  <p:sldMasterIdLst>
    <p:sldMasterId id="2147483732" r:id="rId1"/>
  </p:sldMasterIdLst>
  <p:notesMasterIdLst>
    <p:notesMasterId r:id="rId21"/>
  </p:notesMasterIdLst>
  <p:sldIdLst>
    <p:sldId id="257" r:id="rId2"/>
    <p:sldId id="301" r:id="rId3"/>
    <p:sldId id="358" r:id="rId4"/>
    <p:sldId id="340" r:id="rId5"/>
    <p:sldId id="288" r:id="rId6"/>
    <p:sldId id="298" r:id="rId7"/>
    <p:sldId id="328" r:id="rId8"/>
    <p:sldId id="326" r:id="rId9"/>
    <p:sldId id="300" r:id="rId10"/>
    <p:sldId id="356" r:id="rId11"/>
    <p:sldId id="299" r:id="rId12"/>
    <p:sldId id="419" r:id="rId13"/>
    <p:sldId id="359" r:id="rId14"/>
    <p:sldId id="343" r:id="rId15"/>
    <p:sldId id="344" r:id="rId16"/>
    <p:sldId id="345" r:id="rId17"/>
    <p:sldId id="347" r:id="rId18"/>
    <p:sldId id="348" r:id="rId19"/>
    <p:sldId id="34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2F2F2"/>
    <a:srgbClr val="CEC8AA"/>
    <a:srgbClr val="01351A"/>
    <a:srgbClr val="026632"/>
    <a:srgbClr val="94B985"/>
    <a:srgbClr val="FFE593"/>
    <a:srgbClr val="FFD243"/>
    <a:srgbClr val="E523B2"/>
    <a:srgbClr val="ED2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3" autoAdjust="0"/>
    <p:restoredTop sz="45153" autoAdjust="0"/>
  </p:normalViewPr>
  <p:slideViewPr>
    <p:cSldViewPr>
      <p:cViewPr varScale="1">
        <p:scale>
          <a:sx n="116" d="100"/>
          <a:sy n="11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85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92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14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8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0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0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0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0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0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3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36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42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24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4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53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0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9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0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4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9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6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93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6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4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8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2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75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697" y="221799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</a:rPr>
              <a:t>JAVA &amp; </a:t>
            </a:r>
            <a:r>
              <a:rPr lang="en-US" altLang="ko-KR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 &amp;   &amp;   PROJECT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436" y="4624340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latin typeface="+mj-lt"/>
                <a:ea typeface="문체부 돋음체" panose="020B0609000101010101" pitchFamily="49" charset="-127"/>
              </a:rPr>
              <a:t>신범건</a:t>
            </a:r>
            <a:r>
              <a:rPr lang="en-US" altLang="ko-KR" sz="1600" b="1" dirty="0">
                <a:latin typeface="+mj-lt"/>
                <a:ea typeface="문체부 돋음체" panose="020B0609000101010101" pitchFamily="49" charset="-127"/>
              </a:rPr>
              <a:t> </a:t>
            </a:r>
            <a:r>
              <a:rPr lang="ko-KR" altLang="en-US" sz="1600" b="1" dirty="0" smtClean="0">
                <a:latin typeface="+mj-lt"/>
                <a:ea typeface="문체부 돋음체" panose="020B0609000101010101" pitchFamily="49" charset="-127"/>
              </a:rPr>
              <a:t>김길현</a:t>
            </a:r>
            <a:r>
              <a:rPr lang="en-US" altLang="ko-KR" sz="1600" b="1" dirty="0">
                <a:latin typeface="+mj-lt"/>
                <a:ea typeface="문체부 돋음체" panose="020B0609000101010101" pitchFamily="49" charset="-127"/>
              </a:rPr>
              <a:t> </a:t>
            </a:r>
            <a:r>
              <a:rPr lang="ko-KR" altLang="en-US" sz="1600" b="1" dirty="0" smtClean="0">
                <a:latin typeface="+mj-lt"/>
                <a:ea typeface="문체부 돋음체" panose="020B0609000101010101" pitchFamily="49" charset="-127"/>
              </a:rPr>
              <a:t>김예진</a:t>
            </a:r>
            <a:r>
              <a:rPr lang="en-US" altLang="ko-KR" sz="1600" b="1" dirty="0">
                <a:latin typeface="+mj-lt"/>
                <a:ea typeface="문체부 돋음체" panose="020B0609000101010101" pitchFamily="49" charset="-127"/>
              </a:rPr>
              <a:t> </a:t>
            </a:r>
            <a:r>
              <a:rPr lang="ko-KR" altLang="en-US" sz="1600" b="1" dirty="0" smtClean="0">
                <a:latin typeface="+mj-lt"/>
                <a:ea typeface="문체부 돋음체" panose="020B0609000101010101" pitchFamily="49" charset="-127"/>
              </a:rPr>
              <a:t>이민정</a:t>
            </a:r>
            <a:endParaRPr lang="ko-KR" altLang="en-US" sz="1600" b="1" dirty="0">
              <a:latin typeface="+mj-lt"/>
              <a:ea typeface="문체부 돋음체" panose="020B060900010101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9765" y="2636912"/>
            <a:ext cx="425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42709"/>
            <a:ext cx="5162550" cy="22098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123728" y="4149080"/>
            <a:ext cx="4608512" cy="72008"/>
            <a:chOff x="1907704" y="3933056"/>
            <a:chExt cx="4320480" cy="121568"/>
          </a:xfrm>
        </p:grpSpPr>
        <p:sp>
          <p:nvSpPr>
            <p:cNvPr id="6" name="직사각형 5"/>
            <p:cNvSpPr/>
            <p:nvPr/>
          </p:nvSpPr>
          <p:spPr>
            <a:xfrm flipV="1">
              <a:off x="1907704" y="3933056"/>
              <a:ext cx="2160240" cy="1215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flipV="1">
              <a:off x="4067944" y="3933056"/>
              <a:ext cx="2160240" cy="1215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5164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사용자 흐름도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23528" y="617075"/>
            <a:ext cx="792088" cy="276399"/>
            <a:chOff x="323528" y="617075"/>
            <a:chExt cx="792088" cy="276399"/>
          </a:xfrm>
        </p:grpSpPr>
        <p:sp>
          <p:nvSpPr>
            <p:cNvPr id="34" name="이등변 삼각형 33"/>
            <p:cNvSpPr/>
            <p:nvPr/>
          </p:nvSpPr>
          <p:spPr>
            <a:xfrm rot="10800000">
              <a:off x="323528" y="617075"/>
              <a:ext cx="576064" cy="276399"/>
            </a:xfrm>
            <a:prstGeom prst="triangle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 rot="10800000">
              <a:off x="539552" y="617075"/>
              <a:ext cx="576064" cy="276399"/>
            </a:xfrm>
            <a:prstGeom prst="triangle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1"/>
          <p:cNvGrpSpPr>
            <a:grpSpLocks/>
          </p:cNvGrpSpPr>
          <p:nvPr/>
        </p:nvGrpSpPr>
        <p:grpSpPr bwMode="auto">
          <a:xfrm>
            <a:off x="755576" y="965482"/>
            <a:ext cx="7362825" cy="5108575"/>
            <a:chOff x="202360" y="499857"/>
            <a:chExt cx="8784976" cy="6096096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305046" y="4165472"/>
              <a:ext cx="719769" cy="35993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291887" y="4165472"/>
              <a:ext cx="1820260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카테고리</a:t>
              </a:r>
              <a:r>
                <a:rPr lang="en-US" altLang="ko-KR" sz="900" dirty="0">
                  <a:solidFill>
                    <a:schemeClr val="tx1"/>
                  </a:solidFill>
                </a:rPr>
                <a:t>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91887" y="4586023"/>
              <a:ext cx="1820260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카테고리</a:t>
              </a:r>
              <a:r>
                <a:rPr lang="en-US" altLang="ko-KR" sz="900" dirty="0">
                  <a:solidFill>
                    <a:schemeClr val="tx1"/>
                  </a:solidFill>
                </a:rPr>
                <a:t>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꺾인 연결선 39"/>
            <p:cNvCxnSpPr>
              <a:endCxn id="39" idx="1"/>
            </p:cNvCxnSpPr>
            <p:nvPr/>
          </p:nvCxnSpPr>
          <p:spPr>
            <a:xfrm>
              <a:off x="5024816" y="4345437"/>
              <a:ext cx="267072" cy="420551"/>
            </a:xfrm>
            <a:prstGeom prst="bentConnector3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endCxn id="38" idx="1"/>
            </p:cNvCxnSpPr>
            <p:nvPr/>
          </p:nvCxnSpPr>
          <p:spPr>
            <a:xfrm>
              <a:off x="5024816" y="4345437"/>
              <a:ext cx="26707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2558658" y="4165472"/>
              <a:ext cx="1098596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558658" y="4618226"/>
              <a:ext cx="1098596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가격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558658" y="5080454"/>
              <a:ext cx="1098596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상세설명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558658" y="5794633"/>
              <a:ext cx="1098596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이용후기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558658" y="6236022"/>
              <a:ext cx="1098596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상품문의</a:t>
              </a:r>
            </a:p>
          </p:txBody>
        </p:sp>
        <p:cxnSp>
          <p:nvCxnSpPr>
            <p:cNvPr id="48" name="꺾인 연결선 47"/>
            <p:cNvCxnSpPr>
              <a:endCxn id="44" idx="3"/>
            </p:cNvCxnSpPr>
            <p:nvPr/>
          </p:nvCxnSpPr>
          <p:spPr>
            <a:xfrm rot="10800000" flipV="1">
              <a:off x="3657254" y="4345437"/>
              <a:ext cx="647793" cy="914983"/>
            </a:xfrm>
            <a:prstGeom prst="bentConnector3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꺾인 연결선 48"/>
            <p:cNvCxnSpPr>
              <a:endCxn id="43" idx="3"/>
            </p:cNvCxnSpPr>
            <p:nvPr/>
          </p:nvCxnSpPr>
          <p:spPr>
            <a:xfrm rot="10800000" flipV="1">
              <a:off x="3657254" y="4345437"/>
              <a:ext cx="647793" cy="452756"/>
            </a:xfrm>
            <a:prstGeom prst="bentConnector3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endCxn id="42" idx="3"/>
            </p:cNvCxnSpPr>
            <p:nvPr/>
          </p:nvCxnSpPr>
          <p:spPr>
            <a:xfrm flipH="1">
              <a:off x="3657254" y="4345437"/>
              <a:ext cx="64779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endCxn id="46" idx="3"/>
            </p:cNvCxnSpPr>
            <p:nvPr/>
          </p:nvCxnSpPr>
          <p:spPr>
            <a:xfrm rot="5400000">
              <a:off x="3436494" y="4746162"/>
              <a:ext cx="1449196" cy="1007677"/>
            </a:xfrm>
            <a:prstGeom prst="bentConnector2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꺾인 연결선 51"/>
            <p:cNvCxnSpPr>
              <a:endCxn id="47" idx="3"/>
            </p:cNvCxnSpPr>
            <p:nvPr/>
          </p:nvCxnSpPr>
          <p:spPr>
            <a:xfrm rot="5400000">
              <a:off x="3215799" y="4966857"/>
              <a:ext cx="1890585" cy="1007677"/>
            </a:xfrm>
            <a:prstGeom prst="bentConnector2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1096389" y="4407951"/>
              <a:ext cx="1098596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쿠폰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05046" y="499857"/>
              <a:ext cx="719769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주문</a:t>
              </a:r>
            </a:p>
          </p:txBody>
        </p:sp>
        <p:cxnSp>
          <p:nvCxnSpPr>
            <p:cNvPr id="55" name="직선 화살표 연결선 54"/>
            <p:cNvCxnSpPr>
              <a:endCxn id="54" idx="2"/>
            </p:cNvCxnSpPr>
            <p:nvPr/>
          </p:nvCxnSpPr>
          <p:spPr>
            <a:xfrm flipV="1">
              <a:off x="4664931" y="859788"/>
              <a:ext cx="0" cy="330568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2052925" y="499857"/>
              <a:ext cx="1678199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>
                  <a:solidFill>
                    <a:schemeClr val="tx1"/>
                  </a:solidFill>
                </a:rPr>
                <a:t>주문자 정보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연결선 56"/>
            <p:cNvCxnSpPr>
              <a:stCxn id="54" idx="1"/>
              <a:endCxn id="56" idx="3"/>
            </p:cNvCxnSpPr>
            <p:nvPr/>
          </p:nvCxnSpPr>
          <p:spPr>
            <a:xfrm flipH="1">
              <a:off x="3731124" y="679823"/>
              <a:ext cx="57392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052925" y="962084"/>
              <a:ext cx="1678199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결제 정보</a:t>
              </a:r>
            </a:p>
          </p:txBody>
        </p:sp>
        <p:cxnSp>
          <p:nvCxnSpPr>
            <p:cNvPr id="59" name="꺾인 연결선 58"/>
            <p:cNvCxnSpPr>
              <a:stCxn id="54" idx="1"/>
              <a:endCxn id="58" idx="3"/>
            </p:cNvCxnSpPr>
            <p:nvPr/>
          </p:nvCxnSpPr>
          <p:spPr>
            <a:xfrm rot="10800000" flipV="1">
              <a:off x="3731124" y="679823"/>
              <a:ext cx="573922" cy="462227"/>
            </a:xfrm>
            <a:prstGeom prst="bentConnector3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202360" y="499857"/>
              <a:ext cx="1680093" cy="8221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  <a:r>
                <a:rPr lang="ko-KR" altLang="en-US" sz="900" dirty="0">
                  <a:solidFill>
                    <a:schemeClr val="tx1"/>
                  </a:solidFill>
                </a:rPr>
                <a:t>년간 법적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의무 보유</a:t>
              </a:r>
            </a:p>
          </p:txBody>
        </p:sp>
        <p:cxnSp>
          <p:nvCxnSpPr>
            <p:cNvPr id="61" name="꺾인 연결선 60"/>
            <p:cNvCxnSpPr>
              <a:stCxn id="56" idx="1"/>
              <a:endCxn id="60" idx="3"/>
            </p:cNvCxnSpPr>
            <p:nvPr/>
          </p:nvCxnSpPr>
          <p:spPr>
            <a:xfrm rot="10800000" flipV="1">
              <a:off x="1882453" y="679823"/>
              <a:ext cx="170472" cy="231114"/>
            </a:xfrm>
            <a:prstGeom prst="bentConnector3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58" idx="1"/>
              <a:endCxn id="60" idx="3"/>
            </p:cNvCxnSpPr>
            <p:nvPr/>
          </p:nvCxnSpPr>
          <p:spPr>
            <a:xfrm rot="10800000">
              <a:off x="1882453" y="910937"/>
              <a:ext cx="170472" cy="231114"/>
            </a:xfrm>
            <a:prstGeom prst="bentConnector3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261581" y="499857"/>
              <a:ext cx="1373245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>
                  <a:solidFill>
                    <a:schemeClr val="tx1"/>
                  </a:solidFill>
                </a:rPr>
                <a:t>주문상태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직선 연결선 63"/>
            <p:cNvCxnSpPr>
              <a:stCxn id="54" idx="3"/>
              <a:endCxn id="63" idx="1"/>
            </p:cNvCxnSpPr>
            <p:nvPr/>
          </p:nvCxnSpPr>
          <p:spPr>
            <a:xfrm>
              <a:off x="5024816" y="679823"/>
              <a:ext cx="236766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2558658" y="3511912"/>
              <a:ext cx="1098596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>
                  <a:solidFill>
                    <a:schemeClr val="tx1"/>
                  </a:solidFill>
                </a:rPr>
                <a:t>재고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꺾인 연결선 65"/>
            <p:cNvCxnSpPr>
              <a:endCxn id="65" idx="3"/>
            </p:cNvCxnSpPr>
            <p:nvPr/>
          </p:nvCxnSpPr>
          <p:spPr>
            <a:xfrm rot="16200000" flipV="1">
              <a:off x="3924295" y="3424837"/>
              <a:ext cx="473594" cy="1007677"/>
            </a:xfrm>
            <a:prstGeom prst="bentConnector2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261581" y="1043543"/>
              <a:ext cx="1373245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주문완료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261581" y="1570179"/>
              <a:ext cx="1373245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결제상태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850757" y="1570179"/>
              <a:ext cx="1187619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결제전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850757" y="2051350"/>
              <a:ext cx="1187619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결제완료</a:t>
              </a:r>
            </a:p>
          </p:txBody>
        </p:sp>
        <p:cxnSp>
          <p:nvCxnSpPr>
            <p:cNvPr id="71" name="직선 화살표 연결선 70"/>
            <p:cNvCxnSpPr>
              <a:stCxn id="63" idx="2"/>
              <a:endCxn id="67" idx="0"/>
            </p:cNvCxnSpPr>
            <p:nvPr/>
          </p:nvCxnSpPr>
          <p:spPr>
            <a:xfrm>
              <a:off x="5947256" y="859788"/>
              <a:ext cx="0" cy="18375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67" idx="2"/>
              <a:endCxn id="68" idx="0"/>
            </p:cNvCxnSpPr>
            <p:nvPr/>
          </p:nvCxnSpPr>
          <p:spPr>
            <a:xfrm>
              <a:off x="5947256" y="1403474"/>
              <a:ext cx="0" cy="16670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8" idx="3"/>
              <a:endCxn id="69" idx="1"/>
            </p:cNvCxnSpPr>
            <p:nvPr/>
          </p:nvCxnSpPr>
          <p:spPr>
            <a:xfrm>
              <a:off x="6634826" y="1750144"/>
              <a:ext cx="215931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69" idx="2"/>
              <a:endCxn id="70" idx="0"/>
            </p:cNvCxnSpPr>
            <p:nvPr/>
          </p:nvCxnSpPr>
          <p:spPr>
            <a:xfrm>
              <a:off x="7445514" y="1930110"/>
              <a:ext cx="0" cy="12124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5261581" y="2627240"/>
              <a:ext cx="1373245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배송상태</a:t>
              </a:r>
            </a:p>
          </p:txBody>
        </p:sp>
        <p:cxnSp>
          <p:nvCxnSpPr>
            <p:cNvPr id="78" name="꺾인 연결선 77"/>
            <p:cNvCxnSpPr>
              <a:stCxn id="70" idx="1"/>
              <a:endCxn id="77" idx="0"/>
            </p:cNvCxnSpPr>
            <p:nvPr/>
          </p:nvCxnSpPr>
          <p:spPr>
            <a:xfrm rot="10800000" flipV="1">
              <a:off x="5947256" y="2231315"/>
              <a:ext cx="903501" cy="395925"/>
            </a:xfrm>
            <a:prstGeom prst="bentConnector2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6846969" y="2627240"/>
              <a:ext cx="1187619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상품준비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846969" y="3129248"/>
              <a:ext cx="1187619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배송증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846969" y="3650202"/>
              <a:ext cx="1187619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배송완료</a:t>
              </a:r>
            </a:p>
          </p:txBody>
        </p:sp>
        <p:cxnSp>
          <p:nvCxnSpPr>
            <p:cNvPr id="82" name="직선 화살표 연결선 81"/>
            <p:cNvCxnSpPr>
              <a:stCxn id="77" idx="3"/>
              <a:endCxn id="79" idx="1"/>
            </p:cNvCxnSpPr>
            <p:nvPr/>
          </p:nvCxnSpPr>
          <p:spPr>
            <a:xfrm>
              <a:off x="6634826" y="2807205"/>
              <a:ext cx="212143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9" idx="2"/>
              <a:endCxn id="80" idx="0"/>
            </p:cNvCxnSpPr>
            <p:nvPr/>
          </p:nvCxnSpPr>
          <p:spPr>
            <a:xfrm>
              <a:off x="7439831" y="2987171"/>
              <a:ext cx="0" cy="142077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80" idx="2"/>
              <a:endCxn id="81" idx="0"/>
            </p:cNvCxnSpPr>
            <p:nvPr/>
          </p:nvCxnSpPr>
          <p:spPr>
            <a:xfrm>
              <a:off x="7439831" y="3489179"/>
              <a:ext cx="0" cy="16102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8267567" y="2051350"/>
              <a:ext cx="719769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환불</a:t>
              </a:r>
            </a:p>
          </p:txBody>
        </p:sp>
        <p:cxnSp>
          <p:nvCxnSpPr>
            <p:cNvPr id="87" name="직선 화살표 연결선 86"/>
            <p:cNvCxnSpPr>
              <a:stCxn id="70" idx="3"/>
              <a:endCxn id="86" idx="1"/>
            </p:cNvCxnSpPr>
            <p:nvPr/>
          </p:nvCxnSpPr>
          <p:spPr>
            <a:xfrm>
              <a:off x="8038376" y="2231315"/>
              <a:ext cx="229190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1096389" y="4889122"/>
              <a:ext cx="1098596" cy="359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적립금</a:t>
              </a:r>
            </a:p>
          </p:txBody>
        </p:sp>
        <p:cxnSp>
          <p:nvCxnSpPr>
            <p:cNvPr id="89" name="꺾인 연결선 88"/>
            <p:cNvCxnSpPr>
              <a:stCxn id="43" idx="1"/>
              <a:endCxn id="88" idx="3"/>
            </p:cNvCxnSpPr>
            <p:nvPr/>
          </p:nvCxnSpPr>
          <p:spPr>
            <a:xfrm rot="10800000" flipV="1">
              <a:off x="2194985" y="4798193"/>
              <a:ext cx="363673" cy="270895"/>
            </a:xfrm>
            <a:prstGeom prst="bentConnector3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꺾인 연결선 89"/>
            <p:cNvCxnSpPr>
              <a:stCxn id="43" idx="1"/>
              <a:endCxn id="53" idx="3"/>
            </p:cNvCxnSpPr>
            <p:nvPr/>
          </p:nvCxnSpPr>
          <p:spPr>
            <a:xfrm rot="10800000">
              <a:off x="2194985" y="4587916"/>
              <a:ext cx="363673" cy="210276"/>
            </a:xfrm>
            <a:prstGeom prst="bentConnector3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9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0" y="87015"/>
            <a:ext cx="3005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클래스 다이어그램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15816" y="858956"/>
            <a:ext cx="2160240" cy="269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controller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3528" y="617075"/>
            <a:ext cx="792088" cy="276399"/>
            <a:chOff x="323528" y="617075"/>
            <a:chExt cx="792088" cy="276399"/>
          </a:xfrm>
        </p:grpSpPr>
        <p:sp>
          <p:nvSpPr>
            <p:cNvPr id="15" name="이등변 삼각형 14"/>
            <p:cNvSpPr/>
            <p:nvPr/>
          </p:nvSpPr>
          <p:spPr>
            <a:xfrm rot="10800000">
              <a:off x="323528" y="617075"/>
              <a:ext cx="576064" cy="276399"/>
            </a:xfrm>
            <a:prstGeom prst="triangle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0800000">
              <a:off x="539552" y="617075"/>
              <a:ext cx="576064" cy="276399"/>
            </a:xfrm>
            <a:prstGeom prst="triangle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197291" y="1772816"/>
            <a:ext cx="4752528" cy="5010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클래스다이어그램 넣기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64704"/>
            <a:ext cx="7488832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133181"/>
            <a:ext cx="1152128" cy="369332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메인화면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84"/>
          <a:stretch/>
        </p:blipFill>
        <p:spPr bwMode="auto">
          <a:xfrm>
            <a:off x="-3158" y="3116079"/>
            <a:ext cx="9144000" cy="348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8352"/>
          <a:stretch/>
        </p:blipFill>
        <p:spPr bwMode="auto">
          <a:xfrm>
            <a:off x="0" y="594768"/>
            <a:ext cx="9144000" cy="312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7359548" y="502513"/>
            <a:ext cx="1601639" cy="391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92080" y="5157191"/>
            <a:ext cx="1611052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베스트 및 신상품 </a:t>
            </a:r>
            <a:endParaRPr lang="en-US" altLang="ko-KR" sz="1200" dirty="0" smtClean="0"/>
          </a:p>
          <a:p>
            <a:r>
              <a:rPr lang="ko-KR" altLang="en-US" sz="1200" dirty="0" smtClean="0"/>
              <a:t>구매횟수 상위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품목 </a:t>
            </a:r>
            <a:endParaRPr lang="en-US" altLang="ko-KR" sz="1200" dirty="0" smtClean="0"/>
          </a:p>
          <a:p>
            <a:r>
              <a:rPr lang="ko-KR" altLang="en-US" sz="1200" dirty="0" smtClean="0"/>
              <a:t>등록시간 상위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품목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563888" y="893592"/>
            <a:ext cx="2232248" cy="2625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15616" y="3452384"/>
            <a:ext cx="6984776" cy="31449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563888" y="620688"/>
            <a:ext cx="2062924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상품리스트 및 브랜드 메뉴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359547" y="901155"/>
            <a:ext cx="160494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 기능 및 </a:t>
            </a:r>
            <a:endParaRPr lang="en-US" altLang="ko-KR" sz="1200" dirty="0" smtClean="0"/>
          </a:p>
          <a:p>
            <a:r>
              <a:rPr lang="ko-KR" altLang="en-US" sz="1200" dirty="0" smtClean="0"/>
              <a:t>관리자 기능 </a:t>
            </a:r>
            <a:r>
              <a:rPr lang="ko-KR" altLang="en-US" sz="1200" dirty="0"/>
              <a:t>메</a:t>
            </a:r>
            <a:r>
              <a:rPr lang="ko-KR" altLang="en-US" sz="1200" dirty="0" smtClean="0"/>
              <a:t>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02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060848"/>
            <a:ext cx="9144000" cy="280831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2587841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주요기능</a:t>
            </a:r>
            <a:endParaRPr lang="en-US" altLang="ko-KR" sz="5400" b="1" dirty="0" smtClean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- </a:t>
            </a:r>
            <a:r>
              <a:rPr lang="ko-KR" altLang="en-US" sz="54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상품 </a:t>
            </a:r>
            <a:r>
              <a:rPr lang="en-US" altLang="ko-KR" sz="54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endParaRPr lang="ko-KR" altLang="en-US" sz="5400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6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white"/>
                </a:solidFill>
              </a:rPr>
              <a:t>ㅅ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55225"/>
            <a:ext cx="3564396" cy="369332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상품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리스트 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(</a:t>
            </a:r>
            <a:r>
              <a:rPr lang="ko-KR" altLang="en-US" b="1" spc="-150" dirty="0" smtClean="0">
                <a:solidFill>
                  <a:srgbClr val="FF0000"/>
                </a:solidFill>
              </a:rPr>
              <a:t>카테고리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버튼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787"/>
            <a:ext cx="911523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26822" y="2132856"/>
            <a:ext cx="3960440" cy="2926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46014" y="2186280"/>
            <a:ext cx="1924317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신발 종류별 </a:t>
            </a:r>
            <a:endParaRPr lang="en-US" altLang="ko-KR" dirty="0" smtClean="0"/>
          </a:p>
          <a:p>
            <a:r>
              <a:rPr lang="ko-KR" altLang="en-US" dirty="0" smtClean="0"/>
              <a:t>카테고리 버튼 분류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3"/>
          </p:cNvCxnSpPr>
          <p:nvPr/>
        </p:nvCxnSpPr>
        <p:spPr>
          <a:xfrm>
            <a:off x="6387262" y="2279195"/>
            <a:ext cx="658752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white"/>
                </a:solidFill>
              </a:rPr>
              <a:t>ㅅ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557"/>
            <a:ext cx="9144000" cy="522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3" y="755225"/>
            <a:ext cx="2139299" cy="369332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브랜드 리스트화면 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7584" y="1986517"/>
            <a:ext cx="7560840" cy="2183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43808" y="1124557"/>
            <a:ext cx="3600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브랜드 알파벳 순서 별 버튼 분류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4" idx="1"/>
          </p:cNvCxnSpPr>
          <p:nvPr/>
        </p:nvCxnSpPr>
        <p:spPr>
          <a:xfrm flipV="1">
            <a:off x="2195736" y="1309223"/>
            <a:ext cx="648072" cy="67729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247219" y="2357264"/>
            <a:ext cx="6565141" cy="3736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47219" y="6093296"/>
            <a:ext cx="656514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관리자가 등록한 브랜드만 표시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클릭 시 브랜드 별 상품 출력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011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white"/>
                </a:solidFill>
              </a:rPr>
              <a:t>ㅅ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4497"/>
            <a:ext cx="7812360" cy="545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3" y="755225"/>
            <a:ext cx="2139299" cy="369332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상품 상세 화면 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10221" y="5589240"/>
            <a:ext cx="2861779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10221" y="6093296"/>
            <a:ext cx="314981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상제정보 및 후기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문의 게시판 분류 </a:t>
            </a:r>
            <a:r>
              <a:rPr lang="ko-KR" altLang="en-US" sz="1200" dirty="0" err="1" smtClean="0"/>
              <a:t>텝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490641" y="2740278"/>
            <a:ext cx="1601639" cy="29209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92280" y="2740278"/>
            <a:ext cx="2016224" cy="20313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 브랜드 및 </a:t>
            </a:r>
            <a:endParaRPr lang="en-US" altLang="ko-KR" sz="1400" dirty="0" smtClean="0"/>
          </a:p>
          <a:p>
            <a:r>
              <a:rPr lang="ko-KR" altLang="en-US" sz="1400" dirty="0" smtClean="0"/>
              <a:t>상품 대표이름 표시</a:t>
            </a:r>
            <a:endParaRPr lang="en-US" altLang="ko-KR" sz="1400" dirty="0"/>
          </a:p>
          <a:p>
            <a:endParaRPr lang="en-US" altLang="ko-KR" dirty="0" smtClean="0"/>
          </a:p>
          <a:p>
            <a:r>
              <a:rPr lang="ko-KR" altLang="en-US" sz="1400" dirty="0" smtClean="0"/>
              <a:t>색상</a:t>
            </a:r>
            <a:r>
              <a:rPr lang="en-US" altLang="ko-KR" sz="1400" dirty="0" smtClean="0"/>
              <a:t>,size,</a:t>
            </a:r>
            <a:r>
              <a:rPr lang="ko-KR" altLang="en-US" sz="1400" dirty="0" smtClean="0"/>
              <a:t>수량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 후 장바구니 담기 또는 </a:t>
            </a:r>
            <a:endParaRPr lang="en-US" altLang="ko-KR" sz="1400" dirty="0" smtClean="0"/>
          </a:p>
          <a:p>
            <a:r>
              <a:rPr lang="ko-KR" altLang="en-US" sz="1400" dirty="0" smtClean="0"/>
              <a:t>구매하기 가능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Npay</a:t>
            </a:r>
            <a:r>
              <a:rPr lang="ko-KR" altLang="en-US" sz="1200" dirty="0" smtClean="0"/>
              <a:t>결재 기능은 </a:t>
            </a:r>
            <a:r>
              <a:rPr lang="en-US" altLang="ko-KR" sz="1200" dirty="0" err="1" smtClean="0"/>
              <a:t>naver</a:t>
            </a:r>
            <a:r>
              <a:rPr lang="ko-KR" altLang="en-US" sz="1200" dirty="0" smtClean="0"/>
              <a:t>인증 관계로 </a:t>
            </a:r>
            <a:r>
              <a:rPr lang="ko-KR" altLang="en-US" sz="1200" dirty="0" err="1" smtClean="0"/>
              <a:t>미구현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13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white"/>
                </a:solidFill>
              </a:rPr>
              <a:t>ㅅ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5" y="1760568"/>
            <a:ext cx="9172552" cy="369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3" y="755225"/>
            <a:ext cx="2862858" cy="369332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상품 상세 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(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상품후기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08304" y="2780928"/>
            <a:ext cx="72008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50723" y="1760568"/>
            <a:ext cx="2880320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 구매 시 리뷰등록 버튼 표시</a:t>
            </a:r>
            <a:endParaRPr lang="en-US" altLang="ko-KR" sz="14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구매이력이 없는 사용자는 표시 안됨</a:t>
            </a:r>
            <a:r>
              <a:rPr lang="en-US" altLang="ko-KR" sz="1400" dirty="0" smtClean="0"/>
              <a:t>)</a:t>
            </a:r>
          </a:p>
        </p:txBody>
      </p:sp>
      <p:cxnSp>
        <p:nvCxnSpPr>
          <p:cNvPr id="6" name="직선 화살표 연결선 5"/>
          <p:cNvCxnSpPr>
            <a:stCxn id="21" idx="0"/>
          </p:cNvCxnSpPr>
          <p:nvPr/>
        </p:nvCxnSpPr>
        <p:spPr>
          <a:xfrm flipV="1">
            <a:off x="7668344" y="2283788"/>
            <a:ext cx="0" cy="49714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898" y="636712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white"/>
                </a:solidFill>
              </a:rPr>
              <a:t>ㅅ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2" y="1162992"/>
            <a:ext cx="3709466" cy="121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2" y="2570384"/>
            <a:ext cx="4970092" cy="391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87523" y="755225"/>
            <a:ext cx="1692189" cy="369332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장바구니 화면  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5882" y="1162992"/>
            <a:ext cx="3709466" cy="12153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60032" y="1513788"/>
            <a:ext cx="2808312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장바구니 물품이 없을 시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알람</a:t>
            </a:r>
            <a:r>
              <a:rPr lang="ko-KR" altLang="en-US" sz="1400" dirty="0" smtClean="0"/>
              <a:t> 표시되고 전 페이지로 이동</a:t>
            </a:r>
            <a:endParaRPr lang="en-US" altLang="ko-KR" sz="1400" dirty="0" smtClean="0"/>
          </a:p>
        </p:txBody>
      </p:sp>
      <p:cxnSp>
        <p:nvCxnSpPr>
          <p:cNvPr id="6" name="직선 화살표 연결선 5"/>
          <p:cNvCxnSpPr>
            <a:stCxn id="21" idx="3"/>
            <a:endCxn id="17" idx="1"/>
          </p:cNvCxnSpPr>
          <p:nvPr/>
        </p:nvCxnSpPr>
        <p:spPr>
          <a:xfrm>
            <a:off x="4375348" y="1770686"/>
            <a:ext cx="484684" cy="47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5974" y="3130738"/>
            <a:ext cx="2808312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장바구니 물품이 있는 경우 표시화면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959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6712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white"/>
                </a:solidFill>
              </a:rPr>
              <a:t>ㅅ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8" y="1268759"/>
            <a:ext cx="7015232" cy="529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87523" y="755225"/>
            <a:ext cx="1692189" cy="369332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주문 화면  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50566" y="3017350"/>
            <a:ext cx="3709466" cy="374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37584" y="3050960"/>
            <a:ext cx="1616332" cy="3077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포인트 사용 기능</a:t>
            </a:r>
            <a:endParaRPr lang="en-US" altLang="ko-KR" sz="1400" dirty="0" smtClean="0"/>
          </a:p>
        </p:txBody>
      </p:sp>
      <p:cxnSp>
        <p:nvCxnSpPr>
          <p:cNvPr id="6" name="직선 화살표 연결선 5"/>
          <p:cNvCxnSpPr>
            <a:stCxn id="21" idx="3"/>
            <a:endCxn id="17" idx="1"/>
          </p:cNvCxnSpPr>
          <p:nvPr/>
        </p:nvCxnSpPr>
        <p:spPr>
          <a:xfrm>
            <a:off x="4860032" y="3204849"/>
            <a:ext cx="577552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55876" y="4077072"/>
            <a:ext cx="3060340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등록되어있는 </a:t>
            </a:r>
            <a:r>
              <a:rPr lang="ko-KR" altLang="en-US" sz="1400" dirty="0" err="1" smtClean="0"/>
              <a:t>배송지</a:t>
            </a:r>
            <a:r>
              <a:rPr lang="ko-KR" altLang="en-US" sz="1400" dirty="0" smtClean="0"/>
              <a:t> 및 </a:t>
            </a:r>
            <a:endParaRPr lang="en-US" altLang="ko-KR" sz="1400" dirty="0" smtClean="0"/>
          </a:p>
          <a:p>
            <a:r>
              <a:rPr lang="ko-KR" altLang="en-US" sz="1400" dirty="0" smtClean="0"/>
              <a:t>새로운 </a:t>
            </a:r>
            <a:r>
              <a:rPr lang="ko-KR" altLang="en-US" sz="1400" dirty="0" err="1" smtClean="0"/>
              <a:t>배송지</a:t>
            </a:r>
            <a:r>
              <a:rPr lang="ko-KR" altLang="en-US" sz="1400" dirty="0" smtClean="0"/>
              <a:t> 선택 가능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5520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49958" y="412243"/>
            <a:ext cx="87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목차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0457" y="1320906"/>
            <a:ext cx="133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00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8651" y="1980391"/>
            <a:ext cx="1186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8651" y="3380581"/>
            <a:ext cx="115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7481" y="4009072"/>
            <a:ext cx="10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3831936" y="859436"/>
            <a:ext cx="1306730" cy="77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79213" y="1438146"/>
            <a:ext cx="4300384" cy="4826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1999077" y="148314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소개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214" y="2099352"/>
            <a:ext cx="4300384" cy="4658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0" name="TextBox 39"/>
          <p:cNvSpPr txBox="1"/>
          <p:nvPr/>
        </p:nvSpPr>
        <p:spPr>
          <a:xfrm>
            <a:off x="2335110" y="2119899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개발환경</a:t>
            </a:r>
            <a:endParaRPr lang="ko-KR" altLang="en-US" sz="24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65444" y="3436944"/>
            <a:ext cx="4310952" cy="4871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2" name="TextBox 41"/>
          <p:cNvSpPr txBox="1"/>
          <p:nvPr/>
        </p:nvSpPr>
        <p:spPr>
          <a:xfrm>
            <a:off x="2474464" y="3482343"/>
            <a:ext cx="4092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 정의서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79214" y="4107436"/>
            <a:ext cx="4300384" cy="4499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TextBox 44"/>
          <p:cNvSpPr txBox="1"/>
          <p:nvPr/>
        </p:nvSpPr>
        <p:spPr>
          <a:xfrm>
            <a:off x="2281812" y="4121947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흐름도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54227" y="4706337"/>
            <a:ext cx="4300384" cy="4499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7" name="TextBox 46"/>
          <p:cNvSpPr txBox="1"/>
          <p:nvPr/>
        </p:nvSpPr>
        <p:spPr>
          <a:xfrm>
            <a:off x="2266991" y="4706337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다이어그램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37480" y="4630467"/>
            <a:ext cx="10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69048" y="5373479"/>
            <a:ext cx="4300384" cy="4499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0" name="TextBox 49"/>
          <p:cNvSpPr txBox="1"/>
          <p:nvPr/>
        </p:nvSpPr>
        <p:spPr>
          <a:xfrm>
            <a:off x="2281812" y="5373479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주요기능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2301" y="5297609"/>
            <a:ext cx="10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69048" y="6088447"/>
            <a:ext cx="4300384" cy="4499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1152301" y="6012577"/>
            <a:ext cx="10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32806" y="6113375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9285" y="2628201"/>
            <a:ext cx="1186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59848" y="2747162"/>
            <a:ext cx="4300384" cy="4658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6" name="TextBox 65"/>
          <p:cNvSpPr txBox="1"/>
          <p:nvPr/>
        </p:nvSpPr>
        <p:spPr>
          <a:xfrm>
            <a:off x="2315744" y="2812866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역할분담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5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060848"/>
            <a:ext cx="9144000" cy="280831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458" y="3003339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프로그램 소개</a:t>
            </a:r>
            <a:endParaRPr lang="ko-KR" altLang="en-US" sz="5400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3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프로그램 소개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C94F937-36CF-49C2-84FE-8CA3CC0B3F65}"/>
              </a:ext>
            </a:extLst>
          </p:cNvPr>
          <p:cNvSpPr txBox="1"/>
          <p:nvPr/>
        </p:nvSpPr>
        <p:spPr>
          <a:xfrm>
            <a:off x="827584" y="4268483"/>
            <a:ext cx="8064896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훈련기간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동안 배운 모든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기술들을 적용하여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기획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설계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디자인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기능구현까지 실제 실무에서 사용되는 기술과 과정을 경험함으로써 개발자로서의 역량강화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C94F937-36CF-49C2-84FE-8CA3CC0B3F65}"/>
              </a:ext>
            </a:extLst>
          </p:cNvPr>
          <p:cNvSpPr txBox="1"/>
          <p:nvPr/>
        </p:nvSpPr>
        <p:spPr>
          <a:xfrm>
            <a:off x="971601" y="1628725"/>
            <a:ext cx="6224007" cy="187743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다양한  브랜드와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카테고리의 상품을 자유롭게 등록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판매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심플하고 직관적인 디자인으로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고객이 쉽고 빠르게 상품주문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구매금액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리뷰작성에 따른 회원등급 부여와 혜택 제공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83568" y="4617978"/>
            <a:ext cx="130142" cy="1320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06529" y="1988840"/>
            <a:ext cx="130142" cy="1320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99592" y="2480960"/>
            <a:ext cx="130142" cy="1320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06529" y="2961857"/>
            <a:ext cx="130142" cy="1320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527884" y="119675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신발 쇼핑몰 “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88064" y="393813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 배경“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4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개발도구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77875" y="1214160"/>
            <a:ext cx="1047376" cy="1138017"/>
            <a:chOff x="1035939" y="984500"/>
            <a:chExt cx="1401283" cy="1415689"/>
          </a:xfrm>
        </p:grpSpPr>
        <p:pic>
          <p:nvPicPr>
            <p:cNvPr id="20" name="Picture 4" descr="eclipse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52" y="984500"/>
              <a:ext cx="1050720" cy="105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035939" y="1986165"/>
              <a:ext cx="14012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Eclipse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994109" y="1163349"/>
            <a:ext cx="1047376" cy="1027038"/>
            <a:chOff x="167496" y="2706585"/>
            <a:chExt cx="1401283" cy="127763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248" y="2706585"/>
              <a:ext cx="1239460" cy="862991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67496" y="3570193"/>
              <a:ext cx="14012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err="1" smtClean="0">
                  <a:solidFill>
                    <a:srgbClr val="C00000"/>
                  </a:solidFill>
                </a:rPr>
                <a:t>e</a:t>
              </a:r>
              <a:r>
                <a:rPr lang="en-US" altLang="ko-KR" sz="16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r>
                <a:rPr lang="en-US" altLang="ko-KR" sz="1600" b="1" dirty="0" err="1" smtClean="0">
                  <a:solidFill>
                    <a:srgbClr val="44546A">
                      <a:lumMod val="75000"/>
                    </a:srgbClr>
                  </a:solidFill>
                </a:rPr>
                <a:t>ERD</a:t>
              </a: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321353" y="2749674"/>
            <a:ext cx="1047376" cy="1217287"/>
            <a:chOff x="2696787" y="982584"/>
            <a:chExt cx="1401283" cy="1514301"/>
          </a:xfrm>
        </p:grpSpPr>
        <p:pic>
          <p:nvPicPr>
            <p:cNvPr id="27" name="Picture 18" descr="java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122" y="982584"/>
              <a:ext cx="1058896" cy="1058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2696787" y="2035220"/>
              <a:ext cx="14012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JAVA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172016" y="2798700"/>
            <a:ext cx="1187901" cy="1065335"/>
            <a:chOff x="1450930" y="2706585"/>
            <a:chExt cx="1401283" cy="1325273"/>
          </a:xfrm>
        </p:grpSpPr>
        <p:pic>
          <p:nvPicPr>
            <p:cNvPr id="28" name="Picture 24" descr="github 이미지 검색결과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7" t="20947" r="32965" b="23193"/>
            <a:stretch/>
          </p:blipFill>
          <p:spPr bwMode="auto">
            <a:xfrm>
              <a:off x="1759855" y="2706585"/>
              <a:ext cx="783434" cy="898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450930" y="3617834"/>
              <a:ext cx="14012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Git</a:t>
              </a:r>
              <a:r>
                <a:rPr lang="en-US" altLang="ko-K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352910" y="1230756"/>
            <a:ext cx="1124302" cy="1064721"/>
            <a:chOff x="3198817" y="2707349"/>
            <a:chExt cx="1504203" cy="1324509"/>
          </a:xfrm>
        </p:grpSpPr>
        <p:pic>
          <p:nvPicPr>
            <p:cNvPr id="40" name="Picture 20" descr="mysql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424" y="2707349"/>
              <a:ext cx="1477596" cy="762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3198817" y="3617834"/>
              <a:ext cx="14012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My</a:t>
              </a:r>
              <a:r>
                <a:rPr lang="en-US" altLang="ko-KR" sz="1600" b="1" dirty="0" smtClean="0">
                  <a:solidFill>
                    <a:schemeClr val="accent2"/>
                  </a:solidFill>
                </a:rPr>
                <a:t>SQL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49923" y="2704908"/>
            <a:ext cx="1047376" cy="1182427"/>
            <a:chOff x="5324398" y="2560923"/>
            <a:chExt cx="1401283" cy="147093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5324398" y="3570193"/>
              <a:ext cx="14012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err="1" smtClean="0">
                  <a:solidFill>
                    <a:srgbClr val="C00000"/>
                  </a:solidFill>
                </a:rPr>
                <a:t>D</a:t>
              </a:r>
              <a:r>
                <a:rPr lang="en-US" altLang="ko-KR" sz="1600" b="1" dirty="0" err="1" smtClean="0">
                  <a:solidFill>
                    <a:srgbClr val="44546A">
                      <a:lumMod val="75000"/>
                    </a:srgbClr>
                  </a:solidFill>
                </a:rPr>
                <a:t>Beaver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46" name="Picture 2" descr="dbeaver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9254" y="2560923"/>
              <a:ext cx="1154313" cy="1154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AutoShape 4" descr="아파치, tomcat, 로고 무료 아이콘 의 Vector Logo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아파치, tomcat, 로고 무료 아이콘 의 Vector Logo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Tomcat, 라, 워드마크, 로고 무료 아이콘 의 Devicon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Tomcat, 라, 워드마크, 로고 무료 아이콘 의 Devicon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8" descr="Tomcat, 라, 워드마크, 로고 무료 아이콘 의 Devicon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834634" y="2712102"/>
            <a:ext cx="1047376" cy="1169795"/>
            <a:chOff x="7095619" y="2533553"/>
            <a:chExt cx="1401283" cy="1455221"/>
          </a:xfrm>
        </p:grpSpPr>
        <p:pic>
          <p:nvPicPr>
            <p:cNvPr id="8213" name="Picture 21" descr="마이바티스 - 해시넷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645" y="2533553"/>
              <a:ext cx="1201232" cy="120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7095619" y="3574750"/>
              <a:ext cx="14012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err="1" smtClean="0">
                  <a:solidFill>
                    <a:srgbClr val="C00000"/>
                  </a:solidFill>
                </a:rPr>
                <a:t>My</a:t>
              </a:r>
              <a:r>
                <a:rPr lang="en-US" altLang="ko-KR" sz="1600" b="1" dirty="0" err="1" smtClean="0">
                  <a:solidFill>
                    <a:srgbClr val="44546A">
                      <a:lumMod val="75000"/>
                    </a:srgbClr>
                  </a:solidFill>
                </a:rPr>
                <a:t>batis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173381" y="2840339"/>
            <a:ext cx="1851854" cy="1126622"/>
            <a:chOff x="5869418" y="1028278"/>
            <a:chExt cx="2477593" cy="1401514"/>
          </a:xfrm>
        </p:grpSpPr>
        <p:pic>
          <p:nvPicPr>
            <p:cNvPr id="8194" name="Picture 2" descr="Spring Framework_스프링이란? | H-web Blo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418" y="1028278"/>
              <a:ext cx="2477593" cy="1025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6443610" y="2015768"/>
              <a:ext cx="14012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spring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49935" y="4601570"/>
            <a:ext cx="1047376" cy="1332394"/>
            <a:chOff x="168275" y="4425538"/>
            <a:chExt cx="1401283" cy="1657493"/>
          </a:xfrm>
        </p:grpSpPr>
        <p:pic>
          <p:nvPicPr>
            <p:cNvPr id="8221" name="Picture 29" descr="jQuery, Java Script : AJAX에서 빌드 드롭 다운 : 예제, 구현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76" y="4425538"/>
              <a:ext cx="1226206" cy="1226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68275" y="5669007"/>
              <a:ext cx="14012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a</a:t>
              </a:r>
              <a:r>
                <a:rPr lang="en-US" altLang="ko-KR" sz="1600" b="1" dirty="0" smtClean="0">
                  <a:solidFill>
                    <a:srgbClr val="C00000"/>
                  </a:solidFill>
                </a:rPr>
                <a:t>j</a:t>
              </a: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ax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196111" y="4606397"/>
            <a:ext cx="1047376" cy="1352177"/>
            <a:chOff x="1666306" y="4408274"/>
            <a:chExt cx="1401283" cy="1682104"/>
          </a:xfrm>
        </p:grpSpPr>
        <p:pic>
          <p:nvPicPr>
            <p:cNvPr id="8219" name="Picture 27" descr="jQuery $()의 의미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581" y="4408274"/>
              <a:ext cx="1260733" cy="1260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666306" y="5676354"/>
              <a:ext cx="14012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j</a:t>
              </a: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Query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521021" y="4727393"/>
            <a:ext cx="1652359" cy="1211288"/>
            <a:chOff x="2755735" y="4510349"/>
            <a:chExt cx="2004365" cy="1506838"/>
          </a:xfrm>
        </p:grpSpPr>
        <p:pic>
          <p:nvPicPr>
            <p:cNvPr id="8217" name="Picture 25" descr="자바스크립트 공부 독학 사이트 추천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735" y="4510349"/>
              <a:ext cx="2004365" cy="1126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3093460" y="5603163"/>
              <a:ext cx="14012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err="1" smtClean="0">
                  <a:solidFill>
                    <a:srgbClr val="C00000"/>
                  </a:solidFill>
                </a:rPr>
                <a:t>java</a:t>
              </a:r>
              <a:r>
                <a:rPr lang="en-US" altLang="ko-KR" sz="1600" b="1" dirty="0" err="1" smtClean="0">
                  <a:solidFill>
                    <a:srgbClr val="44546A">
                      <a:lumMod val="75000"/>
                    </a:srgbClr>
                  </a:solidFill>
                </a:rPr>
                <a:t>Script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51074" y="4663537"/>
            <a:ext cx="1047376" cy="1405217"/>
            <a:chOff x="4523321" y="4226054"/>
            <a:chExt cx="1401283" cy="1748085"/>
          </a:xfrm>
        </p:grpSpPr>
        <p:pic>
          <p:nvPicPr>
            <p:cNvPr id="8225" name="Picture 33" descr="TIL] CSS의 개요 및 특징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582" y="4226054"/>
              <a:ext cx="934762" cy="131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4523321" y="5560115"/>
              <a:ext cx="14012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css</a:t>
              </a:r>
              <a:r>
                <a:rPr lang="en-US" altLang="ko-KR" sz="1600" b="1" dirty="0" smtClean="0">
                  <a:solidFill>
                    <a:srgbClr val="C00000"/>
                  </a:solidFill>
                </a:rPr>
                <a:t>3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504768" y="4567626"/>
            <a:ext cx="2298222" cy="1482821"/>
            <a:chOff x="5195384" y="4191843"/>
            <a:chExt cx="3074789" cy="1844624"/>
          </a:xfrm>
        </p:grpSpPr>
        <p:pic>
          <p:nvPicPr>
            <p:cNvPr id="8223" name="Picture 31" descr="입문자에게 추천하는 HTML, CSS 첫걸음 | HEROPY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384" y="4191843"/>
              <a:ext cx="3074789" cy="1537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6041391" y="5622443"/>
              <a:ext cx="14012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HTML</a:t>
              </a:r>
              <a:r>
                <a:rPr lang="en-US" altLang="ko-KR" sz="1600" b="1" dirty="0" smtClean="0">
                  <a:solidFill>
                    <a:srgbClr val="C00000"/>
                  </a:solidFill>
                </a:rPr>
                <a:t>5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120111" y="1009861"/>
            <a:ext cx="1463071" cy="1374405"/>
            <a:chOff x="7368290" y="4276692"/>
            <a:chExt cx="1957441" cy="1709755"/>
          </a:xfrm>
        </p:grpSpPr>
        <p:pic>
          <p:nvPicPr>
            <p:cNvPr id="8215" name="Picture 23" descr="그래이들(Gradle)이란 무엇인가?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90" y="4276692"/>
              <a:ext cx="1957441" cy="135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7569531" y="5572423"/>
              <a:ext cx="14012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err="1" smtClean="0">
                  <a:solidFill>
                    <a:srgbClr val="44546A">
                      <a:lumMod val="75000"/>
                    </a:srgbClr>
                  </a:solidFill>
                </a:rPr>
                <a:t>Gradle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601759" y="1209679"/>
            <a:ext cx="1047376" cy="1149375"/>
            <a:chOff x="4600100" y="1009335"/>
            <a:chExt cx="1401283" cy="1429819"/>
          </a:xfrm>
        </p:grpSpPr>
        <p:pic>
          <p:nvPicPr>
            <p:cNvPr id="8211" name="Picture 19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0" y="1009335"/>
              <a:ext cx="1368152" cy="995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4600100" y="2025130"/>
              <a:ext cx="14012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Tomcat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</a:rPr>
              <a:t>210429</a:t>
            </a:r>
            <a:r>
              <a:rPr lang="ko-KR" altLang="en-US">
                <a:solidFill>
                  <a:prstClr val="white"/>
                </a:solidFill>
              </a:rPr>
              <a:t>학생관리프로젝트최종</a:t>
            </a:r>
            <a:r>
              <a:rPr lang="en-US" altLang="ko-KR">
                <a:solidFill>
                  <a:prstClr val="white"/>
                </a:solidFill>
              </a:rPr>
              <a:t>.png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 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073"/>
            <a:ext cx="9144000" cy="59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테이블정의서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0" y="627716"/>
            <a:ext cx="4402895" cy="1781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449" y="649910"/>
            <a:ext cx="4649642" cy="17589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985" y="4531392"/>
            <a:ext cx="4587510" cy="20550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2448" y="2441718"/>
            <a:ext cx="4564047" cy="19540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90" y="2446385"/>
            <a:ext cx="4402895" cy="207035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90" y="4531118"/>
            <a:ext cx="4402895" cy="205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관계 정의서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717" y="713846"/>
            <a:ext cx="4664983" cy="34183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8" y="3901480"/>
            <a:ext cx="4395696" cy="2692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8" y="617075"/>
            <a:ext cx="4395696" cy="32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7075"/>
            <a:ext cx="915164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Ui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흐름도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23528" y="617075"/>
            <a:ext cx="792088" cy="276399"/>
            <a:chOff x="323528" y="617075"/>
            <a:chExt cx="792088" cy="276399"/>
          </a:xfrm>
        </p:grpSpPr>
        <p:sp>
          <p:nvSpPr>
            <p:cNvPr id="34" name="이등변 삼각형 33"/>
            <p:cNvSpPr/>
            <p:nvPr/>
          </p:nvSpPr>
          <p:spPr>
            <a:xfrm rot="10800000">
              <a:off x="323528" y="617075"/>
              <a:ext cx="576064" cy="276399"/>
            </a:xfrm>
            <a:prstGeom prst="triangle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 rot="10800000">
              <a:off x="539552" y="617075"/>
              <a:ext cx="576064" cy="276399"/>
            </a:xfrm>
            <a:prstGeom prst="triangle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2"/>
          <p:cNvGrpSpPr>
            <a:grpSpLocks/>
          </p:cNvGrpSpPr>
          <p:nvPr/>
        </p:nvGrpSpPr>
        <p:grpSpPr bwMode="auto">
          <a:xfrm>
            <a:off x="1127738" y="893475"/>
            <a:ext cx="6927850" cy="5476875"/>
            <a:chOff x="636024" y="594000"/>
            <a:chExt cx="7383521" cy="5837327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36024" y="594000"/>
              <a:ext cx="1274013" cy="3603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메인페이지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6024" y="3213183"/>
              <a:ext cx="1274013" cy="3603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리스트 페이지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36024" y="3930582"/>
              <a:ext cx="1274013" cy="3603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제품 상세 페이지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36024" y="4521083"/>
              <a:ext cx="1274013" cy="3603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위시리스트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052158" y="4521083"/>
              <a:ext cx="1274012" cy="3603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장바구니</a:t>
              </a:r>
            </a:p>
          </p:txBody>
        </p:sp>
        <p:cxnSp>
          <p:nvCxnSpPr>
            <p:cNvPr id="42" name="꺾인 연결선 41"/>
            <p:cNvCxnSpPr>
              <a:stCxn id="39" idx="2"/>
              <a:endCxn id="41" idx="0"/>
            </p:cNvCxnSpPr>
            <p:nvPr/>
          </p:nvCxnSpPr>
          <p:spPr>
            <a:xfrm rot="16200000" flipH="1">
              <a:off x="1866043" y="3698808"/>
              <a:ext cx="230109" cy="141444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39" idx="2"/>
              <a:endCxn id="40" idx="0"/>
            </p:cNvCxnSpPr>
            <p:nvPr/>
          </p:nvCxnSpPr>
          <p:spPr>
            <a:xfrm>
              <a:off x="1273877" y="4290974"/>
              <a:ext cx="0" cy="23010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2052158" y="5010065"/>
              <a:ext cx="1274012" cy="358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주문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배송지</a:t>
              </a:r>
              <a:r>
                <a:rPr lang="ko-KR" altLang="en-US" sz="900" dirty="0">
                  <a:solidFill>
                    <a:schemeClr val="tx1"/>
                  </a:solidFill>
                </a:rPr>
                <a:t> 정보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052158" y="5510891"/>
              <a:ext cx="1274012" cy="3603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결제</a:t>
              </a:r>
            </a:p>
          </p:txBody>
        </p:sp>
        <p:cxnSp>
          <p:nvCxnSpPr>
            <p:cNvPr id="47" name="직선 화살표 연결선 46"/>
            <p:cNvCxnSpPr>
              <a:stCxn id="41" idx="2"/>
              <a:endCxn id="44" idx="0"/>
            </p:cNvCxnSpPr>
            <p:nvPr/>
          </p:nvCxnSpPr>
          <p:spPr>
            <a:xfrm>
              <a:off x="2688319" y="4881474"/>
              <a:ext cx="0" cy="12859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44" idx="2"/>
              <a:endCxn id="46" idx="0"/>
            </p:cNvCxnSpPr>
            <p:nvPr/>
          </p:nvCxnSpPr>
          <p:spPr>
            <a:xfrm>
              <a:off x="2688319" y="5368764"/>
              <a:ext cx="0" cy="14212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endCxn id="38" idx="0"/>
            </p:cNvCxnSpPr>
            <p:nvPr/>
          </p:nvCxnSpPr>
          <p:spPr>
            <a:xfrm>
              <a:off x="1273877" y="954392"/>
              <a:ext cx="0" cy="22587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38" idx="2"/>
              <a:endCxn id="39" idx="0"/>
            </p:cNvCxnSpPr>
            <p:nvPr/>
          </p:nvCxnSpPr>
          <p:spPr>
            <a:xfrm>
              <a:off x="1273877" y="3573575"/>
              <a:ext cx="0" cy="35700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모서리가 둥근 직사각형 50"/>
            <p:cNvSpPr/>
            <p:nvPr/>
          </p:nvSpPr>
          <p:spPr>
            <a:xfrm>
              <a:off x="3635791" y="4521083"/>
              <a:ext cx="1274012" cy="36039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주문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배송상태</a:t>
              </a:r>
            </a:p>
          </p:txBody>
        </p:sp>
        <p:cxnSp>
          <p:nvCxnSpPr>
            <p:cNvPr id="52" name="꺾인 연결선 51"/>
            <p:cNvCxnSpPr>
              <a:stCxn id="46" idx="3"/>
            </p:cNvCxnSpPr>
            <p:nvPr/>
          </p:nvCxnSpPr>
          <p:spPr>
            <a:xfrm flipV="1">
              <a:off x="3326170" y="4700433"/>
              <a:ext cx="309621" cy="989807"/>
            </a:xfrm>
            <a:prstGeom prst="bent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3635791" y="5118351"/>
              <a:ext cx="1274012" cy="3603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주문취소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038389" y="5118351"/>
              <a:ext cx="1274013" cy="36039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반품</a:t>
              </a:r>
            </a:p>
          </p:txBody>
        </p:sp>
        <p:cxnSp>
          <p:nvCxnSpPr>
            <p:cNvPr id="55" name="직선 화살표 연결선 54"/>
            <p:cNvCxnSpPr>
              <a:endCxn id="53" idx="0"/>
            </p:cNvCxnSpPr>
            <p:nvPr/>
          </p:nvCxnSpPr>
          <p:spPr>
            <a:xfrm>
              <a:off x="4273643" y="4881474"/>
              <a:ext cx="0" cy="23687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 55"/>
            <p:cNvCxnSpPr/>
            <p:nvPr/>
          </p:nvCxnSpPr>
          <p:spPr>
            <a:xfrm rot="16200000" flipH="1">
              <a:off x="4856504" y="4298613"/>
              <a:ext cx="236877" cy="14025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140138" y="594000"/>
              <a:ext cx="1274012" cy="3603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로그인</a:t>
              </a:r>
            </a:p>
          </p:txBody>
        </p:sp>
        <p:cxnSp>
          <p:nvCxnSpPr>
            <p:cNvPr id="58" name="직선 화살표 연결선 57"/>
            <p:cNvCxnSpPr>
              <a:endCxn id="57" idx="1"/>
            </p:cNvCxnSpPr>
            <p:nvPr/>
          </p:nvCxnSpPr>
          <p:spPr>
            <a:xfrm>
              <a:off x="1910037" y="773350"/>
              <a:ext cx="23010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3639175" y="594000"/>
              <a:ext cx="1274012" cy="3603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비밀번호 찾기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9175" y="1055911"/>
              <a:ext cx="1274012" cy="3603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회원가입</a:t>
              </a:r>
            </a:p>
          </p:txBody>
        </p:sp>
        <p:cxnSp>
          <p:nvCxnSpPr>
            <p:cNvPr id="61" name="직선 화살표 연결선 60"/>
            <p:cNvCxnSpPr>
              <a:stCxn id="57" idx="3"/>
              <a:endCxn id="59" idx="1"/>
            </p:cNvCxnSpPr>
            <p:nvPr/>
          </p:nvCxnSpPr>
          <p:spPr>
            <a:xfrm>
              <a:off x="3414150" y="773350"/>
              <a:ext cx="22502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57" idx="3"/>
              <a:endCxn id="60" idx="1"/>
            </p:cNvCxnSpPr>
            <p:nvPr/>
          </p:nvCxnSpPr>
          <p:spPr>
            <a:xfrm>
              <a:off x="3414150" y="773350"/>
              <a:ext cx="225025" cy="4636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151015" y="1607961"/>
              <a:ext cx="1274013" cy="358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회원정보 입력</a:t>
              </a:r>
            </a:p>
          </p:txBody>
        </p:sp>
        <p:cxnSp>
          <p:nvCxnSpPr>
            <p:cNvPr id="65" name="직선 화살표 연결선 64"/>
            <p:cNvCxnSpPr>
              <a:stCxn id="60" idx="3"/>
            </p:cNvCxnSpPr>
            <p:nvPr/>
          </p:nvCxnSpPr>
          <p:spPr>
            <a:xfrm>
              <a:off x="4913187" y="1236107"/>
              <a:ext cx="230101" cy="84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51015" y="2145190"/>
              <a:ext cx="1274013" cy="3603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회원가입 완료</a:t>
              </a:r>
            </a:p>
          </p:txBody>
        </p:sp>
        <p:cxnSp>
          <p:nvCxnSpPr>
            <p:cNvPr id="68" name="직선 화살표 연결선 67"/>
            <p:cNvCxnSpPr>
              <a:stCxn id="64" idx="2"/>
              <a:endCxn id="67" idx="0"/>
            </p:cNvCxnSpPr>
            <p:nvPr/>
          </p:nvCxnSpPr>
          <p:spPr>
            <a:xfrm>
              <a:off x="5788021" y="1966660"/>
              <a:ext cx="0" cy="17853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2140138" y="2443333"/>
              <a:ext cx="1274012" cy="3603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고객센터</a:t>
              </a:r>
            </a:p>
          </p:txBody>
        </p:sp>
        <p:cxnSp>
          <p:nvCxnSpPr>
            <p:cNvPr id="70" name="꺾인 연결선 69"/>
            <p:cNvCxnSpPr>
              <a:endCxn id="69" idx="1"/>
            </p:cNvCxnSpPr>
            <p:nvPr/>
          </p:nvCxnSpPr>
          <p:spPr>
            <a:xfrm>
              <a:off x="1910037" y="773350"/>
              <a:ext cx="230101" cy="18510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/>
            <p:cNvSpPr/>
            <p:nvPr/>
          </p:nvSpPr>
          <p:spPr>
            <a:xfrm>
              <a:off x="2140138" y="1903592"/>
              <a:ext cx="1274012" cy="3603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이용안내</a:t>
              </a:r>
            </a:p>
          </p:txBody>
        </p:sp>
        <p:cxnSp>
          <p:nvCxnSpPr>
            <p:cNvPr id="74" name="꺾인 연결선 73"/>
            <p:cNvCxnSpPr>
              <a:endCxn id="71" idx="1"/>
            </p:cNvCxnSpPr>
            <p:nvPr/>
          </p:nvCxnSpPr>
          <p:spPr>
            <a:xfrm>
              <a:off x="1910037" y="773350"/>
              <a:ext cx="230101" cy="13095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5139418" y="1079496"/>
              <a:ext cx="1274013" cy="3603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약관동의</a:t>
              </a:r>
            </a:p>
          </p:txBody>
        </p:sp>
        <p:cxnSp>
          <p:nvCxnSpPr>
            <p:cNvPr id="76" name="직선 화살표 연결선 75"/>
            <p:cNvCxnSpPr>
              <a:stCxn id="75" idx="2"/>
            </p:cNvCxnSpPr>
            <p:nvPr/>
          </p:nvCxnSpPr>
          <p:spPr>
            <a:xfrm>
              <a:off x="5776425" y="1439887"/>
              <a:ext cx="0" cy="1680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2052158" y="6070936"/>
              <a:ext cx="1274012" cy="3603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주문내역</a:t>
              </a:r>
            </a:p>
          </p:txBody>
        </p:sp>
        <p:cxnSp>
          <p:nvCxnSpPr>
            <p:cNvPr id="78" name="직선 화살표 연결선 77"/>
            <p:cNvCxnSpPr>
              <a:stCxn id="46" idx="2"/>
              <a:endCxn id="77" idx="0"/>
            </p:cNvCxnSpPr>
            <p:nvPr/>
          </p:nvCxnSpPr>
          <p:spPr>
            <a:xfrm>
              <a:off x="2688319" y="5871283"/>
              <a:ext cx="0" cy="19965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6745533" y="2702206"/>
              <a:ext cx="1274012" cy="3603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마이페이지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151015" y="2605673"/>
              <a:ext cx="1274013" cy="3603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회원정보 수정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644250" y="2443333"/>
              <a:ext cx="1274013" cy="3603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900" dirty="0">
                  <a:solidFill>
                    <a:schemeClr val="tx1"/>
                  </a:solidFill>
                </a:rPr>
                <a:t>문의 내역</a:t>
              </a:r>
            </a:p>
          </p:txBody>
        </p:sp>
        <p:cxnSp>
          <p:nvCxnSpPr>
            <p:cNvPr id="82" name="직선 화살표 연결선 81"/>
            <p:cNvCxnSpPr>
              <a:stCxn id="69" idx="3"/>
              <a:endCxn id="81" idx="1"/>
            </p:cNvCxnSpPr>
            <p:nvPr/>
          </p:nvCxnSpPr>
          <p:spPr>
            <a:xfrm>
              <a:off x="3414150" y="2624375"/>
              <a:ext cx="23010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67" idx="2"/>
              <a:endCxn id="80" idx="0"/>
            </p:cNvCxnSpPr>
            <p:nvPr/>
          </p:nvCxnSpPr>
          <p:spPr>
            <a:xfrm>
              <a:off x="5788021" y="2505582"/>
              <a:ext cx="0" cy="1000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꺾인 연결선 83"/>
            <p:cNvCxnSpPr>
              <a:stCxn id="77" idx="3"/>
              <a:endCxn id="79" idx="2"/>
            </p:cNvCxnSpPr>
            <p:nvPr/>
          </p:nvCxnSpPr>
          <p:spPr>
            <a:xfrm flipV="1">
              <a:off x="3326170" y="3062598"/>
              <a:ext cx="4055523" cy="3189380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꺾인 연결선 85"/>
            <p:cNvCxnSpPr>
              <a:stCxn id="80" idx="2"/>
              <a:endCxn id="79" idx="2"/>
            </p:cNvCxnSpPr>
            <p:nvPr/>
          </p:nvCxnSpPr>
          <p:spPr>
            <a:xfrm rot="16200000" flipH="1">
              <a:off x="6537013" y="2217071"/>
              <a:ext cx="96534" cy="1594518"/>
            </a:xfrm>
            <a:prstGeom prst="bentConnector3">
              <a:avLst>
                <a:gd name="adj1" fmla="val 35239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꺾인 연결선 86"/>
            <p:cNvCxnSpPr>
              <a:stCxn id="81" idx="2"/>
              <a:endCxn id="79" idx="2"/>
            </p:cNvCxnSpPr>
            <p:nvPr/>
          </p:nvCxnSpPr>
          <p:spPr>
            <a:xfrm rot="16200000" flipH="1">
              <a:off x="5702462" y="1383366"/>
              <a:ext cx="258873" cy="3099590"/>
            </a:xfrm>
            <a:prstGeom prst="bentConnector3">
              <a:avLst>
                <a:gd name="adj1" fmla="val 47725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4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2687</TotalTime>
  <Words>461</Words>
  <Application>Microsoft Office PowerPoint</Application>
  <PresentationFormat>화면 슬라이드 쇼(4:3)</PresentationFormat>
  <Paragraphs>203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HY신명조</vt:lpstr>
      <vt:lpstr>HY헤드라인M</vt:lpstr>
      <vt:lpstr>맑은 고딕</vt:lpstr>
      <vt:lpstr>문체부 돋음체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377</cp:revision>
  <dcterms:created xsi:type="dcterms:W3CDTF">2016-11-03T20:47:04Z</dcterms:created>
  <dcterms:modified xsi:type="dcterms:W3CDTF">2021-07-29T10:12:01Z</dcterms:modified>
</cp:coreProperties>
</file>