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.jpeg" ContentType="image/jpeg"/>
  <Override PartName="/ppt/media/image4.png" ContentType="image/png"/>
  <Override PartName="/ppt/media/image3.png" ContentType="image/png"/>
  <Override PartName="/ppt/media/image1.jpeg" ContentType="image/jpe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6120" y="5791320"/>
            <a:ext cx="3401640" cy="1080000"/>
          </a:xfrm>
          <a:prstGeom prst="rtTriangle">
            <a:avLst/>
          </a:prstGeom>
          <a:blipFill>
            <a:blip r:embed="rId2"/>
            <a:tile/>
          </a:blipFill>
        </p:spPr>
      </p:sp>
      <p:sp>
        <p:nvSpPr>
          <p:cNvPr id="1" name="Line 2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2" name="CustomShape 3"/>
          <p:cNvSpPr/>
          <p:nvPr/>
        </p:nvSpPr>
        <p:spPr>
          <a:xfrm>
            <a:off x="0" y="4664160"/>
            <a:ext cx="9150480" cy="360"/>
          </a:xfrm>
          <a:prstGeom prst="rtTriangle">
            <a:avLst/>
          </a:prstGeom>
          <a:gradFill>
            <a:gsLst>
              <a:gs pos="0">
                <a:srgbClr val="007795"/>
              </a:gs>
              <a:gs pos="50000">
                <a:srgbClr val="4bbade"/>
              </a:gs>
              <a:gs pos="100000">
                <a:srgbClr val="007795"/>
              </a:gs>
            </a:gsLst>
            <a:lin ang="3000000"/>
          </a:gradFill>
        </p:spPr>
      </p:sp>
      <p:sp>
        <p:nvSpPr>
          <p:cNvPr id="3" name="Line 4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4" name="CustomShape 5"/>
          <p:cNvSpPr/>
          <p:nvPr/>
        </p:nvSpPr>
        <p:spPr>
          <a:xfrm>
            <a:off x="4380120" y="6408000"/>
            <a:ext cx="2350080" cy="364320"/>
          </a:xfrm>
          <a:prstGeom prst="rect">
            <a:avLst/>
          </a:prstGeom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IN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IN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IN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IN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-6120" y="5791320"/>
            <a:ext cx="3401640" cy="1080000"/>
          </a:xfrm>
          <a:prstGeom prst="rtTriangle">
            <a:avLst/>
          </a:prstGeom>
          <a:blipFill>
            <a:blip r:embed="rId2"/>
            <a:tile/>
          </a:blipFill>
        </p:spPr>
      </p:sp>
      <p:sp>
        <p:nvSpPr>
          <p:cNvPr id="8" name="Line 2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9" name="CustomShape 3"/>
          <p:cNvSpPr/>
          <p:nvPr/>
        </p:nvSpPr>
        <p:spPr>
          <a:xfrm>
            <a:off x="4380120" y="6408000"/>
            <a:ext cx="2350080" cy="364320"/>
          </a:xfrm>
          <a:prstGeom prst="rect">
            <a:avLst/>
          </a:prstGeom>
        </p:spPr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IN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IN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IN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IN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464400" y="380880"/>
            <a:ext cx="8228880" cy="12348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IN" sz="4000">
                <a:solidFill>
                  <a:srgbClr val="464646"/>
                </a:solidFill>
                <a:latin typeface="Lucida Sans Unicode"/>
              </a:rPr>
              <a:t>INTRODUCTION</a:t>
            </a:r>
            <a:endParaRPr/>
          </a:p>
        </p:txBody>
      </p:sp>
      <p:sp>
        <p:nvSpPr>
          <p:cNvPr id="13" name="CustomShape 2"/>
          <p:cNvSpPr/>
          <p:nvPr/>
        </p:nvSpPr>
        <p:spPr>
          <a:xfrm>
            <a:off x="228600" y="1371600"/>
            <a:ext cx="8686080" cy="747216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IN">
                <a:solidFill>
                  <a:srgbClr val="bc0000"/>
                </a:solidFill>
                <a:latin typeface="Lucida Sans Unicode"/>
              </a:rPr>
              <a:t> </a:t>
            </a:r>
            <a:r>
              <a:rPr b="1" lang="en-IN" u="sng">
                <a:solidFill>
                  <a:srgbClr val="bc0000"/>
                </a:solidFill>
                <a:latin typeface="Times New Roman"/>
              </a:rPr>
              <a:t>Steganography :</a:t>
            </a:r>
            <a:endParaRPr/>
          </a:p>
          <a:p>
            <a:endParaRPr/>
          </a:p>
          <a:p>
            <a:pPr>
              <a:lnSpc>
                <a:spcPct val="150000"/>
              </a:lnSpc>
              <a:buSzPct val="85000"/>
              <a:buFont typeface="Wingdings"/>
              <a:buChar char="Ø"/>
            </a:pPr>
            <a:r>
              <a:rPr b="1" i="1" lang="en-IN" sz="1600">
                <a:solidFill>
                  <a:srgbClr val="23487b"/>
                </a:solidFill>
                <a:latin typeface="Baskerville Old Face"/>
              </a:rPr>
              <a:t>  </a:t>
            </a:r>
            <a:r>
              <a:rPr b="1" i="1" lang="en-IN" sz="1600">
                <a:solidFill>
                  <a:srgbClr val="23487b"/>
                </a:solidFill>
                <a:latin typeface="Baskerville Old Face"/>
              </a:rPr>
              <a:t>	</a:t>
            </a:r>
            <a:r>
              <a:rPr i="1" lang="en-IN" sz="2400">
                <a:solidFill>
                  <a:srgbClr val="253032"/>
                </a:solidFill>
                <a:latin typeface="Berlin Sans FB"/>
              </a:rPr>
              <a:t>Steganography  comes  from the Greek        </a:t>
            </a:r>
            <a:r>
              <a:rPr i="1" lang="en-IN" sz="2400">
                <a:solidFill>
                  <a:srgbClr val="253032"/>
                </a:solidFill>
                <a:latin typeface="Berlin Sans FB"/>
              </a:rPr>
              <a:t>	</a:t>
            </a:r>
            <a:r>
              <a:rPr i="1" lang="en-IN" sz="2400">
                <a:solidFill>
                  <a:srgbClr val="253032"/>
                </a:solidFill>
                <a:latin typeface="Berlin Sans FB"/>
              </a:rPr>
              <a:t>word, it means covered or secret writing.</a:t>
            </a:r>
            <a:endParaRPr/>
          </a:p>
          <a:p>
            <a:endParaRPr/>
          </a:p>
          <a:p>
            <a:pPr>
              <a:lnSpc>
                <a:spcPct val="150000"/>
              </a:lnSpc>
            </a:pPr>
            <a:r>
              <a:rPr lang="en-IN" sz="3200">
                <a:solidFill>
                  <a:srgbClr val="404040"/>
                </a:solidFill>
                <a:latin typeface="Aharoni"/>
              </a:rPr>
              <a:t> </a:t>
            </a:r>
            <a:r>
              <a:rPr lang="en-IN" sz="3200">
                <a:solidFill>
                  <a:srgbClr val="404040"/>
                </a:solidFill>
                <a:latin typeface="Aharoni"/>
              </a:rPr>
              <a:t>	</a:t>
            </a:r>
            <a:r>
              <a:rPr lang="en-IN" sz="3200">
                <a:solidFill>
                  <a:srgbClr val="404040"/>
                </a:solidFill>
                <a:latin typeface="Aharoni"/>
              </a:rPr>
              <a:t>	</a:t>
            </a:r>
            <a:r>
              <a:rPr lang="en-IN" sz="3200">
                <a:solidFill>
                  <a:srgbClr val="404040"/>
                </a:solidFill>
                <a:latin typeface="Aharoni"/>
              </a:rPr>
              <a:t>STEGAN-O-GRAPHY</a:t>
            </a:r>
            <a:r>
              <a:rPr lang="en-IN" sz="2400">
                <a:solidFill>
                  <a:srgbClr val="2da2bf"/>
                </a:solidFill>
                <a:latin typeface="Lucida Sans Unicode"/>
              </a:rPr>
              <a:t>	</a:t>
            </a:r>
            <a:r>
              <a:rPr lang="en-IN" sz="2400">
                <a:solidFill>
                  <a:srgbClr val="2da2bf"/>
                </a:solidFill>
                <a:latin typeface="Lucida Sans Unicode"/>
              </a:rPr>
              <a:t>	</a:t>
            </a:r>
            <a:endParaRPr/>
          </a:p>
          <a:p>
            <a:endParaRPr/>
          </a:p>
          <a:p>
            <a:pPr>
              <a:lnSpc>
                <a:spcPct val="150000"/>
              </a:lnSpc>
            </a:pPr>
            <a:r>
              <a:rPr i="1" lang="en-IN" sz="3200">
                <a:solidFill>
                  <a:srgbClr val="000000"/>
                </a:solidFill>
                <a:latin typeface="Baskerville Old Face"/>
              </a:rPr>
              <a:t>	</a:t>
            </a:r>
            <a:r>
              <a:rPr i="1" lang="en-IN" sz="3200">
                <a:solidFill>
                  <a:srgbClr val="000000"/>
                </a:solidFill>
                <a:latin typeface="Baskerville Old Face"/>
              </a:rPr>
              <a:t>     </a:t>
            </a:r>
            <a:r>
              <a:rPr i="1" lang="en-IN" sz="3200">
                <a:solidFill>
                  <a:srgbClr val="000000"/>
                </a:solidFill>
                <a:latin typeface="Baskerville Old Face"/>
              </a:rPr>
              <a:t>covered</a:t>
            </a:r>
            <a:r>
              <a:rPr lang="en-IN" sz="3200">
                <a:solidFill>
                  <a:srgbClr val="000000"/>
                </a:solidFill>
                <a:latin typeface="Baskerville Old Face"/>
              </a:rPr>
              <a:t>       </a:t>
            </a:r>
            <a:r>
              <a:rPr i="1" lang="en-IN" sz="3200">
                <a:solidFill>
                  <a:srgbClr val="000000"/>
                </a:solidFill>
                <a:latin typeface="Baskerville Old Face"/>
              </a:rPr>
              <a:t>writing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4" name="CustomShape 3"/>
          <p:cNvSpPr/>
          <p:nvPr/>
        </p:nvSpPr>
        <p:spPr>
          <a:xfrm>
            <a:off x="2971800" y="4860000"/>
            <a:ext cx="227880" cy="473040"/>
          </a:xfrm>
          <a:prstGeom prst="downArrow">
            <a:avLst>
              <a:gd fmla="val 0" name="adj1"/>
              <a:gd fmla="val 0" name="adj2"/>
            </a:avLst>
          </a:prstGeom>
          <a:gradFill>
            <a:gsLst>
              <a:gs pos="0">
                <a:srgbClr val="005366"/>
              </a:gs>
              <a:gs pos="100000">
                <a:srgbClr val="2cb9e2"/>
              </a:gs>
            </a:gsLst>
            <a:lin ang="16200000"/>
          </a:gradFill>
          <a:ln w="9360">
            <a:solidFill>
              <a:srgbClr val="2da2bf"/>
            </a:solidFill>
            <a:round/>
          </a:ln>
        </p:spPr>
      </p:sp>
      <p:sp>
        <p:nvSpPr>
          <p:cNvPr id="15" name="CustomShape 4"/>
          <p:cNvSpPr/>
          <p:nvPr/>
        </p:nvSpPr>
        <p:spPr>
          <a:xfrm>
            <a:off x="5029200" y="5220000"/>
            <a:ext cx="227880" cy="113040"/>
          </a:xfrm>
          <a:prstGeom prst="downArrow">
            <a:avLst>
              <a:gd fmla="val 0" name="adj1"/>
              <a:gd fmla="val 0" name="adj2"/>
            </a:avLst>
          </a:prstGeom>
          <a:gradFill>
            <a:gsLst>
              <a:gs pos="0">
                <a:srgbClr val="005366"/>
              </a:gs>
              <a:gs pos="100000">
                <a:srgbClr val="2cb9e2"/>
              </a:gs>
            </a:gsLst>
            <a:lin ang="16200000"/>
          </a:gradFill>
          <a:ln w="9360">
            <a:solidFill>
              <a:srgbClr val="2da2bf"/>
            </a:solidFill>
            <a:round/>
          </a:ln>
        </p:spPr>
      </p:sp>
      <p:sp>
        <p:nvSpPr>
          <p:cNvPr id="16" name="CustomShape 5"/>
          <p:cNvSpPr/>
          <p:nvPr/>
        </p:nvSpPr>
        <p:spPr>
          <a:xfrm>
            <a:off x="3939840" y="5580000"/>
            <a:ext cx="380160" cy="380160"/>
          </a:xfrm>
          <a:prstGeom prst="rect">
            <a:avLst/>
          </a:prstGeom>
          <a:solidFill>
            <a:srgbClr val="2da2bf"/>
          </a:solidFill>
          <a:ln w="55080">
            <a:solidFill>
              <a:srgbClr val="21778d"/>
            </a:solidFill>
            <a:round/>
          </a:ln>
        </p:spPr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685800" y="228600"/>
            <a:ext cx="7771680" cy="13089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IN" sz="4000">
                <a:solidFill>
                  <a:srgbClr val="464646"/>
                </a:solidFill>
                <a:latin typeface="Lucida Sans Unicode"/>
              </a:rPr>
              <a:t>STEGANOGRAPHY IN AUDIO</a:t>
            </a:r>
            <a:endParaRPr/>
          </a:p>
        </p:txBody>
      </p:sp>
      <p:sp>
        <p:nvSpPr>
          <p:cNvPr id="35" name="CustomShape 2"/>
          <p:cNvSpPr/>
          <p:nvPr/>
        </p:nvSpPr>
        <p:spPr>
          <a:xfrm>
            <a:off x="380880" y="1447920"/>
            <a:ext cx="8457480" cy="5260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200000"/>
              </a:lnSpc>
            </a:pPr>
            <a:r>
              <a:rPr b="1" lang="en-IN" sz="3200">
                <a:solidFill>
                  <a:srgbClr val="fbe0d1"/>
                </a:solidFill>
                <a:latin typeface="Lucida Sans Unicode"/>
              </a:rPr>
              <a:t>Methods of Audio Data Hiding </a:t>
            </a:r>
            <a:endParaRPr/>
          </a:p>
          <a:p>
            <a:pPr algn="just">
              <a:lnSpc>
                <a:spcPct val="250000"/>
              </a:lnSpc>
              <a:buSzPct val="70000"/>
              <a:buFont typeface="Wingdings"/>
              <a:buChar char="Ø"/>
            </a:pPr>
            <a:r>
              <a:rPr b="1" lang="en-IN" sz="3200">
                <a:solidFill>
                  <a:srgbClr val="464646"/>
                </a:solidFill>
                <a:latin typeface="Lucida Sans Unicode"/>
              </a:rPr>
              <a:t> </a:t>
            </a:r>
            <a:r>
              <a:rPr b="1" lang="en-IN" sz="3200">
                <a:solidFill>
                  <a:srgbClr val="464646"/>
                </a:solidFill>
                <a:latin typeface="Lucida Sans Unicode"/>
              </a:rPr>
              <a:t>	</a:t>
            </a:r>
            <a:r>
              <a:rPr b="1" lang="en-IN" sz="3200">
                <a:solidFill>
                  <a:srgbClr val="a6ddea"/>
                </a:solidFill>
                <a:latin typeface="comic"/>
              </a:rPr>
              <a:t>Low-bit encoding :</a:t>
            </a:r>
            <a:endParaRPr/>
          </a:p>
          <a:p>
            <a:pPr algn="just">
              <a:lnSpc>
                <a:spcPct val="250000"/>
              </a:lnSpc>
              <a:buSzPct val="70000"/>
              <a:buFont typeface="Wingdings"/>
              <a:buChar char="Ø"/>
            </a:pPr>
            <a:r>
              <a:rPr b="1" lang="en-IN" sz="3200">
                <a:solidFill>
                  <a:srgbClr val="a6ddea"/>
                </a:solidFill>
                <a:latin typeface="comic"/>
              </a:rPr>
              <a:t> </a:t>
            </a:r>
            <a:r>
              <a:rPr b="1" lang="en-IN" sz="3200">
                <a:solidFill>
                  <a:srgbClr val="a6ddea"/>
                </a:solidFill>
                <a:latin typeface="comic"/>
              </a:rPr>
              <a:t>	</a:t>
            </a:r>
            <a:r>
              <a:rPr b="1" lang="en-IN" sz="3200">
                <a:solidFill>
                  <a:srgbClr val="a6ddea"/>
                </a:solidFill>
                <a:latin typeface="comic"/>
              </a:rPr>
              <a:t>Phase coding :</a:t>
            </a:r>
            <a:endParaRPr/>
          </a:p>
          <a:p>
            <a:pPr algn="just">
              <a:lnSpc>
                <a:spcPct val="250000"/>
              </a:lnSpc>
              <a:buSzPct val="70000"/>
              <a:buFont typeface="Wingdings"/>
              <a:buChar char="Ø"/>
            </a:pPr>
            <a:r>
              <a:rPr b="1" lang="en-IN" sz="3200">
                <a:solidFill>
                  <a:srgbClr val="a6ddea"/>
                </a:solidFill>
                <a:latin typeface="comic"/>
              </a:rPr>
              <a:t> </a:t>
            </a:r>
            <a:r>
              <a:rPr b="1" lang="en-IN" sz="3200">
                <a:solidFill>
                  <a:srgbClr val="a6ddea"/>
                </a:solidFill>
                <a:latin typeface="comic"/>
              </a:rPr>
              <a:t>	</a:t>
            </a:r>
            <a:r>
              <a:rPr b="1" lang="en-IN" sz="3200">
                <a:solidFill>
                  <a:srgbClr val="a6ddea"/>
                </a:solidFill>
                <a:latin typeface="comic"/>
              </a:rPr>
              <a:t>Echo data hiding : 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85800" y="228600"/>
            <a:ext cx="7771680" cy="9136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IN" sz="4800">
                <a:solidFill>
                  <a:srgbClr val="464646"/>
                </a:solidFill>
                <a:latin typeface="Lucida Sans Unicode"/>
              </a:rPr>
              <a:t>STEGANALYSIS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685800" y="1295280"/>
            <a:ext cx="7771680" cy="611640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50000"/>
              </a:lnSpc>
              <a:buSzPct val="75000"/>
              <a:buFont typeface="Wingdings"/>
              <a:buChar char="Ø"/>
            </a:pPr>
            <a:r>
              <a:rPr lang="en-IN" sz="240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IN" sz="2400">
                <a:solidFill>
                  <a:srgbClr val="ffffff"/>
                </a:solidFill>
                <a:latin typeface="Lucida Sans Unicode"/>
              </a:rPr>
              <a:t> </a:t>
            </a:r>
            <a:r>
              <a:rPr lang="en-IN" sz="2400">
                <a:solidFill>
                  <a:srgbClr val="ffffff"/>
                </a:solidFill>
                <a:latin typeface="Lucida Sans Unicode"/>
              </a:rPr>
              <a:t>Steganalysis is the art and science of detecting a </a:t>
            </a:r>
            <a:r>
              <a:rPr lang="en-IN" sz="2400">
                <a:solidFill>
                  <a:srgbClr val="ffffff"/>
                </a:solidFill>
                <a:latin typeface="Lucida Sans Unicode"/>
              </a:rPr>
              <a:t>	</a:t>
            </a:r>
            <a:r>
              <a:rPr lang="en-IN" sz="2400">
                <a:solidFill>
                  <a:srgbClr val="ffffff"/>
                </a:solidFill>
                <a:latin typeface="Lucida Sans Unicode"/>
              </a:rPr>
              <a:t>secret communication.</a:t>
            </a:r>
            <a:endParaRPr/>
          </a:p>
          <a:p>
            <a:pPr algn="just">
              <a:lnSpc>
                <a:spcPct val="150000"/>
              </a:lnSpc>
              <a:buSzPct val="75000"/>
              <a:buFont typeface="Wingdings"/>
              <a:buChar char="Ø"/>
            </a:pPr>
            <a:r>
              <a:rPr lang="en-IN" sz="2400">
                <a:solidFill>
                  <a:srgbClr val="ffffff"/>
                </a:solidFill>
                <a:latin typeface="Lucida Sans Unicode"/>
              </a:rPr>
              <a:t>  </a:t>
            </a:r>
            <a:r>
              <a:rPr lang="en-IN" sz="2400">
                <a:solidFill>
                  <a:srgbClr val="ffffff"/>
                </a:solidFill>
                <a:latin typeface="Lucida Sans Unicode"/>
              </a:rPr>
              <a:t>Hiding a message will most likely leave </a:t>
            </a:r>
            <a:r>
              <a:rPr lang="en-IN" sz="2400">
                <a:solidFill>
                  <a:srgbClr val="ffffff"/>
                </a:solidFill>
                <a:latin typeface="Lucida Sans Unicode"/>
              </a:rPr>
              <a:t>	</a:t>
            </a:r>
            <a:r>
              <a:rPr lang="en-IN" sz="2400">
                <a:solidFill>
                  <a:srgbClr val="ffffff"/>
                </a:solidFill>
                <a:latin typeface="Lucida Sans Unicode"/>
              </a:rPr>
              <a:t>detectable traces in the cover medium.</a:t>
            </a:r>
            <a:endParaRPr/>
          </a:p>
          <a:p>
            <a:pPr algn="just">
              <a:lnSpc>
                <a:spcPct val="150000"/>
              </a:lnSpc>
              <a:buSzPct val="75000"/>
              <a:buFont typeface="Wingdings"/>
              <a:buChar char="Ø"/>
            </a:pPr>
            <a:r>
              <a:rPr lang="en-IN" sz="2400">
                <a:solidFill>
                  <a:srgbClr val="ffffff"/>
                </a:solidFill>
                <a:latin typeface="Lucida Sans Unicode"/>
              </a:rPr>
              <a:t>  </a:t>
            </a:r>
            <a:r>
              <a:rPr lang="en-IN" sz="2400">
                <a:solidFill>
                  <a:srgbClr val="ffffff"/>
                </a:solidFill>
                <a:latin typeface="Lucida Sans Unicode"/>
              </a:rPr>
              <a:t>The information hiding process changes the </a:t>
            </a:r>
            <a:r>
              <a:rPr lang="en-IN" sz="2400">
                <a:solidFill>
                  <a:srgbClr val="ffffff"/>
                </a:solidFill>
                <a:latin typeface="Lucida Sans Unicode"/>
              </a:rPr>
              <a:t>	</a:t>
            </a:r>
            <a:r>
              <a:rPr lang="en-IN" sz="2400">
                <a:solidFill>
                  <a:srgbClr val="ffffff"/>
                </a:solidFill>
                <a:latin typeface="Lucida Sans Unicode"/>
              </a:rPr>
              <a:t>statistical properties of the cover, which is a </a:t>
            </a:r>
            <a:r>
              <a:rPr lang="en-IN" sz="2400">
                <a:solidFill>
                  <a:srgbClr val="ffffff"/>
                </a:solidFill>
                <a:latin typeface="Lucida Sans Unicode"/>
              </a:rPr>
              <a:t>	</a:t>
            </a:r>
            <a:r>
              <a:rPr lang="en-IN" sz="2400">
                <a:solidFill>
                  <a:srgbClr val="ffffff"/>
                </a:solidFill>
                <a:latin typeface="Lucida Sans Unicode"/>
              </a:rPr>
              <a:t>steganalyst attempts to detect.</a:t>
            </a:r>
            <a:endParaRPr/>
          </a:p>
          <a:p>
            <a:pPr algn="just">
              <a:lnSpc>
                <a:spcPct val="150000"/>
              </a:lnSpc>
              <a:buSzPct val="75000"/>
              <a:buFont typeface="Wingdings"/>
              <a:buChar char="Ø"/>
            </a:pPr>
            <a:r>
              <a:rPr lang="en-IN" sz="2400">
                <a:solidFill>
                  <a:srgbClr val="ffffff"/>
                </a:solidFill>
                <a:latin typeface="Lucida Sans Unicode"/>
              </a:rPr>
              <a:t> </a:t>
            </a:r>
            <a:r>
              <a:rPr lang="en-IN" sz="2400">
                <a:solidFill>
                  <a:srgbClr val="ffffff"/>
                </a:solidFill>
                <a:latin typeface="Lucida Sans Unicode"/>
              </a:rPr>
              <a:t>The process of attempting to detect statistical </a:t>
            </a:r>
            <a:r>
              <a:rPr lang="en-IN" sz="2400">
                <a:solidFill>
                  <a:srgbClr val="ffffff"/>
                </a:solidFill>
                <a:latin typeface="Lucida Sans Unicode"/>
              </a:rPr>
              <a:t>	</a:t>
            </a:r>
            <a:r>
              <a:rPr lang="en-IN" sz="2400">
                <a:solidFill>
                  <a:srgbClr val="ffffff"/>
                </a:solidFill>
                <a:latin typeface="Lucida Sans Unicode"/>
              </a:rPr>
              <a:t>traces is called statistical steganalysis. 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5800" y="228600"/>
            <a:ext cx="7771680" cy="12348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IN" sz="4800">
                <a:solidFill>
                  <a:srgbClr val="464646"/>
                </a:solidFill>
                <a:latin typeface="Lucida Sans Unicode"/>
              </a:rPr>
              <a:t>STEGANALYSIS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304920" y="1295280"/>
            <a:ext cx="8533800" cy="46159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200000"/>
              </a:lnSpc>
            </a:pPr>
            <a:r>
              <a:rPr b="1" lang="en-IN" sz="2400">
                <a:solidFill>
                  <a:srgbClr val="ffffff"/>
                </a:solidFill>
                <a:latin typeface="Lucida Sans Unicode"/>
              </a:rPr>
              <a:t> </a:t>
            </a:r>
            <a:r>
              <a:rPr b="1" lang="en-IN" sz="2800">
                <a:solidFill>
                  <a:srgbClr val="ffffff"/>
                </a:solidFill>
                <a:latin typeface="Lucida Sans Unicode"/>
              </a:rPr>
              <a:t>IMPORTANT ASPECTS OF STEGANALYSIS</a:t>
            </a:r>
            <a:endParaRPr/>
          </a:p>
          <a:p>
            <a:pPr algn="ctr">
              <a:lnSpc>
                <a:spcPct val="255000"/>
              </a:lnSpc>
              <a:buSzPct val="80000"/>
              <a:buFont typeface="Wingdings"/>
              <a:buChar char="Ø"/>
            </a:pPr>
            <a:r>
              <a:rPr b="1" lang="en-IN" sz="2400">
                <a:solidFill>
                  <a:srgbClr val="ffffff"/>
                </a:solidFill>
                <a:latin typeface="Lucida Sans Unicode"/>
              </a:rPr>
              <a:t> </a:t>
            </a:r>
            <a:r>
              <a:rPr b="1" lang="en-IN" sz="2400">
                <a:solidFill>
                  <a:srgbClr val="ffffff"/>
                </a:solidFill>
                <a:latin typeface="Lucida Sans Unicode"/>
              </a:rPr>
              <a:t>	</a:t>
            </a:r>
            <a:r>
              <a:rPr lang="en-IN" sz="2800">
                <a:solidFill>
                  <a:srgbClr val="7acbe0"/>
                </a:solidFill>
                <a:latin typeface="Bodoni MT Black"/>
              </a:rPr>
              <a:t>DETECTING HIDDEN INFORMATION </a:t>
            </a:r>
            <a:endParaRPr/>
          </a:p>
          <a:p>
            <a:pPr algn="ctr">
              <a:lnSpc>
                <a:spcPct val="255000"/>
              </a:lnSpc>
              <a:buSzPct val="80000"/>
              <a:buFont typeface="Wingdings"/>
              <a:buChar char="Ø"/>
            </a:pPr>
            <a:r>
              <a:rPr lang="en-IN" sz="2800">
                <a:solidFill>
                  <a:srgbClr val="7acbe0"/>
                </a:solidFill>
                <a:latin typeface="Bodoni MT Black"/>
              </a:rPr>
              <a:t> </a:t>
            </a:r>
            <a:r>
              <a:rPr lang="en-IN" sz="2800">
                <a:solidFill>
                  <a:srgbClr val="7acbe0"/>
                </a:solidFill>
                <a:latin typeface="Bodoni MT Black"/>
              </a:rPr>
              <a:t>	</a:t>
            </a:r>
            <a:r>
              <a:rPr lang="en-IN" sz="2800">
                <a:solidFill>
                  <a:srgbClr val="7acbe0"/>
                </a:solidFill>
                <a:latin typeface="Bodoni MT Black"/>
              </a:rPr>
              <a:t>DISABLING STEGANOGRAPHY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685800" y="228600"/>
            <a:ext cx="7771680" cy="9136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IN" sz="4800">
                <a:solidFill>
                  <a:srgbClr val="464646"/>
                </a:solidFill>
                <a:latin typeface="Lucida Sans Unicode"/>
              </a:rPr>
              <a:t>APPLICATIONS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380880" y="1066680"/>
            <a:ext cx="8457480" cy="5637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200000"/>
              </a:lnSpc>
              <a:buSzPct val="80000"/>
              <a:buFont typeface="Wingdings"/>
              <a:buChar char="Ø"/>
            </a:pPr>
            <a:r>
              <a:rPr lang="en-IN">
                <a:solidFill>
                  <a:srgbClr val="464646"/>
                </a:solidFill>
              </a:rPr>
              <a:t> </a:t>
            </a:r>
            <a:r>
              <a:rPr b="1" lang="en-IN" sz="2400">
                <a:solidFill>
                  <a:srgbClr val="464646"/>
                </a:solidFill>
              </a:rPr>
              <a:t>Confidential communication and secret data storing.</a:t>
            </a:r>
            <a:endParaRPr/>
          </a:p>
          <a:p>
            <a:pPr>
              <a:lnSpc>
                <a:spcPct val="200000"/>
              </a:lnSpc>
              <a:buSzPct val="80000"/>
              <a:buFont typeface="Wingdings"/>
              <a:buChar char="Ø"/>
            </a:pPr>
            <a:r>
              <a:rPr b="1" lang="en-IN" sz="2400">
                <a:solidFill>
                  <a:srgbClr val="464646"/>
                </a:solidFill>
              </a:rPr>
              <a:t> </a:t>
            </a:r>
            <a:r>
              <a:rPr b="1" lang="en-IN" sz="2400">
                <a:solidFill>
                  <a:srgbClr val="464646"/>
                </a:solidFill>
              </a:rPr>
              <a:t>Protection of data alteration.</a:t>
            </a:r>
            <a:endParaRPr/>
          </a:p>
          <a:p>
            <a:pPr>
              <a:lnSpc>
                <a:spcPct val="200000"/>
              </a:lnSpc>
              <a:buSzPct val="80000"/>
              <a:buFont typeface="Wingdings"/>
              <a:buChar char="Ø"/>
            </a:pPr>
            <a:r>
              <a:rPr b="1" lang="en-IN" sz="2400">
                <a:solidFill>
                  <a:srgbClr val="464646"/>
                </a:solidFill>
              </a:rPr>
              <a:t> </a:t>
            </a:r>
            <a:r>
              <a:rPr b="1" lang="en-IN" sz="2400">
                <a:solidFill>
                  <a:srgbClr val="464646"/>
                </a:solidFill>
              </a:rPr>
              <a:t>Access control system for digital content distribution.</a:t>
            </a:r>
            <a:endParaRPr/>
          </a:p>
          <a:p>
            <a:pPr>
              <a:lnSpc>
                <a:spcPct val="200000"/>
              </a:lnSpc>
              <a:buSzPct val="80000"/>
              <a:buFont typeface="Wingdings"/>
              <a:buChar char="Ø"/>
            </a:pPr>
            <a:r>
              <a:rPr b="1" lang="en-IN" sz="2400">
                <a:solidFill>
                  <a:srgbClr val="464646"/>
                </a:solidFill>
              </a:rPr>
              <a:t> </a:t>
            </a:r>
            <a:r>
              <a:rPr b="1" lang="en-IN" sz="2400">
                <a:solidFill>
                  <a:srgbClr val="464646"/>
                </a:solidFill>
              </a:rPr>
              <a:t>Media Database systems. 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28600" y="152280"/>
            <a:ext cx="8686080" cy="12348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IN" sz="3600">
                <a:solidFill>
                  <a:srgbClr val="464646"/>
                </a:solidFill>
                <a:latin typeface="Lucida Sans Unicode"/>
              </a:rPr>
              <a:t>ADVANTAGES AND DISADVANTAGES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228600" y="838080"/>
            <a:ext cx="8686080" cy="9615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</a:pPr>
            <a:r>
              <a:rPr lang="en-IN">
                <a:solidFill>
                  <a:srgbClr val="464646"/>
                </a:solidFill>
                <a:latin typeface="Aharoni"/>
              </a:rPr>
              <a:t>ADVANTAGES :</a:t>
            </a:r>
            <a:endParaRPr/>
          </a:p>
          <a:p>
            <a:pPr>
              <a:lnSpc>
                <a:spcPct val="150000"/>
              </a:lnSpc>
              <a:buSzPct val="45000"/>
              <a:buFont typeface="Wingdings"/>
              <a:buChar char="Ø"/>
            </a:pPr>
            <a:r>
              <a:rPr lang="en-IN">
                <a:solidFill>
                  <a:srgbClr val="464646"/>
                </a:solidFill>
                <a:latin typeface="Aharoni"/>
              </a:rPr>
              <a:t> </a:t>
            </a:r>
            <a:r>
              <a:rPr lang="en-IN">
                <a:solidFill>
                  <a:srgbClr val="464646"/>
                </a:solidFill>
                <a:latin typeface="Aharoni"/>
              </a:rPr>
              <a:t>	</a:t>
            </a:r>
            <a:r>
              <a:rPr lang="en-IN" sz="2000">
                <a:solidFill>
                  <a:srgbClr val="464646"/>
                </a:solidFill>
                <a:latin typeface="Aharoni"/>
              </a:rPr>
              <a:t>Difficult to detect and Only receiver can detect.</a:t>
            </a:r>
            <a:endParaRPr/>
          </a:p>
          <a:p>
            <a:pPr>
              <a:lnSpc>
                <a:spcPct val="150000"/>
              </a:lnSpc>
              <a:buSzPct val="45000"/>
              <a:buFont typeface="Wingdings"/>
              <a:buChar char="Ø"/>
            </a:pPr>
            <a:r>
              <a:rPr lang="en-IN" sz="2000">
                <a:solidFill>
                  <a:srgbClr val="464646"/>
                </a:solidFill>
                <a:latin typeface="Aharoni"/>
              </a:rPr>
              <a:t> </a:t>
            </a:r>
            <a:r>
              <a:rPr lang="en-IN" sz="2000">
                <a:solidFill>
                  <a:srgbClr val="464646"/>
                </a:solidFill>
                <a:latin typeface="Aharoni"/>
              </a:rPr>
              <a:t>	</a:t>
            </a:r>
            <a:r>
              <a:rPr lang="en-IN" sz="2000">
                <a:solidFill>
                  <a:srgbClr val="464646"/>
                </a:solidFill>
                <a:latin typeface="Aharoni"/>
              </a:rPr>
              <a:t>It can be done faster with large no. of softwares.</a:t>
            </a:r>
            <a:endParaRPr/>
          </a:p>
          <a:p>
            <a:pPr>
              <a:lnSpc>
                <a:spcPct val="150000"/>
              </a:lnSpc>
              <a:buSzPct val="45000"/>
              <a:buFont typeface="Wingdings"/>
              <a:buChar char="Ø"/>
            </a:pPr>
            <a:r>
              <a:rPr lang="en-IN" sz="2000">
                <a:solidFill>
                  <a:srgbClr val="464646"/>
                </a:solidFill>
                <a:latin typeface="Aharoni"/>
              </a:rPr>
              <a:t> </a:t>
            </a:r>
            <a:r>
              <a:rPr lang="en-IN" sz="2000">
                <a:solidFill>
                  <a:srgbClr val="464646"/>
                </a:solidFill>
                <a:latin typeface="Aharoni"/>
              </a:rPr>
              <a:t>	</a:t>
            </a:r>
            <a:r>
              <a:rPr lang="en-IN" sz="2000">
                <a:solidFill>
                  <a:srgbClr val="464646"/>
                </a:solidFill>
                <a:latin typeface="Aharoni"/>
              </a:rPr>
              <a:t>Provides better security for sharing data in LAN,MAN &amp; WAN.</a:t>
            </a:r>
            <a:endParaRPr/>
          </a:p>
          <a:p>
            <a:endParaRPr/>
          </a:p>
          <a:p>
            <a:pPr>
              <a:lnSpc>
                <a:spcPct val="150000"/>
              </a:lnSpc>
            </a:pPr>
            <a:r>
              <a:rPr lang="en-IN" sz="2000">
                <a:solidFill>
                  <a:srgbClr val="464646"/>
                </a:solidFill>
                <a:latin typeface="Aharoni"/>
              </a:rPr>
              <a:t>DISADVANTAGES :</a:t>
            </a:r>
            <a:endParaRPr/>
          </a:p>
          <a:p>
            <a:pPr>
              <a:lnSpc>
                <a:spcPct val="150000"/>
              </a:lnSpc>
              <a:buSzPct val="45000"/>
              <a:buFont typeface="Wingdings"/>
              <a:buChar char="Ø"/>
            </a:pPr>
            <a:r>
              <a:rPr lang="en-IN" sz="2000">
                <a:solidFill>
                  <a:srgbClr val="464646"/>
                </a:solidFill>
                <a:latin typeface="Aharoni"/>
              </a:rPr>
              <a:t> </a:t>
            </a:r>
            <a:r>
              <a:rPr lang="en-IN" sz="2100">
                <a:solidFill>
                  <a:srgbClr val="464646"/>
                </a:solidFill>
                <a:latin typeface="Aharoni"/>
              </a:rPr>
              <a:t>The confidentiality of information is maintained by the algorithms, and if </a:t>
            </a:r>
            <a:r>
              <a:rPr lang="en-IN" sz="2100">
                <a:solidFill>
                  <a:srgbClr val="464646"/>
                </a:solidFill>
                <a:latin typeface="Aharoni"/>
              </a:rPr>
              <a:t>	</a:t>
            </a:r>
            <a:r>
              <a:rPr lang="en-IN" sz="2100">
                <a:solidFill>
                  <a:srgbClr val="464646"/>
                </a:solidFill>
                <a:latin typeface="Aharoni"/>
              </a:rPr>
              <a:t>the algorithms are known then this technique is of no use.</a:t>
            </a:r>
            <a:endParaRPr/>
          </a:p>
          <a:p>
            <a:pPr>
              <a:lnSpc>
                <a:spcPct val="150000"/>
              </a:lnSpc>
              <a:buSzPct val="45000"/>
              <a:buFont typeface="Wingdings"/>
              <a:buChar char="Ø"/>
            </a:pPr>
            <a:r>
              <a:rPr lang="en-IN" sz="2100">
                <a:solidFill>
                  <a:srgbClr val="464646"/>
                </a:solidFill>
                <a:latin typeface="Aharoni"/>
              </a:rPr>
              <a:t> </a:t>
            </a:r>
            <a:r>
              <a:rPr lang="en-IN" sz="2000">
                <a:solidFill>
                  <a:srgbClr val="464646"/>
                </a:solidFill>
                <a:latin typeface="Aharoni"/>
              </a:rPr>
              <a:t>Password leakage may occur and it leads to the unauthorized </a:t>
            </a:r>
            <a:r>
              <a:rPr lang="en-IN" sz="2000">
                <a:solidFill>
                  <a:srgbClr val="464646"/>
                </a:solidFill>
                <a:latin typeface="Aharoni"/>
              </a:rPr>
              <a:t>	</a:t>
            </a:r>
            <a:r>
              <a:rPr lang="en-IN" sz="2000">
                <a:solidFill>
                  <a:srgbClr val="464646"/>
                </a:solidFill>
                <a:latin typeface="Aharoni"/>
              </a:rPr>
              <a:t>access of data. </a:t>
            </a:r>
            <a:endParaRPr/>
          </a:p>
          <a:p>
            <a:pPr>
              <a:lnSpc>
                <a:spcPct val="150000"/>
              </a:lnSpc>
              <a:buSzPct val="45000"/>
              <a:buFont typeface="Wingdings"/>
              <a:buChar char="Ø"/>
            </a:pPr>
            <a:r>
              <a:rPr lang="en-IN" sz="2000">
                <a:solidFill>
                  <a:srgbClr val="464646"/>
                </a:solidFill>
                <a:latin typeface="Aharoni"/>
              </a:rPr>
              <a:t> </a:t>
            </a:r>
            <a:r>
              <a:rPr lang="en-IN" sz="2000">
                <a:solidFill>
                  <a:srgbClr val="464646"/>
                </a:solidFill>
                <a:latin typeface="Aharoni"/>
              </a:rPr>
              <a:t>If this technique is gone in the wrong hands like hackers can be very </a:t>
            </a:r>
            <a:r>
              <a:rPr lang="en-IN" sz="2000">
                <a:solidFill>
                  <a:srgbClr val="464646"/>
                </a:solidFill>
                <a:latin typeface="Aharoni"/>
              </a:rPr>
              <a:t>	</a:t>
            </a:r>
            <a:r>
              <a:rPr lang="en-IN" sz="2000">
                <a:solidFill>
                  <a:srgbClr val="464646"/>
                </a:solidFill>
                <a:latin typeface="Aharoni"/>
              </a:rPr>
              <a:t>much dangerous for all.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4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838080"/>
            <a:ext cx="7238160" cy="464760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>
            <a:off x="228600" y="152280"/>
            <a:ext cx="8686080" cy="4615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SzPct val="85000"/>
              <a:buFont typeface="Wingdings"/>
              <a:buChar char="Ø"/>
            </a:pPr>
            <a:r>
              <a:rPr i="1" lang="en-IN" sz="2800">
                <a:solidFill>
                  <a:srgbClr val="464646"/>
                </a:solidFill>
                <a:latin typeface="Lucida Sans Unicode"/>
              </a:rPr>
              <a:t> </a:t>
            </a:r>
            <a:r>
              <a:rPr i="1" lang="en-IN" sz="2800">
                <a:solidFill>
                  <a:srgbClr val="464646"/>
                </a:solidFill>
                <a:latin typeface="Lucida Sans Unicode"/>
              </a:rPr>
              <a:t>	</a:t>
            </a:r>
            <a:r>
              <a:rPr b="1" i="1" lang="en-IN" sz="2200">
                <a:solidFill>
                  <a:srgbClr val="1f0f12"/>
                </a:solidFill>
                <a:latin typeface="Times New Roman"/>
              </a:rPr>
              <a:t>“</a:t>
            </a:r>
            <a:r>
              <a:rPr b="1" i="1" lang="en-IN" sz="2200">
                <a:solidFill>
                  <a:srgbClr val="1f0f12"/>
                </a:solidFill>
                <a:latin typeface="Times New Roman"/>
              </a:rPr>
              <a:t>The goal of steganography is to hide messages in such a </a:t>
            </a:r>
            <a:r>
              <a:rPr b="1" i="1" lang="en-IN" sz="2200">
                <a:solidFill>
                  <a:srgbClr val="1f0f12"/>
                </a:solidFill>
                <a:latin typeface="Times New Roman"/>
              </a:rPr>
              <a:t>	</a:t>
            </a:r>
            <a:r>
              <a:rPr b="1" i="1" lang="en-IN" sz="2200">
                <a:solidFill>
                  <a:srgbClr val="1f0f12"/>
                </a:solidFill>
                <a:latin typeface="Times New Roman"/>
              </a:rPr>
              <a:t>way that no one apart  from the intended recipient even </a:t>
            </a:r>
            <a:r>
              <a:rPr b="1" i="1" lang="en-IN" sz="2200">
                <a:solidFill>
                  <a:srgbClr val="1f0f12"/>
                </a:solidFill>
                <a:latin typeface="Times New Roman"/>
              </a:rPr>
              <a:t>	</a:t>
            </a:r>
            <a:r>
              <a:rPr b="1" i="1" lang="en-IN" sz="2200">
                <a:solidFill>
                  <a:srgbClr val="1f0f12"/>
                </a:solidFill>
                <a:latin typeface="Times New Roman"/>
              </a:rPr>
              <a:t>knows that a message has been sent.”</a:t>
            </a:r>
            <a:endParaRPr/>
          </a:p>
          <a:p>
            <a:pPr>
              <a:lnSpc>
                <a:spcPct val="150000"/>
              </a:lnSpc>
              <a:buSzPct val="85000"/>
              <a:buFont typeface="Wingdings"/>
              <a:buChar char="Ø"/>
            </a:pPr>
            <a:r>
              <a:rPr lang="en-IN" sz="2800">
                <a:solidFill>
                  <a:srgbClr val="464646"/>
                </a:solidFill>
                <a:latin typeface="Lucida Sans Unicode"/>
              </a:rPr>
              <a:t> </a:t>
            </a:r>
            <a:r>
              <a:rPr lang="en-IN" sz="2800">
                <a:solidFill>
                  <a:srgbClr val="464646"/>
                </a:solidFill>
                <a:latin typeface="Lucida Sans Unicode"/>
              </a:rPr>
              <a:t>	</a:t>
            </a:r>
            <a:r>
              <a:rPr b="1" i="1" lang="en-IN" sz="2200">
                <a:solidFill>
                  <a:srgbClr val="1f0f12"/>
                </a:solidFill>
                <a:latin typeface="Times New Roman"/>
              </a:rPr>
              <a:t>This can be achieve by concealing the existence of </a:t>
            </a:r>
            <a:r>
              <a:rPr b="1" i="1" lang="en-IN" sz="2200">
                <a:solidFill>
                  <a:srgbClr val="1f0f12"/>
                </a:solidFill>
                <a:latin typeface="Times New Roman"/>
              </a:rPr>
              <a:t>	</a:t>
            </a:r>
            <a:r>
              <a:rPr b="1" i="1" lang="en-IN" sz="2200">
                <a:solidFill>
                  <a:srgbClr val="1f0f12"/>
                </a:solidFill>
                <a:latin typeface="Times New Roman"/>
              </a:rPr>
              <a:t>information within seemingly harmless carriers or cover</a:t>
            </a:r>
            <a:endParaRPr/>
          </a:p>
          <a:p>
            <a:pPr>
              <a:lnSpc>
                <a:spcPct val="150000"/>
              </a:lnSpc>
              <a:buSzPct val="85000"/>
              <a:buFont typeface="Wingdings"/>
              <a:buChar char="Ø"/>
            </a:pPr>
            <a:r>
              <a:rPr b="1" i="1" lang="en-IN" sz="2200">
                <a:solidFill>
                  <a:srgbClr val="1f0f12"/>
                </a:solidFill>
                <a:latin typeface="Times New Roman"/>
              </a:rPr>
              <a:t> </a:t>
            </a:r>
            <a:r>
              <a:rPr b="1" i="1" lang="en-IN" sz="2200">
                <a:solidFill>
                  <a:srgbClr val="1f0f12"/>
                </a:solidFill>
                <a:latin typeface="Times New Roman"/>
              </a:rPr>
              <a:t>	</a:t>
            </a:r>
            <a:r>
              <a:rPr b="1" i="1" lang="en-IN" sz="2200">
                <a:solidFill>
                  <a:srgbClr val="1f0f12"/>
                </a:solidFill>
                <a:latin typeface="Times New Roman"/>
              </a:rPr>
              <a:t>It can be understand by the following figure.</a:t>
            </a:r>
            <a:r>
              <a:rPr lang="en-IN" sz="2400">
                <a:solidFill>
                  <a:srgbClr val="464646"/>
                </a:solidFill>
                <a:latin typeface="Lucida Sans Unicode"/>
              </a:rPr>
              <a:t>	</a:t>
            </a:r>
            <a:endParaRPr/>
          </a:p>
          <a:p>
            <a:endParaRPr/>
          </a:p>
        </p:txBody>
      </p:sp>
      <p:sp>
        <p:nvSpPr>
          <p:cNvPr id="18" name="CustomShape 2"/>
          <p:cNvSpPr/>
          <p:nvPr/>
        </p:nvSpPr>
        <p:spPr>
          <a:xfrm>
            <a:off x="7086600" y="3505320"/>
            <a:ext cx="151560" cy="608760"/>
          </a:xfrm>
          <a:prstGeom prst="downArrow">
            <a:avLst>
              <a:gd fmla="val 0" name="adj1"/>
              <a:gd fmla="val 0" name="adj2"/>
            </a:avLst>
          </a:prstGeom>
          <a:solidFill>
            <a:srgbClr val="da1f28"/>
          </a:solidFill>
          <a:ln w="55080">
            <a:solidFill>
              <a:srgbClr val="a1161d"/>
            </a:solidFill>
            <a:round/>
          </a:ln>
        </p:spPr>
      </p:sp>
      <p:sp>
        <p:nvSpPr>
          <p:cNvPr id="19" name="CustomShape 3"/>
          <p:cNvSpPr/>
          <p:nvPr/>
        </p:nvSpPr>
        <p:spPr>
          <a:xfrm>
            <a:off x="380880" y="4267080"/>
            <a:ext cx="8381160" cy="2361600"/>
          </a:xfrm>
          <a:prstGeom prst="roundRect">
            <a:avLst>
              <a:gd fmla="val 3600" name="adj"/>
            </a:avLst>
          </a:prstGeom>
          <a:solidFill>
            <a:srgbClr val="da1f28"/>
          </a:solidFill>
          <a:ln w="55080">
            <a:solidFill>
              <a:srgbClr val="a1161d"/>
            </a:solidFill>
            <a:round/>
          </a:ln>
        </p:spPr>
      </p:sp>
      <p:pic>
        <p:nvPicPr>
          <p:cNvPr descr="" id="2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4267080"/>
            <a:ext cx="8228880" cy="236160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stomShape 1"/>
          <p:cNvSpPr/>
          <p:nvPr/>
        </p:nvSpPr>
        <p:spPr>
          <a:xfrm>
            <a:off x="457200" y="152280"/>
            <a:ext cx="8228880" cy="123480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IN" sz="3200">
                <a:solidFill>
                  <a:srgbClr val="464646"/>
                </a:solidFill>
                <a:latin typeface="Copperplate Gothic Bold"/>
              </a:rPr>
              <a:t>Block diagram of Steganography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stomShape 1"/>
          <p:cNvSpPr/>
          <p:nvPr/>
        </p:nvSpPr>
        <p:spPr>
          <a:xfrm>
            <a:off x="228600" y="152280"/>
            <a:ext cx="8686080" cy="129456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IN" sz="3200">
                <a:solidFill>
                  <a:srgbClr val="464646"/>
                </a:solidFill>
                <a:latin typeface="comic"/>
              </a:rPr>
              <a:t>    </a:t>
            </a:r>
            <a:r>
              <a:rPr b="1" lang="en-IN" sz="3200">
                <a:solidFill>
                  <a:srgbClr val="464646"/>
                </a:solidFill>
                <a:latin typeface="comic"/>
              </a:rPr>
              <a:t>STEGANOGRAPHY UNDER VaRIOUS MEDIA</a:t>
            </a:r>
            <a:endParaRPr/>
          </a:p>
          <a:p>
            <a:endParaRPr/>
          </a:p>
        </p:txBody>
      </p:sp>
      <p:sp>
        <p:nvSpPr>
          <p:cNvPr id="23" name="CustomShape 2"/>
          <p:cNvSpPr/>
          <p:nvPr/>
        </p:nvSpPr>
        <p:spPr>
          <a:xfrm>
            <a:off x="685800" y="1523880"/>
            <a:ext cx="7771680" cy="5104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250000"/>
              </a:lnSpc>
              <a:buSzPct val="80000"/>
              <a:buFont typeface="Wingdings"/>
              <a:buChar char="Ø"/>
            </a:pPr>
            <a:r>
              <a:rPr lang="en-IN">
                <a:solidFill>
                  <a:srgbClr val="464646"/>
                </a:solidFill>
              </a:rPr>
              <a:t>  </a:t>
            </a:r>
            <a:r>
              <a:rPr b="1" lang="en-IN">
                <a:solidFill>
                  <a:srgbClr val="6d1014"/>
                </a:solidFill>
              </a:rPr>
              <a:t>Steganography  in  “TEXT”</a:t>
            </a:r>
            <a:endParaRPr/>
          </a:p>
          <a:p>
            <a:pPr>
              <a:lnSpc>
                <a:spcPct val="250000"/>
              </a:lnSpc>
              <a:buSzPct val="80000"/>
              <a:buFont typeface="Wingdings"/>
              <a:buChar char="Ø"/>
            </a:pPr>
            <a:r>
              <a:rPr b="1" lang="en-IN">
                <a:solidFill>
                  <a:srgbClr val="6d1014"/>
                </a:solidFill>
              </a:rPr>
              <a:t>  </a:t>
            </a:r>
            <a:r>
              <a:rPr b="1" lang="en-IN">
                <a:solidFill>
                  <a:srgbClr val="6d1014"/>
                </a:solidFill>
              </a:rPr>
              <a:t>Steganography  in  “IMAGES”</a:t>
            </a:r>
            <a:endParaRPr/>
          </a:p>
          <a:p>
            <a:pPr>
              <a:lnSpc>
                <a:spcPct val="250000"/>
              </a:lnSpc>
              <a:buSzPct val="80000"/>
              <a:buFont typeface="Wingdings"/>
              <a:buChar char="Ø"/>
            </a:pPr>
            <a:r>
              <a:rPr b="1" lang="en-IN">
                <a:solidFill>
                  <a:srgbClr val="6d1014"/>
                </a:solidFill>
              </a:rPr>
              <a:t>  </a:t>
            </a:r>
            <a:r>
              <a:rPr b="1" lang="en-IN">
                <a:solidFill>
                  <a:srgbClr val="6d1014"/>
                </a:solidFill>
              </a:rPr>
              <a:t>Steganography  in  “AUDIO”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stomShape 1"/>
          <p:cNvSpPr/>
          <p:nvPr/>
        </p:nvSpPr>
        <p:spPr>
          <a:xfrm>
            <a:off x="228600" y="228600"/>
            <a:ext cx="8686080" cy="8373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IN" sz="4400">
                <a:solidFill>
                  <a:srgbClr val="464646"/>
                </a:solidFill>
                <a:latin typeface="Lucida Sans Unicode"/>
              </a:rPr>
              <a:t>STEGANOGRAPHY</a:t>
            </a:r>
            <a:r>
              <a:rPr b="1" lang="en-IN" sz="4800">
                <a:solidFill>
                  <a:srgbClr val="464646"/>
                </a:solidFill>
                <a:latin typeface="Lucida Sans Unicode"/>
              </a:rPr>
              <a:t> IN TEXT</a:t>
            </a:r>
            <a:endParaRPr/>
          </a:p>
        </p:txBody>
      </p:sp>
      <p:sp>
        <p:nvSpPr>
          <p:cNvPr id="25" name="CustomShape 2"/>
          <p:cNvSpPr/>
          <p:nvPr/>
        </p:nvSpPr>
        <p:spPr>
          <a:xfrm>
            <a:off x="228600" y="1295280"/>
            <a:ext cx="8686080" cy="6480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</a:pPr>
            <a:r>
              <a:rPr b="1" lang="en-IN" sz="2800">
                <a:solidFill>
                  <a:srgbClr val="464646"/>
                </a:solidFill>
                <a:latin typeface="Lucida Sans Unicode"/>
              </a:rPr>
              <a:t>It involves three types of coding:</a:t>
            </a:r>
            <a:endParaRPr/>
          </a:p>
          <a:p>
            <a:pPr>
              <a:lnSpc>
                <a:spcPct val="150000"/>
              </a:lnSpc>
              <a:buSzPct val="45000"/>
              <a:buFont typeface="Wingdings"/>
              <a:buChar char="Ø"/>
            </a:pPr>
            <a:r>
              <a:rPr b="1" lang="en-IN" sz="2800">
                <a:solidFill>
                  <a:srgbClr val="464646"/>
                </a:solidFill>
                <a:latin typeface="Lucida Sans Unicode"/>
              </a:rPr>
              <a:t>Line-Shift Coding :</a:t>
            </a:r>
            <a:r>
              <a:rPr lang="en-IN" sz="2800">
                <a:solidFill>
                  <a:srgbClr val="464646"/>
                </a:solidFill>
                <a:latin typeface="Lucida Sans Unicode"/>
              </a:rPr>
              <a:t> </a:t>
            </a:r>
            <a:r>
              <a:rPr lang="en-IN" sz="2400">
                <a:solidFill>
                  <a:srgbClr val="464646"/>
                </a:solidFill>
                <a:latin typeface="Times New Roman"/>
              </a:rPr>
              <a:t>Here, text lines are vertically shifted to      </a:t>
            </a:r>
            <a:r>
              <a:rPr lang="en-IN" sz="2400">
                <a:solidFill>
                  <a:srgbClr val="464646"/>
                </a:solidFill>
                <a:latin typeface="Times New Roman"/>
              </a:rPr>
              <a:t>	</a:t>
            </a:r>
            <a:r>
              <a:rPr lang="en-IN" sz="2400">
                <a:solidFill>
                  <a:srgbClr val="464646"/>
                </a:solidFill>
                <a:latin typeface="Times New Roman"/>
              </a:rPr>
              <a:t>encode the document uniquely</a:t>
            </a:r>
            <a:r>
              <a:rPr b="1" lang="en-IN" sz="2400">
                <a:solidFill>
                  <a:srgbClr val="464646"/>
                </a:solidFill>
                <a:latin typeface="Times New Roman"/>
              </a:rPr>
              <a:t>.</a:t>
            </a:r>
            <a:endParaRPr/>
          </a:p>
          <a:p>
            <a:pPr>
              <a:lnSpc>
                <a:spcPct val="150000"/>
              </a:lnSpc>
              <a:buSzPct val="45000"/>
              <a:buFont typeface="Wingdings"/>
              <a:buChar char="Ø"/>
            </a:pPr>
            <a:r>
              <a:rPr b="1" lang="en-IN" sz="2800">
                <a:solidFill>
                  <a:srgbClr val="464646"/>
                </a:solidFill>
                <a:latin typeface="Lucida Sans Unicode"/>
              </a:rPr>
              <a:t> </a:t>
            </a:r>
            <a:r>
              <a:rPr b="1" lang="en-IN" sz="2800">
                <a:solidFill>
                  <a:srgbClr val="464646"/>
                </a:solidFill>
                <a:latin typeface="Lucida Sans Unicode"/>
              </a:rPr>
              <a:t>Word-Shift Coding : </a:t>
            </a:r>
            <a:r>
              <a:rPr lang="en-IN" sz="2400">
                <a:solidFill>
                  <a:srgbClr val="464646"/>
                </a:solidFill>
                <a:latin typeface="Times New Roman"/>
              </a:rPr>
              <a:t>The codewords are coded into a </a:t>
            </a:r>
            <a:r>
              <a:rPr lang="en-IN" sz="2400">
                <a:solidFill>
                  <a:srgbClr val="464646"/>
                </a:solidFill>
                <a:latin typeface="Times New Roman"/>
              </a:rPr>
              <a:t>	</a:t>
            </a:r>
            <a:r>
              <a:rPr lang="en-IN" sz="2400">
                <a:solidFill>
                  <a:srgbClr val="464646"/>
                </a:solidFill>
                <a:latin typeface="Times New Roman"/>
              </a:rPr>
              <a:t>document by shifting the horizontal locations of  words within </a:t>
            </a:r>
            <a:r>
              <a:rPr lang="en-IN" sz="2400">
                <a:solidFill>
                  <a:srgbClr val="464646"/>
                </a:solidFill>
                <a:latin typeface="Times New Roman"/>
              </a:rPr>
              <a:t>	</a:t>
            </a:r>
            <a:r>
              <a:rPr lang="en-IN" sz="2400">
                <a:solidFill>
                  <a:srgbClr val="464646"/>
                </a:solidFill>
                <a:latin typeface="Times New Roman"/>
              </a:rPr>
              <a:t>text lines, while maintaining a natural spacing appearance.</a:t>
            </a:r>
            <a:endParaRPr/>
          </a:p>
          <a:p>
            <a:pPr>
              <a:lnSpc>
                <a:spcPct val="150000"/>
              </a:lnSpc>
              <a:buSzPct val="45000"/>
              <a:buFont typeface="Wingdings"/>
              <a:buChar char="Ø"/>
            </a:pPr>
            <a:r>
              <a:rPr b="1" lang="en-IN" sz="2800">
                <a:solidFill>
                  <a:srgbClr val="464646"/>
                </a:solidFill>
                <a:latin typeface="Lucida Sans Unicode"/>
              </a:rPr>
              <a:t> </a:t>
            </a:r>
            <a:r>
              <a:rPr b="1" lang="en-IN" sz="2800">
                <a:solidFill>
                  <a:srgbClr val="464646"/>
                </a:solidFill>
                <a:latin typeface="Lucida Sans Unicode"/>
              </a:rPr>
              <a:t>Feature Coding : </a:t>
            </a:r>
            <a:r>
              <a:rPr lang="en-IN" sz="2400">
                <a:solidFill>
                  <a:srgbClr val="464646"/>
                </a:solidFill>
                <a:latin typeface="Times New Roman"/>
              </a:rPr>
              <a:t>In feature coding, certain text features are </a:t>
            </a:r>
            <a:r>
              <a:rPr lang="en-IN" sz="2400">
                <a:solidFill>
                  <a:srgbClr val="464646"/>
                </a:solidFill>
                <a:latin typeface="Times New Roman"/>
              </a:rPr>
              <a:t>	</a:t>
            </a:r>
            <a:r>
              <a:rPr lang="en-IN" sz="2400">
                <a:solidFill>
                  <a:srgbClr val="464646"/>
                </a:solidFill>
                <a:latin typeface="Times New Roman"/>
              </a:rPr>
              <a:t> altered, or not altered, depending on the codeword. 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stomShape 1"/>
          <p:cNvSpPr/>
          <p:nvPr/>
        </p:nvSpPr>
        <p:spPr>
          <a:xfrm>
            <a:off x="685800" y="228600"/>
            <a:ext cx="7771680" cy="13089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IN" sz="4000">
                <a:solidFill>
                  <a:srgbClr val="464646"/>
                </a:solidFill>
                <a:latin typeface="Lucida Sans Unicode"/>
              </a:rPr>
              <a:t>STEGANOGRAPHY IN IMAGES</a:t>
            </a:r>
            <a:endParaRPr/>
          </a:p>
        </p:txBody>
      </p:sp>
      <p:sp>
        <p:nvSpPr>
          <p:cNvPr id="27" name="CustomShape 2"/>
          <p:cNvSpPr/>
          <p:nvPr/>
        </p:nvSpPr>
        <p:spPr>
          <a:xfrm>
            <a:off x="228600" y="1295280"/>
            <a:ext cx="8686080" cy="5361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</a:pPr>
            <a:r>
              <a:rPr b="1" lang="en-IN">
                <a:solidFill>
                  <a:srgbClr val="464646"/>
                </a:solidFill>
                <a:latin typeface="Lucida Sans Unicode"/>
              </a:rPr>
              <a:t>Image Compression: </a:t>
            </a:r>
            <a:endParaRPr/>
          </a:p>
          <a:p>
            <a:pPr algn="just">
              <a:lnSpc>
                <a:spcPct val="150000"/>
              </a:lnSpc>
              <a:buSzPct val="80000"/>
              <a:buFont typeface="Wingdings"/>
              <a:buChar char="Ø"/>
            </a:pPr>
            <a:r>
              <a:rPr b="1" lang="en-IN" sz="20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Image compression offers a solution to large image files. Two kinds of image 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compression are lossless and lossy compression. Both methods save 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storage 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space but have differing effects on any uncompressed hidden data 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in theimage.</a:t>
            </a:r>
            <a:endParaRPr/>
          </a:p>
          <a:p>
            <a:pPr algn="just">
              <a:lnSpc>
                <a:spcPct val="150000"/>
              </a:lnSpc>
              <a:buSzPct val="80000"/>
              <a:buFont typeface="Wingdings"/>
              <a:buChar char="Ø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>
                <a:solidFill>
                  <a:srgbClr val="000000"/>
                </a:solidFill>
                <a:latin typeface="Times New Roman"/>
              </a:rPr>
              <a:t>“</a:t>
            </a:r>
            <a:r>
              <a:rPr b="1" lang="en-IN" sz="2000">
                <a:solidFill>
                  <a:srgbClr val="000000"/>
                </a:solidFill>
                <a:latin typeface="Times New Roman"/>
              </a:rPr>
              <a:t>Lossy”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  JPEG(Joint Photographic Experts Group) format files, offers high compression, but may not maintain the original image's integrity. Hence it is  called “lossy”.</a:t>
            </a:r>
            <a:endParaRPr/>
          </a:p>
          <a:p>
            <a:pPr algn="just">
              <a:lnSpc>
                <a:spcPct val="150000"/>
              </a:lnSpc>
              <a:buSzPct val="80000"/>
              <a:buFont typeface="Wingdings"/>
              <a:buChar char="Ø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 “</a:t>
            </a:r>
            <a:r>
              <a:rPr b="1" lang="en-IN" sz="2000">
                <a:solidFill>
                  <a:srgbClr val="000000"/>
                </a:solidFill>
                <a:latin typeface="Times New Roman"/>
              </a:rPr>
              <a:t>Lossless”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 compression maintains the original image data exactly, It is thus more 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favored by steganographic techniques. Eg: (BMP ),(GIF) Formats</a:t>
            </a:r>
            <a:r>
              <a:rPr lang="en-IN" sz="2000">
                <a:solidFill>
                  <a:srgbClr val="464646"/>
                </a:solidFill>
                <a:latin typeface="Times New Roman"/>
              </a:rPr>
              <a:t>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304920" y="1295280"/>
            <a:ext cx="8533800" cy="5270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10000"/>
              </a:lnSpc>
            </a:pPr>
            <a:r>
              <a:rPr b="1" lang="en-IN">
                <a:solidFill>
                  <a:srgbClr val="464646"/>
                </a:solidFill>
                <a:latin typeface="Lucida Sans Unicode"/>
              </a:rPr>
              <a:t> </a:t>
            </a:r>
            <a:r>
              <a:rPr b="1" lang="en-IN">
                <a:solidFill>
                  <a:srgbClr val="464646"/>
                </a:solidFill>
                <a:latin typeface="Lucida Sans Unicode"/>
              </a:rPr>
              <a:t>Image Encoding Techniques</a:t>
            </a:r>
            <a:endParaRPr/>
          </a:p>
          <a:p>
            <a:pPr algn="just">
              <a:lnSpc>
                <a:spcPct val="110000"/>
              </a:lnSpc>
            </a:pPr>
            <a:r>
              <a:rPr b="1" lang="en-IN" sz="2000">
                <a:solidFill>
                  <a:srgbClr val="464646"/>
                </a:solidFill>
                <a:latin typeface="Times New Roman"/>
              </a:rPr>
              <a:t>    </a:t>
            </a:r>
            <a:r>
              <a:rPr lang="en-IN" sz="2400">
                <a:solidFill>
                  <a:srgbClr val="464646"/>
                </a:solidFill>
                <a:latin typeface="Times New Roman"/>
              </a:rPr>
              <a:t>The most common approaches to information hiding in images :</a:t>
            </a:r>
            <a:endParaRPr/>
          </a:p>
          <a:p>
            <a:pPr algn="just">
              <a:lnSpc>
                <a:spcPct val="255000"/>
              </a:lnSpc>
              <a:buSzPct val="70000"/>
              <a:buFont typeface="Wingdings"/>
              <a:buChar char="Ø"/>
            </a:pPr>
            <a:r>
              <a:rPr lang="en-IN" sz="2000">
                <a:solidFill>
                  <a:srgbClr val="464646"/>
                </a:solidFill>
                <a:latin typeface="Times New Roman"/>
              </a:rPr>
              <a:t> </a:t>
            </a:r>
            <a:r>
              <a:rPr b="1" lang="en-IN" sz="2000">
                <a:solidFill>
                  <a:srgbClr val="464646"/>
                </a:solidFill>
                <a:latin typeface="Lucida Sans Unicode"/>
              </a:rPr>
              <a:t>Least Significant bit insertion </a:t>
            </a:r>
            <a:r>
              <a:rPr b="1" lang="en-IN" sz="2000">
                <a:solidFill>
                  <a:srgbClr val="464646"/>
                </a:solidFill>
                <a:latin typeface="Times New Roman"/>
              </a:rPr>
              <a:t>: </a:t>
            </a:r>
            <a:endParaRPr/>
          </a:p>
          <a:p>
            <a:pPr algn="just">
              <a:lnSpc>
                <a:spcPct val="255000"/>
              </a:lnSpc>
              <a:buSzPct val="70000"/>
              <a:buFont typeface="Wingdings"/>
              <a:buChar char="Ø"/>
            </a:pPr>
            <a:r>
              <a:rPr lang="en-IN" sz="2000">
                <a:solidFill>
                  <a:srgbClr val="464646"/>
                </a:solidFill>
                <a:latin typeface="Times New Roman"/>
              </a:rPr>
              <a:t> </a:t>
            </a:r>
            <a:r>
              <a:rPr b="1" lang="en-IN" sz="2000">
                <a:solidFill>
                  <a:srgbClr val="464646"/>
                </a:solidFill>
                <a:latin typeface="Lucida Sans Unicode"/>
              </a:rPr>
              <a:t>Masking and Filtering :</a:t>
            </a:r>
            <a:endParaRPr/>
          </a:p>
          <a:p>
            <a:pPr algn="just">
              <a:lnSpc>
                <a:spcPct val="255000"/>
              </a:lnSpc>
              <a:buSzPct val="70000"/>
              <a:buFont typeface="Wingdings"/>
              <a:buChar char="Ø"/>
            </a:pPr>
            <a:r>
              <a:rPr b="1" lang="en-IN" sz="2000">
                <a:solidFill>
                  <a:srgbClr val="464646"/>
                </a:solidFill>
                <a:latin typeface="Lucida Sans Unicode"/>
              </a:rPr>
              <a:t> </a:t>
            </a:r>
            <a:r>
              <a:rPr b="1" lang="en-IN" sz="2000">
                <a:solidFill>
                  <a:srgbClr val="464646"/>
                </a:solidFill>
                <a:latin typeface="Lucida Sans Unicode"/>
              </a:rPr>
              <a:t>Algorithms and transformations :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9" name="CustomShape 2"/>
          <p:cNvSpPr/>
          <p:nvPr/>
        </p:nvSpPr>
        <p:spPr>
          <a:xfrm>
            <a:off x="685800" y="228600"/>
            <a:ext cx="7771680" cy="13089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IN" sz="4000">
                <a:solidFill>
                  <a:srgbClr val="464646"/>
                </a:solidFill>
                <a:latin typeface="Lucida Sans Unicode"/>
              </a:rPr>
              <a:t>STEGANOGRAPHY IN IMAGES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1"/>
          <p:cNvSpPr/>
          <p:nvPr/>
        </p:nvSpPr>
        <p:spPr>
          <a:xfrm>
            <a:off x="685800" y="304920"/>
            <a:ext cx="7771680" cy="13089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IN" sz="4000">
                <a:solidFill>
                  <a:srgbClr val="464646"/>
                </a:solidFill>
                <a:latin typeface="Lucida Sans Unicode"/>
              </a:rPr>
              <a:t>STEGANOGRAPHY IN AUDIO</a:t>
            </a:r>
            <a:endParaRPr/>
          </a:p>
        </p:txBody>
      </p:sp>
      <p:sp>
        <p:nvSpPr>
          <p:cNvPr id="31" name="CustomShape 2"/>
          <p:cNvSpPr/>
          <p:nvPr/>
        </p:nvSpPr>
        <p:spPr>
          <a:xfrm>
            <a:off x="228600" y="1219320"/>
            <a:ext cx="8686080" cy="4782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50000"/>
              </a:lnSpc>
            </a:pPr>
            <a:r>
              <a:rPr b="1" lang="en-IN">
                <a:solidFill>
                  <a:srgbClr val="0d0d0d"/>
                </a:solidFill>
                <a:latin typeface="Lucida Sans Unicode"/>
              </a:rPr>
              <a:t>Audio Environments </a:t>
            </a:r>
            <a:endParaRPr/>
          </a:p>
          <a:p>
            <a:endParaRPr/>
          </a:p>
          <a:p>
            <a:pPr algn="ctr">
              <a:lnSpc>
                <a:spcPct val="150000"/>
              </a:lnSpc>
            </a:pPr>
            <a:r>
              <a:rPr b="1" lang="en-IN" sz="2800">
                <a:solidFill>
                  <a:srgbClr val="464646"/>
                </a:solidFill>
                <a:latin typeface="Lucida Sans Unicode"/>
              </a:rPr>
              <a:t>Digital representation </a:t>
            </a:r>
            <a:endParaRPr/>
          </a:p>
          <a:p>
            <a:pPr algn="just">
              <a:lnSpc>
                <a:spcPct val="150000"/>
              </a:lnSpc>
              <a:buSzPct val="85000"/>
              <a:buFont typeface="Wingdings"/>
              <a:buChar char="Ø"/>
            </a:pPr>
            <a:r>
              <a:rPr b="1" lang="en-IN" sz="2000">
                <a:solidFill>
                  <a:srgbClr val="464646"/>
                </a:solidFill>
                <a:latin typeface="Lucida Sans Unicode"/>
              </a:rPr>
              <a:t>	</a:t>
            </a:r>
            <a:r>
              <a:rPr b="1" lang="en-IN" sz="2800">
                <a:solidFill>
                  <a:srgbClr val="6d1014"/>
                </a:solidFill>
                <a:latin typeface="Times New Roman"/>
              </a:rPr>
              <a:t>Sample quantization method :</a:t>
            </a:r>
            <a:endParaRPr/>
          </a:p>
          <a:p>
            <a:pPr algn="just">
              <a:lnSpc>
                <a:spcPct val="150000"/>
              </a:lnSpc>
              <a:buSzPct val="80000"/>
              <a:buFont typeface="Wingdings"/>
              <a:buChar char="Ø"/>
            </a:pPr>
            <a:r>
              <a:rPr lang="en-IN" sz="2800">
                <a:solidFill>
                  <a:srgbClr val="6d1014"/>
                </a:solidFill>
                <a:latin typeface="Times New Roman"/>
              </a:rPr>
              <a:t> </a:t>
            </a:r>
            <a:r>
              <a:rPr lang="en-IN" sz="2800">
                <a:solidFill>
                  <a:srgbClr val="6d1014"/>
                </a:solidFill>
                <a:latin typeface="Times New Roman"/>
              </a:rPr>
              <a:t>	</a:t>
            </a:r>
            <a:r>
              <a:rPr b="1" lang="en-IN" sz="2800">
                <a:solidFill>
                  <a:srgbClr val="6d1014"/>
                </a:solidFill>
                <a:latin typeface="Times New Roman"/>
              </a:rPr>
              <a:t>Temporal sampling rate</a:t>
            </a:r>
            <a:r>
              <a:rPr lang="en-IN" sz="2800">
                <a:solidFill>
                  <a:srgbClr val="6d1014"/>
                </a:solidFill>
                <a:latin typeface="Times New Roman"/>
              </a:rPr>
              <a:t> :</a:t>
            </a:r>
            <a:endParaRPr/>
          </a:p>
          <a:p>
            <a:pPr algn="just">
              <a:lnSpc>
                <a:spcPct val="150000"/>
              </a:lnSpc>
              <a:buSzPct val="80000"/>
              <a:buFont typeface="Wingdings"/>
              <a:buChar char="Ø"/>
            </a:pPr>
            <a:r>
              <a:rPr lang="en-IN" sz="2800">
                <a:solidFill>
                  <a:srgbClr val="6d1014"/>
                </a:solidFill>
                <a:latin typeface="Times New Roman"/>
              </a:rPr>
              <a:t>  </a:t>
            </a:r>
            <a:r>
              <a:rPr lang="en-IN" sz="2800">
                <a:solidFill>
                  <a:srgbClr val="6d1014"/>
                </a:solidFill>
                <a:latin typeface="Times New Roman"/>
              </a:rPr>
              <a:t>	</a:t>
            </a:r>
            <a:r>
              <a:rPr b="1" lang="en-IN" sz="2800">
                <a:solidFill>
                  <a:srgbClr val="6d1014"/>
                </a:solidFill>
                <a:latin typeface="Times New Roman"/>
              </a:rPr>
              <a:t>Another digital representation :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stomShape 1"/>
          <p:cNvSpPr/>
          <p:nvPr/>
        </p:nvSpPr>
        <p:spPr>
          <a:xfrm>
            <a:off x="685800" y="228600"/>
            <a:ext cx="7771680" cy="13089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IN" sz="4000">
                <a:solidFill>
                  <a:srgbClr val="464646"/>
                </a:solidFill>
                <a:latin typeface="Lucida Sans Unicode"/>
              </a:rPr>
              <a:t>STEGANOGRAPHY IN AUDIO</a:t>
            </a:r>
            <a:endParaRPr/>
          </a:p>
        </p:txBody>
      </p:sp>
      <p:sp>
        <p:nvSpPr>
          <p:cNvPr id="33" name="CustomShape 2"/>
          <p:cNvSpPr/>
          <p:nvPr/>
        </p:nvSpPr>
        <p:spPr>
          <a:xfrm>
            <a:off x="228600" y="1295280"/>
            <a:ext cx="8533800" cy="655452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IN">
                <a:solidFill>
                  <a:srgbClr val="464646"/>
                </a:solidFill>
                <a:latin typeface="Lucida Sans Unicode"/>
              </a:rPr>
              <a:t>Transmission medium : </a:t>
            </a:r>
            <a:endParaRPr/>
          </a:p>
          <a:p>
            <a:pPr algn="ctr">
              <a:lnSpc>
                <a:spcPct val="16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Bender’s transmission environments</a:t>
            </a:r>
            <a:endParaRPr/>
          </a:p>
          <a:p>
            <a:pPr algn="just">
              <a:lnSpc>
                <a:spcPct val="160000"/>
              </a:lnSpc>
              <a:buSzPct val="70000"/>
              <a:buFont typeface="Wingdings"/>
              <a:buChar char="Ø"/>
            </a:pPr>
            <a:r>
              <a:rPr lang="en-IN" sz="3200">
                <a:solidFill>
                  <a:srgbClr val="000000"/>
                </a:solidFill>
                <a:latin typeface="Times New Roman"/>
              </a:rPr>
              <a:t>    </a:t>
            </a:r>
            <a:r>
              <a:rPr b="1" lang="en-IN" sz="3000">
                <a:solidFill>
                  <a:srgbClr val="7030a0"/>
                </a:solidFill>
                <a:latin typeface="Times New Roman"/>
              </a:rPr>
              <a:t>Digital end-to-end environment.</a:t>
            </a:r>
            <a:endParaRPr/>
          </a:p>
          <a:p>
            <a:pPr algn="just">
              <a:lnSpc>
                <a:spcPct val="160000"/>
              </a:lnSpc>
              <a:buSzPct val="70000"/>
              <a:buFont typeface="Wingdings"/>
              <a:buChar char="Ø"/>
            </a:pPr>
            <a:r>
              <a:rPr b="1" lang="en-IN" sz="3000">
                <a:solidFill>
                  <a:srgbClr val="7030a0"/>
                </a:solidFill>
                <a:latin typeface="Times New Roman"/>
              </a:rPr>
              <a:t>     </a:t>
            </a:r>
            <a:r>
              <a:rPr b="1" lang="en-IN" sz="3000">
                <a:solidFill>
                  <a:srgbClr val="7030a0"/>
                </a:solidFill>
                <a:latin typeface="Times New Roman"/>
              </a:rPr>
              <a:t>Increased/decreased resampling environment.</a:t>
            </a:r>
            <a:endParaRPr/>
          </a:p>
          <a:p>
            <a:pPr algn="just">
              <a:lnSpc>
                <a:spcPct val="160000"/>
              </a:lnSpc>
              <a:buSzPct val="70000"/>
              <a:buFont typeface="Wingdings"/>
              <a:buChar char="Ø"/>
            </a:pPr>
            <a:r>
              <a:rPr b="1" lang="en-IN" sz="3000">
                <a:solidFill>
                  <a:srgbClr val="7030a0"/>
                </a:solidFill>
                <a:latin typeface="Times New Roman"/>
              </a:rPr>
              <a:t>     </a:t>
            </a:r>
            <a:r>
              <a:rPr b="1" lang="en-IN" sz="3000">
                <a:solidFill>
                  <a:srgbClr val="7030a0"/>
                </a:solidFill>
                <a:latin typeface="Times New Roman"/>
              </a:rPr>
              <a:t>Analog transmission and resampling.</a:t>
            </a:r>
            <a:endParaRPr/>
          </a:p>
          <a:p>
            <a:pPr algn="just">
              <a:lnSpc>
                <a:spcPct val="160000"/>
              </a:lnSpc>
              <a:buSzPct val="70000"/>
              <a:buFont typeface="Wingdings"/>
              <a:buChar char="Ø"/>
            </a:pPr>
            <a:r>
              <a:rPr b="1" lang="en-IN" sz="3000">
                <a:solidFill>
                  <a:srgbClr val="7030a0"/>
                </a:solidFill>
                <a:latin typeface="Times New Roman"/>
              </a:rPr>
              <a:t>    </a:t>
            </a:r>
            <a:r>
              <a:rPr b="1" lang="en-IN" sz="3000">
                <a:solidFill>
                  <a:srgbClr val="7030a0"/>
                </a:solidFill>
                <a:latin typeface="Times New Roman"/>
              </a:rPr>
              <a:t>''Over the air'' environment.</a:t>
            </a:r>
            <a:endParaRPr/>
          </a:p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