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429" r:id="rId2"/>
    <p:sldId id="454" r:id="rId3"/>
    <p:sldId id="430" r:id="rId4"/>
    <p:sldId id="443" r:id="rId5"/>
    <p:sldId id="444" r:id="rId6"/>
    <p:sldId id="450" r:id="rId7"/>
    <p:sldId id="453" r:id="rId8"/>
    <p:sldId id="451" r:id="rId9"/>
    <p:sldId id="452" r:id="rId10"/>
    <p:sldId id="445" r:id="rId11"/>
    <p:sldId id="446" r:id="rId12"/>
    <p:sldId id="433" r:id="rId13"/>
    <p:sldId id="447" r:id="rId14"/>
    <p:sldId id="448" r:id="rId15"/>
    <p:sldId id="449" r:id="rId16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73897" autoAdjust="0"/>
  </p:normalViewPr>
  <p:slideViewPr>
    <p:cSldViewPr snapToGrid="0">
      <p:cViewPr varScale="1">
        <p:scale>
          <a:sx n="121" d="100"/>
          <a:sy n="121" d="100"/>
        </p:scale>
        <p:origin x="428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51704-B560-462B-8474-BAA29944049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247-9BFA-44BA-B3CA-076BF25BC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27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45" tIns="47323" rIns="94645" bIns="47323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5" tIns="47323" rIns="94645" bIns="473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8"/>
          </a:xfrm>
          <a:prstGeom prst="rect">
            <a:avLst/>
          </a:prstGeom>
        </p:spPr>
        <p:txBody>
          <a:bodyPr vert="horz" lIns="94645" tIns="47323" rIns="94645" bIns="4732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45" tIns="47323" rIns="94645" bIns="47323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3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2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4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3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4B12E-F81D-4FA8-B145-80F987F008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611285" y="2876941"/>
            <a:ext cx="6580716" cy="2728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r="27472"/>
          <a:stretch/>
        </p:blipFill>
        <p:spPr>
          <a:xfrm>
            <a:off x="8901641" y="0"/>
            <a:ext cx="3087363" cy="593420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6942"/>
            <a:ext cx="6627284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r="27201" b="5948"/>
          <a:stretch/>
        </p:blipFill>
        <p:spPr>
          <a:xfrm>
            <a:off x="0" y="6387394"/>
            <a:ext cx="1940768" cy="37730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1"/>
            <a:ext cx="12192000" cy="822713"/>
          </a:xfrm>
          <a:prstGeom prst="rect">
            <a:avLst/>
          </a:prstGeom>
          <a:solidFill>
            <a:srgbClr val="A81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891919">
              <a:defRPr/>
            </a:pP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5" y="5603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5948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/>
            </a:lvl1pPr>
            <a:lvl2pPr>
              <a:lnSpc>
                <a:spcPct val="150000"/>
              </a:lnSpc>
              <a:defRPr sz="2000" b="1" i="0"/>
            </a:lvl2pPr>
            <a:lvl3pPr>
              <a:lnSpc>
                <a:spcPct val="150000"/>
              </a:lnSpc>
              <a:defRPr sz="1800" b="1" i="0"/>
            </a:lvl3pPr>
            <a:lvl4pPr>
              <a:lnSpc>
                <a:spcPct val="150000"/>
              </a:lnSpc>
              <a:defRPr sz="1600" b="1" i="0"/>
            </a:lvl4pPr>
            <a:lvl5pPr>
              <a:lnSpc>
                <a:spcPct val="150000"/>
              </a:lnSpc>
              <a:defRPr sz="1400" b="1" i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35378" y="6589288"/>
            <a:ext cx="927315" cy="225642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4%84%EB%A1%9C%EA%B7%B8%EB%9E%98%EB%B0%8D_%EC%96%B8%EC%96%B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softwareengineer.tistory.com/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52699" y="302803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552700" y="4002329"/>
            <a:ext cx="7086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567" y="3107060"/>
            <a:ext cx="10234866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/>
              <a:t>Python</a:t>
            </a:r>
            <a:endParaRPr lang="en-US" altLang="ko-KR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21864" y="5875783"/>
            <a:ext cx="329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산업경영공학과 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김찬영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0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Crowding Problem</a:t>
            </a:r>
            <a:r>
              <a:rPr lang="ko-KR" altLang="en-US" dirty="0"/>
              <a:t>과 </a:t>
            </a:r>
            <a:r>
              <a:rPr lang="en-US" altLang="ko-KR" dirty="0" smtClean="0"/>
              <a:t>t-SNE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547936" cy="16899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/>
              <a:t>SNE</a:t>
            </a:r>
            <a:r>
              <a:rPr lang="ko-KR" altLang="en-US" sz="1600" b="0" dirty="0"/>
              <a:t>가 전제하는 확률분포는 </a:t>
            </a:r>
            <a:r>
              <a:rPr lang="ko-KR" altLang="en-US" sz="1600" u="sng" dirty="0" err="1">
                <a:solidFill>
                  <a:srgbClr val="C00000"/>
                </a:solidFill>
              </a:rPr>
              <a:t>가우시안</a:t>
            </a:r>
            <a:r>
              <a:rPr lang="ko-KR" altLang="en-US" sz="1600" u="sng" dirty="0">
                <a:solidFill>
                  <a:srgbClr val="C00000"/>
                </a:solidFill>
              </a:rPr>
              <a:t> 분포</a:t>
            </a:r>
            <a:r>
              <a:rPr lang="ko-KR" altLang="en-US" sz="1600" b="0" dirty="0"/>
              <a:t>입니다</a:t>
            </a:r>
            <a:r>
              <a:rPr lang="en-US" altLang="ko-KR" sz="1600" b="0" dirty="0"/>
              <a:t>. </a:t>
            </a:r>
            <a:r>
              <a:rPr lang="ko-KR" altLang="en-US" sz="1600" u="sng" dirty="0">
                <a:solidFill>
                  <a:srgbClr val="C00000"/>
                </a:solidFill>
              </a:rPr>
              <a:t>그런데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가우시안</a:t>
            </a:r>
            <a:r>
              <a:rPr lang="ko-KR" altLang="en-US" sz="1600" b="0" dirty="0"/>
              <a:t> 분포는 꼬리가 두텁지 않아서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번째 개체에서 적당히 떨어져 있는 이웃 </a:t>
            </a:r>
            <a:r>
              <a:rPr lang="en-US" altLang="ko-KR" sz="1600" b="0" dirty="0"/>
              <a:t>j</a:t>
            </a:r>
            <a:r>
              <a:rPr lang="ko-KR" altLang="en-US" sz="1600" b="0" dirty="0"/>
              <a:t>와 아주 많이 떨어져 있는 이웃 </a:t>
            </a:r>
            <a:r>
              <a:rPr lang="en-US" altLang="ko-KR" sz="1600" b="0" dirty="0"/>
              <a:t>k</a:t>
            </a:r>
            <a:r>
              <a:rPr lang="ko-KR" altLang="en-US" sz="1600" b="0" dirty="0"/>
              <a:t>가 선택될 확률이 크게 차이가 나지 않게 됩니다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이를 </a:t>
            </a:r>
            <a:r>
              <a:rPr lang="en-US" altLang="ko-KR" sz="1600" b="0" dirty="0"/>
              <a:t>crowding problem</a:t>
            </a:r>
            <a:r>
              <a:rPr lang="ko-KR" altLang="en-US" sz="1600" b="0" dirty="0"/>
              <a:t>이라고 합니다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45" y="4724401"/>
            <a:ext cx="4466912" cy="1465261"/>
          </a:xfrm>
          <a:prstGeom prst="rect">
            <a:avLst/>
          </a:prstGeom>
        </p:spPr>
      </p:pic>
      <p:pic>
        <p:nvPicPr>
          <p:cNvPr id="4100" name="Picture 4" descr="Image result for t distribution vs gauss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088" y="2705100"/>
            <a:ext cx="5265558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46846" y="2705101"/>
            <a:ext cx="6282378" cy="2019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600" b="0" dirty="0" smtClean="0"/>
              <a:t>이들 구분을 좀 더 잘하기 위해 가우시안분포보다 꼬리가 두터운 </a:t>
            </a:r>
            <a:r>
              <a:rPr lang="en-US" altLang="ko-KR" sz="1600" b="0" dirty="0" smtClean="0"/>
              <a:t>t</a:t>
            </a:r>
            <a:r>
              <a:rPr lang="ko-KR" altLang="en-US" sz="1600" b="0" dirty="0" smtClean="0"/>
              <a:t>분포를 쓴 것이 바로 </a:t>
            </a:r>
            <a:r>
              <a:rPr lang="en-US" altLang="ko-KR" sz="1600" b="0" dirty="0" smtClean="0"/>
              <a:t>t-SNE</a:t>
            </a:r>
            <a:r>
              <a:rPr lang="ko-KR" altLang="en-US" sz="1600" b="0" dirty="0" smtClean="0"/>
              <a:t>입니다</a:t>
            </a:r>
            <a:r>
              <a:rPr lang="en-US" altLang="ko-KR" sz="1600" b="0" dirty="0" smtClean="0"/>
              <a:t>. t-SNE</a:t>
            </a:r>
            <a:r>
              <a:rPr lang="ko-KR" altLang="en-US" sz="1600" b="0" dirty="0" smtClean="0"/>
              <a:t>는 </a:t>
            </a:r>
            <a:r>
              <a:rPr lang="en-US" altLang="ko-KR" sz="1600" b="0" dirty="0" err="1" smtClean="0"/>
              <a:t>qij</a:t>
            </a:r>
            <a:r>
              <a:rPr lang="ko-KR" altLang="en-US" sz="1600" b="0" dirty="0" smtClean="0"/>
              <a:t>에만 아래와 같이 </a:t>
            </a:r>
            <a:r>
              <a:rPr lang="en-US" altLang="ko-KR" sz="1600" b="0" dirty="0" smtClean="0"/>
              <a:t>t</a:t>
            </a:r>
            <a:r>
              <a:rPr lang="ko-KR" altLang="en-US" sz="1600" b="0" dirty="0" smtClean="0"/>
              <a:t>분포를 적용하고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pij</a:t>
            </a:r>
            <a:r>
              <a:rPr lang="ko-KR" altLang="en-US" sz="1600" b="0" dirty="0" smtClean="0"/>
              <a:t>는 </a:t>
            </a:r>
            <a:r>
              <a:rPr lang="en-US" altLang="ko-KR" sz="1600" b="0" dirty="0" smtClean="0"/>
              <a:t>SNE</a:t>
            </a:r>
            <a:r>
              <a:rPr lang="ko-KR" altLang="en-US" sz="1600" b="0" dirty="0" smtClean="0"/>
              <a:t>와 같습니다</a:t>
            </a:r>
            <a:r>
              <a:rPr lang="en-US" altLang="ko-KR" sz="1600" b="0" dirty="0" smtClean="0"/>
              <a:t>. (</a:t>
            </a:r>
            <a:r>
              <a:rPr lang="en-US" altLang="ko-KR" sz="1600" dirty="0" smtClean="0"/>
              <a:t>heavy-tailed Cauchy kernel = t-distribution with one degree of freedom ν)</a:t>
            </a: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4361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논문은</a:t>
            </a:r>
            <a:r>
              <a:rPr lang="en-US" altLang="ko-KR" dirty="0" smtClean="0"/>
              <a:t>? *</a:t>
            </a:r>
            <a:r>
              <a:rPr lang="ko-KR" altLang="en-US" dirty="0" smtClean="0"/>
              <a:t>핵심</a:t>
            </a:r>
            <a:r>
              <a:rPr lang="en-US" altLang="ko-KR" smtClean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9"/>
            <a:ext cx="11452532" cy="5385661"/>
          </a:xfrm>
        </p:spPr>
        <p:txBody>
          <a:bodyPr>
            <a:noAutofit/>
          </a:bodyPr>
          <a:lstStyle/>
          <a:p>
            <a:r>
              <a:rPr lang="ko-KR" altLang="en-US" sz="2000" b="0" dirty="0"/>
              <a:t>교수님이 주신 </a:t>
            </a:r>
            <a:r>
              <a:rPr lang="en-US" altLang="ko-KR" sz="2000" b="0" dirty="0"/>
              <a:t>"Heavy-tailed kernels reveal a finer cluster structure in t-SNE </a:t>
            </a:r>
            <a:r>
              <a:rPr lang="en-US" altLang="ko-KR" sz="2000" b="0" dirty="0" err="1"/>
              <a:t>visualisations</a:t>
            </a:r>
            <a:r>
              <a:rPr lang="en-US" altLang="ko-KR" sz="2000" b="0" dirty="0"/>
              <a:t>" </a:t>
            </a:r>
            <a:r>
              <a:rPr lang="ko-KR" altLang="en-US" sz="2000" b="0" dirty="0"/>
              <a:t>논문에 다음과 같은 말이 등장한다</a:t>
            </a:r>
            <a:r>
              <a:rPr lang="en-US" altLang="ko-KR" sz="2000" b="0" dirty="0"/>
              <a:t>.</a:t>
            </a:r>
          </a:p>
          <a:p>
            <a:pPr lvl="1"/>
            <a:r>
              <a:rPr lang="en-US" altLang="ko-KR" sz="1800" b="0" dirty="0"/>
              <a:t>The idea of t-SNE was to adjust the kernel transforming pairwise low-dimensional distances into affinities: </a:t>
            </a:r>
            <a:r>
              <a:rPr lang="en-US" altLang="ko-KR" sz="1800" dirty="0"/>
              <a:t>the Gaussian kernel was replaced by the heavy-tailed Cauchy kernel (t-distribution with one degree of freedom </a:t>
            </a:r>
            <a:r>
              <a:rPr lang="el-GR" altLang="ko-KR" sz="1800" dirty="0"/>
              <a:t>ν)</a:t>
            </a:r>
            <a:r>
              <a:rPr lang="el-GR" altLang="ko-KR" sz="1800" b="0" dirty="0"/>
              <a:t>, </a:t>
            </a:r>
            <a:r>
              <a:rPr lang="en-US" altLang="ko-KR" sz="1800" b="0" dirty="0"/>
              <a:t>ameliorating the crowding problem.</a:t>
            </a:r>
          </a:p>
          <a:p>
            <a:pPr lvl="1"/>
            <a:r>
              <a:rPr lang="en-US" altLang="ko-KR" sz="1800" b="0" dirty="0"/>
              <a:t>Here, we develop an efficient implementation of t-SNE for a t-distribution kernel </a:t>
            </a:r>
            <a:r>
              <a:rPr lang="en-US" altLang="ko-KR" sz="1800" dirty="0"/>
              <a:t>with an arbitrary degree of freedom v</a:t>
            </a:r>
            <a:r>
              <a:rPr lang="en-US" altLang="ko-KR" sz="1800" b="0" dirty="0"/>
              <a:t>, with v -&gt; infinite corresponding to SNE and v = 1 corresponding to the standard t-SNE.</a:t>
            </a:r>
          </a:p>
          <a:p>
            <a:r>
              <a:rPr lang="en-US" altLang="ko-KR" sz="1800" b="0" dirty="0"/>
              <a:t>(</a:t>
            </a:r>
            <a:r>
              <a:rPr lang="ko-KR" altLang="en-US" sz="1800" b="0" dirty="0"/>
              <a:t>논문을 적당히 훑어본 비전문가피셜</a:t>
            </a:r>
            <a:r>
              <a:rPr lang="en-US" altLang="ko-KR" sz="1800" b="0" dirty="0"/>
              <a:t>) </a:t>
            </a:r>
            <a:r>
              <a:rPr lang="ko-KR" altLang="en-US" sz="1800" b="0" dirty="0"/>
              <a:t>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기존의 </a:t>
            </a:r>
            <a:r>
              <a:rPr lang="en-US" altLang="ko-KR" sz="1800" b="0" dirty="0"/>
              <a:t>t-SNE</a:t>
            </a:r>
            <a:r>
              <a:rPr lang="ko-KR" altLang="en-US" sz="1800" b="0" dirty="0"/>
              <a:t>의 경우 </a:t>
            </a:r>
            <a:r>
              <a:rPr lang="ko-KR" altLang="en-US" sz="1800" b="0" dirty="0" err="1"/>
              <a:t>자유도에</a:t>
            </a:r>
            <a:r>
              <a:rPr lang="ko-KR" altLang="en-US" sz="1800" b="0" dirty="0"/>
              <a:t> 있어서 한 가지 값인 </a:t>
            </a:r>
            <a:r>
              <a:rPr lang="en-US" altLang="ko-KR" sz="1800" b="0" dirty="0"/>
              <a:t>1</a:t>
            </a:r>
            <a:r>
              <a:rPr lang="ko-KR" altLang="en-US" sz="1800" b="0" dirty="0"/>
              <a:t>을 썼었는데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여기서 특수한 방법으로 여러 자유도 값을 사용할 수 있게 하였다</a:t>
            </a:r>
            <a:r>
              <a:rPr lang="en-US" altLang="ko-KR" sz="1800" b="0" dirty="0" smtClean="0"/>
              <a:t>. </a:t>
            </a:r>
            <a:r>
              <a:rPr lang="ko-KR" altLang="en-US" sz="1800" b="0" dirty="0" smtClean="0"/>
              <a:t>그래서 영어 표현도 </a:t>
            </a:r>
            <a:r>
              <a:rPr lang="en-US" altLang="ko-KR" sz="1800" b="0" dirty="0"/>
              <a:t>Heavy-tailed </a:t>
            </a:r>
            <a:r>
              <a:rPr lang="en-US" altLang="ko-KR" sz="1800" b="0" dirty="0" smtClean="0"/>
              <a:t>kernels</a:t>
            </a:r>
            <a:r>
              <a:rPr lang="ko-KR" altLang="en-US" sz="1800" b="0" dirty="0" smtClean="0"/>
              <a:t>라고 복수형으로 </a:t>
            </a:r>
            <a:r>
              <a:rPr lang="en-US" altLang="ko-KR" sz="1800" b="0" dirty="0" smtClean="0"/>
              <a:t>s</a:t>
            </a:r>
            <a:r>
              <a:rPr lang="ko-KR" altLang="en-US" sz="1800" b="0" dirty="0" smtClean="0"/>
              <a:t>를 붙였다</a:t>
            </a:r>
            <a:r>
              <a:rPr lang="en-US" altLang="ko-KR" sz="1800" b="0" dirty="0" smtClean="0"/>
              <a:t>. </a:t>
            </a:r>
            <a:r>
              <a:rPr lang="ko-KR" altLang="en-US" sz="1800" b="0" dirty="0"/>
              <a:t>특히 이렇게 여러 값을 사용하면 차원 축소 후 더 정밀하게 값들이 분류되는 결과를 얻을 수 있어서 </a:t>
            </a:r>
            <a:r>
              <a:rPr lang="en-US" altLang="ko-KR" sz="1800" b="0" dirty="0"/>
              <a:t>finer </a:t>
            </a:r>
            <a:r>
              <a:rPr lang="ko-KR" altLang="en-US" sz="1800" b="0" dirty="0"/>
              <a:t>하다고 표현한 것 같다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3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130300"/>
            <a:ext cx="11915775" cy="2667000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3" y="3987801"/>
            <a:ext cx="11452532" cy="13207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코드를 살펴보면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dfs</a:t>
            </a:r>
            <a:r>
              <a:rPr lang="ko-KR" altLang="en-US" sz="1600" b="0" dirty="0" smtClean="0"/>
              <a:t>라는 자유도 값들을 정의하여</a:t>
            </a:r>
            <a:r>
              <a:rPr lang="en-US" altLang="ko-KR" sz="1600" b="0" dirty="0" smtClean="0"/>
              <a:t>, </a:t>
            </a:r>
            <a:r>
              <a:rPr lang="ko-KR" altLang="en-US" sz="1600" b="0" dirty="0" err="1" smtClean="0"/>
              <a:t>반복문들</a:t>
            </a:r>
            <a:r>
              <a:rPr lang="ko-KR" altLang="en-US" sz="1600" b="0" dirty="0" smtClean="0"/>
              <a:t> 통해 </a:t>
            </a:r>
            <a:r>
              <a:rPr lang="en-US" altLang="ko-KR" sz="1600" b="0" dirty="0" smtClean="0"/>
              <a:t>t-SNE</a:t>
            </a:r>
            <a:r>
              <a:rPr lang="ko-KR" altLang="en-US" sz="1600" b="0" dirty="0" smtClean="0"/>
              <a:t>를 실행합니다</a:t>
            </a:r>
            <a:r>
              <a:rPr lang="en-US" altLang="ko-KR" sz="1600" b="0" dirty="0" smtClean="0"/>
              <a:t>. (X</a:t>
            </a:r>
            <a:r>
              <a:rPr lang="ko-KR" altLang="en-US" sz="1600" b="0" dirty="0" smtClean="0"/>
              <a:t>는 벡터 데이터 값</a:t>
            </a:r>
            <a:r>
              <a:rPr lang="en-US" altLang="ko-KR" sz="1600" b="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b="0" dirty="0" smtClean="0"/>
              <a:t>간단하게 </a:t>
            </a:r>
            <a:r>
              <a:rPr lang="en-US" altLang="ko-KR" sz="1600" b="0" dirty="0" err="1" smtClean="0"/>
              <a:t>fast_tsne</a:t>
            </a:r>
            <a:r>
              <a:rPr lang="ko-KR" altLang="en-US" sz="1600" b="0" dirty="0" smtClean="0"/>
              <a:t>라는 라이브러리를 </a:t>
            </a:r>
            <a:r>
              <a:rPr lang="en-US" altLang="ko-KR" sz="1600" b="0" dirty="0" smtClean="0"/>
              <a:t>import</a:t>
            </a:r>
            <a:r>
              <a:rPr lang="ko-KR" altLang="en-US" sz="1600" b="0" dirty="0" smtClean="0"/>
              <a:t>하여 사용하면 되는데</a:t>
            </a:r>
            <a:r>
              <a:rPr lang="en-US" altLang="ko-KR" sz="1600" b="0" dirty="0" smtClean="0"/>
              <a:t>, </a:t>
            </a:r>
            <a:r>
              <a:rPr lang="ko-KR" altLang="en-US" sz="1600" b="0" dirty="0" smtClean="0"/>
              <a:t>사용하는 방법에 있어서 따로 정리를 했습니다</a:t>
            </a:r>
            <a:r>
              <a:rPr lang="en-US" altLang="ko-KR" sz="1600" b="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1300" y="1625600"/>
            <a:ext cx="1676400" cy="317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8000" y="3213100"/>
            <a:ext cx="4991100" cy="292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6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5298909"/>
            <a:ext cx="11452532" cy="10702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그래프를 그리는 방식은 </a:t>
            </a:r>
            <a:r>
              <a:rPr lang="en-US" altLang="ko-KR" sz="1600" b="0" dirty="0" err="1" smtClean="0"/>
              <a:t>pyplot</a:t>
            </a:r>
            <a:r>
              <a:rPr lang="ko-KR" altLang="en-US" sz="1600" b="0" dirty="0" smtClean="0"/>
              <a:t>을 통해 그려준다고 했을 때</a:t>
            </a:r>
            <a:r>
              <a:rPr lang="en-US" altLang="ko-KR" sz="1600" b="0" dirty="0" smtClean="0"/>
              <a:t>, Z</a:t>
            </a:r>
            <a:r>
              <a:rPr lang="ko-KR" altLang="en-US" sz="1600" b="0" dirty="0" smtClean="0"/>
              <a:t>에 반환되어 나오는 </a:t>
            </a:r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차원의 값들을 </a:t>
            </a:r>
            <a:r>
              <a:rPr lang="en-US" altLang="ko-KR" sz="1600" b="0" dirty="0" smtClean="0"/>
              <a:t>scatter </a:t>
            </a:r>
            <a:r>
              <a:rPr lang="ko-KR" altLang="en-US" sz="1600" b="0" dirty="0" smtClean="0"/>
              <a:t>해주면 편리하게 점이 찍히게 됩니다</a:t>
            </a:r>
            <a:r>
              <a:rPr lang="en-US" altLang="ko-KR" sz="1600" b="0" dirty="0" smtClean="0"/>
              <a:t>. </a:t>
            </a:r>
            <a:r>
              <a:rPr lang="ko-KR" altLang="en-US" sz="1600" b="0" dirty="0" smtClean="0"/>
              <a:t>나머지 코드는 축 관련된 것과 세 가지 그림의 위치에 맡게  </a:t>
            </a:r>
            <a:r>
              <a:rPr lang="en-US" altLang="ko-KR" sz="1600" b="0" dirty="0" smtClean="0"/>
              <a:t>ax</a:t>
            </a:r>
            <a:r>
              <a:rPr lang="ko-KR" altLang="en-US" sz="1600" b="0" dirty="0" smtClean="0"/>
              <a:t>에 그림을 넣는 과정입니다</a:t>
            </a:r>
            <a:r>
              <a:rPr lang="en-US" altLang="ko-KR" sz="1600" b="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5" y="1031709"/>
            <a:ext cx="11944350" cy="4267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3233" y="3556000"/>
            <a:ext cx="7186767" cy="241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5381311"/>
            <a:ext cx="11452532" cy="10702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dirty="0" smtClean="0"/>
              <a:t>다음과 같이 점이 찍힌 그림을 얻을 수 있습니다</a:t>
            </a:r>
            <a:r>
              <a:rPr lang="en-US" altLang="ko-KR" sz="1600" b="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8" y="1308098"/>
            <a:ext cx="9022084" cy="3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1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69734" y="1253810"/>
            <a:ext cx="11452532" cy="37499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hlinkClick r:id="rId3"/>
              </a:rPr>
              <a:t>https://ko.wikipedia.org/wiki/%ED%94%84%EB%A1%9C%EA%B7%B8%EB%9E%98%EB%B0%8D_%EC%96%B8%EC%96%B4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>
                <a:hlinkClick r:id="rId4"/>
              </a:rPr>
              <a:t>https://imasoftwareengineer.tistory.com/43 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endParaRPr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8932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최종적으로 이해하게 될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28850" y="385493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인터프리터</a:t>
            </a:r>
            <a:endParaRPr lang="en-US" altLang="ko-KR" sz="16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028851" y="321265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프로그래밍 언어</a:t>
            </a: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028849" y="449721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바이너리 기계어</a:t>
            </a:r>
            <a:endParaRPr lang="en-US" altLang="ko-KR" sz="16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8848" y="51394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CPU</a:t>
            </a:r>
            <a:endParaRPr lang="en-US" altLang="ko-KR" sz="1600" dirty="0" smtClean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028848" y="257037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IDE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028848" y="19280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사용자</a:t>
            </a:r>
            <a:endParaRPr lang="en-US" altLang="ko-KR" sz="1600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438777" y="1383064"/>
            <a:ext cx="296093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u="sng" dirty="0" smtClean="0">
                <a:solidFill>
                  <a:srgbClr val="C00000"/>
                </a:solidFill>
              </a:rPr>
              <a:t>사용자 기준 </a:t>
            </a:r>
            <a:r>
              <a:rPr lang="en-US" altLang="ko-KR" sz="1600" u="sng" dirty="0" smtClean="0">
                <a:solidFill>
                  <a:srgbClr val="C00000"/>
                </a:solidFill>
              </a:rPr>
              <a:t>Python</a:t>
            </a:r>
            <a:r>
              <a:rPr lang="ko-KR" altLang="en-US" sz="1600" u="sng" dirty="0" smtClean="0">
                <a:solidFill>
                  <a:srgbClr val="C00000"/>
                </a:solidFill>
              </a:rPr>
              <a:t> 흐름</a:t>
            </a:r>
            <a:endParaRPr lang="en-US" altLang="ko-KR" sz="1600" u="sng" dirty="0" smtClean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14" idx="2"/>
            <a:endCxn id="13" idx="0"/>
          </p:cNvCxnSpPr>
          <p:nvPr/>
        </p:nvCxnSpPr>
        <p:spPr>
          <a:xfrm>
            <a:off x="2919248" y="2375861"/>
            <a:ext cx="0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0" idx="0"/>
          </p:cNvCxnSpPr>
          <p:nvPr/>
        </p:nvCxnSpPr>
        <p:spPr>
          <a:xfrm>
            <a:off x="2919248" y="3018141"/>
            <a:ext cx="3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9" idx="0"/>
          </p:cNvCxnSpPr>
          <p:nvPr/>
        </p:nvCxnSpPr>
        <p:spPr>
          <a:xfrm flipH="1">
            <a:off x="2919250" y="366042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1" idx="0"/>
          </p:cNvCxnSpPr>
          <p:nvPr/>
        </p:nvCxnSpPr>
        <p:spPr>
          <a:xfrm flipH="1">
            <a:off x="2919249" y="430270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2" idx="0"/>
          </p:cNvCxnSpPr>
          <p:nvPr/>
        </p:nvCxnSpPr>
        <p:spPr>
          <a:xfrm flipH="1">
            <a:off x="2919248" y="494498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/>
          <p:cNvSpPr txBox="1">
            <a:spLocks/>
          </p:cNvSpPr>
          <p:nvPr/>
        </p:nvSpPr>
        <p:spPr>
          <a:xfrm>
            <a:off x="8613581" y="385493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인터프리터</a:t>
            </a:r>
            <a:endParaRPr lang="en-US" altLang="ko-KR" sz="1600" dirty="0" smtClean="0"/>
          </a:p>
        </p:txBody>
      </p:sp>
      <p:sp>
        <p:nvSpPr>
          <p:cNvPr id="31" name="내용 개체 틀 2"/>
          <p:cNvSpPr txBox="1">
            <a:spLocks/>
          </p:cNvSpPr>
          <p:nvPr/>
        </p:nvSpPr>
        <p:spPr>
          <a:xfrm>
            <a:off x="8613582" y="321265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프로그래밍 언어</a:t>
            </a:r>
            <a:endParaRPr lang="en-US" altLang="ko-KR" sz="1600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8613580" y="449721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바이너리 기계어</a:t>
            </a:r>
            <a:endParaRPr lang="en-US" altLang="ko-KR" sz="1600" dirty="0" smtClean="0"/>
          </a:p>
        </p:txBody>
      </p:sp>
      <p:sp>
        <p:nvSpPr>
          <p:cNvPr id="33" name="내용 개체 틀 2"/>
          <p:cNvSpPr txBox="1">
            <a:spLocks/>
          </p:cNvSpPr>
          <p:nvPr/>
        </p:nvSpPr>
        <p:spPr>
          <a:xfrm>
            <a:off x="8613579" y="51394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CPU</a:t>
            </a:r>
            <a:endParaRPr lang="en-US" altLang="ko-KR" sz="1600" dirty="0" smtClean="0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8613579" y="257037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 smtClean="0"/>
              <a:t>IDE</a:t>
            </a:r>
            <a:endParaRPr lang="en-US" altLang="ko-KR" sz="1600" dirty="0" smtClean="0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8613579" y="1928090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사용자</a:t>
            </a:r>
            <a:endParaRPr lang="en-US" altLang="ko-KR" sz="1600" dirty="0" smtClean="0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8023508" y="1383064"/>
            <a:ext cx="296093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u="sng" dirty="0" smtClean="0">
                <a:solidFill>
                  <a:srgbClr val="C00000"/>
                </a:solidFill>
              </a:rPr>
              <a:t>Python</a:t>
            </a:r>
            <a:r>
              <a:rPr lang="ko-KR" altLang="en-US" sz="1600" u="sng" dirty="0" smtClean="0">
                <a:solidFill>
                  <a:srgbClr val="C00000"/>
                </a:solidFill>
              </a:rPr>
              <a:t> 설치 및 관리</a:t>
            </a:r>
            <a:endParaRPr lang="en-US" altLang="ko-KR" sz="1600" u="sng" dirty="0" smtClean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/>
          <p:cNvCxnSpPr>
            <a:stCxn id="35" idx="2"/>
            <a:endCxn id="34" idx="0"/>
          </p:cNvCxnSpPr>
          <p:nvPr/>
        </p:nvCxnSpPr>
        <p:spPr>
          <a:xfrm>
            <a:off x="9503979" y="2375861"/>
            <a:ext cx="0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2"/>
            <a:endCxn id="31" idx="0"/>
          </p:cNvCxnSpPr>
          <p:nvPr/>
        </p:nvCxnSpPr>
        <p:spPr>
          <a:xfrm>
            <a:off x="9503979" y="3018141"/>
            <a:ext cx="3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2"/>
            <a:endCxn id="30" idx="0"/>
          </p:cNvCxnSpPr>
          <p:nvPr/>
        </p:nvCxnSpPr>
        <p:spPr>
          <a:xfrm flipH="1">
            <a:off x="9503981" y="366042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0" idx="2"/>
            <a:endCxn id="32" idx="0"/>
          </p:cNvCxnSpPr>
          <p:nvPr/>
        </p:nvCxnSpPr>
        <p:spPr>
          <a:xfrm flipH="1">
            <a:off x="9503980" y="430270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2"/>
            <a:endCxn id="33" idx="0"/>
          </p:cNvCxnSpPr>
          <p:nvPr/>
        </p:nvCxnSpPr>
        <p:spPr>
          <a:xfrm flipH="1">
            <a:off x="9503979" y="4944981"/>
            <a:ext cx="1" cy="194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953693"/>
          </a:xfrm>
        </p:spPr>
        <p:txBody>
          <a:bodyPr>
            <a:noAutofit/>
          </a:bodyPr>
          <a:lstStyle/>
          <a:p>
            <a:r>
              <a:rPr lang="en-US" altLang="ko-KR" sz="1800" u="sng" dirty="0">
                <a:solidFill>
                  <a:srgbClr val="C00000"/>
                </a:solidFill>
              </a:rPr>
              <a:t>Python</a:t>
            </a:r>
            <a:r>
              <a:rPr lang="en-US" altLang="ko-KR" sz="1800" b="0" dirty="0"/>
              <a:t> is a </a:t>
            </a:r>
            <a:r>
              <a:rPr lang="en-US" altLang="ko-KR" sz="1800" u="sng" dirty="0">
                <a:solidFill>
                  <a:srgbClr val="C00000"/>
                </a:solidFill>
              </a:rPr>
              <a:t>programming language</a:t>
            </a:r>
            <a:r>
              <a:rPr lang="en-US" altLang="ko-KR" sz="1800" b="0" dirty="0"/>
              <a:t> that lets you work </a:t>
            </a:r>
            <a:r>
              <a:rPr lang="en-US" altLang="ko-KR" sz="1800" b="0" dirty="0" smtClean="0"/>
              <a:t>quickly and </a:t>
            </a:r>
            <a:r>
              <a:rPr lang="en-US" altLang="ko-KR" sz="1800" b="0" dirty="0"/>
              <a:t>integrate systems more effectively</a:t>
            </a:r>
            <a:r>
              <a:rPr lang="en-US" altLang="ko-KR" sz="1800" b="0" dirty="0" smtClean="0"/>
              <a:t>.</a:t>
            </a:r>
          </a:p>
          <a:p>
            <a:r>
              <a:rPr lang="ko-KR" altLang="en-US" sz="1800" b="0" dirty="0" smtClean="0"/>
              <a:t>그렇다면 </a:t>
            </a:r>
            <a:r>
              <a:rPr lang="en-US" altLang="ko-KR" sz="1800" b="0" dirty="0" smtClean="0"/>
              <a:t>Programming Language</a:t>
            </a:r>
            <a:r>
              <a:rPr lang="ko-KR" altLang="en-US" sz="1800" b="0" dirty="0" smtClean="0"/>
              <a:t>라는 것은 무엇인가</a:t>
            </a:r>
            <a:r>
              <a:rPr lang="en-US" altLang="ko-KR" sz="1800" b="0" dirty="0" smtClean="0"/>
              <a:t>?</a:t>
            </a:r>
          </a:p>
          <a:p>
            <a:pPr lvl="1"/>
            <a:r>
              <a:rPr lang="ko-KR" altLang="en-US" sz="1400" b="0" dirty="0"/>
              <a:t>컴퓨터 시스템을 구동시키는 소프트웨어를 작성하기 위한 형식언어이다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고급 언어일수록 사람이 사용하는 언어에 가깝다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47" y="2750238"/>
            <a:ext cx="6474306" cy="229193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69734" y="5359510"/>
            <a:ext cx="11452532" cy="112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/>
              <a:t>프로그래밍 언어는 프로그램을 작성할 때 보다 쉽게 작성하기 위한 형식적인 언어로 간단하게 이해하면 되고</a:t>
            </a:r>
            <a:r>
              <a:rPr lang="en-US" altLang="ko-KR" sz="1800" dirty="0" smtClean="0"/>
              <a:t>,</a:t>
            </a:r>
          </a:p>
          <a:p>
            <a:pPr marL="0" indent="0" algn="ctr">
              <a:buNone/>
            </a:pPr>
            <a:r>
              <a:rPr lang="ko-KR" altLang="en-US" sz="1800" dirty="0" smtClean="0"/>
              <a:t>중요한 것은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번역기를 이해하는 것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번역기에 대해서 알아보자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60556" y="3286164"/>
            <a:ext cx="1210260" cy="8345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953693"/>
          </a:xfrm>
        </p:spPr>
        <p:txBody>
          <a:bodyPr>
            <a:noAutofit/>
          </a:bodyPr>
          <a:lstStyle/>
          <a:p>
            <a:r>
              <a:rPr lang="ko-KR" altLang="en-US" sz="1400" b="0" dirty="0"/>
              <a:t>처음 프로그래밍 언어를 배울 때 환경 설정을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예를 들어 </a:t>
            </a:r>
            <a:r>
              <a:rPr lang="ko-KR" altLang="en-US" sz="1400" u="sng" dirty="0"/>
              <a:t>자바라면 </a:t>
            </a:r>
            <a:r>
              <a:rPr lang="en-US" altLang="ko-KR" sz="1400" u="sng" dirty="0"/>
              <a:t>JDK</a:t>
            </a:r>
            <a:r>
              <a:rPr lang="ko-KR" altLang="en-US" sz="1400" u="sng" dirty="0"/>
              <a:t>를 설치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</a:t>
            </a:r>
            <a:r>
              <a:rPr lang="ko-KR" altLang="en-US" sz="1400" u="sng" dirty="0" err="1">
                <a:solidFill>
                  <a:srgbClr val="C00000"/>
                </a:solidFill>
              </a:rPr>
              <a:t>파이썬이라면</a:t>
            </a:r>
            <a:r>
              <a:rPr lang="ko-KR" altLang="en-US" sz="1400" u="sng" dirty="0">
                <a:solidFill>
                  <a:srgbClr val="C00000"/>
                </a:solidFill>
              </a:rPr>
              <a:t> </a:t>
            </a:r>
            <a:r>
              <a:rPr lang="ko-KR" altLang="en-US" sz="1400" u="sng" dirty="0" err="1">
                <a:solidFill>
                  <a:srgbClr val="C00000"/>
                </a:solidFill>
              </a:rPr>
              <a:t>파이썬을</a:t>
            </a:r>
            <a:r>
              <a:rPr lang="ko-KR" altLang="en-US" sz="1400" u="sng" dirty="0">
                <a:solidFill>
                  <a:srgbClr val="C00000"/>
                </a:solidFill>
              </a:rPr>
              <a:t> 설치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</a:t>
            </a:r>
            <a:r>
              <a:rPr lang="en-US" altLang="ko-KR" sz="1400" u="sng" dirty="0"/>
              <a:t>C</a:t>
            </a:r>
            <a:r>
              <a:rPr lang="ko-KR" altLang="en-US" sz="1400" u="sng" dirty="0"/>
              <a:t>라면 </a:t>
            </a:r>
            <a:r>
              <a:rPr lang="en-US" altLang="ko-KR" sz="1400" u="sng" dirty="0" err="1"/>
              <a:t>gcc</a:t>
            </a:r>
            <a:r>
              <a:rPr lang="ko-KR" altLang="en-US" sz="1400" u="sng" dirty="0"/>
              <a:t>와 같은 프로그램을 설치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r>
              <a:rPr lang="ko-KR" altLang="en-US" sz="1400" b="0" dirty="0" smtClean="0"/>
              <a:t>환경 </a:t>
            </a:r>
            <a:r>
              <a:rPr lang="ko-KR" altLang="en-US" sz="1400" b="0" dirty="0"/>
              <a:t>설정 할 때 설치했던 바로 그 개발환경설정 툴 중에 </a:t>
            </a:r>
            <a:r>
              <a:rPr lang="ko-KR" altLang="en-US" sz="1400" u="sng" dirty="0" smtClean="0">
                <a:solidFill>
                  <a:srgbClr val="C00000"/>
                </a:solidFill>
              </a:rPr>
              <a:t>이 번역기가 반드시 포함</a:t>
            </a:r>
            <a:r>
              <a:rPr lang="ko-KR" altLang="en-US" sz="1400" b="0" dirty="0" smtClean="0"/>
              <a:t>되어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번역기는 번역 시기에 따라 크게 </a:t>
            </a:r>
            <a:r>
              <a:rPr lang="ko-KR" altLang="en-US" sz="1400" dirty="0"/>
              <a:t>컴파일러</a:t>
            </a:r>
            <a:r>
              <a:rPr lang="ko-KR" altLang="en-US" sz="1400" b="0" dirty="0"/>
              <a:t>와 </a:t>
            </a:r>
            <a:r>
              <a:rPr lang="ko-KR" altLang="en-US" sz="1400" dirty="0"/>
              <a:t>인터프리터</a:t>
            </a:r>
            <a:r>
              <a:rPr lang="ko-KR" altLang="en-US" sz="1400" b="0" dirty="0"/>
              <a:t>로 구분된다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5" y="2959402"/>
            <a:ext cx="4045710" cy="2242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040" y="2968831"/>
            <a:ext cx="2938051" cy="2242608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369734" y="2759272"/>
            <a:ext cx="11452532" cy="1953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130800" y="2511631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컴파일러</a:t>
            </a:r>
            <a:endParaRPr lang="en-US" altLang="ko-KR" sz="1600" dirty="0" smtClean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8260667" y="2511631"/>
            <a:ext cx="1780799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/>
              <a:t>인터프리터</a:t>
            </a:r>
            <a:endParaRPr lang="en-US" altLang="ko-KR" sz="1600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12065" y="5348348"/>
            <a:ext cx="5218267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000" dirty="0" smtClean="0"/>
              <a:t>전체를 기계어</a:t>
            </a:r>
            <a:r>
              <a:rPr lang="en-US" altLang="ko-KR" sz="1000" dirty="0" smtClean="0"/>
              <a:t>(0101)</a:t>
            </a:r>
            <a:r>
              <a:rPr lang="ko-KR" altLang="en-US" sz="1000" dirty="0" smtClean="0"/>
              <a:t>로 변환 후 실행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바이너리를 실행하므로 </a:t>
            </a:r>
            <a:r>
              <a:rPr lang="ko-KR" altLang="en-US" sz="1000" dirty="0" smtClean="0"/>
              <a:t>빠르다</a:t>
            </a:r>
            <a:r>
              <a:rPr lang="en-US" altLang="ko-KR" sz="1000" dirty="0" smtClean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200" u="sng" dirty="0">
                <a:solidFill>
                  <a:srgbClr val="C00000"/>
                </a:solidFill>
              </a:rPr>
              <a:t>대표적인 언어가 바로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C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와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C++</a:t>
            </a:r>
            <a:endParaRPr lang="en-US" altLang="ko-KR" sz="1200" u="sng" dirty="0">
              <a:solidFill>
                <a:srgbClr val="C00000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541931" y="5348347"/>
            <a:ext cx="5218267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000" dirty="0" err="1" smtClean="0"/>
              <a:t>고레벨</a:t>
            </a:r>
            <a:r>
              <a:rPr lang="ko-KR" altLang="en-US" sz="1000" dirty="0" smtClean="0"/>
              <a:t> 언어를 중간 코드로 변환하고 </a:t>
            </a:r>
            <a:r>
              <a:rPr lang="ko-KR" altLang="en-US" sz="1000" dirty="0" err="1" smtClean="0"/>
              <a:t>한줄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한줄</a:t>
            </a:r>
            <a:r>
              <a:rPr lang="ko-KR" altLang="en-US" sz="1000" dirty="0" smtClean="0"/>
              <a:t> 실행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그래서 느리다</a:t>
            </a:r>
            <a:r>
              <a:rPr lang="en-US" altLang="ko-KR" sz="1000" dirty="0" smtClean="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200" u="sng" dirty="0" smtClean="0">
                <a:solidFill>
                  <a:srgbClr val="C00000"/>
                </a:solidFill>
              </a:rPr>
              <a:t>대표적인 언어가 바로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R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과 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Python</a:t>
            </a:r>
            <a:endParaRPr lang="en-US" altLang="ko-KR" sz="1200" u="sng" dirty="0" smtClean="0">
              <a:solidFill>
                <a:srgbClr val="C00000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193800" y="5942456"/>
            <a:ext cx="9804400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프로그래밍 언어와 </a:t>
            </a:r>
            <a:r>
              <a:rPr lang="ko-KR" altLang="en-US" sz="1800" u="sng" dirty="0" err="1" smtClean="0">
                <a:solidFill>
                  <a:srgbClr val="C00000"/>
                </a:solidFill>
              </a:rPr>
              <a:t>번역기라는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 두 개념을 완벽히 이해하고 본격적으로 설명을 시작한다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err="1" smtClean="0"/>
              <a:t>번역기란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76" y="1231777"/>
            <a:ext cx="10219248" cy="4410322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193800" y="5709248"/>
            <a:ext cx="9804400" cy="447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설치 예시를 통해 바로 추가적으로 알아야 하는 개념들을 정리해보자</a:t>
            </a: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79" y="1700480"/>
            <a:ext cx="6315075" cy="38766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813560" y="3448812"/>
            <a:ext cx="580868" cy="19827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4131" y="5224390"/>
            <a:ext cx="404719" cy="21853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01445" y="1959526"/>
            <a:ext cx="4773880" cy="4096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공식 홈페이지에서 설치를 진행하면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ko-KR" altLang="en-US" sz="1800" dirty="0" smtClean="0"/>
              <a:t>옆 화면과 같은 설치 파일이 뜨고</a:t>
            </a:r>
            <a:r>
              <a:rPr lang="en-US" altLang="ko-KR" sz="1800" dirty="0" smtClean="0"/>
              <a:t>,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설치는 간편하지만 중요한 용어가 등장한다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IDLE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(Integrated </a:t>
            </a:r>
            <a:r>
              <a:rPr lang="en-US" altLang="ko-KR" sz="1200" u="sng" dirty="0" err="1" smtClean="0">
                <a:solidFill>
                  <a:srgbClr val="C00000"/>
                </a:solidFill>
              </a:rPr>
              <a:t>DeveLopment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 Environment)</a:t>
            </a:r>
            <a:endParaRPr lang="en-US" altLang="ko-KR" sz="1200" b="0" dirty="0" smtClean="0"/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Pip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(the Package Installer for Python)</a:t>
            </a:r>
          </a:p>
          <a:p>
            <a:pPr marL="0" indent="0">
              <a:buNone/>
            </a:pPr>
            <a:r>
              <a:rPr lang="en-US" altLang="ko-KR" sz="1800" u="sng" dirty="0" smtClean="0">
                <a:solidFill>
                  <a:srgbClr val="C00000"/>
                </a:solidFill>
              </a:rPr>
              <a:t>PATH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(</a:t>
            </a:r>
            <a:r>
              <a:rPr lang="ko-KR" altLang="en-US" sz="1200" u="sng" dirty="0" smtClean="0">
                <a:solidFill>
                  <a:srgbClr val="C00000"/>
                </a:solidFill>
              </a:rPr>
              <a:t>환경 변수</a:t>
            </a:r>
            <a:r>
              <a:rPr lang="en-US" altLang="ko-KR" sz="1200" u="sng" dirty="0" smtClean="0">
                <a:solidFill>
                  <a:srgbClr val="C00000"/>
                </a:solidFill>
              </a:rPr>
              <a:t>)</a:t>
            </a:r>
            <a:endParaRPr lang="en-US" altLang="ko-KR" sz="1200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1200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1800" u="sng" dirty="0" smtClean="0"/>
              <a:t>각각을 살펴보자</a:t>
            </a:r>
            <a:r>
              <a:rPr lang="en-US" altLang="ko-KR" sz="1800" u="sng" dirty="0"/>
              <a:t>.</a:t>
            </a:r>
            <a:endParaRPr lang="en-US" altLang="ko-KR" sz="1800" u="sng" dirty="0" smtClean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ko-KR" altLang="en-US" dirty="0" smtClean="0"/>
              <a:t>반드시 알아야 할 주요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4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</a:t>
            </a:r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359927"/>
          </a:xfrm>
        </p:spPr>
        <p:txBody>
          <a:bodyPr>
            <a:noAutofit/>
          </a:bodyPr>
          <a:lstStyle/>
          <a:p>
            <a:r>
              <a:rPr lang="ko-KR" altLang="en-US" sz="1400" b="0" dirty="0" smtClean="0"/>
              <a:t>통합 개발 환경</a:t>
            </a:r>
            <a:r>
              <a:rPr lang="en-US" altLang="ko-KR" sz="1400" b="0" dirty="0"/>
              <a:t>(Integrated </a:t>
            </a:r>
            <a:r>
              <a:rPr lang="en-US" altLang="ko-KR" sz="1400" b="0" dirty="0" err="1"/>
              <a:t>DeveLopment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Environment)</a:t>
            </a:r>
            <a:r>
              <a:rPr lang="ko-KR" altLang="en-US" sz="1400" b="0" dirty="0" smtClean="0"/>
              <a:t>이라는 표현 그대로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프로그래밍을 통합적으로 지원하는 개발 환경을 말한다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프로그래밍 언어를 작성하는 것부터 번역기까지 모든 개발에 필요한 기능이 들어 있는 개발 툴을 의미한다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그리고 중요한 것은 사용자가 눈으로 보면서 작업할 수 있도록 시각적인 인터페이스까지 포함한다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36" y="2635322"/>
            <a:ext cx="5695950" cy="280987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46845" y="5628625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하지만 한 줄 한 줄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인터프리터 언어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언제 작성하여 전체 프로그램을 작성하고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인터페이스가 너무 구지다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1042" y="6108957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/>
              <a:t>대체 </a:t>
            </a:r>
            <a:r>
              <a:rPr lang="en-US" altLang="ko-KR" sz="1800" u="sng" dirty="0" smtClean="0"/>
              <a:t>IDE</a:t>
            </a:r>
            <a:r>
              <a:rPr lang="ko-KR" altLang="en-US" sz="1800" u="sng" dirty="0" smtClean="0"/>
              <a:t>가 바로 </a:t>
            </a:r>
            <a:r>
              <a:rPr lang="en-US" altLang="ko-KR" sz="1800" u="sng" dirty="0" err="1" smtClean="0"/>
              <a:t>Pycharm</a:t>
            </a:r>
            <a:endParaRPr lang="en-US" altLang="ko-KR" sz="1800" u="sng" dirty="0"/>
          </a:p>
        </p:txBody>
      </p:sp>
    </p:spTree>
    <p:extLst>
      <p:ext uri="{BB962C8B-B14F-4D97-AF65-F5344CB8AC3E}">
        <p14:creationId xmlns:p14="http://schemas.microsoft.com/office/powerpoint/2010/main" val="36521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</a:t>
            </a:r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46845" y="1015138"/>
            <a:ext cx="11452532" cy="1359927"/>
          </a:xfrm>
        </p:spPr>
        <p:txBody>
          <a:bodyPr>
            <a:noAutofit/>
          </a:bodyPr>
          <a:lstStyle/>
          <a:p>
            <a:r>
              <a:rPr lang="ko-KR" altLang="en-US" sz="1400" b="0" dirty="0" smtClean="0"/>
              <a:t>통합 개발 환경</a:t>
            </a:r>
            <a:r>
              <a:rPr lang="en-US" altLang="ko-KR" sz="1400" b="0" dirty="0"/>
              <a:t>(Integrated </a:t>
            </a:r>
            <a:r>
              <a:rPr lang="en-US" altLang="ko-KR" sz="1400" b="0" dirty="0" err="1"/>
              <a:t>DeveLopment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Environment)</a:t>
            </a:r>
            <a:r>
              <a:rPr lang="ko-KR" altLang="en-US" sz="1400" b="0" dirty="0" smtClean="0"/>
              <a:t>이라는 표현 그대로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프로그래밍을 통합적으로 지원하는 개발 환경을 말한다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프로그래밍 언어를 작성하는 것부터 번역기까지 모든 개발에 필요한 기능이 들어 있는 개발 툴을 의미한다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그리고 중요한 것은 사용자가 눈으로 보면서 작업할 수 있도록 시각적인 인터페이스까지 포함한다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36" y="2635322"/>
            <a:ext cx="5695950" cy="280987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346845" y="5628625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 smtClean="0">
                <a:solidFill>
                  <a:srgbClr val="C00000"/>
                </a:solidFill>
              </a:rPr>
              <a:t>하지만 한 줄 한 줄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인터프리터 언어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  <a:r>
              <a:rPr lang="ko-KR" altLang="en-US" sz="1800" dirty="0" smtClean="0">
                <a:solidFill>
                  <a:srgbClr val="C00000"/>
                </a:solidFill>
              </a:rPr>
              <a:t> 언제 작성하여 전체 프로그램을 작성하고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인터페이스가 너무 구지다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1042" y="6108957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/>
              <a:t>대체 </a:t>
            </a:r>
            <a:r>
              <a:rPr lang="en-US" altLang="ko-KR" sz="1800" u="sng" dirty="0" smtClean="0"/>
              <a:t>IDE</a:t>
            </a:r>
            <a:r>
              <a:rPr lang="ko-KR" altLang="en-US" sz="1800" u="sng" dirty="0" smtClean="0"/>
              <a:t>가 바로 </a:t>
            </a:r>
            <a:r>
              <a:rPr lang="en-US" altLang="ko-KR" sz="1800" u="sng" dirty="0" err="1" smtClean="0"/>
              <a:t>Pycharm</a:t>
            </a:r>
            <a:endParaRPr lang="en-US" altLang="ko-KR" sz="1800" u="sng" dirty="0"/>
          </a:p>
        </p:txBody>
      </p:sp>
    </p:spTree>
    <p:extLst>
      <p:ext uri="{BB962C8B-B14F-4D97-AF65-F5344CB8AC3E}">
        <p14:creationId xmlns:p14="http://schemas.microsoft.com/office/powerpoint/2010/main" val="27617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01445" y="1498600"/>
            <a:ext cx="3219862" cy="3209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u="sng" dirty="0" smtClean="0">
              <a:solidFill>
                <a:srgbClr val="C00000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26444" y="93699"/>
            <a:ext cx="11268223" cy="661182"/>
          </a:xfrm>
        </p:spPr>
        <p:txBody>
          <a:bodyPr/>
          <a:lstStyle/>
          <a:p>
            <a:r>
              <a:rPr lang="en-US" altLang="ko-KR" dirty="0" smtClean="0"/>
              <a:t>IDLE = </a:t>
            </a:r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69733" y="5261881"/>
            <a:ext cx="11452532" cy="559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C:\Users\codybright\AppData\Local\Programs\Python\Python36\python.exe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69734" y="5682865"/>
            <a:ext cx="11452532" cy="90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u="sng" dirty="0" smtClean="0"/>
              <a:t>따라서 </a:t>
            </a:r>
            <a:r>
              <a:rPr lang="en-US" altLang="ko-KR" sz="1800" u="sng" dirty="0" err="1" smtClean="0"/>
              <a:t>Pycharm</a:t>
            </a:r>
            <a:r>
              <a:rPr lang="ko-KR" altLang="en-US" sz="1800" u="sng" dirty="0" smtClean="0"/>
              <a:t>의 프로젝트를 생성하면</a:t>
            </a:r>
            <a:r>
              <a:rPr lang="en-US" altLang="ko-KR" sz="1800" u="sng" dirty="0" smtClean="0"/>
              <a:t>,</a:t>
            </a:r>
            <a:r>
              <a:rPr lang="ko-KR" altLang="en-US" sz="1800" u="sng" dirty="0" smtClean="0"/>
              <a:t> 다음과 같이 처음에 인터프리터를 지정하도록 되어 있다</a:t>
            </a:r>
            <a:r>
              <a:rPr lang="en-US" altLang="ko-KR" sz="1800" u="sng" dirty="0" smtClean="0"/>
              <a:t>.</a:t>
            </a:r>
          </a:p>
          <a:p>
            <a:pPr marL="0" indent="0" algn="ctr">
              <a:buNone/>
            </a:pPr>
            <a:r>
              <a:rPr lang="ko-KR" altLang="en-US" sz="1800" u="sng" dirty="0" smtClean="0">
                <a:solidFill>
                  <a:srgbClr val="C00000"/>
                </a:solidFill>
              </a:rPr>
              <a:t>중요한 것은 인터프리터로 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python.exe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파일을 가리킨다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.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 </a:t>
            </a:r>
            <a:endParaRPr lang="en-US" altLang="ko-KR" sz="1800" u="sng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96" y="1111736"/>
            <a:ext cx="6669807" cy="41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6635</TotalTime>
  <Words>693</Words>
  <Application>Microsoft Office PowerPoint</Application>
  <PresentationFormat>와이드스크린</PresentationFormat>
  <Paragraphs>99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정보통신대학원ppt</vt:lpstr>
      <vt:lpstr>PowerPoint 프레젠테이션</vt:lpstr>
      <vt:lpstr>최종적으로 이해하게 될 것</vt:lpstr>
      <vt:lpstr>Python &amp; Programming Language</vt:lpstr>
      <vt:lpstr>번역기란?</vt:lpstr>
      <vt:lpstr>Python 설치</vt:lpstr>
      <vt:lpstr>반드시 알아야 할 주요 개념</vt:lpstr>
      <vt:lpstr>IDLE = IDE</vt:lpstr>
      <vt:lpstr>IDLE = IDE</vt:lpstr>
      <vt:lpstr>IDLE = IDE</vt:lpstr>
      <vt:lpstr>Crowding Problem과 t-SNE</vt:lpstr>
      <vt:lpstr>그렇다면, 논문은? *핵심*</vt:lpstr>
      <vt:lpstr>시각화</vt:lpstr>
      <vt:lpstr>시각화</vt:lpstr>
      <vt:lpstr>시각화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배유로</dc:creator>
  <cp:lastModifiedBy>ddaccur@hanmail.net</cp:lastModifiedBy>
  <cp:revision>199</cp:revision>
  <cp:lastPrinted>2018-01-17T12:34:24Z</cp:lastPrinted>
  <dcterms:modified xsi:type="dcterms:W3CDTF">2019-10-28T13:03:27Z</dcterms:modified>
</cp:coreProperties>
</file>