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2"/>
  </p:notesMasterIdLst>
  <p:sldIdLst>
    <p:sldId id="429" r:id="rId2"/>
    <p:sldId id="430" r:id="rId3"/>
    <p:sldId id="443" r:id="rId4"/>
    <p:sldId id="444" r:id="rId5"/>
    <p:sldId id="445" r:id="rId6"/>
    <p:sldId id="446" r:id="rId7"/>
    <p:sldId id="433" r:id="rId8"/>
    <p:sldId id="447" r:id="rId9"/>
    <p:sldId id="448" r:id="rId10"/>
    <p:sldId id="449" r:id="rId11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4" autoAdjust="0"/>
    <p:restoredTop sz="73897" autoAdjust="0"/>
  </p:normalViewPr>
  <p:slideViewPr>
    <p:cSldViewPr snapToGrid="0">
      <p:cViewPr>
        <p:scale>
          <a:sx n="75" d="100"/>
          <a:sy n="75" d="100"/>
        </p:scale>
        <p:origin x="300" y="600"/>
      </p:cViewPr>
      <p:guideLst>
        <p:guide orient="horz" pos="2165"/>
        <p:guide pos="3840"/>
      </p:guideLst>
    </p:cSldViewPr>
  </p:slideViewPr>
  <p:outlineViewPr>
    <p:cViewPr>
      <p:scale>
        <a:sx n="33" d="100"/>
        <a:sy n="33" d="100"/>
      </p:scale>
      <p:origin x="0" y="-786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3" cy="513508"/>
          </a:xfrm>
          <a:prstGeom prst="rect">
            <a:avLst/>
          </a:prstGeom>
        </p:spPr>
        <p:txBody>
          <a:bodyPr vert="horz" lIns="94645" tIns="47323" rIns="94645" bIns="4732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645" tIns="47323" rIns="94645" bIns="47323" rtlCol="0"/>
          <a:lstStyle>
            <a:lvl1pPr algn="r">
              <a:defRPr sz="1200"/>
            </a:lvl1pPr>
          </a:lstStyle>
          <a:p>
            <a:fld id="{4ABBD471-70B2-4B3B-877E-D349C1A61CF5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5" tIns="47323" rIns="94645" bIns="4732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925409"/>
            <a:ext cx="5679440" cy="4029878"/>
          </a:xfrm>
          <a:prstGeom prst="rect">
            <a:avLst/>
          </a:prstGeom>
        </p:spPr>
        <p:txBody>
          <a:bodyPr vert="horz" lIns="94645" tIns="47323" rIns="94645" bIns="47323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6363" cy="513507"/>
          </a:xfrm>
          <a:prstGeom prst="rect">
            <a:avLst/>
          </a:prstGeom>
        </p:spPr>
        <p:txBody>
          <a:bodyPr vert="horz" lIns="94645" tIns="47323" rIns="94645" bIns="4732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4645" tIns="47323" rIns="94645" bIns="47323" rtlCol="0" anchor="b"/>
          <a:lstStyle>
            <a:lvl1pPr algn="r">
              <a:defRPr sz="1200"/>
            </a:lvl1pPr>
          </a:lstStyle>
          <a:p>
            <a:fld id="{3FA4B12E-F81D-4FA8-B145-80F987F0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4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4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31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1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5611285" y="2876941"/>
            <a:ext cx="6580716" cy="2728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586" y="1122363"/>
            <a:ext cx="11724829" cy="11764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86604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49BC-769D-430E-B444-5066CB2B500A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/>
          <a:srcRect r="27472"/>
          <a:stretch/>
        </p:blipFill>
        <p:spPr>
          <a:xfrm>
            <a:off x="8901641" y="0"/>
            <a:ext cx="3087363" cy="593420"/>
          </a:xfrm>
          <a:prstGeom prst="rect">
            <a:avLst/>
          </a:prstGeom>
        </p:spPr>
      </p:pic>
      <p:pic>
        <p:nvPicPr>
          <p:cNvPr id="13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76942"/>
            <a:ext cx="6627284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86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CACB-ABD3-450B-8869-4EF6C5BBDA4D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58A7-0CA5-43C9-877D-8B90AC541763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9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r="27201" b="5948"/>
          <a:stretch/>
        </p:blipFill>
        <p:spPr>
          <a:xfrm>
            <a:off x="0" y="6387394"/>
            <a:ext cx="1940768" cy="37730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0" y="1"/>
            <a:ext cx="12192000" cy="822713"/>
          </a:xfrm>
          <a:prstGeom prst="rect">
            <a:avLst/>
          </a:prstGeom>
          <a:solidFill>
            <a:srgbClr val="A81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defTabSz="891919">
              <a:defRPr/>
            </a:pP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445" y="56035"/>
            <a:ext cx="11268223" cy="661182"/>
          </a:xfrm>
          <a:noFill/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1015139"/>
            <a:ext cx="11452532" cy="55948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1" i="0"/>
            </a:lvl1pPr>
            <a:lvl2pPr>
              <a:lnSpc>
                <a:spcPct val="150000"/>
              </a:lnSpc>
              <a:defRPr sz="2000" b="1" i="0"/>
            </a:lvl2pPr>
            <a:lvl3pPr>
              <a:lnSpc>
                <a:spcPct val="150000"/>
              </a:lnSpc>
              <a:defRPr sz="1800" b="1" i="0"/>
            </a:lvl3pPr>
            <a:lvl4pPr>
              <a:lnSpc>
                <a:spcPct val="150000"/>
              </a:lnSpc>
              <a:defRPr sz="1600" b="1" i="0"/>
            </a:lvl4pPr>
            <a:lvl5pPr>
              <a:lnSpc>
                <a:spcPct val="150000"/>
              </a:lnSpc>
              <a:defRPr sz="1400" b="1" i="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535378" y="6589288"/>
            <a:ext cx="927315" cy="225642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E6F22A6-AC25-417A-9E1C-13C41396CE2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5" t="99182" r="-430" b="1"/>
          <a:stretch/>
        </p:blipFill>
        <p:spPr bwMode="auto">
          <a:xfrm>
            <a:off x="0" y="6802452"/>
            <a:ext cx="12192000" cy="5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55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5629-6A37-4B6B-8D86-4FE0D977422D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4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74A-563B-4472-AFEE-AA1A6994F177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ADEC-259B-4B3B-8F15-67464AFC04CB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FA22-22AA-4586-9493-3B269A9B87BA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7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B706-A0D0-45E1-A002-B7F0197D3424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B6AF-51B1-4D70-B3BD-D6EFE9090CC1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90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5DB6-685E-473D-BBB0-5CCFEA343432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A4F7F-F4DF-46ED-B35E-B60D89F95C55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0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machine%20learning/2017/04/28/tSN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mathworks.com/help/stats/t-sne.html" TargetMode="External"/><Relationship Id="rId5" Type="http://schemas.openxmlformats.org/officeDocument/2006/relationships/hyperlink" Target="http://norman3.github.io/prml/docs/chapter02/3_1.html" TargetMode="External"/><Relationship Id="rId4" Type="http://schemas.openxmlformats.org/officeDocument/2006/relationships/hyperlink" Target="https://ml-dnn.tistory.com/1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52699" y="2525614"/>
            <a:ext cx="70866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552700" y="4346713"/>
            <a:ext cx="70866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8567" y="2652108"/>
            <a:ext cx="10234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/>
              <a:t>Heavy-tailed kernels reveal a </a:t>
            </a:r>
            <a:r>
              <a:rPr lang="en-US" altLang="ko-KR" sz="3200" b="1" dirty="0" smtClean="0"/>
              <a:t>finer </a:t>
            </a:r>
            <a:r>
              <a:rPr lang="en-US" altLang="ko-KR" sz="3200" b="1" dirty="0"/>
              <a:t>cluster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/>
              <a:t>structure in t-SNE </a:t>
            </a:r>
            <a:r>
              <a:rPr lang="en-US" altLang="ko-KR" sz="3200" b="1" dirty="0" err="1"/>
              <a:t>visualisations</a:t>
            </a:r>
            <a:endParaRPr lang="en-US" altLang="ko-KR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421864" y="5875783"/>
            <a:ext cx="329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/>
              <a:t>산업경영공학과 </a:t>
            </a:r>
            <a:endParaRPr lang="en-US" altLang="ko-KR" b="1" dirty="0" smtClean="0"/>
          </a:p>
          <a:p>
            <a:pPr algn="r"/>
            <a:r>
              <a:rPr lang="ko-KR" altLang="en-US" b="1" dirty="0" smtClean="0"/>
              <a:t>김찬영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705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69734" y="1253810"/>
            <a:ext cx="11452532" cy="374999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hlinkClick r:id="rId3"/>
              </a:rPr>
              <a:t>https://ratsgo.github.io/machine%20learning/2017/04/28/tSNE</a:t>
            </a:r>
            <a:r>
              <a:rPr lang="en-US" altLang="ko-KR" sz="1600" dirty="0" smtClean="0">
                <a:hlinkClick r:id="rId3"/>
              </a:rPr>
              <a:t>/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smtClean="0">
                <a:hlinkClick r:id="rId4"/>
              </a:rPr>
              <a:t>ml-dnn.tistory.com/10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>
                <a:hlinkClick r:id="rId5"/>
              </a:rPr>
              <a:t>http://</a:t>
            </a:r>
            <a:r>
              <a:rPr lang="en-US" altLang="ko-KR" sz="1600" dirty="0" smtClean="0">
                <a:hlinkClick r:id="rId5"/>
              </a:rPr>
              <a:t>norman3.github.io/prml/docs/chapter02/3_1.html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>
                <a:hlinkClick r:id="rId6"/>
              </a:rPr>
              <a:t>https://</a:t>
            </a:r>
            <a:r>
              <a:rPr lang="en-US" altLang="ko-KR" sz="1600" dirty="0" smtClean="0">
                <a:hlinkClick r:id="rId6"/>
              </a:rPr>
              <a:t>de.mathworks.com/help/stats/t-sne.html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600" b="0" dirty="0" err="1"/>
              <a:t>Kobak</a:t>
            </a:r>
            <a:r>
              <a:rPr lang="en-US" altLang="ko-KR" sz="1600" b="0" dirty="0"/>
              <a:t>, D., </a:t>
            </a:r>
            <a:r>
              <a:rPr lang="en-US" altLang="ko-KR" sz="1600" b="0" dirty="0" err="1"/>
              <a:t>Linderman</a:t>
            </a:r>
            <a:r>
              <a:rPr lang="en-US" altLang="ko-KR" sz="1600" b="0" dirty="0"/>
              <a:t>, G., </a:t>
            </a:r>
            <a:r>
              <a:rPr lang="en-US" altLang="ko-KR" sz="1600" b="0" dirty="0" err="1"/>
              <a:t>Steinerberger</a:t>
            </a:r>
            <a:r>
              <a:rPr lang="en-US" altLang="ko-KR" sz="1600" b="0" dirty="0"/>
              <a:t>, S., </a:t>
            </a:r>
            <a:r>
              <a:rPr lang="en-US" altLang="ko-KR" sz="1600" b="0" dirty="0" err="1"/>
              <a:t>Kluger</a:t>
            </a:r>
            <a:r>
              <a:rPr lang="en-US" altLang="ko-KR" sz="1600" b="0" dirty="0"/>
              <a:t>, Y., &amp; Berens, P. (2019). Heavy-tailed kernels reveal a finer cluster structure in t-SNE </a:t>
            </a:r>
            <a:r>
              <a:rPr lang="en-US" altLang="ko-KR" sz="1600" b="0" dirty="0" err="1"/>
              <a:t>visualisations</a:t>
            </a:r>
            <a:r>
              <a:rPr lang="en-US" altLang="ko-KR" sz="1600" b="0" dirty="0"/>
              <a:t>. </a:t>
            </a:r>
            <a:r>
              <a:rPr lang="en-US" altLang="ko-KR" sz="1600" b="0" i="1" dirty="0" err="1"/>
              <a:t>arXiv</a:t>
            </a:r>
            <a:r>
              <a:rPr lang="en-US" altLang="ko-KR" sz="1600" b="0" i="1" dirty="0"/>
              <a:t> preprint arXiv:1902.05804</a:t>
            </a:r>
            <a:r>
              <a:rPr lang="en-US" altLang="ko-KR" sz="1600" b="0" dirty="0"/>
              <a:t>.</a:t>
            </a:r>
            <a:endParaRPr lang="en-US" altLang="ko-KR" sz="1600" b="0" dirty="0" smtClean="0"/>
          </a:p>
        </p:txBody>
      </p:sp>
    </p:spTree>
    <p:extLst>
      <p:ext uri="{BB962C8B-B14F-4D97-AF65-F5344CB8AC3E}">
        <p14:creationId xmlns:p14="http://schemas.microsoft.com/office/powerpoint/2010/main" val="89328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논문에 앞서 기존 </a:t>
            </a:r>
            <a:r>
              <a:rPr lang="en-US" altLang="ko-KR" dirty="0" smtClean="0"/>
              <a:t>t-SNE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1015138"/>
            <a:ext cx="11452532" cy="537362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b="0" dirty="0" smtClean="0"/>
              <a:t>데이터 차원 축소와 </a:t>
            </a:r>
            <a:r>
              <a:rPr lang="ko-KR" altLang="en-US" sz="1800" b="0" dirty="0"/>
              <a:t>시각화 방법론으로 널리 쓰이는 </a:t>
            </a:r>
            <a:r>
              <a:rPr lang="ko-KR" altLang="en-US" sz="1800" b="0" dirty="0" smtClean="0"/>
              <a:t>방법</a:t>
            </a:r>
            <a:r>
              <a:rPr lang="en-US" altLang="ko-KR" sz="1800" b="0" dirty="0" smtClean="0"/>
              <a:t>.</a:t>
            </a:r>
            <a:endParaRPr lang="en-US" altLang="ko-KR" sz="1800" b="0" dirty="0"/>
          </a:p>
          <a:p>
            <a:pPr>
              <a:lnSpc>
                <a:spcPct val="200000"/>
              </a:lnSpc>
            </a:pPr>
            <a:r>
              <a:rPr lang="ko-KR" altLang="en-US" sz="1800" b="0" dirty="0" smtClean="0"/>
              <a:t>단어 </a:t>
            </a:r>
            <a:r>
              <a:rPr lang="ko-KR" altLang="en-US" sz="1800" b="0" dirty="0"/>
              <a:t>벡터와 같이 고차원 데이터를 시각화하는 데 가장 인기있는 </a:t>
            </a:r>
            <a:r>
              <a:rPr lang="ko-KR" altLang="en-US" sz="1800" b="0" dirty="0" smtClean="0"/>
              <a:t>알고리즘</a:t>
            </a:r>
            <a:r>
              <a:rPr lang="en-US" altLang="ko-KR" sz="1800" b="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800" b="0" dirty="0" smtClean="0"/>
              <a:t>논문 속 </a:t>
            </a:r>
            <a:r>
              <a:rPr lang="en-US" altLang="ko-KR" sz="1800" b="0" dirty="0" smtClean="0"/>
              <a:t>abstract</a:t>
            </a:r>
            <a:r>
              <a:rPr lang="ko-KR" altLang="en-US" sz="1800" b="0" dirty="0" smtClean="0"/>
              <a:t>에 </a:t>
            </a:r>
            <a:r>
              <a:rPr lang="en-US" altLang="ko-KR" sz="1800" b="0" dirty="0" smtClean="0"/>
              <a:t>t-SNE</a:t>
            </a:r>
            <a:r>
              <a:rPr lang="ko-KR" altLang="en-US" sz="1800" b="0" dirty="0" smtClean="0"/>
              <a:t>에 대해 아래와 같이 표현되어 있습니다</a:t>
            </a:r>
            <a:r>
              <a:rPr lang="en-US" altLang="ko-KR" sz="1800" b="0" dirty="0" smtClean="0"/>
              <a:t>.</a:t>
            </a:r>
          </a:p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ko-KR" sz="1800" b="0" dirty="0"/>
              <a:t>T-distributed stochastic </a:t>
            </a:r>
            <a:r>
              <a:rPr lang="en-US" altLang="ko-KR" sz="1800" b="0" dirty="0" smtClean="0"/>
              <a:t>neighbor </a:t>
            </a:r>
            <a:r>
              <a:rPr lang="en-US" altLang="ko-KR" sz="1800" b="0" dirty="0"/>
              <a:t>embedding (t-SNE) is </a:t>
            </a:r>
            <a:r>
              <a:rPr lang="en-US" altLang="ko-KR" sz="1800" b="0" dirty="0" smtClean="0"/>
              <a:t>a widely </a:t>
            </a:r>
            <a:r>
              <a:rPr lang="en-US" altLang="ko-KR" sz="1800" b="0" dirty="0"/>
              <a:t>used data </a:t>
            </a:r>
            <a:r>
              <a:rPr lang="en-US" altLang="ko-KR" sz="1800" b="0" dirty="0" smtClean="0"/>
              <a:t>visualization </a:t>
            </a:r>
            <a:r>
              <a:rPr lang="en-US" altLang="ko-KR" sz="1800" b="0" dirty="0"/>
              <a:t>technique. It </a:t>
            </a:r>
            <a:r>
              <a:rPr lang="en-US" altLang="ko-KR" sz="1800" b="0" dirty="0" smtClean="0"/>
              <a:t>differs </a:t>
            </a:r>
            <a:r>
              <a:rPr lang="en-US" altLang="ko-KR" sz="1800" b="0" dirty="0"/>
              <a:t>from its </a:t>
            </a:r>
            <a:r>
              <a:rPr lang="en-US" altLang="ko-KR" sz="1800" b="0" dirty="0" smtClean="0"/>
              <a:t>predecessor 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SNE</a:t>
            </a:r>
            <a:r>
              <a:rPr lang="en-US" altLang="ko-KR" sz="1800" b="0" dirty="0" smtClean="0"/>
              <a:t> </a:t>
            </a:r>
            <a:r>
              <a:rPr lang="en-US" altLang="ko-KR" sz="1800" b="0" dirty="0"/>
              <a:t>by the low-dimensional similarity kernel: the Gaussian kernel </a:t>
            </a:r>
            <a:r>
              <a:rPr lang="en-US" altLang="ko-KR" sz="1800" b="0" dirty="0" smtClean="0"/>
              <a:t>was replaced </a:t>
            </a:r>
            <a:r>
              <a:rPr lang="en-US" altLang="ko-KR" sz="1800" b="0" dirty="0"/>
              <a:t>by </a:t>
            </a:r>
            <a:r>
              <a:rPr lang="en-US" altLang="ko-KR" sz="1800" u="sng" dirty="0">
                <a:solidFill>
                  <a:srgbClr val="C00000"/>
                </a:solidFill>
              </a:rPr>
              <a:t>the heavy-tailed Cauchy kernel</a:t>
            </a:r>
            <a:r>
              <a:rPr lang="en-US" altLang="ko-KR" sz="1800" b="0" dirty="0"/>
              <a:t>, solving the </a:t>
            </a:r>
            <a:r>
              <a:rPr lang="en-US" altLang="ko-KR" sz="1800" u="sng" dirty="0">
                <a:solidFill>
                  <a:srgbClr val="C00000"/>
                </a:solidFill>
              </a:rPr>
              <a:t>`crowding 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problem‘</a:t>
            </a:r>
            <a:r>
              <a:rPr lang="en-US" altLang="ko-KR" sz="1800" b="0" dirty="0" smtClean="0"/>
              <a:t> of </a:t>
            </a:r>
            <a:r>
              <a:rPr lang="en-US" altLang="ko-KR" sz="1800" b="0" dirty="0"/>
              <a:t>SNE</a:t>
            </a:r>
            <a:r>
              <a:rPr lang="en-US" altLang="ko-KR" sz="1800" b="0" dirty="0" smtClean="0"/>
              <a:t>.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위 문장을 살펴보면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 가지가 눈에 띄는데</a:t>
            </a:r>
            <a:r>
              <a:rPr lang="en-US" altLang="ko-KR" dirty="0" smtClean="0"/>
              <a:t>, t-SNE</a:t>
            </a:r>
            <a:r>
              <a:rPr lang="ko-KR" altLang="en-US" dirty="0" smtClean="0"/>
              <a:t>에 대해 살펴보기 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세 가지에 대해 먼저 살펴봅시다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16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SNE(Stochastic Neighbor Embedding)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1015139"/>
            <a:ext cx="11452532" cy="1332282"/>
          </a:xfrm>
        </p:spPr>
        <p:txBody>
          <a:bodyPr>
            <a:noAutofit/>
          </a:bodyPr>
          <a:lstStyle/>
          <a:p>
            <a:r>
              <a:rPr lang="ko-KR" altLang="en-US" sz="1600" b="0" dirty="0" smtClean="0"/>
              <a:t>고차원의 </a:t>
            </a:r>
            <a:r>
              <a:rPr lang="ko-KR" altLang="en-US" sz="1600" b="0" dirty="0" err="1"/>
              <a:t>원공간에서</a:t>
            </a:r>
            <a:r>
              <a:rPr lang="ko-KR" altLang="en-US" sz="1600" b="0" dirty="0"/>
              <a:t> 존재하는 데이터 </a:t>
            </a:r>
            <a:r>
              <a:rPr lang="en-US" altLang="ko-KR" sz="1600" b="0" dirty="0"/>
              <a:t>x</a:t>
            </a:r>
            <a:r>
              <a:rPr lang="ko-KR" altLang="en-US" sz="1600" b="0" dirty="0"/>
              <a:t>의 이웃 간의 거리를 최대한으로 보존하는 </a:t>
            </a:r>
            <a:r>
              <a:rPr lang="ko-KR" altLang="en-US" sz="1600" b="0" dirty="0" err="1"/>
              <a:t>저차원의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y</a:t>
            </a:r>
            <a:r>
              <a:rPr lang="ko-KR" altLang="en-US" sz="1600" b="0" dirty="0"/>
              <a:t>를 학습하는 방법론</a:t>
            </a:r>
            <a:r>
              <a:rPr lang="en-US" altLang="ko-KR" sz="1600" b="0" dirty="0"/>
              <a:t>.</a:t>
            </a:r>
          </a:p>
          <a:p>
            <a:r>
              <a:rPr lang="en-US" altLang="ko-KR" sz="1600" b="0" dirty="0" smtClean="0"/>
              <a:t>stochastic</a:t>
            </a:r>
            <a:r>
              <a:rPr lang="ko-KR" altLang="en-US" sz="1600" b="0" dirty="0" smtClean="0"/>
              <a:t>이란 이름이 붙은 이유는 거리 정보를 확률적으로 나타내기 때문</a:t>
            </a:r>
            <a:r>
              <a:rPr lang="en-US" altLang="ko-KR" sz="1600" b="0" dirty="0"/>
              <a:t>. high-dimension</a:t>
            </a:r>
            <a:r>
              <a:rPr lang="ko-KR" altLang="en-US" sz="1600" b="0" dirty="0"/>
              <a:t>에서의 두 데이터 포인트 사이의 </a:t>
            </a:r>
            <a:r>
              <a:rPr lang="ko-KR" altLang="en-US" sz="1600" b="0" dirty="0" err="1"/>
              <a:t>유클리디안</a:t>
            </a:r>
            <a:r>
              <a:rPr lang="ko-KR" altLang="en-US" sz="1600" b="0" dirty="0"/>
              <a:t> 거리를 </a:t>
            </a:r>
            <a:r>
              <a:rPr lang="en-US" altLang="ko-KR" sz="1600" b="0" dirty="0"/>
              <a:t>similarities</a:t>
            </a:r>
            <a:r>
              <a:rPr lang="ko-KR" altLang="en-US" sz="1600" b="0" dirty="0"/>
              <a:t>로 </a:t>
            </a:r>
            <a:r>
              <a:rPr lang="ko-KR" altLang="en-US" sz="1600" b="0" dirty="0" smtClean="0"/>
              <a:t>변환하고</a:t>
            </a:r>
            <a:r>
              <a:rPr lang="en-US" altLang="ko-KR" sz="1600" b="0" dirty="0" smtClean="0"/>
              <a:t>,</a:t>
            </a:r>
            <a:r>
              <a:rPr lang="ko-KR" altLang="en-US" sz="1600" b="0" dirty="0" smtClean="0"/>
              <a:t> </a:t>
            </a:r>
            <a:r>
              <a:rPr lang="en-US" altLang="ko-KR" sz="1600" b="0" dirty="0"/>
              <a:t>similarities</a:t>
            </a:r>
            <a:r>
              <a:rPr lang="ko-KR" altLang="en-US" sz="1600" b="0" dirty="0"/>
              <a:t>를 </a:t>
            </a:r>
            <a:r>
              <a:rPr lang="en-US" altLang="ko-KR" sz="1600" b="0" dirty="0"/>
              <a:t>conditional probabilities </a:t>
            </a:r>
            <a:r>
              <a:rPr lang="ko-KR" altLang="en-US" sz="1600" b="0" dirty="0"/>
              <a:t>로 </a:t>
            </a:r>
            <a:r>
              <a:rPr lang="ko-KR" altLang="en-US" sz="1600" b="0" dirty="0" smtClean="0"/>
              <a:t>나타냅니다</a:t>
            </a:r>
            <a:r>
              <a:rPr lang="en-US" altLang="ko-KR" sz="1600" b="0" dirty="0" smtClean="0"/>
              <a:t>.</a:t>
            </a:r>
            <a:endParaRPr lang="en-US" altLang="ko-KR" sz="1600" b="0" dirty="0"/>
          </a:p>
          <a:p>
            <a:endParaRPr lang="en-US" altLang="ko-KR" sz="16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93" y="2645343"/>
            <a:ext cx="3848100" cy="1009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93" y="3937097"/>
            <a:ext cx="3962400" cy="885825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4504586" y="2765622"/>
            <a:ext cx="7294791" cy="322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0" dirty="0"/>
              <a:t>첫번째 식의 </a:t>
            </a:r>
            <a:r>
              <a:rPr lang="en-US" altLang="ko-KR" sz="1600" b="0" dirty="0"/>
              <a:t>p</a:t>
            </a:r>
            <a:r>
              <a:rPr lang="ko-KR" altLang="en-US" sz="1600" b="0" dirty="0"/>
              <a:t>는 고차원 </a:t>
            </a:r>
            <a:r>
              <a:rPr lang="ko-KR" altLang="en-US" sz="1600" b="0" dirty="0" err="1"/>
              <a:t>원공간에</a:t>
            </a:r>
            <a:r>
              <a:rPr lang="ko-KR" altLang="en-US" sz="1600" b="0" dirty="0"/>
              <a:t> 존재하는 </a:t>
            </a:r>
            <a:r>
              <a:rPr lang="en-US" altLang="ko-KR" sz="1600" b="0" dirty="0" err="1"/>
              <a:t>i</a:t>
            </a:r>
            <a:r>
              <a:rPr lang="ko-KR" altLang="en-US" sz="1600" b="0" dirty="0"/>
              <a:t>번째 개체 </a:t>
            </a:r>
            <a:r>
              <a:rPr lang="en-US" altLang="ko-KR" sz="1600" b="0" dirty="0"/>
              <a:t>xi</a:t>
            </a:r>
            <a:r>
              <a:rPr lang="ko-KR" altLang="en-US" sz="1600" b="0" dirty="0"/>
              <a:t>가 주어졌을 때 </a:t>
            </a:r>
            <a:r>
              <a:rPr lang="en-US" altLang="ko-KR" sz="1600" b="0" dirty="0"/>
              <a:t>j</a:t>
            </a:r>
            <a:r>
              <a:rPr lang="ko-KR" altLang="en-US" sz="1600" b="0" dirty="0"/>
              <a:t>번째 이웃인 </a:t>
            </a:r>
            <a:r>
              <a:rPr lang="en-US" altLang="ko-KR" sz="1600" b="0" dirty="0" err="1"/>
              <a:t>xj</a:t>
            </a:r>
            <a:r>
              <a:rPr lang="ko-KR" altLang="en-US" sz="1600" b="0" dirty="0"/>
              <a:t>가 선택될 확률을 의미합니다</a:t>
            </a:r>
            <a:r>
              <a:rPr lang="en-US" altLang="ko-KR" sz="1600" b="0" dirty="0"/>
              <a:t>. </a:t>
            </a:r>
            <a:r>
              <a:rPr lang="ko-KR" altLang="en-US" sz="1600" b="0" dirty="0"/>
              <a:t>두번째 식의 </a:t>
            </a:r>
            <a:r>
              <a:rPr lang="en-US" altLang="ko-KR" sz="1600" b="0" dirty="0"/>
              <a:t>q</a:t>
            </a:r>
            <a:r>
              <a:rPr lang="ko-KR" altLang="en-US" sz="1600" b="0" dirty="0"/>
              <a:t>는 </a:t>
            </a:r>
            <a:r>
              <a:rPr lang="ko-KR" altLang="en-US" sz="1600" b="0" dirty="0" err="1"/>
              <a:t>저차원에</a:t>
            </a:r>
            <a:r>
              <a:rPr lang="ko-KR" altLang="en-US" sz="1600" b="0" dirty="0"/>
              <a:t> </a:t>
            </a:r>
            <a:r>
              <a:rPr lang="ko-KR" altLang="en-US" sz="1600" b="0" dirty="0" err="1"/>
              <a:t>임베딩된</a:t>
            </a:r>
            <a:r>
              <a:rPr lang="ko-KR" altLang="en-US" sz="1600" b="0" dirty="0"/>
              <a:t> </a:t>
            </a:r>
            <a:r>
              <a:rPr lang="en-US" altLang="ko-KR" sz="1600" b="0" dirty="0" err="1"/>
              <a:t>i</a:t>
            </a:r>
            <a:r>
              <a:rPr lang="ko-KR" altLang="en-US" sz="1600" b="0" dirty="0"/>
              <a:t>번째 개체 </a:t>
            </a:r>
            <a:r>
              <a:rPr lang="en-US" altLang="ko-KR" sz="1600" b="0" dirty="0" err="1"/>
              <a:t>yi</a:t>
            </a:r>
            <a:r>
              <a:rPr lang="ko-KR" altLang="en-US" sz="1600" b="0" dirty="0"/>
              <a:t>가 주어졌을 때 </a:t>
            </a:r>
            <a:r>
              <a:rPr lang="en-US" altLang="ko-KR" sz="1600" b="0" dirty="0"/>
              <a:t>j</a:t>
            </a:r>
            <a:r>
              <a:rPr lang="ko-KR" altLang="en-US" sz="1600" b="0" dirty="0"/>
              <a:t>번째 이웃인 </a:t>
            </a:r>
            <a:r>
              <a:rPr lang="en-US" altLang="ko-KR" sz="1600" b="0" dirty="0" err="1"/>
              <a:t>yj</a:t>
            </a:r>
            <a:r>
              <a:rPr lang="ko-KR" altLang="en-US" sz="1600" b="0" dirty="0"/>
              <a:t>가 선택될 확률을 </a:t>
            </a:r>
            <a:r>
              <a:rPr lang="ko-KR" altLang="en-US" sz="1600" b="0" dirty="0" smtClean="0"/>
              <a:t>뜻합니다</a:t>
            </a:r>
            <a:r>
              <a:rPr lang="en-US" altLang="ko-KR" sz="1600" b="0" dirty="0" smtClean="0"/>
              <a:t>.</a:t>
            </a:r>
          </a:p>
          <a:p>
            <a:endParaRPr lang="en-US" altLang="ko-KR" sz="1600" b="0" dirty="0"/>
          </a:p>
          <a:p>
            <a:r>
              <a:rPr lang="en-US" altLang="ko-KR" sz="1600" b="0" dirty="0"/>
              <a:t>SNE</a:t>
            </a:r>
            <a:r>
              <a:rPr lang="ko-KR" altLang="en-US" sz="1600" b="0" dirty="0"/>
              <a:t>의 목적은 </a:t>
            </a:r>
            <a:r>
              <a:rPr lang="en-US" altLang="ko-KR" sz="1600" b="0" dirty="0"/>
              <a:t>p</a:t>
            </a:r>
            <a:r>
              <a:rPr lang="ko-KR" altLang="en-US" sz="1600" b="0" dirty="0"/>
              <a:t>와 </a:t>
            </a:r>
            <a:r>
              <a:rPr lang="en-US" altLang="ko-KR" sz="1600" b="0" dirty="0"/>
              <a:t>q</a:t>
            </a:r>
            <a:r>
              <a:rPr lang="ko-KR" altLang="en-US" sz="1600" b="0" dirty="0"/>
              <a:t>의 분포 차이가 최대한 작게끔 </a:t>
            </a:r>
            <a:r>
              <a:rPr lang="ko-KR" altLang="en-US" sz="1600" b="0" dirty="0" smtClean="0"/>
              <a:t>하는 것입니다</a:t>
            </a:r>
            <a:r>
              <a:rPr lang="en-US" altLang="ko-KR" sz="1600" b="0" dirty="0" smtClean="0"/>
              <a:t>. </a:t>
            </a:r>
            <a:r>
              <a:rPr lang="ko-KR" altLang="en-US" sz="1600" b="0" dirty="0" err="1"/>
              <a:t>차원축소가</a:t>
            </a:r>
            <a:r>
              <a:rPr lang="ko-KR" altLang="en-US" sz="1600" b="0" dirty="0"/>
              <a:t> 제대로 잘 이뤄졌다면 고차원 공간에서 이웃으로 뽑힐 확률과 </a:t>
            </a:r>
            <a:r>
              <a:rPr lang="ko-KR" altLang="en-US" sz="1600" b="0" dirty="0" err="1"/>
              <a:t>저차원</a:t>
            </a:r>
            <a:r>
              <a:rPr lang="ko-KR" altLang="en-US" sz="1600" b="0" dirty="0"/>
              <a:t> 공간에서 선택될 확률이 </a:t>
            </a:r>
            <a:r>
              <a:rPr lang="ko-KR" altLang="en-US" sz="1600" b="0" dirty="0" err="1" smtClean="0"/>
              <a:t>비슷할테니까요</a:t>
            </a:r>
            <a:r>
              <a:rPr lang="en-US" altLang="ko-KR" sz="1600" b="0" dirty="0"/>
              <a:t>.</a:t>
            </a:r>
            <a:endParaRPr lang="en-US" altLang="ko-KR" sz="1600" b="0" dirty="0" smtClean="0"/>
          </a:p>
          <a:p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29225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SNE(Stochastic Neighbor Embedding)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464205" y="1060647"/>
            <a:ext cx="8495566" cy="5528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0" dirty="0"/>
              <a:t>두 </a:t>
            </a:r>
            <a:r>
              <a:rPr lang="ko-KR" altLang="en-US" sz="1600" b="0" dirty="0" err="1"/>
              <a:t>확률분포가</a:t>
            </a:r>
            <a:r>
              <a:rPr lang="ko-KR" altLang="en-US" sz="1600" b="0" dirty="0"/>
              <a:t> 얼마나 비슷한지 측정하는 지표로 </a:t>
            </a:r>
            <a:r>
              <a:rPr lang="en-US" altLang="ko-KR" sz="1600" b="0" dirty="0" smtClean="0"/>
              <a:t>KL </a:t>
            </a:r>
            <a:r>
              <a:rPr lang="en-US" altLang="ko-KR" sz="1600" b="0" dirty="0"/>
              <a:t>divergence</a:t>
            </a:r>
            <a:r>
              <a:rPr lang="ko-KR" altLang="en-US" sz="1600" b="0" dirty="0"/>
              <a:t>라는 것이 있습니다</a:t>
            </a:r>
            <a:r>
              <a:rPr lang="en-US" altLang="ko-KR" sz="1600" b="0" dirty="0"/>
              <a:t>. </a:t>
            </a:r>
            <a:r>
              <a:rPr lang="ko-KR" altLang="en-US" sz="1600" b="0" dirty="0"/>
              <a:t>두 분포가 완전히 다르면 </a:t>
            </a:r>
            <a:r>
              <a:rPr lang="en-US" altLang="ko-KR" sz="1600" b="0" dirty="0"/>
              <a:t>1, </a:t>
            </a:r>
            <a:r>
              <a:rPr lang="ko-KR" altLang="en-US" sz="1600" b="0" dirty="0"/>
              <a:t>동일하면 </a:t>
            </a:r>
            <a:r>
              <a:rPr lang="en-US" altLang="ko-KR" sz="1600" b="0" dirty="0"/>
              <a:t>0</a:t>
            </a:r>
            <a:r>
              <a:rPr lang="ko-KR" altLang="en-US" sz="1600" b="0" dirty="0"/>
              <a:t>의 값을 갖게 되는데요</a:t>
            </a:r>
            <a:r>
              <a:rPr lang="en-US" altLang="ko-KR" sz="1600" b="0" dirty="0"/>
              <a:t>, SNE</a:t>
            </a:r>
            <a:r>
              <a:rPr lang="ko-KR" altLang="en-US" sz="1600" b="0" dirty="0"/>
              <a:t>는 아래 </a:t>
            </a:r>
            <a:r>
              <a:rPr lang="ko-KR" altLang="en-US" sz="1600" b="0" dirty="0" err="1" smtClean="0"/>
              <a:t>비용함수를</a:t>
            </a:r>
            <a:r>
              <a:rPr lang="ko-KR" altLang="en-US" sz="1600" b="0" dirty="0" smtClean="0"/>
              <a:t> </a:t>
            </a:r>
            <a:r>
              <a:rPr lang="ko-KR" altLang="en-US" sz="1600" b="0" dirty="0"/>
              <a:t>최소화하는 방향으로 학습을 </a:t>
            </a:r>
            <a:r>
              <a:rPr lang="ko-KR" altLang="en-US" sz="1600" b="0" dirty="0" smtClean="0"/>
              <a:t>진행하게 됩니다</a:t>
            </a:r>
            <a:r>
              <a:rPr lang="en-US" altLang="ko-KR" sz="1600" b="0" dirty="0" smtClean="0"/>
              <a:t>.</a:t>
            </a:r>
          </a:p>
          <a:p>
            <a:r>
              <a:rPr lang="en-US" altLang="ko-KR" sz="1600" b="0" dirty="0" smtClean="0"/>
              <a:t>SNE </a:t>
            </a:r>
            <a:r>
              <a:rPr lang="ko-KR" altLang="en-US" sz="1600" b="0" dirty="0" smtClean="0"/>
              <a:t>연구진은 계산 속도를 높이기 위해 몇 가지 학습 트릭을 도입했습니다</a:t>
            </a:r>
            <a:r>
              <a:rPr lang="en-US" altLang="ko-KR" sz="1600" b="0" dirty="0" smtClean="0"/>
              <a:t>. </a:t>
            </a:r>
            <a:r>
              <a:rPr lang="en-US" altLang="ko-KR" sz="1600" b="0" dirty="0" err="1" smtClean="0"/>
              <a:t>σi</a:t>
            </a:r>
            <a:r>
              <a:rPr lang="ko-KR" altLang="en-US" sz="1600" b="0" dirty="0" smtClean="0"/>
              <a:t>는 각 개체마다 데이터 밀도가 달라서 이웃으로 뽑힐 확률이 왜곡되는 현상을 방지하기 위한 값인데요</a:t>
            </a:r>
            <a:r>
              <a:rPr lang="en-US" altLang="ko-KR" sz="1600" b="0" dirty="0" smtClean="0"/>
              <a:t>, </a:t>
            </a:r>
            <a:r>
              <a:rPr lang="ko-KR" altLang="en-US" sz="1600" b="0" dirty="0" smtClean="0"/>
              <a:t>반복 실험 결과 </a:t>
            </a:r>
            <a:r>
              <a:rPr lang="en-US" altLang="ko-KR" sz="1600" b="0" dirty="0" smtClean="0"/>
              <a:t>p</a:t>
            </a:r>
            <a:r>
              <a:rPr lang="ko-KR" altLang="en-US" sz="1600" b="0" dirty="0" smtClean="0"/>
              <a:t>를 계산할 때 쓰는 </a:t>
            </a:r>
            <a:r>
              <a:rPr lang="en-US" altLang="ko-KR" sz="1600" b="0" dirty="0" err="1" smtClean="0"/>
              <a:t>σi</a:t>
            </a:r>
            <a:r>
              <a:rPr lang="ko-KR" altLang="en-US" sz="1600" b="0" dirty="0" smtClean="0"/>
              <a:t>는 고정된 값을 써도 성능에 큰 차이를 보이지 않았다고 합니다</a:t>
            </a:r>
            <a:r>
              <a:rPr lang="en-US" altLang="ko-KR" sz="1600" b="0" dirty="0" smtClean="0"/>
              <a:t>. </a:t>
            </a:r>
            <a:r>
              <a:rPr lang="en-US" altLang="ko-KR" sz="1600" b="0" dirty="0" err="1" smtClean="0"/>
              <a:t>σi</a:t>
            </a:r>
            <a:r>
              <a:rPr lang="en-US" altLang="ko-KR" sz="1600" b="0" dirty="0" smtClean="0"/>
              <a:t> </a:t>
            </a:r>
            <a:r>
              <a:rPr lang="ko-KR" altLang="en-US" sz="1600" b="0" dirty="0" smtClean="0"/>
              <a:t>계산을 생략하게 되었습니다</a:t>
            </a:r>
            <a:r>
              <a:rPr lang="en-US" altLang="ko-KR" sz="1600" b="0" dirty="0" smtClean="0"/>
              <a:t>.</a:t>
            </a:r>
          </a:p>
          <a:p>
            <a:r>
              <a:rPr lang="ko-KR" altLang="en-US" sz="1600" b="0" dirty="0" smtClean="0"/>
              <a:t>아울러 </a:t>
            </a:r>
            <a:r>
              <a:rPr lang="en-US" altLang="ko-KR" sz="1600" b="0" dirty="0" err="1"/>
              <a:t>i</a:t>
            </a:r>
            <a:r>
              <a:rPr lang="ko-KR" altLang="en-US" sz="1600" b="0" dirty="0"/>
              <a:t>번째 개체가 주어졌을 때 </a:t>
            </a:r>
            <a:r>
              <a:rPr lang="en-US" altLang="ko-KR" sz="1600" b="0" dirty="0"/>
              <a:t>j</a:t>
            </a:r>
            <a:r>
              <a:rPr lang="ko-KR" altLang="en-US" sz="1600" b="0" dirty="0"/>
              <a:t>번째 개체가 이웃으로 뽑힐 확률과 </a:t>
            </a:r>
            <a:r>
              <a:rPr lang="en-US" altLang="ko-KR" sz="1600" b="0" dirty="0"/>
              <a:t>j</a:t>
            </a:r>
            <a:r>
              <a:rPr lang="ko-KR" altLang="en-US" sz="1600" b="0" dirty="0"/>
              <a:t>번째 개체가 주어졌을 때 </a:t>
            </a:r>
            <a:r>
              <a:rPr lang="en-US" altLang="ko-KR" sz="1600" b="0" dirty="0" err="1"/>
              <a:t>i</a:t>
            </a:r>
            <a:r>
              <a:rPr lang="ko-KR" altLang="en-US" sz="1600" b="0" dirty="0"/>
              <a:t>번째 개체가 선택될 확률을 동일하다고 놓고 풀어도 성능이 그리 나쁘지 않았다고 합니다</a:t>
            </a:r>
            <a:r>
              <a:rPr lang="en-US" altLang="ko-KR" sz="1600" b="0" dirty="0"/>
              <a:t>. </a:t>
            </a:r>
            <a:r>
              <a:rPr lang="ko-KR" altLang="en-US" sz="1600" b="0" dirty="0"/>
              <a:t>그러면 </a:t>
            </a:r>
            <a:r>
              <a:rPr lang="en-US" altLang="ko-KR" sz="1600" b="0" dirty="0"/>
              <a:t>p</a:t>
            </a:r>
            <a:r>
              <a:rPr lang="ko-KR" altLang="en-US" sz="1600" b="0" dirty="0"/>
              <a:t>와 </a:t>
            </a:r>
            <a:r>
              <a:rPr lang="en-US" altLang="ko-KR" sz="1600" b="0" dirty="0"/>
              <a:t>q</a:t>
            </a:r>
            <a:r>
              <a:rPr lang="ko-KR" altLang="en-US" sz="1600" b="0" dirty="0"/>
              <a:t>를 아래와 같이 다시 쓸 수 있습니다</a:t>
            </a:r>
            <a:r>
              <a:rPr lang="en-US" altLang="ko-KR" sz="1600" b="0" dirty="0" smtClean="0"/>
              <a:t>.</a:t>
            </a:r>
          </a:p>
          <a:p>
            <a:r>
              <a:rPr lang="ko-KR" altLang="en-US" sz="1800" dirty="0"/>
              <a:t>우리가 최종적으로 구하고자 하는 미지수는 </a:t>
            </a:r>
            <a:r>
              <a:rPr lang="ko-KR" altLang="en-US" sz="1800" dirty="0" err="1"/>
              <a:t>저차원에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임베딩된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좌표값</a:t>
            </a:r>
            <a:r>
              <a:rPr lang="ko-KR" altLang="en-US" sz="1800" dirty="0"/>
              <a:t> </a:t>
            </a:r>
            <a:r>
              <a:rPr lang="en-US" altLang="ko-KR" sz="1800" dirty="0" err="1"/>
              <a:t>yi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 SNE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그래디언트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디센트</a:t>
            </a:r>
            <a:r>
              <a:rPr lang="en-US" altLang="ko-KR" sz="1800" dirty="0"/>
              <a:t>(gradient descent) </a:t>
            </a:r>
            <a:r>
              <a:rPr lang="ko-KR" altLang="en-US" sz="1800" dirty="0"/>
              <a:t>방식으로 </a:t>
            </a:r>
            <a:r>
              <a:rPr lang="en-US" altLang="ko-KR" sz="1800" dirty="0" err="1"/>
              <a:t>yi</a:t>
            </a:r>
            <a:r>
              <a:rPr lang="ko-KR" altLang="en-US" sz="1800" dirty="0"/>
              <a:t>들을 업데이트합니다</a:t>
            </a:r>
            <a:r>
              <a:rPr lang="en-US" altLang="ko-KR" sz="1800" dirty="0"/>
              <a:t>.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94" y="1422227"/>
            <a:ext cx="2924175" cy="1333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95" y="2952737"/>
            <a:ext cx="2924175" cy="6917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94" y="3642795"/>
            <a:ext cx="2924175" cy="171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Crowding Problem</a:t>
            </a:r>
            <a:r>
              <a:rPr lang="ko-KR" altLang="en-US" dirty="0"/>
              <a:t>과 </a:t>
            </a:r>
            <a:r>
              <a:rPr lang="en-US" altLang="ko-KR" dirty="0" smtClean="0"/>
              <a:t>t-SNE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1015139"/>
            <a:ext cx="11547936" cy="168996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0" dirty="0"/>
              <a:t>SNE</a:t>
            </a:r>
            <a:r>
              <a:rPr lang="ko-KR" altLang="en-US" sz="1600" b="0" dirty="0"/>
              <a:t>가 전제하는 확률분포는 </a:t>
            </a:r>
            <a:r>
              <a:rPr lang="ko-KR" altLang="en-US" sz="1600" u="sng" dirty="0" err="1">
                <a:solidFill>
                  <a:srgbClr val="C00000"/>
                </a:solidFill>
              </a:rPr>
              <a:t>가우시안</a:t>
            </a:r>
            <a:r>
              <a:rPr lang="ko-KR" altLang="en-US" sz="1600" u="sng" dirty="0">
                <a:solidFill>
                  <a:srgbClr val="C00000"/>
                </a:solidFill>
              </a:rPr>
              <a:t> 분포</a:t>
            </a:r>
            <a:r>
              <a:rPr lang="ko-KR" altLang="en-US" sz="1600" b="0" dirty="0"/>
              <a:t>입니다</a:t>
            </a:r>
            <a:r>
              <a:rPr lang="en-US" altLang="ko-KR" sz="1600" b="0" dirty="0"/>
              <a:t>. </a:t>
            </a:r>
            <a:r>
              <a:rPr lang="ko-KR" altLang="en-US" sz="1600" u="sng" dirty="0">
                <a:solidFill>
                  <a:srgbClr val="C00000"/>
                </a:solidFill>
              </a:rPr>
              <a:t>그런데</a:t>
            </a:r>
            <a:r>
              <a:rPr lang="ko-KR" altLang="en-US" sz="1600" b="0" dirty="0"/>
              <a:t> </a:t>
            </a:r>
            <a:r>
              <a:rPr lang="ko-KR" altLang="en-US" sz="1600" b="0" dirty="0" err="1"/>
              <a:t>가우시안</a:t>
            </a:r>
            <a:r>
              <a:rPr lang="ko-KR" altLang="en-US" sz="1600" b="0" dirty="0"/>
              <a:t> 분포는 꼬리가 두텁지 않아서 </a:t>
            </a:r>
            <a:r>
              <a:rPr lang="en-US" altLang="ko-KR" sz="1600" b="0" dirty="0" err="1"/>
              <a:t>i</a:t>
            </a:r>
            <a:r>
              <a:rPr lang="ko-KR" altLang="en-US" sz="1600" b="0" dirty="0"/>
              <a:t>번째 개체에서 적당히 떨어져 있는 이웃 </a:t>
            </a:r>
            <a:r>
              <a:rPr lang="en-US" altLang="ko-KR" sz="1600" b="0" dirty="0"/>
              <a:t>j</a:t>
            </a:r>
            <a:r>
              <a:rPr lang="ko-KR" altLang="en-US" sz="1600" b="0" dirty="0"/>
              <a:t>와 아주 많이 떨어져 있는 이웃 </a:t>
            </a:r>
            <a:r>
              <a:rPr lang="en-US" altLang="ko-KR" sz="1600" b="0" dirty="0"/>
              <a:t>k</a:t>
            </a:r>
            <a:r>
              <a:rPr lang="ko-KR" altLang="en-US" sz="1600" b="0" dirty="0"/>
              <a:t>가 선택될 확률이 크게 차이가 나지 않게 됩니다</a:t>
            </a:r>
            <a:r>
              <a:rPr lang="en-US" altLang="ko-KR" sz="1600" b="0" dirty="0"/>
              <a:t>. </a:t>
            </a:r>
            <a:r>
              <a:rPr lang="ko-KR" altLang="en-US" sz="1600" b="0" dirty="0"/>
              <a:t>이를 </a:t>
            </a:r>
            <a:r>
              <a:rPr lang="en-US" altLang="ko-KR" sz="1600" b="0" dirty="0"/>
              <a:t>crowding problem</a:t>
            </a:r>
            <a:r>
              <a:rPr lang="ko-KR" altLang="en-US" sz="1600" b="0" dirty="0"/>
              <a:t>이라고 합니다</a:t>
            </a:r>
            <a:r>
              <a:rPr lang="en-US" altLang="ko-KR" sz="1600" b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45" y="4724401"/>
            <a:ext cx="4466912" cy="1465261"/>
          </a:xfrm>
          <a:prstGeom prst="rect">
            <a:avLst/>
          </a:prstGeom>
        </p:spPr>
      </p:pic>
      <p:pic>
        <p:nvPicPr>
          <p:cNvPr id="4100" name="Picture 4" descr="Image result for t distribution vs gaussi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088" y="2705100"/>
            <a:ext cx="5265558" cy="348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346846" y="2705101"/>
            <a:ext cx="6282378" cy="2019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600" b="0" dirty="0" smtClean="0"/>
              <a:t>이들 구분을 좀 더 잘하기 위해 가우시안분포보다 꼬리가 두터운 </a:t>
            </a:r>
            <a:r>
              <a:rPr lang="en-US" altLang="ko-KR" sz="1600" b="0" dirty="0" smtClean="0"/>
              <a:t>t</a:t>
            </a:r>
            <a:r>
              <a:rPr lang="ko-KR" altLang="en-US" sz="1600" b="0" dirty="0" smtClean="0"/>
              <a:t>분포를 쓴 것이 바로 </a:t>
            </a:r>
            <a:r>
              <a:rPr lang="en-US" altLang="ko-KR" sz="1600" b="0" dirty="0" smtClean="0"/>
              <a:t>t-SNE</a:t>
            </a:r>
            <a:r>
              <a:rPr lang="ko-KR" altLang="en-US" sz="1600" b="0" dirty="0" smtClean="0"/>
              <a:t>입니다</a:t>
            </a:r>
            <a:r>
              <a:rPr lang="en-US" altLang="ko-KR" sz="1600" b="0" dirty="0" smtClean="0"/>
              <a:t>. t-SNE</a:t>
            </a:r>
            <a:r>
              <a:rPr lang="ko-KR" altLang="en-US" sz="1600" b="0" dirty="0" smtClean="0"/>
              <a:t>는 </a:t>
            </a:r>
            <a:r>
              <a:rPr lang="en-US" altLang="ko-KR" sz="1600" b="0" dirty="0" err="1" smtClean="0"/>
              <a:t>qij</a:t>
            </a:r>
            <a:r>
              <a:rPr lang="ko-KR" altLang="en-US" sz="1600" b="0" dirty="0" smtClean="0"/>
              <a:t>에만 아래와 같이 </a:t>
            </a:r>
            <a:r>
              <a:rPr lang="en-US" altLang="ko-KR" sz="1600" b="0" dirty="0" smtClean="0"/>
              <a:t>t</a:t>
            </a:r>
            <a:r>
              <a:rPr lang="ko-KR" altLang="en-US" sz="1600" b="0" dirty="0" smtClean="0"/>
              <a:t>분포를 적용하고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pij</a:t>
            </a:r>
            <a:r>
              <a:rPr lang="ko-KR" altLang="en-US" sz="1600" b="0" dirty="0" smtClean="0"/>
              <a:t>는 </a:t>
            </a:r>
            <a:r>
              <a:rPr lang="en-US" altLang="ko-KR" sz="1600" b="0" dirty="0" smtClean="0"/>
              <a:t>SNE</a:t>
            </a:r>
            <a:r>
              <a:rPr lang="ko-KR" altLang="en-US" sz="1600" b="0" dirty="0" smtClean="0"/>
              <a:t>와 같습니다</a:t>
            </a:r>
            <a:r>
              <a:rPr lang="en-US" altLang="ko-KR" sz="1600" b="0" dirty="0" smtClean="0"/>
              <a:t>. (</a:t>
            </a:r>
            <a:r>
              <a:rPr lang="en-US" altLang="ko-KR" sz="1600" dirty="0" smtClean="0"/>
              <a:t>heavy-tailed Cauchy kernel = t-distribution with one degree of freedom ν)</a:t>
            </a:r>
            <a:endParaRPr lang="en-US" altLang="ko-KR" sz="1600" b="0" dirty="0" smtClean="0"/>
          </a:p>
        </p:txBody>
      </p:sp>
    </p:spTree>
    <p:extLst>
      <p:ext uri="{BB962C8B-B14F-4D97-AF65-F5344CB8AC3E}">
        <p14:creationId xmlns:p14="http://schemas.microsoft.com/office/powerpoint/2010/main" val="14361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그렇다면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논문은</a:t>
            </a:r>
            <a:r>
              <a:rPr lang="en-US" altLang="ko-KR" dirty="0" smtClean="0"/>
              <a:t>? *</a:t>
            </a:r>
            <a:r>
              <a:rPr lang="ko-KR" altLang="en-US" dirty="0" smtClean="0"/>
              <a:t>핵심</a:t>
            </a:r>
            <a:r>
              <a:rPr lang="en-US" altLang="ko-KR" smtClean="0"/>
              <a:t>*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1015139"/>
            <a:ext cx="11452532" cy="5385661"/>
          </a:xfrm>
        </p:spPr>
        <p:txBody>
          <a:bodyPr>
            <a:noAutofit/>
          </a:bodyPr>
          <a:lstStyle/>
          <a:p>
            <a:r>
              <a:rPr lang="ko-KR" altLang="en-US" sz="2000" b="0" dirty="0"/>
              <a:t>교수님이 주신 </a:t>
            </a:r>
            <a:r>
              <a:rPr lang="en-US" altLang="ko-KR" sz="2000" b="0" dirty="0"/>
              <a:t>"Heavy-tailed kernels reveal a finer cluster structure in t-SNE </a:t>
            </a:r>
            <a:r>
              <a:rPr lang="en-US" altLang="ko-KR" sz="2000" b="0" dirty="0" err="1"/>
              <a:t>visualisations</a:t>
            </a:r>
            <a:r>
              <a:rPr lang="en-US" altLang="ko-KR" sz="2000" b="0" dirty="0"/>
              <a:t>" </a:t>
            </a:r>
            <a:r>
              <a:rPr lang="ko-KR" altLang="en-US" sz="2000" b="0" dirty="0"/>
              <a:t>논문에 다음과 같은 말이 등장한다</a:t>
            </a:r>
            <a:r>
              <a:rPr lang="en-US" altLang="ko-KR" sz="2000" b="0" dirty="0"/>
              <a:t>.</a:t>
            </a:r>
          </a:p>
          <a:p>
            <a:pPr lvl="1"/>
            <a:r>
              <a:rPr lang="en-US" altLang="ko-KR" sz="1800" b="0" dirty="0"/>
              <a:t>The idea of t-SNE was to adjust the kernel transforming pairwise low-dimensional distances into affinities: </a:t>
            </a:r>
            <a:r>
              <a:rPr lang="en-US" altLang="ko-KR" sz="1800" dirty="0"/>
              <a:t>the Gaussian kernel was replaced by the heavy-tailed Cauchy kernel (t-distribution with one degree of freedom </a:t>
            </a:r>
            <a:r>
              <a:rPr lang="el-GR" altLang="ko-KR" sz="1800" dirty="0"/>
              <a:t>ν)</a:t>
            </a:r>
            <a:r>
              <a:rPr lang="el-GR" altLang="ko-KR" sz="1800" b="0" dirty="0"/>
              <a:t>, </a:t>
            </a:r>
            <a:r>
              <a:rPr lang="en-US" altLang="ko-KR" sz="1800" b="0" dirty="0"/>
              <a:t>ameliorating the crowding problem.</a:t>
            </a:r>
          </a:p>
          <a:p>
            <a:pPr lvl="1"/>
            <a:r>
              <a:rPr lang="en-US" altLang="ko-KR" sz="1800" b="0" dirty="0"/>
              <a:t>Here, we develop an efficient implementation of t-SNE for a t-distribution kernel </a:t>
            </a:r>
            <a:r>
              <a:rPr lang="en-US" altLang="ko-KR" sz="1800" dirty="0"/>
              <a:t>with an arbitrary degree of freedom v</a:t>
            </a:r>
            <a:r>
              <a:rPr lang="en-US" altLang="ko-KR" sz="1800" b="0" dirty="0"/>
              <a:t>, with v -&gt; infinite corresponding to SNE and v = 1 corresponding to the standard t-SNE.</a:t>
            </a:r>
          </a:p>
          <a:p>
            <a:r>
              <a:rPr lang="en-US" altLang="ko-KR" sz="1800" b="0" dirty="0"/>
              <a:t>(</a:t>
            </a:r>
            <a:r>
              <a:rPr lang="ko-KR" altLang="en-US" sz="1800" b="0" dirty="0"/>
              <a:t>논문을 적당히 훑어본 비전문가피셜</a:t>
            </a:r>
            <a:r>
              <a:rPr lang="en-US" altLang="ko-KR" sz="1800" b="0" dirty="0"/>
              <a:t>) </a:t>
            </a:r>
            <a:r>
              <a:rPr lang="ko-KR" altLang="en-US" sz="1800" b="0" dirty="0"/>
              <a:t>즉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기존의 </a:t>
            </a:r>
            <a:r>
              <a:rPr lang="en-US" altLang="ko-KR" sz="1800" b="0" dirty="0"/>
              <a:t>t-SNE</a:t>
            </a:r>
            <a:r>
              <a:rPr lang="ko-KR" altLang="en-US" sz="1800" b="0" dirty="0"/>
              <a:t>의 경우 </a:t>
            </a:r>
            <a:r>
              <a:rPr lang="ko-KR" altLang="en-US" sz="1800" b="0" dirty="0" err="1"/>
              <a:t>자유도에</a:t>
            </a:r>
            <a:r>
              <a:rPr lang="ko-KR" altLang="en-US" sz="1800" b="0" dirty="0"/>
              <a:t> 있어서 한 가지 값인 </a:t>
            </a:r>
            <a:r>
              <a:rPr lang="en-US" altLang="ko-KR" sz="1800" b="0" dirty="0"/>
              <a:t>1</a:t>
            </a:r>
            <a:r>
              <a:rPr lang="ko-KR" altLang="en-US" sz="1800" b="0" dirty="0"/>
              <a:t>을 썼었는데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여기서 특수한 방법으로 여러 자유도 값을 사용할 수 있게 하였다</a:t>
            </a:r>
            <a:r>
              <a:rPr lang="en-US" altLang="ko-KR" sz="1800" b="0" dirty="0" smtClean="0"/>
              <a:t>. </a:t>
            </a:r>
            <a:r>
              <a:rPr lang="ko-KR" altLang="en-US" sz="1800" b="0" dirty="0" smtClean="0"/>
              <a:t>그래서 영어 표현도 </a:t>
            </a:r>
            <a:r>
              <a:rPr lang="en-US" altLang="ko-KR" sz="1800" b="0" dirty="0"/>
              <a:t>Heavy-tailed </a:t>
            </a:r>
            <a:r>
              <a:rPr lang="en-US" altLang="ko-KR" sz="1800" b="0" dirty="0" smtClean="0"/>
              <a:t>kernels</a:t>
            </a:r>
            <a:r>
              <a:rPr lang="ko-KR" altLang="en-US" sz="1800" b="0" dirty="0" smtClean="0"/>
              <a:t>라고 복수형으로 </a:t>
            </a:r>
            <a:r>
              <a:rPr lang="en-US" altLang="ko-KR" sz="1800" b="0" dirty="0" smtClean="0"/>
              <a:t>s</a:t>
            </a:r>
            <a:r>
              <a:rPr lang="ko-KR" altLang="en-US" sz="1800" b="0" dirty="0" smtClean="0"/>
              <a:t>를 붙였다</a:t>
            </a:r>
            <a:r>
              <a:rPr lang="en-US" altLang="ko-KR" sz="1800" b="0" dirty="0" smtClean="0"/>
              <a:t>. </a:t>
            </a:r>
            <a:r>
              <a:rPr lang="ko-KR" altLang="en-US" sz="1800" b="0" dirty="0"/>
              <a:t>특히 이렇게 여러 값을 사용하면 차원 축소 후 더 정밀하게 값들이 분류되는 결과를 얻을 수 있어서 </a:t>
            </a:r>
            <a:r>
              <a:rPr lang="en-US" altLang="ko-KR" sz="1800" b="0" dirty="0"/>
              <a:t>finer </a:t>
            </a:r>
            <a:r>
              <a:rPr lang="ko-KR" altLang="en-US" sz="1800" b="0" dirty="0"/>
              <a:t>하다고 표현한 것 같다</a:t>
            </a:r>
            <a:r>
              <a:rPr lang="en-US" altLang="ko-KR" sz="1800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3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130300"/>
            <a:ext cx="11915775" cy="2667000"/>
          </a:xfrm>
          <a:prstGeom prst="rect">
            <a:avLst/>
          </a:prstGeom>
        </p:spPr>
      </p:pic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69733" y="3987801"/>
            <a:ext cx="11452532" cy="132079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0" dirty="0" smtClean="0"/>
              <a:t>코드를 살펴보면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dfs</a:t>
            </a:r>
            <a:r>
              <a:rPr lang="ko-KR" altLang="en-US" sz="1600" b="0" dirty="0" smtClean="0"/>
              <a:t>라는 자유도 값들을 정의하여</a:t>
            </a:r>
            <a:r>
              <a:rPr lang="en-US" altLang="ko-KR" sz="1600" b="0" dirty="0" smtClean="0"/>
              <a:t>, </a:t>
            </a:r>
            <a:r>
              <a:rPr lang="ko-KR" altLang="en-US" sz="1600" b="0" dirty="0" err="1" smtClean="0"/>
              <a:t>반복문들</a:t>
            </a:r>
            <a:r>
              <a:rPr lang="ko-KR" altLang="en-US" sz="1600" b="0" dirty="0" smtClean="0"/>
              <a:t> 통해 </a:t>
            </a:r>
            <a:r>
              <a:rPr lang="en-US" altLang="ko-KR" sz="1600" b="0" dirty="0" smtClean="0"/>
              <a:t>t-SNE</a:t>
            </a:r>
            <a:r>
              <a:rPr lang="ko-KR" altLang="en-US" sz="1600" b="0" dirty="0" smtClean="0"/>
              <a:t>를 실행합니다</a:t>
            </a:r>
            <a:r>
              <a:rPr lang="en-US" altLang="ko-KR" sz="1600" b="0" dirty="0" smtClean="0"/>
              <a:t>. (X</a:t>
            </a:r>
            <a:r>
              <a:rPr lang="ko-KR" altLang="en-US" sz="1600" b="0" dirty="0" smtClean="0"/>
              <a:t>는 벡터 데이터 값</a:t>
            </a:r>
            <a:r>
              <a:rPr lang="en-US" altLang="ko-KR" sz="1600" b="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600" b="0" dirty="0" smtClean="0"/>
              <a:t>간단하게 </a:t>
            </a:r>
            <a:r>
              <a:rPr lang="en-US" altLang="ko-KR" sz="1600" b="0" dirty="0" err="1" smtClean="0"/>
              <a:t>fast_tsne</a:t>
            </a:r>
            <a:r>
              <a:rPr lang="ko-KR" altLang="en-US" sz="1600" b="0" dirty="0" smtClean="0"/>
              <a:t>라는 라이브러리를 </a:t>
            </a:r>
            <a:r>
              <a:rPr lang="en-US" altLang="ko-KR" sz="1600" b="0" dirty="0" smtClean="0"/>
              <a:t>import</a:t>
            </a:r>
            <a:r>
              <a:rPr lang="ko-KR" altLang="en-US" sz="1600" b="0" dirty="0" smtClean="0"/>
              <a:t>하여 사용하면 되는데</a:t>
            </a:r>
            <a:r>
              <a:rPr lang="en-US" altLang="ko-KR" sz="1600" b="0" dirty="0" smtClean="0"/>
              <a:t>, </a:t>
            </a:r>
            <a:r>
              <a:rPr lang="ko-KR" altLang="en-US" sz="1600" b="0" dirty="0" smtClean="0"/>
              <a:t>사용하는 방법에 있어서 따로 정리를 했습니다</a:t>
            </a:r>
            <a:r>
              <a:rPr lang="en-US" altLang="ko-KR" sz="1600" b="0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41300" y="1625600"/>
            <a:ext cx="1676400" cy="3175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8000" y="3213100"/>
            <a:ext cx="4991100" cy="2921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6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69734" y="5298909"/>
            <a:ext cx="11452532" cy="107029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0" dirty="0" smtClean="0"/>
              <a:t>그래프를 그리는 방식은 </a:t>
            </a:r>
            <a:r>
              <a:rPr lang="en-US" altLang="ko-KR" sz="1600" b="0" dirty="0" err="1" smtClean="0"/>
              <a:t>pyplot</a:t>
            </a:r>
            <a:r>
              <a:rPr lang="ko-KR" altLang="en-US" sz="1600" b="0" dirty="0" smtClean="0"/>
              <a:t>을 통해 그려준다고 했을 때</a:t>
            </a:r>
            <a:r>
              <a:rPr lang="en-US" altLang="ko-KR" sz="1600" b="0" dirty="0" smtClean="0"/>
              <a:t>, Z</a:t>
            </a:r>
            <a:r>
              <a:rPr lang="ko-KR" altLang="en-US" sz="1600" b="0" dirty="0" smtClean="0"/>
              <a:t>에 반환되어 나오는 </a:t>
            </a:r>
            <a:r>
              <a:rPr lang="en-US" altLang="ko-KR" sz="1600" b="0" dirty="0" smtClean="0"/>
              <a:t>2</a:t>
            </a:r>
            <a:r>
              <a:rPr lang="ko-KR" altLang="en-US" sz="1600" b="0" dirty="0" smtClean="0"/>
              <a:t>차원의 값들을 </a:t>
            </a:r>
            <a:r>
              <a:rPr lang="en-US" altLang="ko-KR" sz="1600" b="0" dirty="0" smtClean="0"/>
              <a:t>scatter </a:t>
            </a:r>
            <a:r>
              <a:rPr lang="ko-KR" altLang="en-US" sz="1600" b="0" dirty="0" smtClean="0"/>
              <a:t>해주면 편리하게 점이 찍히게 됩니다</a:t>
            </a:r>
            <a:r>
              <a:rPr lang="en-US" altLang="ko-KR" sz="1600" b="0" dirty="0" smtClean="0"/>
              <a:t>. </a:t>
            </a:r>
            <a:r>
              <a:rPr lang="ko-KR" altLang="en-US" sz="1600" b="0" dirty="0" smtClean="0"/>
              <a:t>나머지 코드는 축 관련된 것과 세 가지 그림의 위치에 맡게  </a:t>
            </a:r>
            <a:r>
              <a:rPr lang="en-US" altLang="ko-KR" sz="1600" b="0" dirty="0" smtClean="0"/>
              <a:t>ax</a:t>
            </a:r>
            <a:r>
              <a:rPr lang="ko-KR" altLang="en-US" sz="1600" b="0" dirty="0" smtClean="0"/>
              <a:t>에 그림을 넣는 과정입니다</a:t>
            </a:r>
            <a:r>
              <a:rPr lang="en-US" altLang="ko-KR" sz="1600" b="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45" y="1031709"/>
            <a:ext cx="11944350" cy="4267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3233" y="3556000"/>
            <a:ext cx="7186767" cy="2413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0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69734" y="5381311"/>
            <a:ext cx="11452532" cy="107029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0" dirty="0" smtClean="0"/>
              <a:t>다음과 같이 점이 찍힌 그림을 얻을 수 있습니다</a:t>
            </a:r>
            <a:r>
              <a:rPr lang="en-US" altLang="ko-KR" sz="1600" b="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58" y="1308098"/>
            <a:ext cx="9022084" cy="375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12498"/>
      </p:ext>
    </p:extLst>
  </p:cSld>
  <p:clrMapOvr>
    <a:masterClrMapping/>
  </p:clrMapOvr>
</p:sld>
</file>

<file path=ppt/theme/theme1.xml><?xml version="1.0" encoding="utf-8"?>
<a:theme xmlns:a="http://schemas.openxmlformats.org/drawingml/2006/main" name="정보통신대학원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정보통신대학원ppt" id="{CB5B46B3-D173-4AEC-9C93-8E54E094A820}" vid="{6819FB2A-FC43-4068-BAD0-E18DE50E2D2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6482</TotalTime>
  <Words>688</Words>
  <Application>Microsoft Office PowerPoint</Application>
  <PresentationFormat>와이드스크린</PresentationFormat>
  <Paragraphs>55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정보통신대학원ppt</vt:lpstr>
      <vt:lpstr>PowerPoint 프레젠테이션</vt:lpstr>
      <vt:lpstr>논문에 앞서 기존 t-SNE</vt:lpstr>
      <vt:lpstr>SNE(Stochastic Neighbor Embedding) </vt:lpstr>
      <vt:lpstr>SNE(Stochastic Neighbor Embedding) </vt:lpstr>
      <vt:lpstr>Crowding Problem과 t-SNE</vt:lpstr>
      <vt:lpstr>그렇다면, 논문은? *핵심*</vt:lpstr>
      <vt:lpstr>시각화</vt:lpstr>
      <vt:lpstr>시각화</vt:lpstr>
      <vt:lpstr>시각화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배유로</dc:creator>
  <cp:lastModifiedBy>ddaccur@hanmail.net</cp:lastModifiedBy>
  <cp:revision>185</cp:revision>
  <cp:lastPrinted>2018-01-17T12:34:24Z</cp:lastPrinted>
  <dcterms:modified xsi:type="dcterms:W3CDTF">2019-10-06T08:38:51Z</dcterms:modified>
</cp:coreProperties>
</file>